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5" r:id="rId6"/>
    <p:sldId id="268" r:id="rId7"/>
    <p:sldId id="270" r:id="rId8"/>
    <p:sldId id="266" r:id="rId9"/>
    <p:sldId id="267" r:id="rId10"/>
    <p:sldId id="272" r:id="rId11"/>
    <p:sldId id="273" r:id="rId12"/>
    <p:sldId id="282" r:id="rId13"/>
    <p:sldId id="274" r:id="rId14"/>
    <p:sldId id="277" r:id="rId15"/>
    <p:sldId id="275" r:id="rId16"/>
    <p:sldId id="278" r:id="rId17"/>
    <p:sldId id="276" r:id="rId18"/>
    <p:sldId id="281" r:id="rId19"/>
    <p:sldId id="280" r:id="rId20"/>
    <p:sldId id="269" r:id="rId21"/>
    <p:sldId id="279" r:id="rId22"/>
    <p:sldId id="260" r:id="rId23"/>
    <p:sldId id="26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F7E"/>
    <a:srgbClr val="FBF9DD"/>
    <a:srgbClr val="DAB96A"/>
    <a:srgbClr val="528D75"/>
    <a:srgbClr val="FBF5E5"/>
    <a:srgbClr val="3C6655"/>
    <a:srgbClr val="528E75"/>
    <a:srgbClr val="444243"/>
    <a:srgbClr val="FB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440" y="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55555555555555E-2"/>
          <c:y val="4.9156432340850771E-2"/>
          <c:w val="0.96944444444444444"/>
          <c:h val="0.95084356765914924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5D-4CBF-BE0A-572F2D1FBA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5D-4CBF-BE0A-572F2D1FBA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5D-4CBF-BE0A-572F2D1FBA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5D-4CBF-BE0A-572F2D1FBA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5D-4CBF-BE0A-572F2D1FBAE7}"/>
              </c:ext>
            </c:extLst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63</c:v>
                </c:pt>
                <c:pt idx="2">
                  <c:v>33.4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5D-4CBF-BE0A-572F2D1FB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3793-17A5-42CE-AABD-AC443740815C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A4649-8292-4C5B-8482-21BB4A748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4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8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5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9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3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9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7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A4649-8292-4C5B-8482-21BB4A748C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1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2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BF42D-E2CB-4EBF-8ACA-F6B09DDF509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88257-B80D-4201-920F-01327F67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851920" y="6625977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BF9DD"/>
                </a:solidFill>
                <a:latin typeface="나눔바른고딕" pitchFamily="50" charset="-127"/>
                <a:ea typeface="나눔바른고딕" pitchFamily="50" charset="-127"/>
              </a:rPr>
              <a:t>Designed by Slug</a:t>
            </a:r>
            <a:endParaRPr lang="ko-KR" altLang="en-US" sz="900" dirty="0">
              <a:solidFill>
                <a:srgbClr val="FBF9D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2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chaosmonkey" TargetMode="External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stsecurity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302048&amp;ref=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11760" y="1841117"/>
            <a:ext cx="4320480" cy="7571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88840"/>
            <a:ext cx="4320480" cy="2880320"/>
          </a:xfrm>
          <a:prstGeom prst="rect">
            <a:avLst/>
          </a:prstGeom>
          <a:solidFill>
            <a:srgbClr val="FB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424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4941168"/>
            <a:ext cx="4320480" cy="7571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4248" y="0"/>
            <a:ext cx="656573" cy="878742"/>
            <a:chOff x="-4248" y="9525"/>
            <a:chExt cx="656573" cy="878742"/>
          </a:xfrm>
        </p:grpSpPr>
        <p:sp>
          <p:nvSpPr>
            <p:cNvPr id="12" name="직각 삼각형 11"/>
            <p:cNvSpPr/>
            <p:nvPr/>
          </p:nvSpPr>
          <p:spPr>
            <a:xfrm rot="5400000">
              <a:off x="-189602" y="230164"/>
              <a:ext cx="843457" cy="472750"/>
            </a:xfrm>
            <a:prstGeom prst="rtTriangle">
              <a:avLst/>
            </a:prstGeom>
            <a:solidFill>
              <a:srgbClr val="FBF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1979" y="9525"/>
              <a:ext cx="650346" cy="650346"/>
            </a:xfrm>
            <a:prstGeom prst="rtTriangle">
              <a:avLst/>
            </a:prstGeom>
            <a:solidFill>
              <a:srgbClr val="528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07904" y="34506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44424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기업 보안 기초</a:t>
            </a:r>
            <a:endParaRPr lang="ko-KR" altLang="en-US" dirty="0">
              <a:solidFill>
                <a:srgbClr val="444243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2571" y="3717032"/>
            <a:ext cx="41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44424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사이버 보안 환경</a:t>
            </a: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8504889" y="5987591"/>
            <a:ext cx="650346" cy="878742"/>
            <a:chOff x="-7546" y="9525"/>
            <a:chExt cx="650346" cy="878742"/>
          </a:xfrm>
        </p:grpSpPr>
        <p:sp>
          <p:nvSpPr>
            <p:cNvPr id="20" name="직각 삼각형 19"/>
            <p:cNvSpPr/>
            <p:nvPr/>
          </p:nvSpPr>
          <p:spPr>
            <a:xfrm rot="5400000">
              <a:off x="-189602" y="230164"/>
              <a:ext cx="843457" cy="472750"/>
            </a:xfrm>
            <a:prstGeom prst="rtTriangle">
              <a:avLst/>
            </a:prstGeom>
            <a:solidFill>
              <a:srgbClr val="FBF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5400000">
              <a:off x="-7546" y="9525"/>
              <a:ext cx="650346" cy="650346"/>
            </a:xfrm>
            <a:prstGeom prst="rtTriangle">
              <a:avLst/>
            </a:prstGeom>
            <a:solidFill>
              <a:srgbClr val="528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38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기술지연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(Technology</a:t>
            </a:r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Lag)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C82C2-C0D7-4E8E-95A7-776D02A0DA18}"/>
              </a:ext>
            </a:extLst>
          </p:cNvPr>
          <p:cNvSpPr txBox="1"/>
          <p:nvPr/>
        </p:nvSpPr>
        <p:spPr>
          <a:xfrm>
            <a:off x="251520" y="126876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WannaCry 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사건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,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41E-AAF3-4B85-B8A0-3196D4AB39E6}"/>
              </a:ext>
            </a:extLst>
          </p:cNvPr>
          <p:cNvSpPr txBox="1"/>
          <p:nvPr/>
        </p:nvSpPr>
        <p:spPr>
          <a:xfrm>
            <a:off x="254035" y="177325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- 2017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 등장한 </a:t>
            </a:r>
            <a:r>
              <a:rPr lang="ko-KR" altLang="en-US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랜섬웨어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멀웨어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툴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MS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windows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파일 공유에 이용하는 </a:t>
            </a:r>
            <a:r>
              <a:rPr lang="ko-KR" altLang="en-US" sz="2000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서버 메시지 블록</a:t>
            </a:r>
            <a:r>
              <a:rPr lang="en-US" altLang="ko-KR" sz="2000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(SMB)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취약점 이용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업데이트 등을 지원하지 않는 정보 시스템을 지원하는 수 많은 조직이 있을 뿐만 아니라 </a:t>
            </a:r>
            <a:b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그러한 시스템을 호스팅 하는 네트워크 보안 구성이 기술적인 모범에 도달하지 못한다는 것을 보여줌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- 99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개국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12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만대 감염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	CGV(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한국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),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러시아 철도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러시아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), FedEx(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미국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),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	MIT(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미국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),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영국 국가 건강 서비스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영국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D3A6658-4B9B-495A-ABF5-35CB7E6AF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55" y="1171346"/>
            <a:ext cx="9163355" cy="56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앱 개발 보안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 Dev.</a:t>
            </a:r>
            <a:r>
              <a:rPr lang="ko-KR" altLang="en-US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Security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41E-AAF3-4B85-B8A0-3196D4AB39E6}"/>
              </a:ext>
            </a:extLst>
          </p:cNvPr>
          <p:cNvSpPr txBox="1"/>
          <p:nvPr/>
        </p:nvSpPr>
        <p:spPr>
          <a:xfrm>
            <a:off x="251520" y="1412776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많은 앱 개발자들이 공격 벡터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해커가 컴퓨터나 네트워크에 접근하기 위해 사용하는 경로나 방법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에 대해 알고 있음에도 불구하고</a:t>
            </a:r>
            <a:b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XSS(Cross-site scripting)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SQL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주입을 포함한 공격의 대상이 된다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12C7D-EB0C-482B-AE4F-E52AC4041EB7}"/>
              </a:ext>
            </a:extLst>
          </p:cNvPr>
          <p:cNvSpPr/>
          <p:nvPr/>
        </p:nvSpPr>
        <p:spPr>
          <a:xfrm>
            <a:off x="0" y="340721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공격벡터 예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Blueborne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(Bluetooth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첨단 모바일 악성 코드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SSL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클라우드 보안</a:t>
            </a:r>
          </a:p>
        </p:txBody>
      </p:sp>
    </p:spTree>
    <p:extLst>
      <p:ext uri="{BB962C8B-B14F-4D97-AF65-F5344CB8AC3E}">
        <p14:creationId xmlns:p14="http://schemas.microsoft.com/office/powerpoint/2010/main" val="39526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앱 개발 보안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 Dev.</a:t>
            </a:r>
            <a:r>
              <a:rPr lang="ko-KR" altLang="en-US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Security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6CB00F-B47D-464F-8363-A2FBB5608309}"/>
              </a:ext>
            </a:extLst>
          </p:cNvPr>
          <p:cNvSpPr/>
          <p:nvPr/>
        </p:nvSpPr>
        <p:spPr>
          <a:xfrm>
            <a:off x="-14067" y="169006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&lt;Application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개발 보안에 관련된 사항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인프라를 알 수 없고 안전하지 않은 것으로 간주하라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응용 프로그램을 배포할 위치를 개발하는 동안 정확히 알 수 없으므로 특정 환경에 대한 보안 기능을 가정하지 않는 보안 조치를 구현하라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각 응용 프로그램 구성 요소에 보안을 적용하라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특정구성요소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프로그램 실행 리소스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→ 침입 탐지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방지시스템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DB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→ 액세스제어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네트워크 액세스 제어 등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조치 테스트를 이용하라</a:t>
            </a:r>
            <a:b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(AWS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上 </a:t>
            </a:r>
            <a:r>
              <a:rPr lang="en-US" altLang="ko-KR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Netfilx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오픈소스 보안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Chaos Monkey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Test)</a:t>
            </a:r>
            <a:endParaRPr lang="ko-KR" altLang="en-US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27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3093"/>
            <a:ext cx="889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 도구의 가용성 및 정교성 증가</a:t>
            </a:r>
            <a:b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(Increasing</a:t>
            </a:r>
            <a:r>
              <a:rPr lang="ko-KR" altLang="en-US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availability</a:t>
            </a:r>
            <a:r>
              <a:rPr lang="ko-KR" altLang="en-US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and</a:t>
            </a:r>
            <a:r>
              <a:rPr lang="ko-KR" altLang="en-US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sophistication of attack tools)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E471D0-7F26-4C49-9ACB-AFFBA5AF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77813"/>
            <a:ext cx="2474547" cy="2474547"/>
          </a:xfrm>
          <a:prstGeom prst="rect">
            <a:avLst/>
          </a:prstGeom>
        </p:spPr>
      </p:pic>
      <p:pic>
        <p:nvPicPr>
          <p:cNvPr id="15" name="그림 14" descr="실외이(가) 표시된 사진&#10;&#10;자동 생성된 설명">
            <a:extLst>
              <a:ext uri="{FF2B5EF4-FFF2-40B4-BE49-F238E27FC236}">
                <a16:creationId xmlns:a16="http://schemas.microsoft.com/office/drawing/2014/main" id="{560E933D-334C-4F28-B0E8-4B8A47C5E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089765"/>
            <a:ext cx="1960256" cy="19602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F1A88-D18E-4317-9242-3C8BD23299CC}"/>
              </a:ext>
            </a:extLst>
          </p:cNvPr>
          <p:cNvSpPr/>
          <p:nvPr/>
        </p:nvSpPr>
        <p:spPr>
          <a:xfrm>
            <a:off x="683568" y="4933617"/>
            <a:ext cx="3510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공격자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비교적 조달이 간단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전문지식 거의 필요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X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7D2FB-2916-47FD-B398-6B10A166A97C}"/>
              </a:ext>
            </a:extLst>
          </p:cNvPr>
          <p:cNvSpPr/>
          <p:nvPr/>
        </p:nvSpPr>
        <p:spPr>
          <a:xfrm>
            <a:off x="5165212" y="4933617"/>
            <a:ext cx="3510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방어자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수동적이고 복잡하고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장황하며 전문적 지식 요구</a:t>
            </a:r>
          </a:p>
        </p:txBody>
      </p:sp>
    </p:spTree>
    <p:extLst>
      <p:ext uri="{BB962C8B-B14F-4D97-AF65-F5344CB8AC3E}">
        <p14:creationId xmlns:p14="http://schemas.microsoft.com/office/powerpoint/2010/main" val="419930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5385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공격자의 유형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지식의 수준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F1A88-D18E-4317-9242-3C8BD23299CC}"/>
              </a:ext>
            </a:extLst>
          </p:cNvPr>
          <p:cNvSpPr/>
          <p:nvPr/>
        </p:nvSpPr>
        <p:spPr>
          <a:xfrm>
            <a:off x="2180390" y="1770516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Nemesis / Expert :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새로운 취약점 발견 및 해킹 수행 코드 작성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sz="8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7D2FB-2916-47FD-B398-6B10A166A97C}"/>
              </a:ext>
            </a:extLst>
          </p:cNvPr>
          <p:cNvSpPr/>
          <p:nvPr/>
        </p:nvSpPr>
        <p:spPr>
          <a:xfrm>
            <a:off x="2180390" y="4779883"/>
            <a:ext cx="66236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Scripter / Newbie / Kids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발표된 해킹 수행 코드를 수정 없이 그대로 사용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각종 해킹 프로그램 및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UNIX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시스템 명령어 사용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GUI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형태 프로그램 사용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EB60FBA-724D-4168-9A67-C70EB71BD61D}"/>
              </a:ext>
            </a:extLst>
          </p:cNvPr>
          <p:cNvSpPr/>
          <p:nvPr/>
        </p:nvSpPr>
        <p:spPr>
          <a:xfrm>
            <a:off x="395536" y="1753967"/>
            <a:ext cx="1584176" cy="864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Code Programmer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FB4153-A980-4962-96AF-61E3FFC0AB63}"/>
              </a:ext>
            </a:extLst>
          </p:cNvPr>
          <p:cNvSpPr/>
          <p:nvPr/>
        </p:nvSpPr>
        <p:spPr>
          <a:xfrm>
            <a:off x="395536" y="3381684"/>
            <a:ext cx="1584176" cy="864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Admins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8EF2DA-6120-4067-BB00-7A0F853FED45}"/>
              </a:ext>
            </a:extLst>
          </p:cNvPr>
          <p:cNvSpPr/>
          <p:nvPr/>
        </p:nvSpPr>
        <p:spPr>
          <a:xfrm>
            <a:off x="395536" y="5009401"/>
            <a:ext cx="1584176" cy="864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Script Kiddie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6E67E9-B784-4480-9393-920858E153A5}"/>
              </a:ext>
            </a:extLst>
          </p:cNvPr>
          <p:cNvSpPr/>
          <p:nvPr/>
        </p:nvSpPr>
        <p:spPr>
          <a:xfrm>
            <a:off x="2180390" y="3305900"/>
            <a:ext cx="6462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Experienced</a:t>
            </a:r>
            <a:r>
              <a:rPr lang="ko-KR" altLang="en-US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Technician /</a:t>
            </a:r>
            <a:r>
              <a:rPr lang="en-US" altLang="ko-KR" sz="8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 </a:t>
            </a:r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Technician: 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발표된 해킹 수행코드를 대상 시스템에 적용될 수 있도록 변경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Minor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한 코드에 대한 수정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5CFD9-7548-4E82-9AE9-7248E26D7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31" y="4752924"/>
            <a:ext cx="512953" cy="512953"/>
          </a:xfrm>
          <a:prstGeom prst="rect">
            <a:avLst/>
          </a:prstGeom>
        </p:spPr>
      </p:pic>
      <p:pic>
        <p:nvPicPr>
          <p:cNvPr id="12" name="그림 11" descr="벡터그래픽이(가) 표시된 사진&#10;&#10;자동 생성된 설명">
            <a:extLst>
              <a:ext uri="{FF2B5EF4-FFF2-40B4-BE49-F238E27FC236}">
                <a16:creationId xmlns:a16="http://schemas.microsoft.com/office/drawing/2014/main" id="{A111E588-EA47-4BCC-B85F-BDB32DB981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" y="1196752"/>
            <a:ext cx="643879" cy="643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B59B1-9275-4525-A88B-2FE1A03B10DF}"/>
              </a:ext>
            </a:extLst>
          </p:cNvPr>
          <p:cNvSpPr/>
          <p:nvPr/>
        </p:nvSpPr>
        <p:spPr>
          <a:xfrm>
            <a:off x="0" y="1753967"/>
            <a:ext cx="9144000" cy="43493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D47F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&lt;Script Kiddie&gt;</a:t>
            </a:r>
          </a:p>
          <a:p>
            <a:pPr algn="ctr"/>
            <a:endParaRPr lang="en-US" altLang="ko-KR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D47F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벤더의 업데이트를 통해 이미 해결된 취약점인 경우가 많아서</a:t>
            </a:r>
            <a:endParaRPr lang="en-US" altLang="ko-KR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D47F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기업이 보안 상태에 일관된 노력을 기울인다면 </a:t>
            </a:r>
            <a:endParaRPr lang="en-US" altLang="ko-KR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D47F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시스템을 비교적 손쉽게 보호할 수 있을 것</a:t>
            </a:r>
            <a:r>
              <a:rPr lang="en-US" altLang="ko-KR" sz="2400" dirty="0">
                <a:solidFill>
                  <a:srgbClr val="D47F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solidFill>
                <a:srgbClr val="D47F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6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맬웨어의</a:t>
            </a:r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수익 창출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Monetization</a:t>
            </a:r>
            <a:r>
              <a:rPr lang="ko-KR" altLang="en-US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of</a:t>
            </a:r>
            <a:r>
              <a:rPr lang="ko-KR" altLang="en-US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malware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en-US" altLang="ko-KR" sz="40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41E-AAF3-4B85-B8A0-3196D4AB39E6}"/>
              </a:ext>
            </a:extLst>
          </p:cNvPr>
          <p:cNvSpPr txBox="1"/>
          <p:nvPr/>
        </p:nvSpPr>
        <p:spPr>
          <a:xfrm>
            <a:off x="305272" y="3662109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Coin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Mining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Software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등장으로 인해 침입도 더욱 쉬워지고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공격자가 수익도 창출하게 된 상황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12C7D-EB0C-482B-AE4F-E52AC4041EB7}"/>
              </a:ext>
            </a:extLst>
          </p:cNvPr>
          <p:cNvSpPr/>
          <p:nvPr/>
        </p:nvSpPr>
        <p:spPr>
          <a:xfrm>
            <a:off x="755576" y="1673513"/>
            <a:ext cx="3510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초기 해커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재미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능력 과시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등등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7CDE46-9364-439E-8C2C-441F294B906E}"/>
              </a:ext>
            </a:extLst>
          </p:cNvPr>
          <p:cNvSpPr/>
          <p:nvPr/>
        </p:nvSpPr>
        <p:spPr>
          <a:xfrm>
            <a:off x="4949788" y="1673512"/>
            <a:ext cx="3510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현재 해커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수익 창출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50EF5B-4550-4341-8399-26D02634E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24" y="5037471"/>
            <a:ext cx="1939652" cy="1939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59823-EAF4-478E-802B-886C3C4167FB}"/>
              </a:ext>
            </a:extLst>
          </p:cNvPr>
          <p:cNvSpPr txBox="1"/>
          <p:nvPr/>
        </p:nvSpPr>
        <p:spPr>
          <a:xfrm>
            <a:off x="-684584" y="5683895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아마추어 해커들이 수익을 창출하기 위해</a:t>
            </a:r>
            <a:endParaRPr lang="en-US" altLang="ko-KR" sz="16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정보시스템을 공격하려는 의욕이 더 강할 것이라고 가정하는 것은</a:t>
            </a:r>
            <a:endParaRPr lang="en-US" altLang="ko-KR" sz="16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과언이 아닐 것으로 예상</a:t>
            </a:r>
            <a:r>
              <a:rPr lang="en-US" altLang="ko-KR" sz="16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81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" y="1215670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FA87483-C352-4796-8D63-5CF3BF39C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365952"/>
              </p:ext>
            </p:extLst>
          </p:nvPr>
        </p:nvGraphicFramePr>
        <p:xfrm>
          <a:off x="-3200" y="1268760"/>
          <a:ext cx="9144000" cy="568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65385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Survey(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Cyber edge, IT</a:t>
            </a:r>
            <a:r>
              <a:rPr lang="ko-KR" altLang="en-US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보안 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1200</a:t>
            </a:r>
            <a:r>
              <a:rPr lang="ko-KR" altLang="en-US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 중 감염 </a:t>
            </a:r>
            <a:r>
              <a:rPr lang="en-US" altLang="ko-KR" sz="32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55%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F1A88-D18E-4317-9242-3C8BD23299CC}"/>
              </a:ext>
            </a:extLst>
          </p:cNvPr>
          <p:cNvSpPr/>
          <p:nvPr/>
        </p:nvSpPr>
        <p:spPr>
          <a:xfrm>
            <a:off x="3200" y="3910652"/>
            <a:ext cx="6462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랜섬에</a:t>
            </a:r>
            <a:r>
              <a:rPr lang="ko-KR" altLang="en-US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비용 지불</a:t>
            </a:r>
            <a:endParaRPr lang="en-US" altLang="ko-KR" sz="8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FB4153-A980-4962-96AF-61E3FFC0AB63}"/>
              </a:ext>
            </a:extLst>
          </p:cNvPr>
          <p:cNvSpPr/>
          <p:nvPr/>
        </p:nvSpPr>
        <p:spPr>
          <a:xfrm>
            <a:off x="2555776" y="2912318"/>
            <a:ext cx="983340" cy="5129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63%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A123E0-AEA7-4332-8522-0308732E6CC3}"/>
              </a:ext>
            </a:extLst>
          </p:cNvPr>
          <p:cNvSpPr/>
          <p:nvPr/>
        </p:nvSpPr>
        <p:spPr>
          <a:xfrm>
            <a:off x="683568" y="2916046"/>
            <a:ext cx="983340" cy="5129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37%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BFA6D8-95D4-491A-B9A7-0D21B5F5B6B7}"/>
              </a:ext>
            </a:extLst>
          </p:cNvPr>
          <p:cNvSpPr/>
          <p:nvPr/>
        </p:nvSpPr>
        <p:spPr>
          <a:xfrm>
            <a:off x="7822134" y="2686064"/>
            <a:ext cx="983340" cy="5129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53%</a:t>
            </a:r>
            <a:endParaRPr lang="ko-KR" altLang="en-US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EC238D-5F09-42F4-A706-14B7B4881038}"/>
              </a:ext>
            </a:extLst>
          </p:cNvPr>
          <p:cNvSpPr/>
          <p:nvPr/>
        </p:nvSpPr>
        <p:spPr>
          <a:xfrm>
            <a:off x="2267744" y="3480615"/>
            <a:ext cx="6462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비용 미지불</a:t>
            </a:r>
            <a:endParaRPr lang="en-US" altLang="ko-KR" sz="8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D5E0C3-EA0F-410E-B2D0-1255D1F021E6}"/>
              </a:ext>
            </a:extLst>
          </p:cNvPr>
          <p:cNvSpPr/>
          <p:nvPr/>
        </p:nvSpPr>
        <p:spPr>
          <a:xfrm>
            <a:off x="7668344" y="3662728"/>
            <a:ext cx="6462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자체 대응</a:t>
            </a:r>
            <a:endParaRPr lang="en-US" altLang="ko-KR" sz="8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0FBF9D-2402-4872-81BF-F87E7533E2AA}"/>
              </a:ext>
            </a:extLst>
          </p:cNvPr>
          <p:cNvSpPr/>
          <p:nvPr/>
        </p:nvSpPr>
        <p:spPr>
          <a:xfrm>
            <a:off x="0" y="1753967"/>
            <a:ext cx="9144000" cy="43493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800" dirty="0">
                <a:solidFill>
                  <a:srgbClr val="D47F7E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효과적인 백업 및 복구 전략이</a:t>
            </a:r>
            <a:endParaRPr lang="en-US" altLang="ko-KR" sz="2800" dirty="0">
              <a:solidFill>
                <a:srgbClr val="D47F7E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ko-KR" sz="2800" dirty="0" err="1">
                <a:solidFill>
                  <a:srgbClr val="D47F7E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랜섬의</a:t>
            </a:r>
            <a:r>
              <a:rPr lang="ko-KR" altLang="ko-KR" sz="2800" dirty="0">
                <a:solidFill>
                  <a:srgbClr val="D47F7E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늪에서 빠져나올 수 있는 가장 효율적인 전략</a:t>
            </a:r>
            <a:endParaRPr lang="ko-KR" altLang="en-US" sz="3600" dirty="0">
              <a:solidFill>
                <a:srgbClr val="D47F7E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61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사물인터넷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(IoT)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41E-AAF3-4B85-B8A0-3196D4AB39E6}"/>
              </a:ext>
            </a:extLst>
          </p:cNvPr>
          <p:cNvSpPr txBox="1"/>
          <p:nvPr/>
        </p:nvSpPr>
        <p:spPr>
          <a:xfrm>
            <a:off x="251520" y="1412776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IoT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특성상 벤더로부터 장기적인 보안 업데이트 지원을 갖지 못하는 현황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업체가 업데이트를 제공하는 경우에도 자동 업데이트가 아닌 한 사람들은 냉장고나 세탁기에 대한 꾸준한 업데이트를 미루기는 쉽다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12C7D-EB0C-482B-AE4F-E52AC4041EB7}"/>
              </a:ext>
            </a:extLst>
          </p:cNvPr>
          <p:cNvSpPr/>
          <p:nvPr/>
        </p:nvSpPr>
        <p:spPr>
          <a:xfrm>
            <a:off x="510037" y="3002795"/>
            <a:ext cx="3510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IoT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장치로 구성된 </a:t>
            </a:r>
            <a:r>
              <a:rPr lang="ko-KR" altLang="en-US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봇넷은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DDoS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공격을 수행하는데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이미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80E67-83B7-4167-B074-A208A8AD3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01" y="2494240"/>
            <a:ext cx="3510136" cy="2507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B5D3F9-97B8-4C49-A9BF-60307899BFEB}"/>
              </a:ext>
            </a:extLst>
          </p:cNvPr>
          <p:cNvSpPr/>
          <p:nvPr/>
        </p:nvSpPr>
        <p:spPr>
          <a:xfrm>
            <a:off x="4783392" y="5273626"/>
            <a:ext cx="382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IoT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기기가 데스크톱 컴퓨터나 서버보다 성능은 떨어지지만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공격자가 채굴하는 데 냉장고의 </a:t>
            </a:r>
            <a:r>
              <a:rPr lang="ko-KR" altLang="en-US" sz="20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봇넷을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이용하는 것은 시간문제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340E67-9151-497C-A955-8D732293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5" y="4257126"/>
            <a:ext cx="2339939" cy="23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침해로 인한 비용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Cost of a breaches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C82C2-C0D7-4E8E-95A7-776D02A0DA18}"/>
              </a:ext>
            </a:extLst>
          </p:cNvPr>
          <p:cNvSpPr txBox="1"/>
          <p:nvPr/>
        </p:nvSpPr>
        <p:spPr>
          <a:xfrm>
            <a:off x="179512" y="23078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평판 데미지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(Reputational damage)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시스템 침해로 인해 기업의 평판에 있어서 손해를 보게 되는 것을 말함</a:t>
            </a: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자산 파괴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(Destruction of assets)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프로세서가 과열되어 실패할 때까지 </a:t>
            </a:r>
            <a:r>
              <a:rPr lang="ko-KR" altLang="en-US" sz="24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오버클럭하는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경우 다른 </a:t>
            </a:r>
            <a:r>
              <a:rPr lang="ko-KR" altLang="en-US" sz="2400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맬웨어는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대상 시스템의 데이터를 삭제하거나 운영 불가능한 상태로 렌더링 시켜 정보시스템을 강제로 가동시킬 수 없도록 만드는 경우</a:t>
            </a:r>
            <a:endParaRPr lang="en-US" altLang="ko-KR" sz="24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8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침해로 인한 비용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36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Cost of a breaches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C82C2-C0D7-4E8E-95A7-776D02A0DA18}"/>
              </a:ext>
            </a:extLst>
          </p:cNvPr>
          <p:cNvSpPr txBox="1"/>
          <p:nvPr/>
        </p:nvSpPr>
        <p:spPr>
          <a:xfrm>
            <a:off x="179512" y="1569228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침해 조사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(Breach investigation)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정보 시스템 내에 얼마나 존재했는가를 조사하고 유사기법을 활용하여 다시 침입에 성공하지 못하게 취할 수 있는 조치</a:t>
            </a: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시스템 재건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(Systems rehabilitation)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공격자가 퇴출되면 시스템이 재활성화 되었는지 확인하고 시스템에 대해 변경했을 수도 있는 모든 수정사항을 제거한다</a:t>
            </a: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b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시스템을 다시 배포한 후에 취약점을 해결하는 방법도 포함</a:t>
            </a:r>
            <a:endParaRPr lang="en-US" altLang="ko-KR" sz="24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규정 준수 비용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(Compliance costs)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조직이 미래에 유사한 위반이 발생할 가능성을 최소화 하기 위해 필요한 보안 통제를 올바르게 구현했는지 확인하기 위해 정기적인 외부 감사에 대한 비용을 지불하도록 한다</a:t>
            </a:r>
            <a:r>
              <a:rPr lang="en-US" altLang="ko-KR" sz="2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9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786421" y="2004615"/>
            <a:ext cx="361960" cy="341851"/>
            <a:chOff x="4067944" y="620688"/>
            <a:chExt cx="648072" cy="612068"/>
          </a:xfrm>
        </p:grpSpPr>
        <p:sp>
          <p:nvSpPr>
            <p:cNvPr id="37" name="직사각형 36"/>
            <p:cNvSpPr/>
            <p:nvPr/>
          </p:nvSpPr>
          <p:spPr>
            <a:xfrm>
              <a:off x="4067944" y="620688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11960" y="728700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3131840" cy="6858000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980728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>
                <a:solidFill>
                  <a:srgbClr val="FBF9DD"/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263" y="15968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44243"/>
                </a:solidFill>
              </a:rPr>
              <a:t>INDEX</a:t>
            </a:r>
            <a:endParaRPr lang="ko-KR" altLang="en-US" dirty="0">
              <a:solidFill>
                <a:srgbClr val="44424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4333" y="1998365"/>
            <a:ext cx="386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사이버 보안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0807" y="2718445"/>
            <a:ext cx="464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기업 보안 관점에서 생각할 측면들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0807" y="3438525"/>
            <a:ext cx="386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침해로 인한 비용</a:t>
            </a:r>
            <a:endParaRPr lang="ko-KR" altLang="en-US" sz="2000" dirty="0">
              <a:solidFill>
                <a:srgbClr val="DAB96A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07" y="4158605"/>
            <a:ext cx="386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4. So</a:t>
            </a:r>
            <a:r>
              <a:rPr lang="ko-KR" altLang="en-US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rgbClr val="DAB96A"/>
                </a:solidFill>
                <a:latin typeface="HY견고딕" pitchFamily="18" charset="-127"/>
                <a:ea typeface="HY견고딕" pitchFamily="18" charset="-127"/>
              </a:rPr>
              <a:t>what?</a:t>
            </a:r>
            <a:endParaRPr lang="ko-KR" altLang="en-US" sz="2000" dirty="0">
              <a:solidFill>
                <a:srgbClr val="DAB96A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786421" y="2707867"/>
            <a:ext cx="361960" cy="341851"/>
            <a:chOff x="4067944" y="620688"/>
            <a:chExt cx="648072" cy="612068"/>
          </a:xfrm>
        </p:grpSpPr>
        <p:sp>
          <p:nvSpPr>
            <p:cNvPr id="41" name="직사각형 40"/>
            <p:cNvSpPr/>
            <p:nvPr/>
          </p:nvSpPr>
          <p:spPr>
            <a:xfrm>
              <a:off x="4067944" y="620688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11960" y="728700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86421" y="3411119"/>
            <a:ext cx="361960" cy="341851"/>
            <a:chOff x="4067944" y="620688"/>
            <a:chExt cx="648072" cy="612068"/>
          </a:xfrm>
        </p:grpSpPr>
        <p:sp>
          <p:nvSpPr>
            <p:cNvPr id="44" name="직사각형 43"/>
            <p:cNvSpPr/>
            <p:nvPr/>
          </p:nvSpPr>
          <p:spPr>
            <a:xfrm>
              <a:off x="4067944" y="620688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211960" y="728700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86421" y="4114371"/>
            <a:ext cx="361960" cy="341851"/>
            <a:chOff x="4067944" y="620688"/>
            <a:chExt cx="648072" cy="612068"/>
          </a:xfrm>
        </p:grpSpPr>
        <p:sp>
          <p:nvSpPr>
            <p:cNvPr id="51" name="직사각형 50"/>
            <p:cNvSpPr/>
            <p:nvPr/>
          </p:nvSpPr>
          <p:spPr>
            <a:xfrm>
              <a:off x="4067944" y="620688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11960" y="728700"/>
              <a:ext cx="504056" cy="504056"/>
            </a:xfrm>
            <a:prstGeom prst="rect">
              <a:avLst/>
            </a:prstGeom>
            <a:noFill/>
            <a:ln w="12700">
              <a:solidFill>
                <a:srgbClr val="FBF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39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01489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</a:t>
            </a:r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what?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45474-D48F-47C9-82FD-AAF08C97996B}"/>
              </a:ext>
            </a:extLst>
          </p:cNvPr>
          <p:cNvSpPr/>
          <p:nvPr/>
        </p:nvSpPr>
        <p:spPr>
          <a:xfrm>
            <a:off x="0" y="2967335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업무 디지털 화에 따라 소프트웨어에 대한 의존도가 높아지고, 그에 따라 데이터 이용률이 높아지고 있는 추세.</a:t>
            </a:r>
            <a:endParaRPr lang="en-US" altLang="ko-KR" sz="28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사용자들의 안전한 네트워크의 출입을 위해 보안에</a:t>
            </a:r>
            <a:r>
              <a:rPr lang="en-US" altLang="ko-KR" sz="28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대해 깊이 </a:t>
            </a:r>
            <a:r>
              <a:rPr lang="ko-KR" altLang="en-US" sz="2800" dirty="0" err="1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알아가야겠습니다</a:t>
            </a:r>
            <a:r>
              <a:rPr lang="en-US" altLang="ko-KR" sz="28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6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01489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References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A49A09-0733-4A93-A2AE-489F795387DE}"/>
              </a:ext>
            </a:extLst>
          </p:cNvPr>
          <p:cNvSpPr/>
          <p:nvPr/>
        </p:nvSpPr>
        <p:spPr>
          <a:xfrm>
            <a:off x="4103948" y="1518953"/>
            <a:ext cx="4572000" cy="4045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https://haveibeenpwned.com/</a:t>
            </a:r>
            <a:endParaRPr lang="ko-KR" altLang="ko-KR"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BF33C-072D-46D2-934B-9A79B6353054}"/>
              </a:ext>
            </a:extLst>
          </p:cNvPr>
          <p:cNvSpPr txBox="1"/>
          <p:nvPr/>
        </p:nvSpPr>
        <p:spPr>
          <a:xfrm>
            <a:off x="251520" y="1523377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자격 증명 위반 알림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C65B-7089-4B52-BE47-679B8711AAD3}"/>
              </a:ext>
            </a:extLst>
          </p:cNvPr>
          <p:cNvSpPr txBox="1"/>
          <p:nvPr/>
        </p:nvSpPr>
        <p:spPr>
          <a:xfrm>
            <a:off x="251520" y="2045320"/>
            <a:ext cx="303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Netflix Chaos Monkey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32BBD7-4722-4BFF-98D6-B2DB46FF1926}"/>
              </a:ext>
            </a:extLst>
          </p:cNvPr>
          <p:cNvSpPr/>
          <p:nvPr/>
        </p:nvSpPr>
        <p:spPr>
          <a:xfrm>
            <a:off x="4103948" y="2079921"/>
            <a:ext cx="441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https://github.com/Netflix/chaosmonkey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7D561-692F-4CB8-BAC7-A62F0E2461E2}"/>
              </a:ext>
            </a:extLst>
          </p:cNvPr>
          <p:cNvSpPr/>
          <p:nvPr/>
        </p:nvSpPr>
        <p:spPr>
          <a:xfrm>
            <a:off x="4139952" y="2699628"/>
            <a:ext cx="30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https://www.estsecurity.com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3D3D0-0829-4825-BBB4-B3043C8B3F92}"/>
              </a:ext>
            </a:extLst>
          </p:cNvPr>
          <p:cNvSpPr txBox="1"/>
          <p:nvPr/>
        </p:nvSpPr>
        <p:spPr>
          <a:xfrm>
            <a:off x="251520" y="269962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Est Security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2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59" y="3131495"/>
            <a:ext cx="480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BF5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궁금한 것은 물어봐야 한다</a:t>
            </a:r>
            <a:r>
              <a:rPr lang="en-US" altLang="ko-KR" sz="2000" dirty="0">
                <a:solidFill>
                  <a:srgbClr val="FBF5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solidFill>
                <a:srgbClr val="FBF5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7820" y="262743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D47F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※</a:t>
            </a:r>
            <a:endParaRPr lang="ko-KR" altLang="en-US" sz="2800" dirty="0">
              <a:solidFill>
                <a:srgbClr val="D47F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5675" y="3501008"/>
            <a:ext cx="403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>
                <a:solidFill>
                  <a:srgbClr val="D47F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12978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1841117"/>
            <a:ext cx="4320480" cy="7571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11760" y="1988840"/>
            <a:ext cx="4320480" cy="2880320"/>
          </a:xfrm>
          <a:prstGeom prst="rect">
            <a:avLst/>
          </a:prstGeom>
          <a:solidFill>
            <a:srgbClr val="FB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4243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941168"/>
            <a:ext cx="4320480" cy="7571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-4248" y="0"/>
            <a:ext cx="656573" cy="878742"/>
            <a:chOff x="-4248" y="9525"/>
            <a:chExt cx="656573" cy="878742"/>
          </a:xfrm>
        </p:grpSpPr>
        <p:sp>
          <p:nvSpPr>
            <p:cNvPr id="8" name="직각 삼각형 7"/>
            <p:cNvSpPr/>
            <p:nvPr/>
          </p:nvSpPr>
          <p:spPr>
            <a:xfrm rot="5400000">
              <a:off x="-189602" y="230164"/>
              <a:ext cx="843457" cy="472750"/>
            </a:xfrm>
            <a:prstGeom prst="rtTriangle">
              <a:avLst/>
            </a:prstGeom>
            <a:solidFill>
              <a:srgbClr val="FBF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1979" y="9525"/>
              <a:ext cx="650346" cy="650346"/>
            </a:xfrm>
            <a:prstGeom prst="rtTriangle">
              <a:avLst/>
            </a:prstGeom>
            <a:solidFill>
              <a:srgbClr val="528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51920" y="36972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44243"/>
                </a:solidFill>
                <a:latin typeface="나눔바른고딕" pitchFamily="50" charset="-127"/>
                <a:ea typeface="나눔바른고딕" pitchFamily="50" charset="-127"/>
              </a:rPr>
              <a:t>Thank You!</a:t>
            </a:r>
            <a:endParaRPr lang="ko-KR" altLang="en-US" sz="1400" dirty="0">
              <a:solidFill>
                <a:srgbClr val="44424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2571" y="3142709"/>
            <a:ext cx="41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444243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rgbClr val="444243"/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ko-KR" altLang="en-US" sz="3600" dirty="0">
              <a:solidFill>
                <a:srgbClr val="44424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 rot="10800000">
            <a:off x="8504889" y="5987591"/>
            <a:ext cx="650346" cy="878742"/>
            <a:chOff x="-7546" y="9525"/>
            <a:chExt cx="650346" cy="878742"/>
          </a:xfrm>
        </p:grpSpPr>
        <p:sp>
          <p:nvSpPr>
            <p:cNvPr id="13" name="직각 삼각형 12"/>
            <p:cNvSpPr/>
            <p:nvPr/>
          </p:nvSpPr>
          <p:spPr>
            <a:xfrm rot="5400000">
              <a:off x="-189602" y="230164"/>
              <a:ext cx="843457" cy="472750"/>
            </a:xfrm>
            <a:prstGeom prst="rtTriangle">
              <a:avLst/>
            </a:prstGeom>
            <a:solidFill>
              <a:srgbClr val="FBF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-7546" y="9525"/>
              <a:ext cx="650346" cy="650346"/>
            </a:xfrm>
            <a:prstGeom prst="rtTriangle">
              <a:avLst/>
            </a:prstGeom>
            <a:solidFill>
              <a:srgbClr val="528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13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4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사이버 보안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25778-F4FD-4DC1-810E-AAD910A7B184}"/>
              </a:ext>
            </a:extLst>
          </p:cNvPr>
          <p:cNvSpPr/>
          <p:nvPr/>
        </p:nvSpPr>
        <p:spPr>
          <a:xfrm>
            <a:off x="251520" y="126876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사전 상 의미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사이버 환경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에서 </a:t>
            </a:r>
            <a:r>
              <a:rPr lang="ko-KR" altLang="en-US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네트워크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를 통해 연결된 </a:t>
            </a:r>
            <a:r>
              <a:rPr lang="ko-KR" altLang="en-US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조직 </a:t>
            </a:r>
            <a:r>
              <a:rPr lang="en-US" altLang="ko-KR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· </a:t>
            </a:r>
            <a:r>
              <a:rPr lang="ko-KR" altLang="en-US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 자산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ko-KR" altLang="en-US" dirty="0">
                <a:solidFill>
                  <a:srgbClr val="FBF9DD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보호하기 위해 사용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되는 기술적 수단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정책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개념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안전장치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가이드라인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위기관리방법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행동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교육훈련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모범사례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 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보증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기술 들의 집합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직관적 의미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사이버상의 보안을 의미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사이버 공격을 차단하기에 가장 좋은 방법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→ 외부와 연결되는 경로를 모두 차단 하는 것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사이버 공격을 무력화시키기 가장 좋은 방법</a:t>
            </a:r>
            <a:b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조직 내의 사이버세계를 없애 버리면 됨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en-US" altLang="ko-KR" b="0" i="0" dirty="0">
              <a:solidFill>
                <a:schemeClr val="bg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53F32D87-ED33-462E-8047-71A46FC337F8}"/>
              </a:ext>
            </a:extLst>
          </p:cNvPr>
          <p:cNvSpPr/>
          <p:nvPr/>
        </p:nvSpPr>
        <p:spPr>
          <a:xfrm>
            <a:off x="2519772" y="3253919"/>
            <a:ext cx="4248472" cy="25202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4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</a:t>
            </a:r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보안을 신경 써야 하는 이유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25778-F4FD-4DC1-810E-AAD910A7B184}"/>
              </a:ext>
            </a:extLst>
          </p:cNvPr>
          <p:cNvSpPr/>
          <p:nvPr/>
        </p:nvSpPr>
        <p:spPr>
          <a:xfrm>
            <a:off x="179512" y="2277113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공격자의 초점이 지속적으로 애플리케이션 계층을 향해 이동함에 따라 소프트웨어 자원보호가 중요 해졌다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최근 발생되는 인터넷상 공격시도의 약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75%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SW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보안취약점을 악용하는 것으로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특히 외부에 공개되어 불특정다수를 대상으로 사용자 정보를 처리하는 웹 애플리케이션의 취약점으로 인해 중요정보가 유출되는 침해사고가 빈번하게 발생되고 있다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보안 </a:t>
            </a: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SW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업계로의 진출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IoT </a:t>
            </a:r>
            <a:r>
              <a:rPr lang="ko-KR" altLang="en-US" sz="20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개발의 성행</a:t>
            </a:r>
            <a:endParaRPr lang="en-US" altLang="ko-KR" sz="200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29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19E9F5-FFC2-472E-8030-9212DEDBD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04" y="3414185"/>
            <a:ext cx="1188000" cy="118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5FE879-EF78-4E42-AAC6-EDF8A93C03CD}"/>
              </a:ext>
            </a:extLst>
          </p:cNvPr>
          <p:cNvGrpSpPr/>
          <p:nvPr/>
        </p:nvGrpSpPr>
        <p:grpSpPr>
          <a:xfrm>
            <a:off x="3626605" y="1268760"/>
            <a:ext cx="1872210" cy="1224136"/>
            <a:chOff x="467544" y="1559670"/>
            <a:chExt cx="2304258" cy="168196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2A926B-32B7-4575-AC1E-CC993F654E47}"/>
                </a:ext>
              </a:extLst>
            </p:cNvPr>
            <p:cNvSpPr/>
            <p:nvPr/>
          </p:nvSpPr>
          <p:spPr>
            <a:xfrm>
              <a:off x="467544" y="1975450"/>
              <a:ext cx="2304256" cy="86409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Exploit Framework</a:t>
              </a:r>
              <a:endParaRPr lang="ko-KR" altLang="en-US" dirty="0"/>
            </a:p>
          </p:txBody>
        </p:sp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BE9AA29D-1797-4E4D-8DF9-C97D0CC102EC}"/>
                </a:ext>
              </a:extLst>
            </p:cNvPr>
            <p:cNvSpPr/>
            <p:nvPr/>
          </p:nvSpPr>
          <p:spPr>
            <a:xfrm flipH="1">
              <a:off x="467544" y="2663279"/>
              <a:ext cx="2232248" cy="578355"/>
            </a:xfrm>
            <a:prstGeom prst="curved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5A3485B5-476C-4909-9AA3-14AB28092B4D}"/>
                </a:ext>
              </a:extLst>
            </p:cNvPr>
            <p:cNvSpPr/>
            <p:nvPr/>
          </p:nvSpPr>
          <p:spPr>
            <a:xfrm>
              <a:off x="539553" y="1559670"/>
              <a:ext cx="2232249" cy="578355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D82DB9F-C5EE-4788-96FF-D3111839F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42" y="3268586"/>
            <a:ext cx="1255051" cy="1255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B87554-C73C-424C-B327-39609BD6D8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0" y="2463198"/>
            <a:ext cx="1610777" cy="1610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FBB9AB-0279-46A0-9461-D13C7120959F}"/>
              </a:ext>
            </a:extLst>
          </p:cNvPr>
          <p:cNvSpPr txBox="1"/>
          <p:nvPr/>
        </p:nvSpPr>
        <p:spPr>
          <a:xfrm>
            <a:off x="251520" y="4782051"/>
            <a:ext cx="8762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Exploit</a:t>
            </a:r>
          </a:p>
          <a:p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Software, Hardware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제조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 과정에서 발생한 취약점을 이용하여 공격자가 의도한 명령을 실행하도록 만든 공격 행위</a:t>
            </a: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Exploit Framework</a:t>
            </a:r>
          </a:p>
          <a:p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효과적인 시스템 악용을 개발하기 위해 공격자가 사용하는 것으로</a:t>
            </a: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표적에 대한 공격을 개발하는데 널리 사용됨</a:t>
            </a:r>
            <a:endParaRPr lang="en-US" altLang="ko-KR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88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54389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Credential Breach Service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2C8F5-4BFA-4F9A-B4BB-DC83B4248D1F}"/>
              </a:ext>
            </a:extLst>
          </p:cNvPr>
          <p:cNvSpPr txBox="1"/>
          <p:nvPr/>
        </p:nvSpPr>
        <p:spPr>
          <a:xfrm>
            <a:off x="4504771" y="2378041"/>
            <a:ext cx="33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</a:t>
            </a:r>
            <a:r>
              <a:rPr lang="en-US" altLang="ko-KR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 descr="테니스이(가) 표시된 사진&#10;&#10;자동 생성된 설명">
            <a:extLst>
              <a:ext uri="{FF2B5EF4-FFF2-40B4-BE49-F238E27FC236}">
                <a16:creationId xmlns:a16="http://schemas.microsoft.com/office/drawing/2014/main" id="{A0E1FC85-1C36-45AF-8DF6-4DC2418C9C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/>
          <a:stretch/>
        </p:blipFill>
        <p:spPr>
          <a:xfrm>
            <a:off x="407048" y="2281180"/>
            <a:ext cx="3831999" cy="6553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3E8405-6A52-47B6-B530-A96480E07794}"/>
              </a:ext>
            </a:extLst>
          </p:cNvPr>
          <p:cNvSpPr txBox="1"/>
          <p:nvPr/>
        </p:nvSpPr>
        <p:spPr>
          <a:xfrm>
            <a:off x="361714" y="3149837"/>
            <a:ext cx="414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own </a:t>
            </a:r>
            <a:r>
              <a:rPr lang="ko-KR" altLang="en-US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→오타 → </a:t>
            </a:r>
            <a:r>
              <a:rPr lang="en-US" altLang="ko-KR" b="1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pwn</a:t>
            </a:r>
            <a:r>
              <a:rPr lang="en-US" altLang="ko-KR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에서 비롯된 </a:t>
            </a:r>
            <a:r>
              <a:rPr lang="en-US" altLang="ko-KR" b="1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pwned</a:t>
            </a:r>
            <a:endParaRPr lang="en-US" altLang="ko-KR" b="1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AF4C9-9F8E-4DFF-BDDC-B35658AC8F7F}"/>
              </a:ext>
            </a:extLst>
          </p:cNvPr>
          <p:cNvSpPr/>
          <p:nvPr/>
        </p:nvSpPr>
        <p:spPr>
          <a:xfrm>
            <a:off x="323528" y="1439884"/>
            <a:ext cx="8533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* </a:t>
            </a:r>
            <a:r>
              <a:rPr lang="ko-KR" altLang="en-US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새로운 </a:t>
            </a:r>
            <a:r>
              <a:rPr lang="en-US" altLang="ko-KR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credential breach</a:t>
            </a:r>
            <a:r>
              <a:rPr lang="ko-KR" altLang="en-US" sz="2000" b="1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위반 알림 서비스에 게시됨</a:t>
            </a:r>
            <a:endParaRPr lang="en-US" altLang="ko-KR" sz="2000" b="1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2874F95E-02BA-441F-B12A-85FDBAC87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661"/>
            <a:ext cx="4590227" cy="3147381"/>
          </a:xfrm>
          <a:prstGeom prst="rect">
            <a:avLst/>
          </a:prstGeom>
        </p:spPr>
      </p:pic>
      <p:pic>
        <p:nvPicPr>
          <p:cNvPr id="20" name="그림 19" descr="스크린샷, 잔디이(가) 표시된 사진&#10;&#10;자동 생성된 설명">
            <a:extLst>
              <a:ext uri="{FF2B5EF4-FFF2-40B4-BE49-F238E27FC236}">
                <a16:creationId xmlns:a16="http://schemas.microsoft.com/office/drawing/2014/main" id="{331A5EB0-1AD1-49B2-8322-CE3DCA9DC5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27" y="3710619"/>
            <a:ext cx="4562792" cy="31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1154389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Have I been </a:t>
            </a:r>
            <a:r>
              <a:rPr lang="en-US" altLang="ko-KR" sz="4000" dirty="0" err="1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pwned</a:t>
            </a:r>
            <a:r>
              <a:rPr lang="en-US" altLang="ko-KR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4000" dirty="0">
              <a:solidFill>
                <a:srgbClr val="FBF9DD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7EE55D-D514-4C4D-8AB8-D8FD5621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5"/>
          <a:stretch/>
        </p:blipFill>
        <p:spPr>
          <a:xfrm>
            <a:off x="25071" y="3154639"/>
            <a:ext cx="9144000" cy="344271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0035CF2-F00B-4C66-93B3-D23FFBE5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" y="1154389"/>
            <a:ext cx="9144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EA15BF-557A-426B-B766-111A86FA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" y="2223938"/>
            <a:ext cx="2847772" cy="28477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87FDE-8E85-4682-B31A-B6C988CC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9" y="2565437"/>
            <a:ext cx="2448272" cy="244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EB8D93-1DCE-4433-90B3-0EDC003DDD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3" y="2961481"/>
            <a:ext cx="1656184" cy="16561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8CA00F7-7467-401B-8B44-6163122E4C06}"/>
              </a:ext>
            </a:extLst>
          </p:cNvPr>
          <p:cNvGrpSpPr/>
          <p:nvPr/>
        </p:nvGrpSpPr>
        <p:grpSpPr>
          <a:xfrm>
            <a:off x="6604324" y="1659464"/>
            <a:ext cx="1769536" cy="1769536"/>
            <a:chOff x="5711603" y="1259265"/>
            <a:chExt cx="1769536" cy="176953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D625A59-F8F0-4A62-80A3-85C2EE43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603" y="1259265"/>
              <a:ext cx="1769536" cy="176953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627781F-00A1-4D0A-8802-A001A93E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60" y="1856127"/>
              <a:ext cx="735621" cy="735621"/>
            </a:xfrm>
            <a:prstGeom prst="rect">
              <a:avLst/>
            </a:prstGeom>
          </p:spPr>
        </p:pic>
      </p:grpSp>
      <p:pic>
        <p:nvPicPr>
          <p:cNvPr id="21" name="그림 20" descr="개체, 시계이(가) 표시된 사진&#10;&#10;자동 생성된 설명">
            <a:extLst>
              <a:ext uri="{FF2B5EF4-FFF2-40B4-BE49-F238E27FC236}">
                <a16:creationId xmlns:a16="http://schemas.microsoft.com/office/drawing/2014/main" id="{80E7D2D2-3399-4C1E-B92E-9702BC499D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46" y="3239556"/>
            <a:ext cx="1556459" cy="1556459"/>
          </a:xfrm>
          <a:prstGeom prst="rect">
            <a:avLst/>
          </a:prstGeom>
        </p:spPr>
      </p:pic>
      <p:pic>
        <p:nvPicPr>
          <p:cNvPr id="9" name="그림 8" descr="벡터그래픽이(가) 표시된 사진&#10;&#10;자동 생성된 설명">
            <a:extLst>
              <a:ext uri="{FF2B5EF4-FFF2-40B4-BE49-F238E27FC236}">
                <a16:creationId xmlns:a16="http://schemas.microsoft.com/office/drawing/2014/main" id="{FB3C33D8-378B-4E9C-B6DA-D3419919EA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15" y="3555547"/>
            <a:ext cx="1656184" cy="1656184"/>
          </a:xfrm>
          <a:prstGeom prst="rect">
            <a:avLst/>
          </a:prstGeom>
        </p:spPr>
      </p:pic>
      <p:pic>
        <p:nvPicPr>
          <p:cNvPr id="12" name="그림 11" descr="벡터그래픽이(가) 표시된 사진&#10;&#10;자동 생성된 설명">
            <a:extLst>
              <a:ext uri="{FF2B5EF4-FFF2-40B4-BE49-F238E27FC236}">
                <a16:creationId xmlns:a16="http://schemas.microsoft.com/office/drawing/2014/main" id="{29546E89-4DBA-4EBF-8631-90EAC1135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95" y="2991947"/>
            <a:ext cx="2099173" cy="20991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C5250C-1FEE-494E-9ADE-01525B540B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10" y="1370068"/>
            <a:ext cx="4839010" cy="48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1 0.05232 L -0.28142 0.03496 C -0.30225 0.03125 -0.33333 0.02917 -0.36579 0.02917 C -0.40277 0.02917 -0.43229 0.03125 -0.45312 0.03496 L -0.55225 0.0523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426 L 0.13681 0.04884 C 0.16563 0.05208 0.20851 0.05394 0.2533 0.05394 C 0.30434 0.05394 0.34514 0.05208 0.37396 0.04884 L 0.51094 0.0342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38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36424 -0.015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2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105"/>
            <a:ext cx="9144000" cy="5683895"/>
          </a:xfrm>
          <a:prstGeom prst="rect">
            <a:avLst/>
          </a:prstGeom>
          <a:solidFill>
            <a:srgbClr val="52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BF9D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기업 보안 관점에서 생각해야할 측면들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C82C2-C0D7-4E8E-95A7-776D02A0DA18}"/>
              </a:ext>
            </a:extLst>
          </p:cNvPr>
          <p:cNvSpPr txBox="1"/>
          <p:nvPr/>
        </p:nvSpPr>
        <p:spPr>
          <a:xfrm>
            <a:off x="251520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기술 지연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(Technology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lag)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앱 개발 보안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(Application Development Security)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Skill gap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Asymmetry of attack and defuse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공격도구의 가용성 및 정교성 증가</a:t>
            </a:r>
            <a:b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  (</a:t>
            </a:r>
            <a:r>
              <a:rPr lang="en-US" altLang="ko-KR" sz="20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Increasing availability and sophistication of attack tools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ko-KR" altLang="en-US" sz="2400" dirty="0" err="1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맬웨어의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수익 창출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(Monetization of malware)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Automation Detection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사물인터넷</a:t>
            </a:r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(IoT)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Transition to the cloud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Increasing regulation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etc</a:t>
            </a:r>
            <a:endParaRPr lang="ko-KR" altLang="en-US" sz="24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0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F9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765</Words>
  <Application>Microsoft Office PowerPoint</Application>
  <PresentationFormat>화면 슬라이드 쇼(4:3)</PresentationFormat>
  <Paragraphs>170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a시월구일1</vt:lpstr>
      <vt:lpstr>a시월구일4</vt:lpstr>
      <vt:lpstr>HY견고딕</vt:lpstr>
      <vt:lpstr>나눔바른고딕</vt:lpstr>
      <vt:lpstr>맑은 고딕</vt:lpstr>
      <vt:lpstr>배달의민족 한나는 열한살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Jeongyoon Lee</cp:lastModifiedBy>
  <cp:revision>100</cp:revision>
  <dcterms:created xsi:type="dcterms:W3CDTF">2016-11-03T03:08:42Z</dcterms:created>
  <dcterms:modified xsi:type="dcterms:W3CDTF">2019-07-12T09:24:19Z</dcterms:modified>
</cp:coreProperties>
</file>