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34"/>
  </p:notesMasterIdLst>
  <p:handoutMasterIdLst>
    <p:handoutMasterId r:id="rId35"/>
  </p:handoutMasterIdLst>
  <p:sldIdLst>
    <p:sldId id="286" r:id="rId2"/>
    <p:sldId id="287" r:id="rId3"/>
    <p:sldId id="289" r:id="rId4"/>
    <p:sldId id="318" r:id="rId5"/>
    <p:sldId id="319" r:id="rId6"/>
    <p:sldId id="320" r:id="rId7"/>
    <p:sldId id="321" r:id="rId8"/>
    <p:sldId id="322" r:id="rId9"/>
    <p:sldId id="323" r:id="rId10"/>
    <p:sldId id="288" r:id="rId11"/>
    <p:sldId id="290" r:id="rId12"/>
    <p:sldId id="343" r:id="rId13"/>
    <p:sldId id="291" r:id="rId14"/>
    <p:sldId id="345" r:id="rId15"/>
    <p:sldId id="292" r:id="rId16"/>
    <p:sldId id="344" r:id="rId17"/>
    <p:sldId id="325" r:id="rId18"/>
    <p:sldId id="326" r:id="rId19"/>
    <p:sldId id="327" r:id="rId20"/>
    <p:sldId id="302" r:id="rId21"/>
    <p:sldId id="329" r:id="rId22"/>
    <p:sldId id="330" r:id="rId23"/>
    <p:sldId id="313" r:id="rId24"/>
    <p:sldId id="314" r:id="rId25"/>
    <p:sldId id="315" r:id="rId26"/>
    <p:sldId id="316" r:id="rId27"/>
    <p:sldId id="337" r:id="rId28"/>
    <p:sldId id="338" r:id="rId29"/>
    <p:sldId id="339" r:id="rId30"/>
    <p:sldId id="340" r:id="rId31"/>
    <p:sldId id="341" r:id="rId32"/>
    <p:sldId id="342" r:id="rId3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8"/>
    <p:restoredTop sz="93830"/>
  </p:normalViewPr>
  <p:slideViewPr>
    <p:cSldViewPr snapToGrid="0">
      <p:cViewPr>
        <p:scale>
          <a:sx n="72" d="100"/>
          <a:sy n="72" d="100"/>
        </p:scale>
        <p:origin x="-1162" y="-58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436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67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1B2AAEE-0ECC-4F9E-94C1-A5210D63F3AE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B2AAEE-0ECC-4F9E-94C1-A5210D63F3AE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B2AAEE-0ECC-4F9E-94C1-A5210D63F3AE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B2AAEE-0ECC-4F9E-94C1-A5210D63F3AE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B2AAEE-0ECC-4F9E-94C1-A5210D63F3AE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B2AAEE-0ECC-4F9E-94C1-A5210D63F3AE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B2AAEE-0ECC-4F9E-94C1-A5210D63F3AE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B2AAEE-0ECC-4F9E-94C1-A5210D63F3AE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B2AAEE-0ECC-4F9E-94C1-A5210D63F3AE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1B2AAEE-0ECC-4F9E-94C1-A5210D63F3AE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1B2AAEE-0ECC-4F9E-94C1-A5210D63F3AE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lvl="0">
              <a:defRPr lang="ko-KR" altLang="en-US"/>
            </a:pPr>
            <a:fld id="{11B2AAEE-0ECC-4F9E-94C1-A5210D63F3AE}" type="datetime1">
              <a:rPr lang="en-US" smtClean="0"/>
              <a:pPr lvl="0">
                <a:defRPr lang="ko-KR" altLang="en-US"/>
              </a:pPr>
              <a:t>3/30/2018</a:t>
            </a:fld>
            <a:endParaRPr 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 lang="ko-KR"/>
            </a:pPr>
            <a:fld id="{20DE7D8C-454A-43DC-8947-7671D5C99DA0}" type="slidenum">
              <a:rPr lang="ko-KR" altLang="en-US" smtClean="0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erms.naver.com/entry.nhn?docId=1213147&amp;cid=40942&amp;categoryId=3284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terms.naver.com/entry.nhn?docId=1167759&amp;cid=40942&amp;categoryId=3285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terms.naver.com/entry.nhn?docId=2271917&amp;cid=51207&amp;categoryId=51207&amp;expCategoryId=5120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terms.naver.com/entry.nhn?docId=1181079&amp;cid=40942&amp;categoryId=3285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terms.naver.com/entry.nhn?docId=837501&amp;cid=42344&amp;categoryId=4234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서버</a:t>
            </a:r>
            <a:r>
              <a:rPr lang="en-US" altLang="ko-KR"/>
              <a:t>(Server): </a:t>
            </a:r>
            <a:r>
              <a:rPr lang="ko-KR" altLang="en-US"/>
              <a:t>사용자들에게 서비스를 제공하는 컴퓨터 </a:t>
            </a:r>
          </a:p>
          <a:p>
            <a:r>
              <a:rPr lang="ko-KR" altLang="en-US"/>
              <a:t>클라이언트</a:t>
            </a:r>
            <a:r>
              <a:rPr lang="en-US" altLang="ko-KR"/>
              <a:t>(Client): </a:t>
            </a:r>
            <a:r>
              <a:rPr lang="ko-KR" altLang="en-US"/>
              <a:t>서버에게 서비스를 요청해서 사용하는 컴퓨터</a:t>
            </a:r>
          </a:p>
          <a:p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웹서버와 클라이언트</a:t>
            </a:r>
          </a:p>
        </p:txBody>
      </p:sp>
      <p:sp>
        <p:nvSpPr>
          <p:cNvPr id="193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서버와 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193902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포트</a:t>
            </a:r>
            <a:r>
              <a:rPr lang="en-US" altLang="ko-KR"/>
              <a:t>(port): </a:t>
            </a:r>
            <a:r>
              <a:rPr lang="ko-KR" altLang="en-US"/>
              <a:t>가상적인 통신 </a:t>
            </a:r>
            <a:r>
              <a:rPr lang="ko-KR" altLang="en-US" smtClean="0"/>
              <a:t>선로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>
                <a:hlinkClick r:id="rId2"/>
              </a:rPr>
              <a:t>http://terms.naver.com/entry.nhn?docId=1213147&amp;cid=40942&amp;categoryId=32848</a:t>
            </a:r>
            <a:endParaRPr lang="en-US" altLang="ko-KR"/>
          </a:p>
        </p:txBody>
      </p:sp>
      <p:sp>
        <p:nvSpPr>
          <p:cNvPr id="193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포트</a:t>
            </a:r>
          </a:p>
        </p:txBody>
      </p:sp>
    </p:spTree>
    <p:extLst>
      <p:ext uri="{BB962C8B-B14F-4D97-AF65-F5344CB8AC3E}">
        <p14:creationId xmlns:p14="http://schemas.microsoft.com/office/powerpoint/2010/main" val="75310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프로토콜</a:t>
            </a:r>
            <a:r>
              <a:rPr lang="en-US" altLang="ko-KR"/>
              <a:t>(protocol): </a:t>
            </a:r>
            <a:r>
              <a:rPr lang="ko-KR" altLang="en-US"/>
              <a:t>통신을 하기 위한 </a:t>
            </a:r>
            <a:r>
              <a:rPr lang="ko-KR" altLang="en-US" smtClean="0"/>
              <a:t>약속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>
                <a:hlinkClick r:id="rId2"/>
              </a:rPr>
              <a:t>http://terms.naver.com/entry.nhn?docId=1167759&amp;cid=40942&amp;categoryId=32851</a:t>
            </a:r>
            <a:endParaRPr lang="ko-KR" altLang="en-US"/>
          </a:p>
        </p:txBody>
      </p:sp>
      <p:sp>
        <p:nvSpPr>
          <p:cNvPr id="193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245403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TCP/IP</a:t>
            </a:r>
            <a:r>
              <a:rPr lang="ko-KR" altLang="en-US" smtClean="0"/>
              <a:t>구조</a:t>
            </a:r>
            <a:r>
              <a:rPr lang="en-US" altLang="ko-KR" smtClean="0"/>
              <a:t>(</a:t>
            </a:r>
            <a:r>
              <a:rPr lang="ko-KR" altLang="en-US" smtClean="0"/>
              <a:t>출처</a:t>
            </a:r>
            <a:r>
              <a:rPr lang="en-US" altLang="ko-KR" smtClean="0"/>
              <a:t>: </a:t>
            </a:r>
            <a:r>
              <a:rPr lang="ko-KR" altLang="en-US" smtClean="0"/>
              <a:t>네이버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26" name="Picture 2" descr="[그림 9-7] TCP/IP 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25" y="1977656"/>
            <a:ext cx="7597876" cy="365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32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387" name="Rectangle 3"/>
          <p:cNvSpPr>
            <a:spLocks noGrp="1" noChangeArrowheads="1"/>
          </p:cNvSpPr>
          <p:nvPr>
            <p:ph idx="1"/>
          </p:nvPr>
        </p:nvSpPr>
        <p:spPr>
          <a:xfrm>
            <a:off x="419878" y="1210740"/>
            <a:ext cx="8229600" cy="4525963"/>
          </a:xfrm>
        </p:spPr>
        <p:txBody>
          <a:bodyPr/>
          <a:lstStyle/>
          <a:p>
            <a:r>
              <a:rPr lang="en-US" altLang="ko-KR" dirty="0"/>
              <a:t>TCP(Transmission Control Protocol)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0000FF"/>
                </a:solidFill>
              </a:rPr>
              <a:t>신뢰성있게 통신하기 위하여</a:t>
            </a:r>
            <a:r>
              <a:rPr lang="ko-KR" altLang="en-US" dirty="0"/>
              <a:t> 먼저 서로 간에 연결을 설정한 후에 데이터를 보내고 </a:t>
            </a:r>
            <a:r>
              <a:rPr lang="ko-KR" altLang="en-US"/>
              <a:t>받는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>
                <a:hlinkClick r:id="rId2"/>
              </a:rPr>
              <a:t>http://terms.naver.com/entry.nhn?docId=2271917&amp;cid=51207&amp;categoryId=51207&amp;expCategoryId=51207</a:t>
            </a:r>
            <a:endParaRPr lang="en-US" altLang="ko-KR"/>
          </a:p>
          <a:p>
            <a:endParaRPr lang="en-US" altLang="ko-KR"/>
          </a:p>
          <a:p>
            <a:endParaRPr lang="ko-KR" altLang="en-US" dirty="0"/>
          </a:p>
        </p:txBody>
      </p:sp>
      <p:sp>
        <p:nvSpPr>
          <p:cNvPr id="193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86635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4670" y="1236780"/>
            <a:ext cx="8229600" cy="4525963"/>
          </a:xfrm>
        </p:spPr>
        <p:txBody>
          <a:bodyPr/>
          <a:lstStyle/>
          <a:p>
            <a:r>
              <a:rPr lang="ko-KR" altLang="en-US"/>
              <a:t>서버는 연결 요청만을 받는 소켓을 따로 가지고 </a:t>
            </a:r>
            <a:r>
              <a:rPr lang="ko-KR" altLang="en-US"/>
              <a:t>있다</a:t>
            </a:r>
            <a:r>
              <a:rPr lang="en-US" altLang="ko-KR" smtClean="0"/>
              <a:t>.</a:t>
            </a:r>
          </a:p>
          <a:p>
            <a:r>
              <a:rPr lang="ko-KR" altLang="en-US"/>
              <a:t>서버가 하나의 소켓만을 사용한다면 문제가 발생한다</a:t>
            </a:r>
            <a:r>
              <a:rPr lang="en-US" altLang="ko-KR"/>
              <a:t>. </a:t>
            </a:r>
            <a:endParaRPr lang="ko-KR" altLang="en-US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TCP</a:t>
            </a:r>
            <a:endParaRPr lang="ko-KR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977" y="2398578"/>
            <a:ext cx="5072063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67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UDP(User Datagram Protoocol)</a:t>
            </a:r>
            <a:r>
              <a:rPr lang="ko-KR" altLang="en-US">
                <a:solidFill>
                  <a:srgbClr val="0000FF"/>
                </a:solidFill>
              </a:rPr>
              <a:t>는 데이터를 몇 개의 고정 길이의 패킷</a:t>
            </a:r>
            <a:r>
              <a:rPr lang="en-US" altLang="ko-KR">
                <a:solidFill>
                  <a:srgbClr val="0000FF"/>
                </a:solidFill>
              </a:rPr>
              <a:t>(</a:t>
            </a:r>
            <a:r>
              <a:rPr lang="ko-KR" altLang="en-US">
                <a:solidFill>
                  <a:srgbClr val="0000FF"/>
                </a:solidFill>
              </a:rPr>
              <a:t>다이어그램이라고 불린다</a:t>
            </a:r>
            <a:r>
              <a:rPr lang="en-US" altLang="ko-KR">
                <a:solidFill>
                  <a:srgbClr val="0000FF"/>
                </a:solidFill>
              </a:rPr>
              <a:t>)</a:t>
            </a:r>
            <a:r>
              <a:rPr lang="ko-KR" altLang="en-US">
                <a:solidFill>
                  <a:srgbClr val="0000FF"/>
                </a:solidFill>
              </a:rPr>
              <a:t>으로 분할하여 </a:t>
            </a:r>
            <a:r>
              <a:rPr lang="ko-KR" altLang="en-US" smtClean="0">
                <a:solidFill>
                  <a:srgbClr val="0000FF"/>
                </a:solidFill>
              </a:rPr>
              <a:t>전송</a:t>
            </a:r>
            <a:endParaRPr lang="en-US" altLang="ko-KR" smtClean="0">
              <a:solidFill>
                <a:srgbClr val="0000FF"/>
              </a:solidFill>
            </a:endParaRPr>
          </a:p>
          <a:p>
            <a:endParaRPr lang="en-US" altLang="ko-KR"/>
          </a:p>
          <a:p>
            <a:r>
              <a:rPr lang="en-US" altLang="ko-KR">
                <a:hlinkClick r:id="rId2"/>
              </a:rPr>
              <a:t>http://terms.naver.com/entry.nhn?docId=1181079&amp;cid=40942&amp;categoryId=32851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193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9024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UDP</a:t>
            </a:r>
            <a:endParaRPr lang="ko-KR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094" y="2059231"/>
            <a:ext cx="4651375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66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소켓</a:t>
            </a:r>
            <a:r>
              <a:rPr lang="en-US" altLang="ko-KR"/>
              <a:t>(socket): TCP</a:t>
            </a:r>
            <a:r>
              <a:rPr lang="ko-KR" altLang="en-US"/>
              <a:t>를 사용하여 응용 프로그램끼리 통신을 하기 위한 연결 끝점</a:t>
            </a:r>
            <a:r>
              <a:rPr lang="en-US" altLang="ko-KR"/>
              <a:t>(end point</a:t>
            </a:r>
            <a:r>
              <a:rPr lang="en-US" altLang="ko-KR" smtClean="0"/>
              <a:t>)</a:t>
            </a:r>
          </a:p>
          <a:p>
            <a:endParaRPr lang="en-US" altLang="ko-KR"/>
          </a:p>
          <a:p>
            <a:r>
              <a:rPr lang="en-US" altLang="ko-KR">
                <a:hlinkClick r:id="rId2"/>
              </a:rPr>
              <a:t>http://terms.naver.com/entry.nhn?docId=837501&amp;cid=42344&amp;categoryId=42344</a:t>
            </a:r>
            <a:endParaRPr lang="ko-KR" altLang="en-US"/>
          </a:p>
        </p:txBody>
      </p:sp>
      <p:sp>
        <p:nvSpPr>
          <p:cNvPr id="194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Socket </a:t>
            </a:r>
            <a:r>
              <a:rPr lang="ko-KR" altLang="en-US" sz="3600"/>
              <a:t>클래스 </a:t>
            </a:r>
          </a:p>
        </p:txBody>
      </p:sp>
    </p:spTree>
    <p:extLst>
      <p:ext uri="{BB962C8B-B14F-4D97-AF65-F5344CB8AC3E}">
        <p14:creationId xmlns:p14="http://schemas.microsoft.com/office/powerpoint/2010/main" val="324019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0797" name="_x32171984"/>
          <p:cNvSpPr>
            <a:spLocks noChangeArrowheads="1"/>
          </p:cNvSpPr>
          <p:nvPr/>
        </p:nvSpPr>
        <p:spPr bwMode="auto">
          <a:xfrm>
            <a:off x="761929" y="5806180"/>
            <a:ext cx="8104188" cy="63374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altLang="ko-KR" sz="1600" dirty="0"/>
              <a:t>57210 15-07-07 05:17:03 50 0 0 162.2 UTC(</a:t>
            </a:r>
            <a:r>
              <a:rPr lang="en-US" altLang="ko-KR" sz="1600" dirty="0" err="1"/>
              <a:t>NIST</a:t>
            </a:r>
            <a:r>
              <a:rPr lang="en-US" altLang="ko-KR" sz="1600" dirty="0"/>
              <a:t>) * 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481" y="5734804"/>
            <a:ext cx="680448" cy="834776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233" y="643388"/>
            <a:ext cx="7854950" cy="464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69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79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서버와 </a:t>
            </a:r>
            <a:r>
              <a:rPr lang="ko-KR" altLang="en-US"/>
              <a:t>클라이언트 </a:t>
            </a:r>
            <a:r>
              <a:rPr lang="ko-KR" altLang="en-US" smtClean="0"/>
              <a:t>제작</a:t>
            </a:r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>
                <a:solidFill>
                  <a:srgbClr val="0000FF"/>
                </a:solidFill>
              </a:rPr>
              <a:t>TCP</a:t>
            </a:r>
            <a:r>
              <a:rPr lang="ko-KR" altLang="en-US" sz="4400">
                <a:solidFill>
                  <a:srgbClr val="0000FF"/>
                </a:solidFill>
              </a:rPr>
              <a:t> 를 이용한 서버와 클라이언트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2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IP </a:t>
            </a:r>
            <a:r>
              <a:rPr lang="ko-KR" altLang="en-US"/>
              <a:t>주소</a:t>
            </a:r>
            <a:r>
              <a:rPr lang="en-US" altLang="ko-KR"/>
              <a:t>: </a:t>
            </a:r>
            <a:r>
              <a:rPr lang="ko-KR" altLang="en-US"/>
              <a:t>인터넷에서 컴퓨터의 주소</a:t>
            </a:r>
          </a:p>
        </p:txBody>
      </p:sp>
      <p:sp>
        <p:nvSpPr>
          <p:cNvPr id="193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IP </a:t>
            </a:r>
            <a:r>
              <a:rPr lang="ko-KR" altLang="en-US" sz="3600"/>
              <a:t>주소</a:t>
            </a:r>
          </a:p>
        </p:txBody>
      </p:sp>
    </p:spTree>
    <p:extLst>
      <p:ext uri="{BB962C8B-B14F-4D97-AF65-F5344CB8AC3E}">
        <p14:creationId xmlns:p14="http://schemas.microsoft.com/office/powerpoint/2010/main" val="76180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33500"/>
            <a:ext cx="8212138" cy="5081588"/>
          </a:xfrm>
        </p:spPr>
        <p:txBody>
          <a:bodyPr>
            <a:normAutofit/>
          </a:bodyPr>
          <a:lstStyle/>
          <a:p>
            <a:pPr marL="381000" indent="-381000">
              <a:buFont typeface="Symbol" pitchFamily="18" charset="2"/>
              <a:buAutoNum type="arabicPeriod"/>
            </a:pPr>
            <a:r>
              <a:rPr lang="en-US" altLang="ko-KR" sz="1800" dirty="0" err="1">
                <a:latin typeface="+mn-lt"/>
              </a:rPr>
              <a:t>ServerSocket</a:t>
            </a:r>
            <a:r>
              <a:rPr lang="en-US" altLang="ko-KR" sz="1800" dirty="0">
                <a:latin typeface="+mn-lt"/>
              </a:rPr>
              <a:t> </a:t>
            </a:r>
            <a:r>
              <a:rPr lang="ko-KR" altLang="en-US" sz="1800" dirty="0">
                <a:latin typeface="+mn-lt"/>
              </a:rPr>
              <a:t>객체 생성</a:t>
            </a:r>
          </a:p>
          <a:p>
            <a:pPr marL="838200" lvl="1" indent="-381000"/>
            <a:r>
              <a:rPr lang="en-US" altLang="ko-KR" sz="1800" dirty="0" err="1">
                <a:latin typeface="+mn-lt"/>
              </a:rPr>
              <a:t>ServerSocket</a:t>
            </a:r>
            <a:r>
              <a:rPr lang="en-US" altLang="ko-KR" sz="1800" dirty="0">
                <a:latin typeface="+mn-lt"/>
              </a:rPr>
              <a:t> server = </a:t>
            </a:r>
            <a:r>
              <a:rPr lang="en-US" altLang="ko-KR" sz="1800" b="1" dirty="0">
                <a:latin typeface="+mn-lt"/>
              </a:rPr>
              <a:t>new</a:t>
            </a:r>
            <a:r>
              <a:rPr lang="en-US" altLang="ko-KR" sz="1800" dirty="0">
                <a:latin typeface="+mn-lt"/>
              </a:rPr>
              <a:t> </a:t>
            </a:r>
            <a:r>
              <a:rPr lang="en-US" altLang="ko-KR" sz="1800" dirty="0" err="1">
                <a:latin typeface="+mn-lt"/>
              </a:rPr>
              <a:t>ServerSocket</a:t>
            </a:r>
            <a:r>
              <a:rPr lang="en-US" altLang="ko-KR" sz="1800" dirty="0">
                <a:latin typeface="+mn-lt"/>
              </a:rPr>
              <a:t>(</a:t>
            </a:r>
            <a:r>
              <a:rPr lang="en-US" altLang="ko-KR" sz="1800" dirty="0" err="1">
                <a:latin typeface="+mn-lt"/>
              </a:rPr>
              <a:t>portNumber</a:t>
            </a:r>
            <a:r>
              <a:rPr lang="en-US" altLang="ko-KR" sz="1800" dirty="0">
                <a:latin typeface="+mn-lt"/>
              </a:rPr>
              <a:t>, </a:t>
            </a:r>
            <a:r>
              <a:rPr lang="en-US" altLang="ko-KR" sz="1800" dirty="0" err="1">
                <a:latin typeface="+mn-lt"/>
              </a:rPr>
              <a:t>queueLength</a:t>
            </a:r>
            <a:r>
              <a:rPr lang="en-US" altLang="ko-KR" sz="1800" dirty="0">
                <a:latin typeface="+mn-lt"/>
              </a:rPr>
              <a:t>);</a:t>
            </a:r>
          </a:p>
          <a:p>
            <a:pPr marL="838200" lvl="1" indent="-381000">
              <a:buFont typeface="Symbol" pitchFamily="18" charset="2"/>
              <a:buAutoNum type="arabicPeriod"/>
            </a:pPr>
            <a:endParaRPr lang="en-US" altLang="ko-KR" sz="1800" dirty="0">
              <a:latin typeface="+mn-lt"/>
            </a:endParaRPr>
          </a:p>
          <a:p>
            <a:pPr marL="381000" indent="-381000">
              <a:buFont typeface="Symbol" pitchFamily="18" charset="2"/>
              <a:buAutoNum type="arabicPeriod"/>
            </a:pPr>
            <a:r>
              <a:rPr lang="en-US" altLang="ko-KR" sz="1800" dirty="0">
                <a:latin typeface="+mn-lt"/>
              </a:rPr>
              <a:t>accept() </a:t>
            </a:r>
            <a:r>
              <a:rPr lang="ko-KR" altLang="en-US" sz="1800" dirty="0" err="1">
                <a:latin typeface="+mn-lt"/>
              </a:rPr>
              <a:t>메소드</a:t>
            </a:r>
            <a:r>
              <a:rPr lang="ko-KR" altLang="en-US" sz="1800" dirty="0">
                <a:latin typeface="+mn-lt"/>
              </a:rPr>
              <a:t> 호출</a:t>
            </a:r>
          </a:p>
          <a:p>
            <a:pPr marL="838200" lvl="1" indent="-381000"/>
            <a:r>
              <a:rPr lang="en-US" altLang="ko-KR" sz="1800" dirty="0">
                <a:latin typeface="+mn-lt"/>
              </a:rPr>
              <a:t>Socket </a:t>
            </a:r>
            <a:r>
              <a:rPr lang="en-US" altLang="ko-KR" sz="1800" dirty="0" err="1">
                <a:latin typeface="+mn-lt"/>
              </a:rPr>
              <a:t>clientSocket</a:t>
            </a:r>
            <a:r>
              <a:rPr lang="en-US" altLang="ko-KR" sz="1800" dirty="0">
                <a:latin typeface="+mn-lt"/>
              </a:rPr>
              <a:t> = </a:t>
            </a:r>
            <a:r>
              <a:rPr lang="en-US" altLang="ko-KR" sz="1800" dirty="0" err="1">
                <a:latin typeface="+mn-lt"/>
              </a:rPr>
              <a:t>server.accept</a:t>
            </a:r>
            <a:r>
              <a:rPr lang="en-US" altLang="ko-KR" sz="1800" dirty="0">
                <a:latin typeface="+mn-lt"/>
              </a:rPr>
              <a:t>();</a:t>
            </a:r>
          </a:p>
          <a:p>
            <a:pPr marL="838200" lvl="1" indent="-381000">
              <a:buFont typeface="Symbol" pitchFamily="18" charset="2"/>
              <a:buAutoNum type="arabicPeriod"/>
            </a:pPr>
            <a:endParaRPr lang="en-US" altLang="ko-KR" sz="1800" dirty="0">
              <a:latin typeface="+mn-lt"/>
            </a:endParaRPr>
          </a:p>
          <a:p>
            <a:pPr marL="381000" indent="-381000">
              <a:buFont typeface="Symbol" pitchFamily="18" charset="2"/>
              <a:buAutoNum type="arabicPeriod"/>
            </a:pPr>
            <a:r>
              <a:rPr lang="ko-KR" altLang="en-US" sz="1800" dirty="0">
                <a:latin typeface="+mn-lt"/>
              </a:rPr>
              <a:t>소켓으로부터 </a:t>
            </a:r>
            <a:r>
              <a:rPr lang="ko-KR" altLang="en-US" sz="1800" dirty="0" err="1">
                <a:latin typeface="+mn-lt"/>
              </a:rPr>
              <a:t>스트림</a:t>
            </a:r>
            <a:r>
              <a:rPr lang="ko-KR" altLang="en-US" sz="1800" dirty="0">
                <a:latin typeface="+mn-lt"/>
              </a:rPr>
              <a:t> 객체를 얻는다</a:t>
            </a:r>
            <a:r>
              <a:rPr lang="en-US" altLang="ko-KR" sz="1800" dirty="0">
                <a:latin typeface="+mn-lt"/>
              </a:rPr>
              <a:t>. </a:t>
            </a:r>
          </a:p>
          <a:p>
            <a:pPr marL="838200" lvl="1" indent="-381000"/>
            <a:r>
              <a:rPr lang="en-US" altLang="ko-KR" sz="1800" dirty="0" err="1">
                <a:latin typeface="+mn-lt"/>
              </a:rPr>
              <a:t>InputStream</a:t>
            </a:r>
            <a:r>
              <a:rPr lang="en-US" altLang="ko-KR" sz="1800" dirty="0">
                <a:latin typeface="+mn-lt"/>
              </a:rPr>
              <a:t> input = </a:t>
            </a:r>
            <a:r>
              <a:rPr lang="en-US" altLang="ko-KR" sz="1800" dirty="0" err="1">
                <a:latin typeface="+mn-lt"/>
              </a:rPr>
              <a:t>clientSocket.getInputStream</a:t>
            </a:r>
            <a:r>
              <a:rPr lang="en-US" altLang="ko-KR" sz="1800" dirty="0">
                <a:latin typeface="+mn-lt"/>
              </a:rPr>
              <a:t>();</a:t>
            </a:r>
          </a:p>
          <a:p>
            <a:pPr marL="838200" lvl="1" indent="-381000"/>
            <a:r>
              <a:rPr lang="en-US" altLang="ko-KR" sz="1800" dirty="0" err="1">
                <a:latin typeface="+mn-lt"/>
              </a:rPr>
              <a:t>OutputStream</a:t>
            </a:r>
            <a:r>
              <a:rPr lang="en-US" altLang="ko-KR" sz="1800" dirty="0">
                <a:latin typeface="+mn-lt"/>
              </a:rPr>
              <a:t> output = </a:t>
            </a:r>
            <a:r>
              <a:rPr lang="en-US" altLang="ko-KR" sz="1800" dirty="0" err="1">
                <a:latin typeface="+mn-lt"/>
              </a:rPr>
              <a:t>clientSocket.getOutputStream</a:t>
            </a:r>
            <a:r>
              <a:rPr lang="en-US" altLang="ko-KR" sz="1800" dirty="0">
                <a:latin typeface="+mn-lt"/>
              </a:rPr>
              <a:t>();</a:t>
            </a:r>
          </a:p>
          <a:p>
            <a:pPr marL="838200" lvl="1" indent="-381000">
              <a:buFont typeface="Symbol" pitchFamily="18" charset="2"/>
              <a:buAutoNum type="arabicPeriod"/>
            </a:pPr>
            <a:endParaRPr lang="en-US" altLang="ko-KR" sz="1800" dirty="0">
              <a:latin typeface="+mn-lt"/>
            </a:endParaRPr>
          </a:p>
          <a:p>
            <a:pPr marL="381000" indent="-381000">
              <a:buFont typeface="Symbol" pitchFamily="18" charset="2"/>
              <a:buAutoNum type="arabicPeriod"/>
            </a:pPr>
            <a:r>
              <a:rPr lang="ko-KR" altLang="en-US" sz="1800" dirty="0">
                <a:latin typeface="+mn-lt"/>
              </a:rPr>
              <a:t>상호 대화 단계</a:t>
            </a:r>
          </a:p>
          <a:p>
            <a:pPr marL="838200" lvl="1" indent="-381000"/>
            <a:r>
              <a:rPr lang="en-US" altLang="ko-KR" sz="1800" dirty="0">
                <a:latin typeface="+mn-lt"/>
              </a:rPr>
              <a:t>read()</a:t>
            </a:r>
            <a:r>
              <a:rPr lang="ko-KR" altLang="en-US" sz="1800" dirty="0">
                <a:latin typeface="+mn-lt"/>
              </a:rPr>
              <a:t>와 </a:t>
            </a:r>
            <a:r>
              <a:rPr lang="en-US" altLang="ko-KR" sz="1800" dirty="0">
                <a:latin typeface="+mn-lt"/>
              </a:rPr>
              <a:t>write() </a:t>
            </a:r>
            <a:r>
              <a:rPr lang="ko-KR" altLang="en-US" sz="1800" dirty="0">
                <a:latin typeface="+mn-lt"/>
              </a:rPr>
              <a:t>사용</a:t>
            </a:r>
          </a:p>
          <a:p>
            <a:pPr marL="838200" lvl="1" indent="-381000">
              <a:buFont typeface="Symbol" pitchFamily="18" charset="2"/>
              <a:buAutoNum type="arabicPeriod"/>
            </a:pPr>
            <a:endParaRPr lang="ko-KR" altLang="en-US" sz="1800" dirty="0">
              <a:latin typeface="+mn-lt"/>
            </a:endParaRPr>
          </a:p>
          <a:p>
            <a:pPr marL="381000" indent="-381000">
              <a:buFont typeface="Symbol" pitchFamily="18" charset="2"/>
              <a:buAutoNum type="arabicPeriod"/>
            </a:pPr>
            <a:r>
              <a:rPr lang="ko-KR" altLang="en-US" sz="1800" dirty="0">
                <a:latin typeface="+mn-lt"/>
              </a:rPr>
              <a:t>종료</a:t>
            </a:r>
          </a:p>
          <a:p>
            <a:pPr marL="838200" lvl="1" indent="-381000"/>
            <a:r>
              <a:rPr lang="en-US" altLang="ko-KR" sz="1800" dirty="0">
                <a:latin typeface="+mn-lt"/>
              </a:rPr>
              <a:t>close() </a:t>
            </a:r>
            <a:r>
              <a:rPr lang="ko-KR" altLang="en-US" sz="1800" dirty="0">
                <a:latin typeface="+mn-lt"/>
              </a:rPr>
              <a:t>사용 </a:t>
            </a:r>
          </a:p>
        </p:txBody>
      </p:sp>
      <p:sp>
        <p:nvSpPr>
          <p:cNvPr id="195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소켓을 이용한 서버 제작</a:t>
            </a:r>
          </a:p>
        </p:txBody>
      </p:sp>
    </p:spTree>
    <p:extLst>
      <p:ext uri="{BB962C8B-B14F-4D97-AF65-F5344CB8AC3E}">
        <p14:creationId xmlns:p14="http://schemas.microsoft.com/office/powerpoint/2010/main" val="380181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날짜 서버 제작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-1" y="1284370"/>
            <a:ext cx="9143999" cy="53637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</a:t>
            </a:r>
            <a:r>
              <a:rPr lang="en-US" altLang="ko-KR" sz="1600" b="1" dirty="0">
                <a:latin typeface="+mn-lt"/>
              </a:rPr>
              <a:t>throws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>
                <a:latin typeface="+mn-lt"/>
              </a:rPr>
              <a:t>	</a:t>
            </a:r>
            <a:r>
              <a:rPr lang="en-US" altLang="ko-KR" sz="1600" smtClean="0">
                <a:latin typeface="+mn-lt"/>
              </a:rPr>
              <a:t>s</a:t>
            </a:r>
            <a:r>
              <a:rPr lang="en-US" altLang="ko-KR" sz="1600" smtClean="0">
                <a:latin typeface="+mn-lt"/>
              </a:rPr>
              <a:t>erverSocket </a:t>
            </a:r>
            <a:r>
              <a:rPr lang="en-US" altLang="ko-KR" sz="1600" dirty="0" err="1">
                <a:latin typeface="+mn-lt"/>
              </a:rPr>
              <a:t>ss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ServerSocket</a:t>
            </a:r>
            <a:r>
              <a:rPr lang="en-US" altLang="ko-KR" sz="1600" dirty="0">
                <a:latin typeface="+mn-lt"/>
              </a:rPr>
              <a:t>(9100);</a:t>
            </a:r>
          </a:p>
          <a:p>
            <a:pPr marL="0" indent="0" latinLnBrk="0">
              <a:buNone/>
            </a:pPr>
            <a:r>
              <a:rPr lang="en-US" altLang="ko-KR" sz="1600">
                <a:latin typeface="+mn-lt"/>
              </a:rPr>
              <a:t>	</a:t>
            </a:r>
            <a:r>
              <a:rPr lang="en-US" altLang="ko-KR" sz="1600" b="1" smtClean="0">
                <a:latin typeface="+mn-lt"/>
              </a:rPr>
              <a:t>try</a:t>
            </a:r>
            <a:r>
              <a:rPr lang="en-US" altLang="ko-KR" sz="1600" smtClean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{</a:t>
            </a:r>
          </a:p>
          <a:p>
            <a:pPr marL="0" indent="0" latinLnBrk="0">
              <a:buNone/>
            </a:pPr>
            <a:r>
              <a:rPr lang="en-US" altLang="ko-KR" sz="1600">
                <a:latin typeface="+mn-lt"/>
              </a:rPr>
              <a:t>	</a:t>
            </a:r>
            <a:r>
              <a:rPr lang="en-US" altLang="ko-KR" sz="1600" smtClean="0">
                <a:latin typeface="+mn-lt"/>
              </a:rPr>
              <a:t> </a:t>
            </a:r>
            <a:r>
              <a:rPr lang="en-US" altLang="ko-KR" sz="1600" b="1" smtClean="0">
                <a:latin typeface="+mn-lt"/>
              </a:rPr>
              <a:t>while</a:t>
            </a:r>
            <a:r>
              <a:rPr lang="en-US" altLang="ko-KR" sz="1600" smtClean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b="1" dirty="0">
                <a:latin typeface="+mn-lt"/>
              </a:rPr>
              <a:t>true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600">
                <a:latin typeface="+mn-lt"/>
              </a:rPr>
              <a:t>	</a:t>
            </a:r>
            <a:r>
              <a:rPr lang="en-US" altLang="ko-KR" sz="1600" dirty="0">
                <a:latin typeface="+mn-lt"/>
              </a:rPr>
              <a:t>	Socket socket = </a:t>
            </a:r>
            <a:r>
              <a:rPr lang="en-US" altLang="ko-KR" sz="1600" dirty="0" err="1">
                <a:latin typeface="+mn-lt"/>
              </a:rPr>
              <a:t>ss.accept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>
                <a:latin typeface="+mn-lt"/>
              </a:rPr>
              <a:t>	</a:t>
            </a: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try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>
                <a:latin typeface="+mn-lt"/>
              </a:rPr>
              <a:t>	</a:t>
            </a:r>
            <a:r>
              <a:rPr lang="en-US" altLang="ko-KR" sz="1600" smtClean="0">
                <a:latin typeface="+mn-lt"/>
              </a:rPr>
              <a:t>   </a:t>
            </a:r>
            <a:r>
              <a:rPr lang="en-US" altLang="ko-KR" sz="1600">
                <a:latin typeface="+mn-lt"/>
              </a:rPr>
              <a:t>	</a:t>
            </a:r>
            <a:r>
              <a:rPr lang="en-US" altLang="ko-KR" sz="1600" smtClean="0">
                <a:latin typeface="+mn-lt"/>
              </a:rPr>
              <a:t>  PrintWriter </a:t>
            </a:r>
            <a:r>
              <a:rPr lang="en-US" altLang="ko-KR" sz="1600" dirty="0">
                <a:latin typeface="+mn-lt"/>
              </a:rPr>
              <a:t>out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err="1">
                <a:latin typeface="+mn-lt"/>
              </a:rPr>
              <a:t>PrintWriter</a:t>
            </a:r>
            <a:r>
              <a:rPr lang="en-US" altLang="ko-KR" sz="1600">
                <a:latin typeface="+mn-lt"/>
              </a:rPr>
              <a:t>(</a:t>
            </a:r>
            <a:r>
              <a:rPr lang="en-US" altLang="ko-KR" sz="1600" err="1">
                <a:latin typeface="+mn-lt"/>
              </a:rPr>
              <a:t>socket.getOutputStream</a:t>
            </a:r>
            <a:r>
              <a:rPr lang="en-US" altLang="ko-KR" sz="1600" smtClean="0">
                <a:latin typeface="+mn-lt"/>
              </a:rPr>
              <a:t>(), </a:t>
            </a:r>
            <a:r>
              <a:rPr lang="en-US" altLang="ko-KR" sz="1600" b="1" smtClean="0">
                <a:latin typeface="+mn-lt"/>
              </a:rPr>
              <a:t>true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smtClean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>
                <a:latin typeface="+mn-lt"/>
              </a:rPr>
              <a:t>	</a:t>
            </a:r>
            <a:r>
              <a:rPr lang="en-US" altLang="ko-KR" sz="1600" smtClean="0">
                <a:latin typeface="+mn-lt"/>
              </a:rPr>
              <a:t>  out.println(</a:t>
            </a:r>
            <a:r>
              <a:rPr lang="en-US" altLang="ko-KR" sz="1600" b="1" smtClean="0">
                <a:latin typeface="+mn-lt"/>
              </a:rPr>
              <a:t>new</a:t>
            </a:r>
            <a:r>
              <a:rPr lang="en-US" altLang="ko-KR" sz="1600" smtClean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Date().</a:t>
            </a:r>
            <a:r>
              <a:rPr lang="en-US" altLang="ko-KR" sz="1600" dirty="0" err="1">
                <a:latin typeface="+mn-lt"/>
              </a:rPr>
              <a:t>toString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>
                <a:latin typeface="+mn-lt"/>
              </a:rPr>
              <a:t>	</a:t>
            </a:r>
            <a:r>
              <a:rPr lang="en-US" altLang="ko-KR" sz="1600" smtClean="0">
                <a:latin typeface="+mn-lt"/>
              </a:rPr>
              <a:t>} </a:t>
            </a:r>
            <a:r>
              <a:rPr lang="en-US" altLang="ko-KR" sz="1600" b="1" dirty="0">
                <a:latin typeface="+mn-lt"/>
              </a:rPr>
              <a:t>finally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>
                <a:latin typeface="+mn-lt"/>
              </a:rPr>
              <a:t>	</a:t>
            </a:r>
            <a:r>
              <a:rPr lang="en-US" altLang="ko-KR" sz="1600" smtClean="0">
                <a:latin typeface="+mn-lt"/>
              </a:rPr>
              <a:t> socket.close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>
                <a:latin typeface="+mn-lt"/>
              </a:rPr>
              <a:t>	</a:t>
            </a:r>
            <a:r>
              <a:rPr lang="en-US" altLang="ko-KR" sz="1600" smtClean="0">
                <a:latin typeface="+mn-lt"/>
              </a:rPr>
              <a:t>}</a:t>
            </a: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>
                <a:latin typeface="+mn-lt"/>
              </a:rPr>
              <a:t>	</a:t>
            </a:r>
            <a:r>
              <a:rPr lang="en-US" altLang="ko-KR" sz="1600">
                <a:latin typeface="+mn-lt"/>
              </a:rPr>
              <a:t> </a:t>
            </a:r>
            <a:r>
              <a:rPr lang="en-US" altLang="ko-KR" sz="1600" smtClean="0">
                <a:latin typeface="+mn-lt"/>
              </a:rPr>
              <a:t>}</a:t>
            </a: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>
                <a:latin typeface="+mn-lt"/>
              </a:rPr>
              <a:t>	</a:t>
            </a:r>
            <a:r>
              <a:rPr lang="en-US" altLang="ko-KR" sz="1600" smtClean="0">
                <a:latin typeface="+mn-lt"/>
              </a:rPr>
              <a:t>} </a:t>
            </a:r>
            <a:r>
              <a:rPr lang="en-US" altLang="ko-KR" sz="1600" b="1" dirty="0">
                <a:latin typeface="+mn-lt"/>
              </a:rPr>
              <a:t>finally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>
                <a:latin typeface="+mn-lt"/>
              </a:rPr>
              <a:t>	</a:t>
            </a:r>
            <a:r>
              <a:rPr lang="en-US" altLang="ko-KR" sz="1600" smtClean="0">
                <a:latin typeface="+mn-lt"/>
              </a:rPr>
              <a:t>ss.close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>
                <a:latin typeface="+mn-lt"/>
              </a:rPr>
              <a:t>	</a:t>
            </a:r>
            <a:r>
              <a:rPr lang="en-US" altLang="ko-KR" sz="1600" smtClean="0">
                <a:latin typeface="+mn-lt"/>
              </a:rPr>
              <a:t>}</a:t>
            </a: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smtClean="0">
                <a:latin typeface="+mn-lt"/>
              </a:rPr>
              <a:t>} }</a:t>
            </a:r>
            <a:endParaRPr lang="en-US" altLang="ko-KR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154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날짜 </a:t>
            </a:r>
            <a:r>
              <a:rPr lang="ko-KR" altLang="en-US" b="0" dirty="0" smtClean="0"/>
              <a:t>클라이언트 제작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680447" y="1692998"/>
            <a:ext cx="8074025" cy="29604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public class </a:t>
            </a:r>
            <a:r>
              <a:rPr lang="en-US" altLang="ko-KR" sz="1400" dirty="0" err="1">
                <a:latin typeface="+mn-lt"/>
              </a:rPr>
              <a:t>DateClient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public static void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throws </a:t>
            </a:r>
            <a:r>
              <a:rPr lang="en-US" altLang="ko-KR" sz="1400" dirty="0" err="1">
                <a:latin typeface="+mn-lt"/>
              </a:rPr>
              <a:t>IOException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    Socket s = new Socket("localhost", 9100);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BufferedReader</a:t>
            </a:r>
            <a:r>
              <a:rPr lang="en-US" altLang="ko-KR" sz="1400" dirty="0">
                <a:latin typeface="+mn-lt"/>
              </a:rPr>
              <a:t> input =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        new </a:t>
            </a:r>
            <a:r>
              <a:rPr lang="en-US" altLang="ko-KR" sz="1400" dirty="0" err="1">
                <a:latin typeface="+mn-lt"/>
              </a:rPr>
              <a:t>BufferedReader</a:t>
            </a:r>
            <a:r>
              <a:rPr lang="en-US" altLang="ko-KR" sz="1400" dirty="0">
                <a:latin typeface="+mn-lt"/>
              </a:rPr>
              <a:t>(new </a:t>
            </a:r>
            <a:r>
              <a:rPr lang="en-US" altLang="ko-KR" sz="1400" dirty="0" err="1">
                <a:latin typeface="+mn-lt"/>
              </a:rPr>
              <a:t>InputStreamReader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s.getInputStream</a:t>
            </a:r>
            <a:r>
              <a:rPr lang="en-US" altLang="ko-KR" sz="1400" dirty="0">
                <a:latin typeface="+mn-lt"/>
              </a:rPr>
              <a:t>()));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    String res = </a:t>
            </a:r>
            <a:r>
              <a:rPr lang="en-US" altLang="ko-KR" sz="1400" dirty="0" err="1">
                <a:latin typeface="+mn-lt"/>
              </a:rPr>
              <a:t>input.readLine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System.out.println</a:t>
            </a:r>
            <a:r>
              <a:rPr lang="en-US" altLang="ko-KR" sz="1400" dirty="0">
                <a:latin typeface="+mn-lt"/>
              </a:rPr>
              <a:t>(res);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System.exit</a:t>
            </a:r>
            <a:r>
              <a:rPr lang="en-US" altLang="ko-KR" sz="1400" dirty="0">
                <a:latin typeface="+mn-lt"/>
              </a:rPr>
              <a:t>(0);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5" name="_x32171984"/>
          <p:cNvSpPr>
            <a:spLocks noChangeArrowheads="1"/>
          </p:cNvSpPr>
          <p:nvPr/>
        </p:nvSpPr>
        <p:spPr bwMode="auto">
          <a:xfrm>
            <a:off x="761929" y="5806180"/>
            <a:ext cx="8104188" cy="63374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da-DK" altLang="ko-KR" sz="1600" dirty="0"/>
              <a:t>Sat Jul 11 13:34:50 KST 2015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481" y="5734804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DatagramSocket </a:t>
            </a:r>
            <a:r>
              <a:rPr lang="ko-KR" altLang="en-US"/>
              <a:t>클래스</a:t>
            </a:r>
          </a:p>
          <a:p>
            <a:pPr lvl="1"/>
            <a:r>
              <a:rPr lang="en-US" altLang="ko-KR"/>
              <a:t>DatagramSocket()</a:t>
            </a:r>
            <a:r>
              <a:rPr lang="ko-KR" altLang="en-US"/>
              <a:t>은 </a:t>
            </a:r>
            <a:r>
              <a:rPr lang="en-US" altLang="ko-KR"/>
              <a:t>UDP </a:t>
            </a:r>
            <a:r>
              <a:rPr lang="ko-KR" altLang="en-US"/>
              <a:t>프로토콜을 사용하는 소켓을 생성</a:t>
            </a:r>
          </a:p>
          <a:p>
            <a:r>
              <a:rPr lang="en-US" altLang="ko-KR"/>
              <a:t>DatagramPacket</a:t>
            </a:r>
            <a:r>
              <a:rPr lang="ko-KR" altLang="en-US"/>
              <a:t> 클래스 </a:t>
            </a:r>
          </a:p>
          <a:p>
            <a:pPr lvl="1"/>
            <a:r>
              <a:rPr lang="en-US" altLang="ko-KR"/>
              <a:t>DatagramPacket()</a:t>
            </a:r>
            <a:r>
              <a:rPr lang="ko-KR" altLang="en-US"/>
              <a:t>은 </a:t>
            </a:r>
            <a:r>
              <a:rPr lang="en-US" altLang="ko-KR"/>
              <a:t>UDP </a:t>
            </a:r>
            <a:r>
              <a:rPr lang="ko-KR" altLang="en-US"/>
              <a:t>패킷을 생성한다</a:t>
            </a:r>
            <a:r>
              <a:rPr lang="en-US" altLang="ko-KR"/>
              <a:t>. </a:t>
            </a:r>
          </a:p>
        </p:txBody>
      </p:sp>
      <p:sp>
        <p:nvSpPr>
          <p:cNvPr id="196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>
                <a:solidFill>
                  <a:srgbClr val="0000FF"/>
                </a:solidFill>
              </a:rPr>
              <a:t>UDP</a:t>
            </a:r>
            <a:r>
              <a:rPr lang="ko-KR" altLang="en-US" sz="4000">
                <a:solidFill>
                  <a:srgbClr val="0000FF"/>
                </a:solidFill>
              </a:rPr>
              <a:t>를 이용한 서버와 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250094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131" name="Rectangle 3"/>
          <p:cNvSpPr>
            <a:spLocks noGrp="1" noChangeArrowheads="1"/>
          </p:cNvSpPr>
          <p:nvPr>
            <p:ph idx="1"/>
          </p:nvPr>
        </p:nvSpPr>
        <p:spPr>
          <a:xfrm>
            <a:off x="95693" y="1211706"/>
            <a:ext cx="8807008" cy="4897437"/>
          </a:xfr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import</a:t>
            </a:r>
            <a:r>
              <a:rPr lang="en-US" altLang="ko-KR" sz="1600" dirty="0">
                <a:latin typeface="+mn-lt"/>
              </a:rPr>
              <a:t> java.net.*;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import</a:t>
            </a:r>
            <a:r>
              <a:rPr lang="en-US" altLang="ko-KR" sz="1600" dirty="0">
                <a:latin typeface="+mn-lt"/>
              </a:rPr>
              <a:t> java.io.*;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Sender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throws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DatagramSocket</a:t>
            </a:r>
            <a:r>
              <a:rPr lang="en-US" altLang="ko-KR" sz="1600" dirty="0">
                <a:latin typeface="+mn-lt"/>
              </a:rPr>
              <a:t> socket =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null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socket =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DatagramSocket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String s = </a:t>
            </a:r>
            <a:r>
              <a:rPr lang="en-US" altLang="ko-KR" sz="1600" dirty="0" smtClean="0">
                <a:solidFill>
                  <a:srgbClr val="2A00FF"/>
                </a:solidFill>
                <a:latin typeface="+mn-lt"/>
              </a:rPr>
              <a:t>“I am Happy."</a:t>
            </a:r>
            <a:r>
              <a:rPr lang="en-US" altLang="ko-KR" sz="1600" dirty="0" smtClean="0">
                <a:latin typeface="+mn-lt"/>
              </a:rPr>
              <a:t>;</a:t>
            </a:r>
            <a:endParaRPr lang="en-US" altLang="ko-KR" sz="1600" dirty="0">
              <a:latin typeface="+mn-lt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byte</a:t>
            </a:r>
            <a:r>
              <a:rPr lang="en-US" altLang="ko-KR" sz="1600" dirty="0">
                <a:latin typeface="+mn-lt"/>
              </a:rPr>
              <a:t>[] 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s.getBytes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>
                <a:solidFill>
                  <a:srgbClr val="3F7F5F"/>
                </a:solidFill>
                <a:latin typeface="+mn-lt"/>
              </a:rPr>
              <a:t>// "address"</a:t>
            </a:r>
            <a:r>
              <a:rPr lang="ko-KR" altLang="en-US" sz="1600" dirty="0">
                <a:solidFill>
                  <a:srgbClr val="3F7F5F"/>
                </a:solidFill>
                <a:latin typeface="+mn-lt"/>
              </a:rPr>
              <a:t>의 </a:t>
            </a:r>
            <a:r>
              <a:rPr lang="ko-KR" altLang="en-US" sz="1600" dirty="0">
                <a:latin typeface="+mn-lt"/>
              </a:rPr>
              <a:t>“</a:t>
            </a:r>
            <a:r>
              <a:rPr lang="en-US" altLang="ko-KR" sz="1600" dirty="0">
                <a:latin typeface="+mn-lt"/>
              </a:rPr>
              <a:t>port"</a:t>
            </a:r>
            <a:r>
              <a:rPr lang="ko-KR" altLang="en-US" sz="1600" dirty="0">
                <a:solidFill>
                  <a:srgbClr val="3F7F5F"/>
                </a:solidFill>
                <a:latin typeface="+mn-lt"/>
              </a:rPr>
              <a:t>에 있는 클라이언트에게 데이터를 보낸다</a:t>
            </a:r>
            <a:r>
              <a:rPr lang="en-US" altLang="ko-KR" sz="1600" dirty="0">
                <a:solidFill>
                  <a:srgbClr val="3F7F5F"/>
                </a:solidFill>
                <a:latin typeface="+mn-lt"/>
              </a:rPr>
              <a:t>.</a:t>
            </a:r>
            <a:endParaRPr lang="en-US" altLang="ko-KR" sz="1600" dirty="0">
              <a:latin typeface="+mn-lt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InetAddress</a:t>
            </a:r>
            <a:r>
              <a:rPr lang="en-US" altLang="ko-KR" sz="1600" dirty="0">
                <a:latin typeface="+mn-lt"/>
              </a:rPr>
              <a:t> address = </a:t>
            </a:r>
            <a:r>
              <a:rPr lang="en-US" altLang="ko-KR" sz="1600" dirty="0" err="1">
                <a:latin typeface="+mn-lt"/>
              </a:rPr>
              <a:t>InetAddress.</a:t>
            </a:r>
            <a:r>
              <a:rPr lang="en-US" altLang="ko-KR" sz="1600" i="1" dirty="0" err="1">
                <a:latin typeface="+mn-lt"/>
              </a:rPr>
              <a:t>getByName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+mn-lt"/>
              </a:rPr>
              <a:t>"127.0.0.1"</a:t>
            </a:r>
            <a:r>
              <a:rPr lang="en-US" altLang="ko-KR" sz="1600" dirty="0">
                <a:latin typeface="+mn-lt"/>
              </a:rPr>
              <a:t>); </a:t>
            </a:r>
            <a:r>
              <a:rPr lang="en-US" altLang="ko-KR" sz="1600" dirty="0">
                <a:solidFill>
                  <a:srgbClr val="3F7F5F"/>
                </a:solidFill>
                <a:latin typeface="+mn-lt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+mn-lt"/>
              </a:rPr>
              <a:t>로컬 호스트</a:t>
            </a:r>
            <a:endParaRPr lang="ko-KR" altLang="en-US" sz="1600" dirty="0">
              <a:latin typeface="+mn-lt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DatagramPacket</a:t>
            </a:r>
            <a:r>
              <a:rPr lang="en-US" altLang="ko-KR" sz="1600" dirty="0">
                <a:latin typeface="+mn-lt"/>
              </a:rPr>
              <a:t> packet =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DatagramPacket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 err="1">
                <a:latin typeface="+mn-lt"/>
              </a:rPr>
              <a:t>buf.</a:t>
            </a:r>
            <a:r>
              <a:rPr lang="en-US" altLang="ko-KR" sz="1600" dirty="0" err="1">
                <a:solidFill>
                  <a:srgbClr val="0000C0"/>
                </a:solidFill>
                <a:latin typeface="+mn-lt"/>
              </a:rPr>
              <a:t>length</a:t>
            </a:r>
            <a:r>
              <a:rPr lang="en-US" altLang="ko-KR" sz="1600" dirty="0">
                <a:latin typeface="+mn-lt"/>
              </a:rPr>
              <a:t>, address,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              5000);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socket.send</a:t>
            </a:r>
            <a:r>
              <a:rPr lang="en-US" altLang="ko-KR" sz="1600" dirty="0">
                <a:latin typeface="+mn-lt"/>
              </a:rPr>
              <a:t>(packet);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socket.close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196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Sender </a:t>
            </a:r>
            <a:r>
              <a:rPr lang="ko-KR" altLang="en-US"/>
              <a:t>클래스 </a:t>
            </a:r>
          </a:p>
        </p:txBody>
      </p:sp>
    </p:spTree>
    <p:extLst>
      <p:ext uri="{BB962C8B-B14F-4D97-AF65-F5344CB8AC3E}">
        <p14:creationId xmlns:p14="http://schemas.microsoft.com/office/powerpoint/2010/main" val="231268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5" name="Rectangle 3"/>
          <p:cNvSpPr>
            <a:spLocks noGrp="1" noChangeArrowheads="1"/>
          </p:cNvSpPr>
          <p:nvPr>
            <p:ph idx="1"/>
          </p:nvPr>
        </p:nvSpPr>
        <p:spPr>
          <a:xfrm>
            <a:off x="350875" y="1116013"/>
            <a:ext cx="8551826" cy="3808412"/>
          </a:xfr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import</a:t>
            </a:r>
            <a:r>
              <a:rPr lang="en-US" altLang="ko-KR" sz="1600" dirty="0">
                <a:latin typeface="+mn-lt"/>
              </a:rPr>
              <a:t> java.io.*;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import</a:t>
            </a:r>
            <a:r>
              <a:rPr lang="en-US" altLang="ko-KR" sz="1600" dirty="0">
                <a:latin typeface="+mn-lt"/>
              </a:rPr>
              <a:t> java.net.*;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Receiver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throws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byte</a:t>
            </a:r>
            <a:r>
              <a:rPr lang="en-US" altLang="ko-KR" sz="1600" dirty="0">
                <a:latin typeface="+mn-lt"/>
              </a:rPr>
              <a:t>[] 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byte</a:t>
            </a:r>
            <a:r>
              <a:rPr lang="en-US" altLang="ko-KR" sz="1600" dirty="0">
                <a:latin typeface="+mn-lt"/>
              </a:rPr>
              <a:t>[256];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DatagramSocket</a:t>
            </a:r>
            <a:r>
              <a:rPr lang="en-US" altLang="ko-KR" sz="1600" dirty="0">
                <a:latin typeface="+mn-lt"/>
              </a:rPr>
              <a:t> socket =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DatagramSocket</a:t>
            </a:r>
            <a:r>
              <a:rPr lang="en-US" altLang="ko-KR" sz="1600" dirty="0">
                <a:latin typeface="+mn-lt"/>
              </a:rPr>
              <a:t>(5000);  </a:t>
            </a:r>
            <a:r>
              <a:rPr lang="en-US" altLang="ko-KR" sz="1600" dirty="0">
                <a:solidFill>
                  <a:srgbClr val="3F7F5F"/>
                </a:solidFill>
                <a:latin typeface="+mn-lt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+mn-lt"/>
              </a:rPr>
              <a:t>포트 번호</a:t>
            </a:r>
            <a:r>
              <a:rPr lang="en-US" altLang="ko-KR" sz="1600" dirty="0">
                <a:solidFill>
                  <a:srgbClr val="3F7F5F"/>
                </a:solidFill>
                <a:latin typeface="+mn-lt"/>
              </a:rPr>
              <a:t>: 5000</a:t>
            </a:r>
            <a:endParaRPr lang="en-US" altLang="ko-KR" sz="1600" dirty="0">
              <a:latin typeface="+mn-lt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DatagramPacket</a:t>
            </a:r>
            <a:r>
              <a:rPr lang="en-US" altLang="ko-KR" sz="1600" dirty="0">
                <a:latin typeface="+mn-lt"/>
              </a:rPr>
              <a:t> packet =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DatagramPacket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 err="1">
                <a:latin typeface="+mn-lt"/>
              </a:rPr>
              <a:t>buf.</a:t>
            </a:r>
            <a:r>
              <a:rPr lang="en-US" altLang="ko-KR" sz="1600" dirty="0" err="1">
                <a:solidFill>
                  <a:srgbClr val="0000C0"/>
                </a:solidFill>
                <a:latin typeface="+mn-lt"/>
              </a:rPr>
              <a:t>length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socket.receive</a:t>
            </a:r>
            <a:r>
              <a:rPr lang="en-US" altLang="ko-KR" sz="1600" dirty="0">
                <a:latin typeface="+mn-lt"/>
              </a:rPr>
              <a:t>(packet);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i="1" dirty="0" err="1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String(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));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Receiver </a:t>
            </a:r>
            <a:r>
              <a:rPr lang="ko-KR" altLang="en-US" dirty="0"/>
              <a:t>클래스 </a:t>
            </a:r>
          </a:p>
        </p:txBody>
      </p:sp>
    </p:spTree>
    <p:extLst>
      <p:ext uri="{BB962C8B-B14F-4D97-AF65-F5344CB8AC3E}">
        <p14:creationId xmlns:p14="http://schemas.microsoft.com/office/powerpoint/2010/main" val="13710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두개의 프로그램을 동시에 실행하여야 한다</a:t>
            </a:r>
            <a:r>
              <a:rPr lang="en-US" altLang="ko-KR"/>
              <a:t>. </a:t>
            </a:r>
          </a:p>
        </p:txBody>
      </p:sp>
      <p:sp>
        <p:nvSpPr>
          <p:cNvPr id="197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서버와 클라이언트의 실행</a:t>
            </a:r>
          </a:p>
        </p:txBody>
      </p:sp>
      <p:sp>
        <p:nvSpPr>
          <p:cNvPr id="19701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037" y="1839913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예제로 </a:t>
            </a:r>
            <a:r>
              <a:rPr lang="en-US" altLang="ko-KR" dirty="0" err="1"/>
              <a:t>UDP</a:t>
            </a:r>
            <a:r>
              <a:rPr lang="en-US" altLang="ko-KR" dirty="0"/>
              <a:t> </a:t>
            </a:r>
            <a:r>
              <a:rPr lang="ko-KR" altLang="en-US" dirty="0"/>
              <a:t>통신을 이용하여서 간단한 채팅을 할 수 있는 메신저를 작성하여 보자</a:t>
            </a:r>
            <a:r>
              <a:rPr lang="en-US" altLang="ko-KR" dirty="0"/>
              <a:t>. </a:t>
            </a:r>
            <a:r>
              <a:rPr lang="ko-KR" altLang="en-US" dirty="0"/>
              <a:t>이 메신저는 </a:t>
            </a:r>
            <a:r>
              <a:rPr lang="ko-KR" altLang="en-US" dirty="0" err="1"/>
              <a:t>정해진</a:t>
            </a:r>
            <a:r>
              <a:rPr lang="ko-KR" altLang="en-US" dirty="0"/>
              <a:t> 상대와 텍스트를 주고 받을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UDP</a:t>
            </a:r>
            <a:r>
              <a:rPr lang="ko-KR" altLang="en-US" dirty="0" smtClean="0"/>
              <a:t>를 이용한 서버와 클라이언트 작성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71" y="3182198"/>
            <a:ext cx="7910886" cy="268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340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MessengerA</a:t>
            </a:r>
            <a:r>
              <a:rPr lang="en-US" altLang="ko-KR" dirty="0" smtClean="0"/>
              <a:t> </a:t>
            </a:r>
            <a:r>
              <a:rPr lang="ko-KR" altLang="en-US" dirty="0"/>
              <a:t>클래스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836" y="1210064"/>
            <a:ext cx="816292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269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MessengerA</a:t>
            </a:r>
            <a:r>
              <a:rPr lang="en-US" altLang="ko-KR" dirty="0" smtClean="0"/>
              <a:t> </a:t>
            </a:r>
            <a:r>
              <a:rPr lang="ko-KR" altLang="en-US" dirty="0"/>
              <a:t>클래스 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62681"/>
            <a:ext cx="8229600" cy="336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70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DNS(Domain Name System): </a:t>
            </a:r>
            <a:r>
              <a:rPr lang="ko-KR" altLang="en-US"/>
              <a:t>숫자 대신 기호를 사용하는 주소 </a:t>
            </a:r>
          </a:p>
          <a:p>
            <a:r>
              <a:rPr lang="en-US" altLang="ko-KR"/>
              <a:t>DNS </a:t>
            </a:r>
            <a:r>
              <a:rPr lang="ko-KR" altLang="en-US"/>
              <a:t>서버</a:t>
            </a:r>
            <a:r>
              <a:rPr lang="en-US" altLang="ko-KR"/>
              <a:t>: </a:t>
            </a:r>
            <a:r>
              <a:rPr lang="ko-KR" altLang="en-US"/>
              <a:t>기호 주소를 숫자 주소가 변환해주는 서버</a:t>
            </a:r>
          </a:p>
          <a:p>
            <a:r>
              <a:rPr lang="en-US" altLang="ko-KR"/>
              <a:t>URL(Uniform Resource Locator): </a:t>
            </a:r>
            <a:r>
              <a:rPr lang="ko-KR" altLang="en-US"/>
              <a:t>인터넷 상의 자원을 나타내는 약속</a:t>
            </a:r>
          </a:p>
          <a:p>
            <a:endParaRPr lang="ko-KR" altLang="en-US"/>
          </a:p>
        </p:txBody>
      </p:sp>
      <p:sp>
        <p:nvSpPr>
          <p:cNvPr id="193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호스트 이름</a:t>
            </a:r>
            <a:r>
              <a:rPr lang="en-US" altLang="ko-KR" sz="3600"/>
              <a:t>, DNS, URL</a:t>
            </a:r>
            <a:endParaRPr lang="ko-KR" altLang="en-US" sz="36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94" y="4184021"/>
            <a:ext cx="7268660" cy="183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21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MessengerA</a:t>
            </a:r>
            <a:r>
              <a:rPr lang="en-US" altLang="ko-KR" dirty="0" smtClean="0"/>
              <a:t> </a:t>
            </a:r>
            <a:r>
              <a:rPr lang="ko-KR" altLang="en-US" dirty="0"/>
              <a:t>클래스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528" y="1615492"/>
            <a:ext cx="7663736" cy="432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130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MessengerA</a:t>
            </a:r>
            <a:r>
              <a:rPr lang="en-US" altLang="ko-KR" dirty="0" smtClean="0"/>
              <a:t> </a:t>
            </a:r>
            <a:r>
              <a:rPr lang="ko-KR" altLang="en-US" dirty="0"/>
              <a:t>클래스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343" y="1499896"/>
            <a:ext cx="73787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184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MessengerB</a:t>
            </a:r>
            <a:r>
              <a:rPr lang="en-US" altLang="ko-KR" dirty="0" smtClean="0"/>
              <a:t> </a:t>
            </a:r>
            <a:r>
              <a:rPr lang="ko-KR" altLang="en-US" dirty="0"/>
              <a:t>클래스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007" y="1599941"/>
            <a:ext cx="8195842" cy="51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930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URL(Uniform Resource </a:t>
            </a:r>
            <a:r>
              <a:rPr lang="en-US" altLang="ko-KR" b="1" dirty="0" smtClean="0"/>
              <a:t>Locator)</a:t>
            </a:r>
            <a:r>
              <a:rPr lang="ko-KR" altLang="en-US" dirty="0" smtClean="0"/>
              <a:t>은 인터넷 상의 </a:t>
            </a:r>
            <a:r>
              <a:rPr lang="ko-KR" altLang="en-US" dirty="0"/>
              <a:t>파일이나 </a:t>
            </a:r>
            <a:r>
              <a:rPr lang="ko-KR" altLang="en-US" dirty="0" err="1"/>
              <a:t>데이터베이스같은</a:t>
            </a:r>
            <a:r>
              <a:rPr lang="ko-KR" altLang="en-US" dirty="0"/>
              <a:t> 자원에 대한 주소를 지정하는 방법이다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54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0797" name="_x32171984"/>
          <p:cNvSpPr>
            <a:spLocks noChangeArrowheads="1"/>
          </p:cNvSpPr>
          <p:nvPr/>
        </p:nvSpPr>
        <p:spPr bwMode="auto">
          <a:xfrm>
            <a:off x="680448" y="5973684"/>
            <a:ext cx="8104188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altLang="ko-KR" sz="1600" dirty="0"/>
              <a:t>IP </a:t>
            </a:r>
            <a:r>
              <a:rPr lang="ko-KR" altLang="en-US" sz="1600" dirty="0"/>
              <a:t>주소</a:t>
            </a:r>
            <a:r>
              <a:rPr lang="en-US" altLang="ko-KR" sz="1600" dirty="0"/>
              <a:t>: 125.209.222.142</a:t>
            </a:r>
            <a:endParaRPr lang="ko-KR" altLang="en-US" sz="16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31071"/>
            <a:ext cx="680448" cy="834776"/>
          </a:xfrm>
          <a:prstGeom prst="rect">
            <a:avLst/>
          </a:prstGeom>
        </p:spPr>
      </p:pic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214" y="569168"/>
            <a:ext cx="7495868" cy="514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87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7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java.net.URL</a:t>
            </a:r>
            <a:r>
              <a:rPr lang="ko-KR" altLang="en-US" b="1" dirty="0" smtClean="0"/>
              <a:t>을 이용하여 </a:t>
            </a:r>
            <a:r>
              <a:rPr lang="ko-KR" altLang="en-US" dirty="0" smtClean="0"/>
              <a:t>우리의 </a:t>
            </a:r>
            <a:r>
              <a:rPr lang="ko-KR" altLang="en-US" dirty="0"/>
              <a:t>프로그램과 인터넷 상의 원격 컴퓨터를 </a:t>
            </a:r>
            <a:r>
              <a:rPr lang="ko-KR" altLang="en-US" dirty="0" smtClean="0"/>
              <a:t>연결한다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원격 </a:t>
            </a:r>
            <a:r>
              <a:rPr lang="ko-KR" altLang="en-US" dirty="0"/>
              <a:t>컴퓨터가 가지고 있는 자원에 접근할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다운로드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94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07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0797" name="_x32171984"/>
          <p:cNvSpPr>
            <a:spLocks noChangeArrowheads="1"/>
          </p:cNvSpPr>
          <p:nvPr/>
        </p:nvSpPr>
        <p:spPr bwMode="auto">
          <a:xfrm>
            <a:off x="680448" y="5042780"/>
            <a:ext cx="8104188" cy="1723067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 PUBLIC "-//</a:t>
            </a:r>
            <a:r>
              <a:rPr lang="en-US" altLang="ko-KR" sz="1600" dirty="0" err="1"/>
              <a:t>W3C</a:t>
            </a:r>
            <a:r>
              <a:rPr lang="en-US" altLang="ko-KR" sz="1600" dirty="0"/>
              <a:t>//DTD XHTML 1.0 Transitional//</a:t>
            </a:r>
            <a:r>
              <a:rPr lang="en-US" altLang="ko-KR" sz="1600" dirty="0" err="1"/>
              <a:t>EN</a:t>
            </a:r>
            <a:r>
              <a:rPr lang="en-US" altLang="ko-KR" sz="1600" dirty="0"/>
              <a:t>" "http://</a:t>
            </a:r>
            <a:r>
              <a:rPr lang="en-US" altLang="ko-KR" sz="1600" dirty="0" err="1"/>
              <a:t>www.w3.org</a:t>
            </a:r>
            <a:r>
              <a:rPr lang="en-US" altLang="ko-KR" sz="1600" dirty="0"/>
              <a:t>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/</a:t>
            </a:r>
            <a:r>
              <a:rPr lang="en-US" altLang="ko-KR" sz="1600" dirty="0" err="1"/>
              <a:t>xhtml1</a:t>
            </a:r>
            <a:r>
              <a:rPr lang="en-US" altLang="ko-KR" sz="1600" dirty="0"/>
              <a:t>/DTD/</a:t>
            </a:r>
            <a:r>
              <a:rPr lang="en-US" altLang="ko-KR" sz="1600" dirty="0" err="1"/>
              <a:t>xhtml1-transitional.dtd</a:t>
            </a:r>
            <a:r>
              <a:rPr lang="en-US" altLang="ko-KR" sz="1600" dirty="0"/>
              <a:t>"&gt;</a:t>
            </a:r>
          </a:p>
          <a:p>
            <a:pPr latinLnBrk="1"/>
            <a:r>
              <a:rPr lang="en-US" altLang="ko-KR" sz="1600" dirty="0"/>
              <a:t>&lt;html </a:t>
            </a:r>
            <a:r>
              <a:rPr lang="en-US" altLang="ko-KR" sz="1600" dirty="0" err="1"/>
              <a:t>xmlns</a:t>
            </a:r>
            <a:r>
              <a:rPr lang="en-US" altLang="ko-KR" sz="1600" dirty="0"/>
              <a:t>="http://</a:t>
            </a:r>
            <a:r>
              <a:rPr lang="en-US" altLang="ko-KR" sz="1600" dirty="0" err="1"/>
              <a:t>www.w3.org</a:t>
            </a:r>
            <a:r>
              <a:rPr lang="en-US" altLang="ko-KR" sz="1600" dirty="0"/>
              <a:t>/1999/</a:t>
            </a:r>
            <a:r>
              <a:rPr lang="en-US" altLang="ko-KR" sz="1600" dirty="0" err="1"/>
              <a:t>xhtml</a:t>
            </a:r>
            <a:r>
              <a:rPr lang="en-US" altLang="ko-KR" sz="1600" dirty="0"/>
              <a:t>" </a:t>
            </a:r>
            <a:r>
              <a:rPr lang="en-US" altLang="ko-KR" sz="1600" dirty="0" err="1"/>
              <a:t>xml:lang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ko</a:t>
            </a:r>
            <a:r>
              <a:rPr lang="en-US" altLang="ko-KR" sz="1600" dirty="0"/>
              <a:t>" </a:t>
            </a:r>
            <a:r>
              <a:rPr lang="en-US" altLang="ko-KR" sz="1600" dirty="0" err="1"/>
              <a:t>lang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ko</a:t>
            </a:r>
            <a:r>
              <a:rPr lang="en-US" altLang="ko-KR" sz="1600" dirty="0"/>
              <a:t>"&gt;</a:t>
            </a:r>
          </a:p>
          <a:p>
            <a:pPr latinLnBrk="1"/>
            <a:r>
              <a:rPr lang="en-US" altLang="ko-KR" sz="1600" dirty="0"/>
              <a:t>&lt;head&gt;</a:t>
            </a:r>
          </a:p>
          <a:p>
            <a:pPr latinLnBrk="1"/>
            <a:r>
              <a:rPr lang="en-US" altLang="ko-KR" sz="1600" dirty="0"/>
              <a:t>&lt;meta http-</a:t>
            </a:r>
            <a:r>
              <a:rPr lang="en-US" altLang="ko-KR" sz="1600" dirty="0" err="1"/>
              <a:t>equiv</a:t>
            </a:r>
            <a:r>
              <a:rPr lang="en-US" altLang="ko-KR" sz="1600" dirty="0"/>
              <a:t>="Content-Type" content="text/html; charset=</a:t>
            </a:r>
            <a:r>
              <a:rPr lang="en-US" altLang="ko-KR" sz="1600" dirty="0" err="1"/>
              <a:t>euc-kr</a:t>
            </a:r>
            <a:r>
              <a:rPr lang="en-US" altLang="ko-KR" sz="1600" dirty="0"/>
              <a:t>" /&gt;</a:t>
            </a:r>
          </a:p>
          <a:p>
            <a:pPr latinLnBrk="1"/>
            <a:r>
              <a:rPr lang="en-US" altLang="ko-KR" sz="1600" dirty="0"/>
              <a:t>...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743" y="280372"/>
            <a:ext cx="8294021" cy="466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320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79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웹에 있는 특정한 이미지 파일을 한정된 버퍼를 사용하여 </a:t>
            </a:r>
            <a:r>
              <a:rPr lang="ko-KR" altLang="en-US" dirty="0" err="1"/>
              <a:t>다운로드하는</a:t>
            </a:r>
            <a:r>
              <a:rPr lang="ko-KR" altLang="en-US" dirty="0"/>
              <a:t> 프로그램을 작성하여 보자</a:t>
            </a:r>
            <a:r>
              <a:rPr lang="en-US" altLang="ko-KR" dirty="0"/>
              <a:t>. </a:t>
            </a:r>
            <a:r>
              <a:rPr lang="ko-KR" altLang="en-US" dirty="0"/>
              <a:t>버퍼의 크기는 </a:t>
            </a:r>
            <a:r>
              <a:rPr lang="en-US" altLang="ko-KR" dirty="0"/>
              <a:t>2048 </a:t>
            </a:r>
            <a:r>
              <a:rPr lang="ko-KR" altLang="en-US" dirty="0"/>
              <a:t>바이트로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</a:rPr>
              <a:t>Lab: </a:t>
            </a:r>
            <a:r>
              <a:rPr lang="ko-KR" altLang="en-US" dirty="0">
                <a:effectLst/>
              </a:rPr>
              <a:t>웹에서 이미지 파일 </a:t>
            </a:r>
            <a:r>
              <a:rPr lang="ko-KR" altLang="en-US" dirty="0" err="1" smtClean="0">
                <a:effectLst/>
              </a:rPr>
              <a:t>다운로드하기</a:t>
            </a:r>
            <a:endParaRPr lang="ko-KR" altLang="en-US" dirty="0"/>
          </a:p>
        </p:txBody>
      </p:sp>
      <p:sp>
        <p:nvSpPr>
          <p:cNvPr id="4" name="_x32171984"/>
          <p:cNvSpPr>
            <a:spLocks noChangeArrowheads="1"/>
          </p:cNvSpPr>
          <p:nvPr/>
        </p:nvSpPr>
        <p:spPr bwMode="auto">
          <a:xfrm>
            <a:off x="780036" y="3248337"/>
            <a:ext cx="8104188" cy="1723067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/>
              <a:t>http://</a:t>
            </a:r>
            <a:r>
              <a:rPr lang="en-US" altLang="ko-KR" sz="1600" dirty="0" err="1"/>
              <a:t>www.oracle.com</a:t>
            </a:r>
            <a:r>
              <a:rPr lang="en-US" altLang="ko-KR" sz="1600" dirty="0"/>
              <a:t>/us/</a:t>
            </a:r>
            <a:r>
              <a:rPr lang="en-US" altLang="ko-KR" sz="1600" dirty="0" err="1"/>
              <a:t>hp07-bg121314-openworld-2x-2280475.jpg</a:t>
            </a:r>
            <a:r>
              <a:rPr lang="ko-KR" altLang="en-US" sz="1600" dirty="0"/>
              <a:t>사이트에서 이미지를 </a:t>
            </a:r>
            <a:r>
              <a:rPr lang="ko-KR" altLang="en-US" sz="1600" dirty="0" err="1"/>
              <a:t>다운로드합니다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en-US" altLang="ko-KR" sz="1600" dirty="0"/>
              <a:t>2048</a:t>
            </a:r>
            <a:r>
              <a:rPr lang="ko-KR" altLang="en-US" sz="1600" dirty="0"/>
              <a:t>바이트 만큼 읽었음</a:t>
            </a:r>
            <a:r>
              <a:rPr lang="en-US" altLang="ko-KR" sz="1600" dirty="0"/>
              <a:t>!</a:t>
            </a:r>
            <a:endParaRPr lang="ko-KR" altLang="en-US" sz="1600" dirty="0"/>
          </a:p>
          <a:p>
            <a:r>
              <a:rPr lang="en-US" altLang="ko-KR" sz="1600" dirty="0"/>
              <a:t>2048</a:t>
            </a:r>
            <a:r>
              <a:rPr lang="ko-KR" altLang="en-US" sz="1600" dirty="0"/>
              <a:t>바이트 만큼 읽었음</a:t>
            </a:r>
            <a:r>
              <a:rPr lang="en-US" altLang="ko-KR" sz="1600" dirty="0"/>
              <a:t>!</a:t>
            </a:r>
            <a:endParaRPr lang="ko-KR" altLang="en-US" sz="1600" dirty="0"/>
          </a:p>
          <a:p>
            <a:r>
              <a:rPr lang="en-US" altLang="ko-KR" sz="1600" dirty="0"/>
              <a:t>...</a:t>
            </a:r>
            <a:endParaRPr lang="ko-KR" altLang="en-US" sz="1600" dirty="0"/>
          </a:p>
          <a:p>
            <a:r>
              <a:rPr lang="en-US" altLang="ko-KR" sz="1600" dirty="0"/>
              <a:t>1924</a:t>
            </a:r>
            <a:r>
              <a:rPr lang="ko-KR" altLang="en-US" sz="1600" dirty="0"/>
              <a:t>바이트 만큼 읽었음</a:t>
            </a:r>
            <a:r>
              <a:rPr lang="en-US" altLang="ko-KR" sz="1600" dirty="0"/>
              <a:t>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855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9842" y="581218"/>
            <a:ext cx="7317079" cy="602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60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183</TotalTime>
  <Words>706</Words>
  <Application>Microsoft Office PowerPoint</Application>
  <PresentationFormat>화면 슬라이드 쇼(4:3)</PresentationFormat>
  <Paragraphs>151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광장</vt:lpstr>
      <vt:lpstr>서버와 클라이언트</vt:lpstr>
      <vt:lpstr>IP 주소</vt:lpstr>
      <vt:lpstr>호스트 이름, DNS, URL</vt:lpstr>
      <vt:lpstr>URL </vt:lpstr>
      <vt:lpstr>PowerPoint 프레젠테이션</vt:lpstr>
      <vt:lpstr>웹에서 파일 다운로드</vt:lpstr>
      <vt:lpstr>예제</vt:lpstr>
      <vt:lpstr>Lab: 웹에서 이미지 파일 다운로드하기</vt:lpstr>
      <vt:lpstr>PowerPoint 프레젠테이션</vt:lpstr>
      <vt:lpstr>포트</vt:lpstr>
      <vt:lpstr>프로토콜</vt:lpstr>
      <vt:lpstr>TCP/IP구조(출처: 네이버)</vt:lpstr>
      <vt:lpstr>TCP</vt:lpstr>
      <vt:lpstr>TCP</vt:lpstr>
      <vt:lpstr>UDP</vt:lpstr>
      <vt:lpstr>UDP</vt:lpstr>
      <vt:lpstr>Socket 클래스 </vt:lpstr>
      <vt:lpstr>PowerPoint 프레젠테이션</vt:lpstr>
      <vt:lpstr>TCP 를 이용한 서버와 클라이언트</vt:lpstr>
      <vt:lpstr>소켓을 이용한 서버 제작</vt:lpstr>
      <vt:lpstr>날짜 서버 제작</vt:lpstr>
      <vt:lpstr>날짜 클라이언트 제작</vt:lpstr>
      <vt:lpstr>UDP를 이용한 서버와 클라이언트</vt:lpstr>
      <vt:lpstr>Sender 클래스 </vt:lpstr>
      <vt:lpstr>Receiver 클래스 </vt:lpstr>
      <vt:lpstr>서버와 클라이언트의 실행</vt:lpstr>
      <vt:lpstr>UDP를 이용한 서버와 클라이언트 작성</vt:lpstr>
      <vt:lpstr>MessengerA 클래스 </vt:lpstr>
      <vt:lpstr>MessengerA 클래스 </vt:lpstr>
      <vt:lpstr>MessengerA 클래스 </vt:lpstr>
      <vt:lpstr>MessengerA 클래스 </vt:lpstr>
      <vt:lpstr>MessengerB 클래스 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770</cp:revision>
  <dcterms:created xsi:type="dcterms:W3CDTF">2007-06-29T06:43:39Z</dcterms:created>
  <dcterms:modified xsi:type="dcterms:W3CDTF">2018-03-30T02:10:28Z</dcterms:modified>
</cp:coreProperties>
</file>