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63" r:id="rId2"/>
    <p:sldId id="281" r:id="rId3"/>
    <p:sldId id="290" r:id="rId4"/>
    <p:sldId id="297" r:id="rId5"/>
    <p:sldId id="291" r:id="rId6"/>
    <p:sldId id="289" r:id="rId7"/>
    <p:sldId id="309" r:id="rId8"/>
    <p:sldId id="279" r:id="rId9"/>
    <p:sldId id="298" r:id="rId10"/>
    <p:sldId id="300" r:id="rId11"/>
    <p:sldId id="271" r:id="rId12"/>
    <p:sldId id="299" r:id="rId13"/>
    <p:sldId id="307" r:id="rId14"/>
    <p:sldId id="302" r:id="rId15"/>
    <p:sldId id="296" r:id="rId16"/>
    <p:sldId id="301" r:id="rId17"/>
    <p:sldId id="308" r:id="rId18"/>
    <p:sldId id="295" r:id="rId19"/>
    <p:sldId id="304" r:id="rId20"/>
    <p:sldId id="303" r:id="rId21"/>
    <p:sldId id="283" r:id="rId22"/>
    <p:sldId id="305" r:id="rId23"/>
    <p:sldId id="285" r:id="rId24"/>
    <p:sldId id="287" r:id="rId25"/>
    <p:sldId id="306" r:id="rId26"/>
    <p:sldId id="294" r:id="rId2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Trebuchet MS" panose="020B0603020202020204" pitchFamily="34" charset="0"/>
      <p:regular r:id="rId35"/>
      <p:bold r:id="rId36"/>
      <p:italic r:id="rId37"/>
      <p:boldItalic r:id="rId38"/>
    </p:embeddedFont>
    <p:embeddedFont>
      <p:font typeface="Wingdings 2" panose="05020102010507070707" pitchFamily="18" charset="2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26" autoAdjust="0"/>
    <p:restoredTop sz="94621" autoAdjust="0"/>
  </p:normalViewPr>
  <p:slideViewPr>
    <p:cSldViewPr>
      <p:cViewPr varScale="1">
        <p:scale>
          <a:sx n="78" d="100"/>
          <a:sy n="78" d="100"/>
        </p:scale>
        <p:origin x="11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638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3869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0000. 00. 00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팀명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팀원성명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724797"/>
              </p:ext>
            </p:extLst>
          </p:nvPr>
        </p:nvGraphicFramePr>
        <p:xfrm>
          <a:off x="298210" y="1216519"/>
          <a:ext cx="8547580" cy="5020793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5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기존 선택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 회원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계정연동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 회원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FAV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FAV-02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즐겨 찾는 병원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54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군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읍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동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현재위치로 설정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병원종류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7345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이하 생략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14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44103"/>
              </p:ext>
            </p:extLst>
          </p:nvPr>
        </p:nvGraphicFramePr>
        <p:xfrm>
          <a:off x="168879" y="2132856"/>
          <a:ext cx="8848773" cy="4341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586102" y="2492896"/>
            <a:ext cx="4968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키넥트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연동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인터렉티브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전래동화 연계도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AutoShape 85"/>
          <p:cNvSpPr>
            <a:spLocks noChangeArrowheads="1"/>
          </p:cNvSpPr>
          <p:nvPr/>
        </p:nvSpPr>
        <p:spPr bwMode="auto">
          <a:xfrm>
            <a:off x="719932" y="2812827"/>
            <a:ext cx="7848600" cy="356400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41"/>
          <p:cNvSpPr>
            <a:spLocks noChangeArrowheads="1"/>
          </p:cNvSpPr>
          <p:nvPr/>
        </p:nvSpPr>
        <p:spPr bwMode="auto">
          <a:xfrm>
            <a:off x="1502156" y="3129979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프로그램 실행</a:t>
            </a:r>
          </a:p>
        </p:txBody>
      </p:sp>
      <p:sp>
        <p:nvSpPr>
          <p:cNvPr id="85" name="AutoShape 46"/>
          <p:cNvSpPr>
            <a:spLocks noChangeArrowheads="1"/>
          </p:cNvSpPr>
          <p:nvPr/>
        </p:nvSpPr>
        <p:spPr bwMode="auto">
          <a:xfrm>
            <a:off x="1502156" y="4555554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전래동화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(PFCBGSGM)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86" name="순서도: 판단 85"/>
          <p:cNvSpPr/>
          <p:nvPr/>
        </p:nvSpPr>
        <p:spPr>
          <a:xfrm>
            <a:off x="1478343" y="3807842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전래동화 옵션</a:t>
            </a:r>
          </a:p>
        </p:txBody>
      </p:sp>
      <p:cxnSp>
        <p:nvCxnSpPr>
          <p:cNvPr id="87" name="직선 화살표 연결선 86"/>
          <p:cNvCxnSpPr/>
          <p:nvPr/>
        </p:nvCxnSpPr>
        <p:spPr>
          <a:xfrm rot="5400000">
            <a:off x="2008568" y="3626867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8" name="직선 화살표 연결선 87"/>
          <p:cNvCxnSpPr/>
          <p:nvPr/>
        </p:nvCxnSpPr>
        <p:spPr>
          <a:xfrm rot="5400000">
            <a:off x="2018887" y="4346798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9" name="꺾인 연결선 88"/>
          <p:cNvCxnSpPr>
            <a:stCxn id="86" idx="3"/>
            <a:endCxn id="84" idx="3"/>
          </p:cNvCxnSpPr>
          <p:nvPr/>
        </p:nvCxnSpPr>
        <p:spPr>
          <a:xfrm flipV="1">
            <a:off x="2907093" y="3285554"/>
            <a:ext cx="34925" cy="700088"/>
          </a:xfrm>
          <a:prstGeom prst="bentConnector3">
            <a:avLst>
              <a:gd name="adj1" fmla="val 755484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0" name="TextBox 71"/>
          <p:cNvSpPr txBox="1">
            <a:spLocks noChangeArrowheads="1"/>
          </p:cNvSpPr>
          <p:nvPr/>
        </p:nvSpPr>
        <p:spPr bwMode="auto">
          <a:xfrm>
            <a:off x="2026031" y="4109467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1"/>
          <p:cNvSpPr txBox="1">
            <a:spLocks noChangeArrowheads="1"/>
          </p:cNvSpPr>
          <p:nvPr/>
        </p:nvSpPr>
        <p:spPr bwMode="auto">
          <a:xfrm>
            <a:off x="2953131" y="3242692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3737356" y="3009329"/>
            <a:ext cx="1223962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전래동화 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옵션 선택</a:t>
            </a:r>
          </a:p>
        </p:txBody>
      </p:sp>
      <p:sp>
        <p:nvSpPr>
          <p:cNvPr id="93" name="순서도: 판단 92"/>
          <p:cNvSpPr/>
          <p:nvPr/>
        </p:nvSpPr>
        <p:spPr>
          <a:xfrm>
            <a:off x="5332793" y="3006154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동화보기</a:t>
            </a:r>
          </a:p>
        </p:txBody>
      </p:sp>
      <p:sp>
        <p:nvSpPr>
          <p:cNvPr id="94" name="순서도: 판단 93"/>
          <p:cNvSpPr/>
          <p:nvPr/>
        </p:nvSpPr>
        <p:spPr>
          <a:xfrm>
            <a:off x="5332793" y="3523679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재생녹화</a:t>
            </a:r>
          </a:p>
        </p:txBody>
      </p:sp>
      <p:sp>
        <p:nvSpPr>
          <p:cNvPr id="95" name="순서도: 판단 94"/>
          <p:cNvSpPr/>
          <p:nvPr/>
        </p:nvSpPr>
        <p:spPr>
          <a:xfrm>
            <a:off x="5332793" y="404596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다시보기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6" name="순서도: 판단 95"/>
          <p:cNvSpPr/>
          <p:nvPr/>
        </p:nvSpPr>
        <p:spPr>
          <a:xfrm>
            <a:off x="5332793" y="457936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인기동화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7" name="순서도: 판단 96"/>
          <p:cNvSpPr/>
          <p:nvPr/>
        </p:nvSpPr>
        <p:spPr>
          <a:xfrm>
            <a:off x="5323268" y="5130229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 err="1">
                <a:latin typeface="맑은 고딕" pitchFamily="50" charset="-127"/>
                <a:ea typeface="맑은 고딕" pitchFamily="50" charset="-127"/>
              </a:rPr>
              <a:t>게임하기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4970843" y="3188717"/>
            <a:ext cx="360363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99" name="직선 연결선 98"/>
          <p:cNvCxnSpPr/>
          <p:nvPr/>
        </p:nvCxnSpPr>
        <p:spPr>
          <a:xfrm rot="5400000" flipH="1" flipV="1">
            <a:off x="3935000" y="4356323"/>
            <a:ext cx="2341562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0" name="직선 연결선 99"/>
          <p:cNvCxnSpPr/>
          <p:nvPr/>
        </p:nvCxnSpPr>
        <p:spPr>
          <a:xfrm>
            <a:off x="5115306" y="370306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1" name="직선 연결선 100"/>
          <p:cNvCxnSpPr/>
          <p:nvPr/>
        </p:nvCxnSpPr>
        <p:spPr>
          <a:xfrm>
            <a:off x="5110543" y="4231704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2" name="직선 연결선 101"/>
          <p:cNvCxnSpPr/>
          <p:nvPr/>
        </p:nvCxnSpPr>
        <p:spPr>
          <a:xfrm>
            <a:off x="5110543" y="476351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3" name="직선 연결선 102"/>
          <p:cNvCxnSpPr/>
          <p:nvPr/>
        </p:nvCxnSpPr>
        <p:spPr>
          <a:xfrm>
            <a:off x="5110543" y="5320729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4" name="Shape 83"/>
          <p:cNvCxnSpPr>
            <a:endCxn id="85" idx="3"/>
          </p:cNvCxnSpPr>
          <p:nvPr/>
        </p:nvCxnSpPr>
        <p:spPr>
          <a:xfrm rot="10800000">
            <a:off x="2222881" y="5095304"/>
            <a:ext cx="2882900" cy="431800"/>
          </a:xfrm>
          <a:prstGeom prst="bentConnector2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5" name="직선 화살표 연결선 104"/>
          <p:cNvCxnSpPr/>
          <p:nvPr/>
        </p:nvCxnSpPr>
        <p:spPr>
          <a:xfrm>
            <a:off x="6761543" y="318712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06" name="Rectangle 41"/>
          <p:cNvSpPr>
            <a:spLocks noChangeArrowheads="1"/>
          </p:cNvSpPr>
          <p:nvPr/>
        </p:nvSpPr>
        <p:spPr bwMode="auto">
          <a:xfrm>
            <a:off x="7012368" y="3545904"/>
            <a:ext cx="1079500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오디오 플레이</a:t>
            </a: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6771068" y="370306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8" name="직선 화살표 연결선 107"/>
          <p:cNvCxnSpPr/>
          <p:nvPr/>
        </p:nvCxnSpPr>
        <p:spPr>
          <a:xfrm>
            <a:off x="6752018" y="423011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9" name="직선 화살표 연결선 108"/>
          <p:cNvCxnSpPr/>
          <p:nvPr/>
        </p:nvCxnSpPr>
        <p:spPr>
          <a:xfrm>
            <a:off x="6752018" y="476192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10" name="직선 화살표 연결선 109"/>
          <p:cNvCxnSpPr/>
          <p:nvPr/>
        </p:nvCxnSpPr>
        <p:spPr>
          <a:xfrm>
            <a:off x="6752018" y="5304854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11" name="Rectangle 41"/>
          <p:cNvSpPr>
            <a:spLocks noChangeArrowheads="1"/>
          </p:cNvSpPr>
          <p:nvPr/>
        </p:nvSpPr>
        <p:spPr bwMode="auto">
          <a:xfrm>
            <a:off x="6993318" y="4065017"/>
            <a:ext cx="1079500" cy="309562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과거이력 검색</a:t>
            </a:r>
          </a:p>
        </p:txBody>
      </p:sp>
      <p:sp>
        <p:nvSpPr>
          <p:cNvPr id="112" name="AutoShape 46"/>
          <p:cNvSpPr>
            <a:spLocks noChangeArrowheads="1"/>
          </p:cNvSpPr>
          <p:nvPr/>
        </p:nvSpPr>
        <p:spPr bwMode="auto">
          <a:xfrm>
            <a:off x="6982206" y="291566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전래동화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(PFOBSCDM)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3" name="AutoShape 46"/>
          <p:cNvSpPr>
            <a:spLocks noChangeArrowheads="1"/>
          </p:cNvSpPr>
          <p:nvPr/>
        </p:nvSpPr>
        <p:spPr bwMode="auto">
          <a:xfrm>
            <a:off x="6982206" y="448411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인기순위 정보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(COMCODEM)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4" name="AutoShape 46"/>
          <p:cNvSpPr>
            <a:spLocks noChangeArrowheads="1"/>
          </p:cNvSpPr>
          <p:nvPr/>
        </p:nvSpPr>
        <p:spPr bwMode="auto">
          <a:xfrm>
            <a:off x="6982206" y="504926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게임정보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(PFCBICDM)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5" name="Oval 44"/>
          <p:cNvSpPr>
            <a:spLocks noChangeArrowheads="1"/>
          </p:cNvSpPr>
          <p:nvPr/>
        </p:nvSpPr>
        <p:spPr bwMode="auto">
          <a:xfrm>
            <a:off x="4837493" y="2910904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929068" y="565727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1145448" y="5620767"/>
            <a:ext cx="4479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전래동화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APP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실행하여 프로그램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네비게이션으로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해당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컨텐츠를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929068" y="589857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1156081" y="5857304"/>
            <a:ext cx="6760184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전래동화 옵션을 선택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옵션체크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동화보기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재생하기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다시보기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인기동화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게임하기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를 선택한 후 해당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재생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Oval 44"/>
          <p:cNvSpPr>
            <a:spLocks noChangeArrowheads="1"/>
          </p:cNvSpPr>
          <p:nvPr/>
        </p:nvSpPr>
        <p:spPr bwMode="auto">
          <a:xfrm>
            <a:off x="2657856" y="3015679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93208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PFC2_BGSSMGwanRi_M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전래동화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2015. 05. 10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키넥트기반의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음성인식과 모션인식 기술을 통해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인터랙티브한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방식으로 학습게임을 포함한 전래동화를 체험하는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콘텐츠를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제공하는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</p:spTree>
    <p:extLst>
      <p:ext uri="{BB962C8B-B14F-4D97-AF65-F5344CB8AC3E}">
        <p14:creationId xmlns:p14="http://schemas.microsoft.com/office/powerpoint/2010/main" val="6632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어플리케이션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312507" y="1259394"/>
            <a:ext cx="6518987" cy="4833902"/>
            <a:chOff x="1097091" y="1052736"/>
            <a:chExt cx="6518987" cy="4833902"/>
          </a:xfrm>
        </p:grpSpPr>
        <p:pic>
          <p:nvPicPr>
            <p:cNvPr id="4097" name="_x276337896" descr="EMB00002bb84fbf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3F4F9"/>
                </a:clrFrom>
                <a:clrTo>
                  <a:srgbClr val="F3F4F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8" t="1079" r="2497" b="48811"/>
            <a:stretch/>
          </p:blipFill>
          <p:spPr bwMode="auto">
            <a:xfrm>
              <a:off x="1097091" y="1052736"/>
              <a:ext cx="6518987" cy="4617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1130554" y="5670614"/>
              <a:ext cx="6452060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이하 생략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704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280086568" descr="EMB00002bb850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2" y="1249452"/>
            <a:ext cx="6840294" cy="498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241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(H/W)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68813"/>
              </p:ext>
            </p:extLst>
          </p:nvPr>
        </p:nvGraphicFramePr>
        <p:xfrm>
          <a:off x="603350" y="1412776"/>
          <a:ext cx="8001098" cy="4891610"/>
        </p:xfrm>
        <a:graphic>
          <a:graphicData uri="http://schemas.openxmlformats.org/drawingml/2006/table">
            <a:tbl>
              <a:tblPr/>
              <a:tblGrid>
                <a:gridCol w="8001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8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 값에 대한 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Flow Chart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56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45" name="_x279428696" descr="EMB00002bb84f5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58283"/>
            <a:ext cx="7056784" cy="42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0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 rot="5400000">
            <a:off x="-834231" y="3077394"/>
            <a:ext cx="4695825" cy="1836737"/>
          </a:xfrm>
          <a:prstGeom prst="rect">
            <a:avLst/>
          </a:prstGeom>
          <a:solidFill>
            <a:srgbClr val="FFFFFF"/>
          </a:solidFill>
          <a:ln w="12600">
            <a:solidFill>
              <a:srgbClr val="606060"/>
            </a:solidFill>
            <a:round/>
            <a:headEnd/>
            <a:tailEnd/>
          </a:ln>
          <a:effectLst>
            <a:outerShdw dist="38184" dir="2700000" algn="ctr" rotWithShape="0">
              <a:srgbClr val="BFBFBF"/>
            </a:outerShdw>
          </a:effectLst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  <a:ea typeface="굴림" pitchFamily="48" charset="-127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592138" y="1647850"/>
            <a:ext cx="1836737" cy="107950"/>
          </a:xfrm>
          <a:prstGeom prst="rect">
            <a:avLst/>
          </a:prstGeom>
          <a:solidFill>
            <a:srgbClr val="D9D9D9"/>
          </a:solidFill>
          <a:ln w="6480">
            <a:solidFill>
              <a:srgbClr val="7F7F7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Status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592138" y="1758975"/>
            <a:ext cx="1836737" cy="244475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ko-KR" altLang="ko-KR" sz="800" b="1">
                <a:solidFill>
                  <a:srgbClr val="FFFFFF"/>
                </a:solidFill>
                <a:latin typeface="Trebuchet MS" pitchFamily="34" charset="0"/>
                <a:ea typeface="맑은 고딕" pitchFamily="50" charset="-127"/>
              </a:rPr>
              <a:t>간편가입</a:t>
            </a:r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auto">
          <a:xfrm flipH="1">
            <a:off x="631825" y="1789137"/>
            <a:ext cx="295275" cy="165100"/>
          </a:xfrm>
          <a:prstGeom prst="homePlate">
            <a:avLst>
              <a:gd name="adj" fmla="val 50002"/>
            </a:avLst>
          </a:prstGeom>
          <a:gradFill rotWithShape="0">
            <a:gsLst>
              <a:gs pos="0">
                <a:srgbClr val="EDEDED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4D4D4D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ko-KR" sz="7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이전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595313" y="1997100"/>
            <a:ext cx="1836737" cy="2555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35" name="Group 6"/>
          <p:cNvGrpSpPr>
            <a:grpSpLocks/>
          </p:cNvGrpSpPr>
          <p:nvPr/>
        </p:nvGrpSpPr>
        <p:grpSpPr bwMode="auto">
          <a:xfrm>
            <a:off x="641350" y="2028850"/>
            <a:ext cx="1727200" cy="188912"/>
            <a:chOff x="494" y="1152"/>
            <a:chExt cx="1088" cy="119"/>
          </a:xfrm>
        </p:grpSpPr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494" y="1152"/>
              <a:ext cx="1088" cy="119"/>
            </a:xfrm>
            <a:prstGeom prst="roundRect">
              <a:avLst>
                <a:gd name="adj" fmla="val 16944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CBCBC"/>
                </a:gs>
              </a:gsLst>
              <a:lin ang="16200000" scaled="1"/>
            </a:gradFill>
            <a:ln w="9360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 lIns="90000" tIns="46800" rIns="72000" bIns="46800" anchor="ctr"/>
            <a:lstStyle>
              <a:lvl1pPr marL="92075" indent="-90488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700">
                  <a:solidFill>
                    <a:srgbClr val="A6A6A6"/>
                  </a:solidFill>
                  <a:latin typeface="Trebuchet MS" pitchFamily="34" charset="0"/>
                  <a:ea typeface="맑은 고딕" pitchFamily="50" charset="-127"/>
                </a:rPr>
                <a:t>      </a:t>
              </a:r>
              <a:r>
                <a:rPr lang="ko-KR" altLang="ko-KR" sz="700">
                  <a:solidFill>
                    <a:srgbClr val="A6A6A6"/>
                  </a:solidFill>
                  <a:ea typeface="맑은 고딕" pitchFamily="50" charset="-127"/>
                </a:rPr>
                <a:t>간편</a:t>
              </a:r>
              <a:r>
                <a:rPr lang="en-US" altLang="ko-KR" sz="300">
                  <a:solidFill>
                    <a:srgbClr val="A6A6A6"/>
                  </a:solidFill>
                  <a:ea typeface="맑은 고딕" pitchFamily="50" charset="-127"/>
                </a:rPr>
                <a:t> </a:t>
              </a:r>
            </a:p>
          </p:txBody>
        </p:sp>
        <p:grpSp>
          <p:nvGrpSpPr>
            <p:cNvPr id="37" name="Group 8"/>
            <p:cNvGrpSpPr>
              <a:grpSpLocks/>
            </p:cNvGrpSpPr>
            <p:nvPr/>
          </p:nvGrpSpPr>
          <p:grpSpPr bwMode="auto">
            <a:xfrm>
              <a:off x="495" y="1158"/>
              <a:ext cx="362" cy="111"/>
              <a:chOff x="495" y="1158"/>
              <a:chExt cx="362" cy="111"/>
            </a:xfrm>
          </p:grpSpPr>
          <p:sp>
            <p:nvSpPr>
              <p:cNvPr id="42" name="AutoShape 9"/>
              <p:cNvSpPr>
                <a:spLocks noChangeArrowheads="1"/>
              </p:cNvSpPr>
              <p:nvPr/>
            </p:nvSpPr>
            <p:spPr bwMode="auto">
              <a:xfrm>
                <a:off x="495" y="1158"/>
                <a:ext cx="335" cy="11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CBCBC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0" bIns="46800" anchor="ctr"/>
              <a:lstStyle>
                <a:lvl1pPr marL="92075" indent="-90488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ko-KR" altLang="ko-KR" sz="700">
                    <a:solidFill>
                      <a:srgbClr val="000000"/>
                    </a:solidFill>
                    <a:latin typeface="Trebuchet MS" pitchFamily="34" charset="0"/>
                    <a:ea typeface="맑은 고딕" pitchFamily="50" charset="-127"/>
                  </a:rPr>
                  <a:t>기본정보</a:t>
                </a:r>
              </a:p>
            </p:txBody>
          </p:sp>
          <p:sp>
            <p:nvSpPr>
              <p:cNvPr id="43" name="AutoShape 10"/>
              <p:cNvSpPr>
                <a:spLocks noChangeArrowheads="1"/>
              </p:cNvSpPr>
              <p:nvPr/>
            </p:nvSpPr>
            <p:spPr bwMode="auto">
              <a:xfrm>
                <a:off x="810" y="1158"/>
                <a:ext cx="47" cy="111"/>
              </a:xfrm>
              <a:prstGeom prst="roundRect">
                <a:avLst>
                  <a:gd name="adj" fmla="val 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CBCBC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856" y="1152"/>
              <a:ext cx="0" cy="111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39" name="Group 12"/>
            <p:cNvGrpSpPr>
              <a:grpSpLocks/>
            </p:cNvGrpSpPr>
            <p:nvPr/>
          </p:nvGrpSpPr>
          <p:grpSpPr bwMode="auto">
            <a:xfrm>
              <a:off x="865" y="1152"/>
              <a:ext cx="363" cy="117"/>
              <a:chOff x="865" y="1152"/>
              <a:chExt cx="363" cy="117"/>
            </a:xfrm>
          </p:grpSpPr>
          <p:sp>
            <p:nvSpPr>
              <p:cNvPr id="40" name="AutoShape 13"/>
              <p:cNvSpPr>
                <a:spLocks noChangeArrowheads="1"/>
              </p:cNvSpPr>
              <p:nvPr/>
            </p:nvSpPr>
            <p:spPr bwMode="auto">
              <a:xfrm>
                <a:off x="865" y="1158"/>
                <a:ext cx="362" cy="111"/>
              </a:xfrm>
              <a:prstGeom prst="roundRect">
                <a:avLst>
                  <a:gd name="adj" fmla="val 0"/>
                </a:avLst>
              </a:prstGeom>
              <a:gradFill rotWithShape="0">
                <a:gsLst>
                  <a:gs pos="0">
                    <a:srgbClr val="85DFFF"/>
                  </a:gs>
                  <a:gs pos="100000">
                    <a:srgbClr val="00B6F6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marL="92075" indent="-90488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700">
                    <a:solidFill>
                      <a:srgbClr val="000000"/>
                    </a:solidFill>
                    <a:ea typeface="맑은 고딕" pitchFamily="50" charset="-127"/>
                  </a:rPr>
                  <a:t>정보</a:t>
                </a:r>
              </a:p>
            </p:txBody>
          </p:sp>
          <p:sp>
            <p:nvSpPr>
              <p:cNvPr id="41" name="Line 14"/>
              <p:cNvSpPr>
                <a:spLocks noChangeShapeType="1"/>
              </p:cNvSpPr>
              <p:nvPr/>
            </p:nvSpPr>
            <p:spPr bwMode="auto">
              <a:xfrm>
                <a:off x="1228" y="1152"/>
                <a:ext cx="0" cy="111"/>
              </a:xfrm>
              <a:prstGeom prst="line">
                <a:avLst/>
              </a:prstGeom>
              <a:noFill/>
              <a:ln w="324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44" name="AutoShape 15"/>
          <p:cNvSpPr>
            <a:spLocks noChangeArrowheads="1"/>
          </p:cNvSpPr>
          <p:nvPr/>
        </p:nvSpPr>
        <p:spPr bwMode="auto">
          <a:xfrm>
            <a:off x="623888" y="2262212"/>
            <a:ext cx="1778000" cy="3429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2F2F2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175"/>
              </a:spcBef>
            </a:pP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 </a:t>
            </a:r>
            <a:r>
              <a: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남 </a:t>
            </a:r>
            <a:r>
              <a: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55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</a:t>
            </a:r>
          </a:p>
        </p:txBody>
      </p:sp>
      <p:graphicFrame>
        <p:nvGraphicFramePr>
          <p:cNvPr id="45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315321"/>
              </p:ext>
            </p:extLst>
          </p:nvPr>
        </p:nvGraphicFramePr>
        <p:xfrm>
          <a:off x="603250" y="2638450"/>
          <a:ext cx="1828800" cy="1562100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72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가입정보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>
                      <a:noFill/>
                    </a:lnR>
                    <a:lnT w="288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지역</a:t>
                      </a: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경기도 성남시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성별</a:t>
                      </a: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남자</a:t>
                      </a:r>
                      <a:endParaRPr kumimoji="0" 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가입년도</a:t>
                      </a: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" name="AutoShape 35"/>
          <p:cNvSpPr>
            <a:spLocks noChangeArrowheads="1"/>
          </p:cNvSpPr>
          <p:nvPr/>
        </p:nvSpPr>
        <p:spPr bwMode="auto">
          <a:xfrm>
            <a:off x="1282700" y="3402037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lIns="36000" tIns="1800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2012</a:t>
            </a:r>
            <a:r>
              <a:rPr lang="ko-KR" altLang="en-US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ko-KR" sz="8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97624"/>
              </p:ext>
            </p:extLst>
          </p:nvPr>
        </p:nvGraphicFramePr>
        <p:xfrm>
          <a:off x="603250" y="3667150"/>
          <a:ext cx="1828800" cy="1009650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72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그룹정보</a:t>
                      </a: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>
                      <a:noFill/>
                    </a:lnR>
                    <a:lnT w="288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기간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3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 가입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납입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20</a:t>
                      </a:r>
                      <a:r>
                        <a:rPr kumimoji="0" 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년납</a:t>
                      </a: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8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59845"/>
              </p:ext>
            </p:extLst>
          </p:nvPr>
        </p:nvGraphicFramePr>
        <p:xfrm>
          <a:off x="603250" y="4941912"/>
          <a:ext cx="1828800" cy="1138238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313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상품정보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 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>
                      <a:noFill/>
                    </a:lnR>
                    <a:lnT w="288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보험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3</a:t>
                      </a:r>
                      <a:r>
                        <a:rPr kumimoji="0" 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년만기</a:t>
                      </a: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납입기간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3</a:t>
                      </a:r>
                      <a:r>
                        <a:rPr kumimoji="0" 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년납</a:t>
                      </a: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가입금액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AutoShape 74"/>
          <p:cNvSpPr>
            <a:spLocks noChangeArrowheads="1"/>
          </p:cNvSpPr>
          <p:nvPr/>
        </p:nvSpPr>
        <p:spPr bwMode="auto">
          <a:xfrm>
            <a:off x="1282700" y="5827737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lIns="36000" tIns="1800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</p:txBody>
      </p:sp>
      <p:sp>
        <p:nvSpPr>
          <p:cNvPr id="50" name="Text Box 75"/>
          <p:cNvSpPr txBox="1">
            <a:spLocks noChangeArrowheads="1"/>
          </p:cNvSpPr>
          <p:nvPr/>
        </p:nvSpPr>
        <p:spPr bwMode="auto">
          <a:xfrm>
            <a:off x="1204913" y="4699025"/>
            <a:ext cx="6746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……… n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grpSp>
        <p:nvGrpSpPr>
          <p:cNvPr id="51" name="Group 76"/>
          <p:cNvGrpSpPr>
            <a:grpSpLocks/>
          </p:cNvGrpSpPr>
          <p:nvPr/>
        </p:nvGrpSpPr>
        <p:grpSpPr bwMode="auto">
          <a:xfrm>
            <a:off x="592138" y="6076975"/>
            <a:ext cx="1835150" cy="276225"/>
            <a:chOff x="463" y="3702"/>
            <a:chExt cx="1156" cy="174"/>
          </a:xfrm>
        </p:grpSpPr>
        <p:sp>
          <p:nvSpPr>
            <p:cNvPr id="52" name="Rectangle 77"/>
            <p:cNvSpPr>
              <a:spLocks noChangeArrowheads="1"/>
            </p:cNvSpPr>
            <p:nvPr/>
          </p:nvSpPr>
          <p:spPr bwMode="auto">
            <a:xfrm>
              <a:off x="463" y="3702"/>
              <a:ext cx="1156" cy="17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3" name="AutoShape 78"/>
            <p:cNvSpPr>
              <a:spLocks noChangeArrowheads="1"/>
            </p:cNvSpPr>
            <p:nvPr/>
          </p:nvSpPr>
          <p:spPr bwMode="auto">
            <a:xfrm>
              <a:off x="475" y="3710"/>
              <a:ext cx="225" cy="158"/>
            </a:xfrm>
            <a:prstGeom prst="roundRect">
              <a:avLst>
                <a:gd name="adj" fmla="val 16667"/>
              </a:avLst>
            </a:prstGeom>
            <a:solidFill>
              <a:srgbClr val="262626"/>
            </a:solidFill>
            <a:ln w="9360">
              <a:solidFill>
                <a:srgbClr val="262626"/>
              </a:solidFill>
              <a:miter lim="800000"/>
              <a:headEnd/>
              <a:tailEnd/>
            </a:ln>
          </p:spPr>
          <p:txBody>
            <a:bodyPr lIns="0" tIns="18000" rIns="0" bIns="7200" anchor="b" anchorCtr="1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600">
                  <a:solidFill>
                    <a:srgbClr val="FFFFFF"/>
                  </a:solidFill>
                  <a:ea typeface="맑은 고딕" pitchFamily="50" charset="-127"/>
                </a:rPr>
                <a:t>HOME</a:t>
              </a:r>
            </a:p>
          </p:txBody>
        </p:sp>
        <p:sp>
          <p:nvSpPr>
            <p:cNvPr id="54" name="Oval 79"/>
            <p:cNvSpPr>
              <a:spLocks noChangeArrowheads="1"/>
            </p:cNvSpPr>
            <p:nvPr/>
          </p:nvSpPr>
          <p:spPr bwMode="auto">
            <a:xfrm>
              <a:off x="554" y="3730"/>
              <a:ext cx="67" cy="6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55" name="Group 80"/>
            <p:cNvGrpSpPr>
              <a:grpSpLocks/>
            </p:cNvGrpSpPr>
            <p:nvPr/>
          </p:nvGrpSpPr>
          <p:grpSpPr bwMode="auto">
            <a:xfrm>
              <a:off x="701" y="3710"/>
              <a:ext cx="225" cy="158"/>
              <a:chOff x="701" y="3710"/>
              <a:chExt cx="225" cy="158"/>
            </a:xfrm>
          </p:grpSpPr>
          <p:sp>
            <p:nvSpPr>
              <p:cNvPr id="66" name="AutoShape 81"/>
              <p:cNvSpPr>
                <a:spLocks noChangeArrowheads="1"/>
              </p:cNvSpPr>
              <p:nvPr/>
            </p:nvSpPr>
            <p:spPr bwMode="auto">
              <a:xfrm>
                <a:off x="701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600">
                    <a:solidFill>
                      <a:srgbClr val="FFFFFF"/>
                    </a:solidFill>
                    <a:ea typeface="맑은 고딕" pitchFamily="50" charset="-127"/>
                  </a:rPr>
                  <a:t>공지사항</a:t>
                </a:r>
              </a:p>
            </p:txBody>
          </p:sp>
          <p:sp>
            <p:nvSpPr>
              <p:cNvPr id="67" name="Oval 82"/>
              <p:cNvSpPr>
                <a:spLocks noChangeArrowheads="1"/>
              </p:cNvSpPr>
              <p:nvPr/>
            </p:nvSpPr>
            <p:spPr bwMode="auto">
              <a:xfrm>
                <a:off x="781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56" name="Group 83"/>
            <p:cNvGrpSpPr>
              <a:grpSpLocks/>
            </p:cNvGrpSpPr>
            <p:nvPr/>
          </p:nvGrpSpPr>
          <p:grpSpPr bwMode="auto">
            <a:xfrm>
              <a:off x="927" y="3710"/>
              <a:ext cx="225" cy="158"/>
              <a:chOff x="927" y="3710"/>
              <a:chExt cx="225" cy="158"/>
            </a:xfrm>
          </p:grpSpPr>
          <p:sp>
            <p:nvSpPr>
              <p:cNvPr id="64" name="AutoShape 84"/>
              <p:cNvSpPr>
                <a:spLocks noChangeArrowheads="1"/>
              </p:cNvSpPr>
              <p:nvPr/>
            </p:nvSpPr>
            <p:spPr bwMode="auto">
              <a:xfrm>
                <a:off x="927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500">
                    <a:solidFill>
                      <a:srgbClr val="FFFFFF"/>
                    </a:solidFill>
                    <a:ea typeface="맑은 고딕" pitchFamily="50" charset="-127"/>
                  </a:rPr>
                  <a:t>헬프데스크</a:t>
                </a:r>
              </a:p>
            </p:txBody>
          </p:sp>
          <p:sp>
            <p:nvSpPr>
              <p:cNvPr id="65" name="Oval 85"/>
              <p:cNvSpPr>
                <a:spLocks noChangeArrowheads="1"/>
              </p:cNvSpPr>
              <p:nvPr/>
            </p:nvSpPr>
            <p:spPr bwMode="auto">
              <a:xfrm>
                <a:off x="1000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57" name="Group 86"/>
            <p:cNvGrpSpPr>
              <a:grpSpLocks/>
            </p:cNvGrpSpPr>
            <p:nvPr/>
          </p:nvGrpSpPr>
          <p:grpSpPr bwMode="auto">
            <a:xfrm>
              <a:off x="1380" y="3710"/>
              <a:ext cx="225" cy="158"/>
              <a:chOff x="1380" y="3710"/>
              <a:chExt cx="225" cy="158"/>
            </a:xfrm>
          </p:grpSpPr>
          <p:sp>
            <p:nvSpPr>
              <p:cNvPr id="62" name="AutoShape 87"/>
              <p:cNvSpPr>
                <a:spLocks noChangeArrowheads="1"/>
              </p:cNvSpPr>
              <p:nvPr/>
            </p:nvSpPr>
            <p:spPr bwMode="auto">
              <a:xfrm>
                <a:off x="1380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600">
                    <a:solidFill>
                      <a:srgbClr val="FFFFFF"/>
                    </a:solidFill>
                    <a:ea typeface="맑은 고딕" pitchFamily="50" charset="-127"/>
                  </a:rPr>
                  <a:t>종료</a:t>
                </a:r>
              </a:p>
            </p:txBody>
          </p:sp>
          <p:sp>
            <p:nvSpPr>
              <p:cNvPr id="63" name="Oval 88"/>
              <p:cNvSpPr>
                <a:spLocks noChangeArrowheads="1"/>
              </p:cNvSpPr>
              <p:nvPr/>
            </p:nvSpPr>
            <p:spPr bwMode="auto">
              <a:xfrm>
                <a:off x="1456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58" name="Group 89"/>
            <p:cNvGrpSpPr>
              <a:grpSpLocks/>
            </p:cNvGrpSpPr>
            <p:nvPr/>
          </p:nvGrpSpPr>
          <p:grpSpPr bwMode="auto">
            <a:xfrm>
              <a:off x="1154" y="3710"/>
              <a:ext cx="225" cy="158"/>
              <a:chOff x="1154" y="3710"/>
              <a:chExt cx="225" cy="158"/>
            </a:xfrm>
          </p:grpSpPr>
          <p:sp>
            <p:nvSpPr>
              <p:cNvPr id="59" name="AutoShape 90"/>
              <p:cNvSpPr>
                <a:spLocks noChangeArrowheads="1"/>
              </p:cNvSpPr>
              <p:nvPr/>
            </p:nvSpPr>
            <p:spPr bwMode="auto">
              <a:xfrm>
                <a:off x="1154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600">
                    <a:solidFill>
                      <a:srgbClr val="FFFFFF"/>
                    </a:solidFill>
                    <a:ea typeface="맑은 고딕" pitchFamily="50" charset="-127"/>
                  </a:rPr>
                  <a:t>전체메뉴</a:t>
                </a:r>
              </a:p>
            </p:txBody>
          </p:sp>
          <p:sp>
            <p:nvSpPr>
              <p:cNvPr id="60" name="Oval 91"/>
              <p:cNvSpPr>
                <a:spLocks noChangeArrowheads="1"/>
              </p:cNvSpPr>
              <p:nvPr/>
            </p:nvSpPr>
            <p:spPr bwMode="auto">
              <a:xfrm>
                <a:off x="1227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</p:grpSp>
      <p:sp>
        <p:nvSpPr>
          <p:cNvPr id="68" name="AutoShape 92"/>
          <p:cNvSpPr>
            <a:spLocks noChangeArrowheads="1"/>
          </p:cNvSpPr>
          <p:nvPr/>
        </p:nvSpPr>
        <p:spPr bwMode="auto">
          <a:xfrm>
            <a:off x="1292225" y="4425975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360">
            <a:solidFill>
              <a:srgbClr val="A6A6A6"/>
            </a:solidFill>
            <a:miter lim="800000"/>
            <a:headEnd/>
            <a:tailEnd/>
          </a:ln>
        </p:spPr>
        <p:txBody>
          <a:bodyPr lIns="36000" tIns="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ko-KR" altLang="ko-KR" sz="800" b="1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</p:txBody>
      </p:sp>
      <p:sp>
        <p:nvSpPr>
          <p:cNvPr id="69" name="AutoShape 93"/>
          <p:cNvSpPr>
            <a:spLocks noChangeArrowheads="1"/>
          </p:cNvSpPr>
          <p:nvPr/>
        </p:nvSpPr>
        <p:spPr bwMode="auto">
          <a:xfrm>
            <a:off x="1292225" y="4168800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lIns="36000" tIns="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년납▼</a:t>
            </a:r>
          </a:p>
        </p:txBody>
      </p:sp>
      <p:grpSp>
        <p:nvGrpSpPr>
          <p:cNvPr id="70" name="Group 94"/>
          <p:cNvGrpSpPr>
            <a:grpSpLocks/>
          </p:cNvGrpSpPr>
          <p:nvPr/>
        </p:nvGrpSpPr>
        <p:grpSpPr bwMode="auto">
          <a:xfrm>
            <a:off x="163513" y="2247925"/>
            <a:ext cx="387350" cy="1874837"/>
            <a:chOff x="193" y="1290"/>
            <a:chExt cx="244" cy="1181"/>
          </a:xfrm>
        </p:grpSpPr>
        <p:sp>
          <p:nvSpPr>
            <p:cNvPr id="71" name="Text Box 95"/>
            <p:cNvSpPr txBox="1">
              <a:spLocks noChangeArrowheads="1"/>
            </p:cNvSpPr>
            <p:nvPr/>
          </p:nvSpPr>
          <p:spPr bwMode="auto">
            <a:xfrm>
              <a:off x="193" y="1797"/>
              <a:ext cx="15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800">
                  <a:solidFill>
                    <a:srgbClr val="000000"/>
                  </a:solidFill>
                  <a:latin typeface="Trebuchet MS" pitchFamily="34" charset="0"/>
                  <a:ea typeface="맑은 고딕" pitchFamily="50" charset="-127"/>
                </a:rPr>
                <a:t>Scroll</a:t>
              </a:r>
            </a:p>
            <a:p>
              <a:pPr algn="r" eaLnBrk="1" hangingPunct="1"/>
              <a:r>
                <a:rPr lang="ko-KR" altLang="ko-KR" sz="800">
                  <a:solidFill>
                    <a:srgbClr val="000000"/>
                  </a:solidFill>
                  <a:latin typeface="Trebuchet MS" pitchFamily="34" charset="0"/>
                  <a:ea typeface="맑은 고딕" pitchFamily="50" charset="-127"/>
                </a:rPr>
                <a:t>영역</a:t>
              </a:r>
            </a:p>
          </p:txBody>
        </p:sp>
        <p:sp>
          <p:nvSpPr>
            <p:cNvPr id="72" name="Line 96"/>
            <p:cNvSpPr>
              <a:spLocks noChangeShapeType="1"/>
            </p:cNvSpPr>
            <p:nvPr/>
          </p:nvSpPr>
          <p:spPr bwMode="auto">
            <a:xfrm>
              <a:off x="371" y="1291"/>
              <a:ext cx="0" cy="1171"/>
            </a:xfrm>
            <a:prstGeom prst="line">
              <a:avLst/>
            </a:prstGeom>
            <a:noFill/>
            <a:ln w="9360">
              <a:solidFill>
                <a:srgbClr val="7F7F7F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Line 97"/>
            <p:cNvSpPr>
              <a:spLocks noChangeShapeType="1"/>
            </p:cNvSpPr>
            <p:nvPr/>
          </p:nvSpPr>
          <p:spPr bwMode="auto">
            <a:xfrm>
              <a:off x="305" y="2472"/>
              <a:ext cx="132" cy="0"/>
            </a:xfrm>
            <a:prstGeom prst="line">
              <a:avLst/>
            </a:prstGeom>
            <a:noFill/>
            <a:ln w="9360">
              <a:solidFill>
                <a:srgbClr val="D9D9D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>
              <a:off x="305" y="1290"/>
              <a:ext cx="132" cy="0"/>
            </a:xfrm>
            <a:prstGeom prst="line">
              <a:avLst/>
            </a:prstGeom>
            <a:noFill/>
            <a:ln w="9360">
              <a:solidFill>
                <a:srgbClr val="D9D9D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회원가입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신청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가입 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상품 리스트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기본 정보 입력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추가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정보 입력</a:t>
            </a:r>
          </a:p>
        </p:txBody>
      </p:sp>
      <p:graphicFrame>
        <p:nvGraphicFramePr>
          <p:cNvPr id="76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144325"/>
              </p:ext>
            </p:extLst>
          </p:nvPr>
        </p:nvGraphicFramePr>
        <p:xfrm>
          <a:off x="6228184" y="1527175"/>
          <a:ext cx="2730500" cy="4902200"/>
        </p:xfrm>
        <a:graphic>
          <a:graphicData uri="http://schemas.openxmlformats.org/drawingml/2006/table">
            <a:tbl>
              <a:tblPr/>
              <a:tblGrid>
                <a:gridCol w="293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4138" indent="-84138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4138" marR="0" lvl="0" indent="-84138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리스트 참고</a:t>
                      </a:r>
                    </a:p>
                  </a:txBody>
                  <a:tcPr marL="36000" marR="36000" marT="36000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1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</a:t>
                      </a: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endParaRPr kumimoji="0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Tap 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 숫자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Keypad 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올라옴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입력박스 가려지지 않도록 함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만원’ 으로 표기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10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575D1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575D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금액 표기 정책 참고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가입범위 </a:t>
                      </a:r>
                      <a:r>
                        <a:rPr kumimoji="0" lang="en-US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제공 </a:t>
                      </a:r>
                      <a:r>
                        <a:rPr kumimoji="0" lang="ko-KR" altLang="en-US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리스</a:t>
                      </a: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트 참고</a:t>
                      </a: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8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제공하는 경우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가입범위를 넘을 경우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합산  한도를 초과할 경우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시 입력박스에 동시에 입력할 경우</a:t>
                      </a: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5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4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4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79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7" name="Oval 146"/>
          <p:cNvSpPr>
            <a:spLocks noChangeArrowheads="1"/>
          </p:cNvSpPr>
          <p:nvPr/>
        </p:nvSpPr>
        <p:spPr bwMode="auto">
          <a:xfrm>
            <a:off x="2476500" y="333377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1</a:t>
            </a:r>
          </a:p>
        </p:txBody>
      </p:sp>
      <p:sp>
        <p:nvSpPr>
          <p:cNvPr id="79" name="AutoShape 158"/>
          <p:cNvSpPr>
            <a:spLocks noChangeArrowheads="1"/>
          </p:cNvSpPr>
          <p:nvPr/>
        </p:nvSpPr>
        <p:spPr bwMode="auto">
          <a:xfrm>
            <a:off x="3908425" y="1924075"/>
            <a:ext cx="1617663" cy="904875"/>
          </a:xfrm>
          <a:prstGeom prst="roundRect">
            <a:avLst>
              <a:gd name="adj" fmla="val 6602"/>
            </a:avLst>
          </a:prstGeom>
          <a:solidFill>
            <a:srgbClr val="F2F2F2"/>
          </a:solidFill>
          <a:ln w="9360">
            <a:solidFill>
              <a:srgbClr val="80808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입력 가능한 가입금액은</a:t>
            </a:r>
          </a:p>
          <a:p>
            <a:pPr algn="ctr" eaLnBrk="1" hangingPunct="1">
              <a:spcBef>
                <a:spcPts val="200"/>
              </a:spcBef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XXX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 </a:t>
            </a: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 XXX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입니다</a:t>
            </a:r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.</a:t>
            </a: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80" name="AutoShape 159"/>
          <p:cNvSpPr>
            <a:spLocks noChangeArrowheads="1"/>
          </p:cNvSpPr>
          <p:nvPr/>
        </p:nvSpPr>
        <p:spPr bwMode="auto">
          <a:xfrm>
            <a:off x="4375150" y="2557487"/>
            <a:ext cx="663575" cy="2143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DEDED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4D4D4D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확인</a:t>
            </a:r>
          </a:p>
        </p:txBody>
      </p:sp>
      <p:sp>
        <p:nvSpPr>
          <p:cNvPr id="81" name="Rectangle 160"/>
          <p:cNvSpPr>
            <a:spLocks noChangeArrowheads="1"/>
          </p:cNvSpPr>
          <p:nvPr/>
        </p:nvSpPr>
        <p:spPr bwMode="auto">
          <a:xfrm>
            <a:off x="3921125" y="1724050"/>
            <a:ext cx="143351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가입금액 초과 입력 시</a:t>
            </a:r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]</a:t>
            </a:r>
          </a:p>
        </p:txBody>
      </p:sp>
      <p:sp>
        <p:nvSpPr>
          <p:cNvPr id="82" name="Oval 161"/>
          <p:cNvSpPr>
            <a:spLocks noChangeArrowheads="1"/>
          </p:cNvSpPr>
          <p:nvPr/>
        </p:nvSpPr>
        <p:spPr bwMode="auto">
          <a:xfrm>
            <a:off x="5553075" y="203202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3</a:t>
            </a:r>
          </a:p>
        </p:txBody>
      </p:sp>
      <p:cxnSp>
        <p:nvCxnSpPr>
          <p:cNvPr id="83" name="AutoShape 162"/>
          <p:cNvCxnSpPr>
            <a:cxnSpLocks noChangeShapeType="1"/>
          </p:cNvCxnSpPr>
          <p:nvPr/>
        </p:nvCxnSpPr>
        <p:spPr bwMode="auto">
          <a:xfrm>
            <a:off x="2349500" y="3509987"/>
            <a:ext cx="1193800" cy="500063"/>
          </a:xfrm>
          <a:prstGeom prst="bentConnector3">
            <a:avLst>
              <a:gd name="adj1" fmla="val 50000"/>
            </a:avLst>
          </a:prstGeom>
          <a:noFill/>
          <a:ln w="324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Oval 163"/>
          <p:cNvSpPr>
            <a:spLocks noChangeArrowheads="1"/>
          </p:cNvSpPr>
          <p:nvPr/>
        </p:nvSpPr>
        <p:spPr bwMode="auto">
          <a:xfrm>
            <a:off x="2476500" y="4448200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2</a:t>
            </a:r>
          </a:p>
        </p:txBody>
      </p:sp>
      <p:sp>
        <p:nvSpPr>
          <p:cNvPr id="85" name="AutoShape 164"/>
          <p:cNvSpPr>
            <a:spLocks noChangeArrowheads="1"/>
          </p:cNvSpPr>
          <p:nvPr/>
        </p:nvSpPr>
        <p:spPr bwMode="auto">
          <a:xfrm>
            <a:off x="3908425" y="3371875"/>
            <a:ext cx="1617663" cy="904875"/>
          </a:xfrm>
          <a:prstGeom prst="roundRect">
            <a:avLst>
              <a:gd name="adj" fmla="val 6602"/>
            </a:avLst>
          </a:prstGeom>
          <a:solidFill>
            <a:srgbClr val="F2F2F2"/>
          </a:solidFill>
          <a:ln w="9360">
            <a:solidFill>
              <a:srgbClr val="80808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입력 가능한 합산금액의</a:t>
            </a:r>
          </a:p>
          <a:p>
            <a:pPr algn="ctr" eaLnBrk="1" hangingPunct="1">
              <a:spcBef>
                <a:spcPts val="200"/>
              </a:spcBef>
            </a:pPr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한도는 </a:t>
            </a: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XXX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입니다</a:t>
            </a:r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.</a:t>
            </a: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86" name="AutoShape 165"/>
          <p:cNvSpPr>
            <a:spLocks noChangeArrowheads="1"/>
          </p:cNvSpPr>
          <p:nvPr/>
        </p:nvSpPr>
        <p:spPr bwMode="auto">
          <a:xfrm>
            <a:off x="4375150" y="4005287"/>
            <a:ext cx="663575" cy="2143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DEDED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4D4D4D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확인</a:t>
            </a:r>
          </a:p>
        </p:txBody>
      </p:sp>
      <p:sp>
        <p:nvSpPr>
          <p:cNvPr id="87" name="Rectangle 166"/>
          <p:cNvSpPr>
            <a:spLocks noChangeArrowheads="1"/>
          </p:cNvSpPr>
          <p:nvPr/>
        </p:nvSpPr>
        <p:spPr bwMode="auto">
          <a:xfrm>
            <a:off x="3929063" y="3171850"/>
            <a:ext cx="1501775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금액 한도 초과 입력 시</a:t>
            </a:r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]</a:t>
            </a:r>
          </a:p>
        </p:txBody>
      </p:sp>
      <p:sp>
        <p:nvSpPr>
          <p:cNvPr id="88" name="Oval 167"/>
          <p:cNvSpPr>
            <a:spLocks noChangeArrowheads="1"/>
          </p:cNvSpPr>
          <p:nvPr/>
        </p:nvSpPr>
        <p:spPr bwMode="auto">
          <a:xfrm>
            <a:off x="5553075" y="347982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4</a:t>
            </a:r>
          </a:p>
        </p:txBody>
      </p:sp>
      <p:sp>
        <p:nvSpPr>
          <p:cNvPr id="89" name="Rectangle 172"/>
          <p:cNvSpPr>
            <a:spLocks noChangeArrowheads="1"/>
          </p:cNvSpPr>
          <p:nvPr/>
        </p:nvSpPr>
        <p:spPr bwMode="auto">
          <a:xfrm>
            <a:off x="3552825" y="1628800"/>
            <a:ext cx="2447925" cy="4305300"/>
          </a:xfrm>
          <a:prstGeom prst="rect">
            <a:avLst/>
          </a:prstGeom>
          <a:noFill/>
          <a:ln w="19080">
            <a:solidFill>
              <a:srgbClr val="D1D1F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7368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885101"/>
              </p:ext>
            </p:extLst>
          </p:nvPr>
        </p:nvGraphicFramePr>
        <p:xfrm>
          <a:off x="539552" y="1340768"/>
          <a:ext cx="7992888" cy="4711161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LOG-01-01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기존 선택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앱의 첫 화면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기존회원은 자신이 연동했던 계정으로 로그인을 할 수 있음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 회원은 회원가입을 할 수 있음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∎기존회원의 로그인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연동했던 계정으로 로그인을 할 수 있음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b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계정의 아이콘을 누르면 로그인 창으로 넘어감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∎신규 회원의 회원가입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시작하기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눌러 신규 회원의 회원가입 창으로 넘어감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연동하고 싶은 계정의 아이콘을 누르면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각각의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API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따라 회원 가입 창으로 이동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 연동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계정연동 및 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121" name="_x278366352" descr="EMB00002bb84fc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 t="5733" r="49615" b="3430"/>
          <a:stretch>
            <a:fillRect/>
          </a:stretch>
        </p:blipFill>
        <p:spPr bwMode="auto">
          <a:xfrm>
            <a:off x="655856" y="1825665"/>
            <a:ext cx="1899920" cy="36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543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763632"/>
              </p:ext>
            </p:extLst>
          </p:nvPr>
        </p:nvGraphicFramePr>
        <p:xfrm>
          <a:off x="424356" y="1196753"/>
          <a:ext cx="7388004" cy="1770126"/>
        </p:xfrm>
        <a:graphic>
          <a:graphicData uri="http://schemas.openxmlformats.org/drawingml/2006/table">
            <a:tbl>
              <a:tblPr/>
              <a:tblGrid>
                <a:gridCol w="1225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649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기능정보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 기능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기기별로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시간을 예약할 수 있는 기능이다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5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처리내용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도면에 등록된 기기 중 사용자가 시간을 예약하고자 하는 기기를 누른다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화면에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버튼이 출력되면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 설정하고자 하는 버튼을 누른다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[ON]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기기를 작동하고자 하는 시간을 입력한다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[OFF]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기기의 작동을 중지시키고자 하는 시간을 입력한다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버튼에 입력한 시간과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버튼에 입력한 시간 사이에 기기가 작동한다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버튼만 누른 경우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시간을 지정하지 않고 기기를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상태로 유지시킨다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버튼만 누른 경우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켜져있는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기기를 예약된 시간에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시키기만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관련번호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CP-7, FN-7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09672"/>
              </p:ext>
            </p:extLst>
          </p:nvPr>
        </p:nvGraphicFramePr>
        <p:xfrm>
          <a:off x="400496" y="3068961"/>
          <a:ext cx="7411864" cy="2118203"/>
        </p:xfrm>
        <a:graphic>
          <a:graphicData uri="http://schemas.openxmlformats.org/drawingml/2006/table">
            <a:tbl>
              <a:tblPr/>
              <a:tblGrid>
                <a:gridCol w="1291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7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사용 예시 정보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300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958" marR="62958" marT="17406" marB="17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사용자가 예약을 원하는 기기를 클릭하고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버튼을 누른 후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[ON]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기기를 작동하고 싶은 시간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[OFF]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작동을 중지시키고 싶은 시간을 입력하면 예약한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시간동안에만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기기가 작동한다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9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 데이터 값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원하는 기기를 선택한 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[ON]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버튼에 기기를 켜는 시간과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[OFF]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버튼에 기기를 끄는 시간을 입력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457" name="_x280090008" descr="EMB00002bb84f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86" y="3429000"/>
            <a:ext cx="926570" cy="168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708268"/>
              </p:ext>
            </p:extLst>
          </p:nvPr>
        </p:nvGraphicFramePr>
        <p:xfrm>
          <a:off x="403649" y="5229200"/>
          <a:ext cx="3736303" cy="1070102"/>
        </p:xfrm>
        <a:graphic>
          <a:graphicData uri="http://schemas.openxmlformats.org/drawingml/2006/table">
            <a:tbl>
              <a:tblPr/>
              <a:tblGrid>
                <a:gridCol w="78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696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입출력 데이터 항목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입출력구분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이벤트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사용자가 기기를 클릭한 후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 입력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 작동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시간동안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기기 작동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258084"/>
              </p:ext>
            </p:extLst>
          </p:nvPr>
        </p:nvGraphicFramePr>
        <p:xfrm>
          <a:off x="4211960" y="5238078"/>
          <a:ext cx="3672408" cy="1089660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696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선행필수기능 및 예외사항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기능명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예외사항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시간만 입력한 경우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시간은 지정하지 않고 기기를 계속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상태로 유지시킨다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시간만 입력한 경우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시간은 지정하지 않고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켜져있는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기기를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시키기만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955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2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23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메인 장치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26" name="AutoShape 36"/>
          <p:cNvSpPr>
            <a:spLocks noChangeArrowheads="1"/>
          </p:cNvSpPr>
          <p:nvPr/>
        </p:nvSpPr>
        <p:spPr bwMode="auto">
          <a:xfrm>
            <a:off x="4555617" y="1214422"/>
            <a:ext cx="4040849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2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27" name="AutoShape 99"/>
          <p:cNvSpPr>
            <a:spLocks noChangeArrowheads="1"/>
          </p:cNvSpPr>
          <p:nvPr/>
        </p:nvSpPr>
        <p:spPr bwMode="auto">
          <a:xfrm>
            <a:off x="4536375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주변 장치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모듈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463748" y="4796282"/>
          <a:ext cx="8180218" cy="1418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0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9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장치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장치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블루노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주변 장치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가속도 센서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리니어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 모터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622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배터리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740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사이렌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1547674"/>
            <a:ext cx="4000528" cy="316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0100" y="1928802"/>
            <a:ext cx="3071834" cy="245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직사각형 23"/>
          <p:cNvSpPr/>
          <p:nvPr/>
        </p:nvSpPr>
        <p:spPr>
          <a:xfrm>
            <a:off x="3275856" y="845590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100" b="1" i="1" dirty="0">
                <a:latin typeface="+mj-lt"/>
              </a:rPr>
              <a:t>※ HW </a:t>
            </a:r>
            <a:r>
              <a:rPr lang="ko-KR" altLang="en-US" sz="1100" b="1" i="1" dirty="0">
                <a:latin typeface="+mj-lt"/>
              </a:rPr>
              <a:t>설계 도면</a:t>
            </a:r>
            <a:r>
              <a:rPr lang="en-US" altLang="ko-KR" sz="1100" b="1" i="1" dirty="0">
                <a:latin typeface="+mj-lt"/>
              </a:rPr>
              <a:t> </a:t>
            </a:r>
            <a:r>
              <a:rPr lang="ko-KR" altLang="en-US" sz="1100" b="1" i="1" dirty="0">
                <a:latin typeface="+mj-lt"/>
              </a:rPr>
              <a:t>또는</a:t>
            </a:r>
            <a:r>
              <a:rPr lang="en-US" altLang="ko-KR" sz="1100" b="1" i="1" dirty="0">
                <a:latin typeface="+mj-lt"/>
              </a:rPr>
              <a:t> HW </a:t>
            </a:r>
            <a:r>
              <a:rPr lang="ko-KR" altLang="en-US" sz="1100" b="1" i="1" dirty="0">
                <a:latin typeface="+mj-lt"/>
              </a:rPr>
              <a:t>제작 사진 첨부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3434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모듈 설계서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회로도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79431416" descr="EMB00002bb84f51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EF1F4"/>
              </a:clrFrom>
              <a:clrTo>
                <a:srgbClr val="EEF1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3" r="5586"/>
          <a:stretch/>
        </p:blipFill>
        <p:spPr bwMode="auto">
          <a:xfrm>
            <a:off x="384682" y="2071910"/>
            <a:ext cx="4979406" cy="358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565000"/>
              </p:ext>
            </p:extLst>
          </p:nvPr>
        </p:nvGraphicFramePr>
        <p:xfrm>
          <a:off x="5490755" y="1571980"/>
          <a:ext cx="3185701" cy="4521316"/>
        </p:xfrm>
        <a:graphic>
          <a:graphicData uri="http://schemas.openxmlformats.org/drawingml/2006/table">
            <a:tbl>
              <a:tblPr/>
              <a:tblGrid>
                <a:gridCol w="675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5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센서 종류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연결 핀 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Neopixel Ring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51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TSL2561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SDA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A5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SCL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A4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511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Relay module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DHT11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751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물주기 모터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트랜지스터와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38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491880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 차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막힌 원호 12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5654982" y="4149077"/>
            <a:ext cx="3489018" cy="260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39752" y="1556792"/>
            <a:ext cx="5976664" cy="43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1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구성도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2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흐름도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3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메뉴 구성도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4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프로그램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목록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5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흐름도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6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화면 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),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모듈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(HW)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7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테이블 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8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프로그램 상세 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로직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9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개발 환경 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언어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,  Tool,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사용 시스템 등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" name="포인트가 12개인 별 1"/>
          <p:cNvSpPr/>
          <p:nvPr/>
        </p:nvSpPr>
        <p:spPr>
          <a:xfrm>
            <a:off x="1763688" y="1715362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0" name="포인트가 12개인 별 19"/>
          <p:cNvSpPr/>
          <p:nvPr/>
        </p:nvSpPr>
        <p:spPr>
          <a:xfrm>
            <a:off x="1763688" y="214741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2" name="포인트가 12개인 별 21"/>
          <p:cNvSpPr/>
          <p:nvPr/>
        </p:nvSpPr>
        <p:spPr>
          <a:xfrm>
            <a:off x="1763688" y="3083514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4" name="포인트가 12개인 별 23"/>
          <p:cNvSpPr/>
          <p:nvPr/>
        </p:nvSpPr>
        <p:spPr>
          <a:xfrm>
            <a:off x="1763688" y="538777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7" name="포인트가 12개인 별 26"/>
          <p:cNvSpPr/>
          <p:nvPr/>
        </p:nvSpPr>
        <p:spPr>
          <a:xfrm>
            <a:off x="3563888" y="748239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27595" y="623413"/>
            <a:ext cx="2861523" cy="5632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>
                <a:solidFill>
                  <a:srgbClr val="3B5AA8"/>
                </a:solidFill>
                <a:latin typeface="+mn-ea"/>
              </a:rPr>
              <a:t>SW/HW </a:t>
            </a:r>
            <a:r>
              <a:rPr lang="ko-KR" altLang="en-US" b="1">
                <a:solidFill>
                  <a:srgbClr val="3B5AA8"/>
                </a:solidFill>
                <a:latin typeface="+mn-ea"/>
              </a:rPr>
              <a:t>공통 작성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9" name="포인트가 12개인 별 28"/>
          <p:cNvSpPr/>
          <p:nvPr/>
        </p:nvSpPr>
        <p:spPr>
          <a:xfrm>
            <a:off x="1763688" y="354198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30" name="포인트가 12개인 별 29"/>
          <p:cNvSpPr/>
          <p:nvPr/>
        </p:nvSpPr>
        <p:spPr>
          <a:xfrm>
            <a:off x="1763688" y="4941168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31" name="포인트가 12개인 별 30"/>
          <p:cNvSpPr/>
          <p:nvPr/>
        </p:nvSpPr>
        <p:spPr>
          <a:xfrm>
            <a:off x="1763688" y="4059338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(ERD)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76323024" descr="EMB00002bb84f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68975"/>
            <a:ext cx="5329671" cy="53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3392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933066"/>
              </p:ext>
            </p:extLst>
          </p:nvPr>
        </p:nvGraphicFramePr>
        <p:xfrm>
          <a:off x="168876" y="2010200"/>
          <a:ext cx="8848776" cy="1418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94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3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69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항목명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값 목록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활성여부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회원아이디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 이상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특수문자 혼용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회원명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최대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 이내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연령대 구분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Radio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10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 미만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10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20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30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40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 이상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6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동화 관심분야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Radio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한국동화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서양동화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조회 시 클릭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Text Box 62"/>
          <p:cNvSpPr txBox="1">
            <a:spLocks noChangeArrowheads="1"/>
          </p:cNvSpPr>
          <p:nvPr/>
        </p:nvSpPr>
        <p:spPr bwMode="auto">
          <a:xfrm>
            <a:off x="168879" y="1754067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회원 정보 테이블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900247"/>
              </p:ext>
            </p:extLst>
          </p:nvPr>
        </p:nvGraphicFramePr>
        <p:xfrm>
          <a:off x="179512" y="1340768"/>
          <a:ext cx="8865668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PGM001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전래동화 정보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2014. 05. 10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1/n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5" name="Text Box 62"/>
          <p:cNvSpPr txBox="1">
            <a:spLocks noChangeArrowheads="1"/>
          </p:cNvSpPr>
          <p:nvPr/>
        </p:nvSpPr>
        <p:spPr bwMode="auto">
          <a:xfrm>
            <a:off x="168879" y="3690275"/>
            <a:ext cx="4953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전래동화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조회 테이블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15361"/>
              </p:ext>
            </p:extLst>
          </p:nvPr>
        </p:nvGraphicFramePr>
        <p:xfrm>
          <a:off x="147612" y="3975434"/>
          <a:ext cx="8848776" cy="167003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16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2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1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항목명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값 목록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활성여부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컨텐츠명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전래동화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게임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명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제작일자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제작일자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3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과금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여부</a:t>
                      </a: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Radio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유료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무료 여부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7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과금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비용</a:t>
                      </a: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Num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재생시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과금액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4289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48382"/>
              </p:ext>
            </p:extLst>
          </p:nvPr>
        </p:nvGraphicFramePr>
        <p:xfrm>
          <a:off x="168879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1)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에서 목적지를 입력 받으면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서비스를 위한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Region(Major 32123)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레인징하기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시작한다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서비스를 위한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비콘이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탐지되면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비콘의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Minor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값을 출발지인 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src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놓고 목적지를 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dst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설정 후 웹 서버와 통신을 하기 위한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쓰레드를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생성한다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 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3)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새로 만들어진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쓰레드를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이용하여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웹서버에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src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dst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목적지까지의 경로를 질의한다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경로는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지도상의 정점 좌표들을 특수문자로 구분하여 구성됨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4)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얻은 경로를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handler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에게 보낸 후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1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차적으로 인자 값의 종류를 판단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인자 값이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0=0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이면 목적지에 도착했다는 메시지를 표시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인자 값이 “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Invalid Request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이면 에러 표시를 하고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 외의 값이면 경로를 그리기 시작한다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5)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경로를 그릴 때 이전경로를 지우고 필요한 간선의 개수만큼 반복하여 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canvas.drawLine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호출한다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6) 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canvas.drawLine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웹서버에서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얻어온 정점들의 좌표를 인자로 넣어줌으로써 경로를 그린다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7)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웹서버에서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0=0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올 때까지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레인징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서비스를 유지하면서 위 작업을 반복한다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상세 코드는 별첨 참조</a:t>
                      </a: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40254"/>
              </p:ext>
            </p:extLst>
          </p:nvPr>
        </p:nvGraphicFramePr>
        <p:xfrm>
          <a:off x="168879" y="1398060"/>
          <a:ext cx="8865668" cy="836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NAV001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네비게이션</a:t>
                      </a:r>
                      <a:r>
                        <a:rPr lang="ko-KR" altLang="en-US" sz="1000" dirty="0"/>
                        <a:t> 알고리즘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2016. 00. 00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사용자가 도서관 내에서 원하는 장소로 </a:t>
                      </a:r>
                      <a:r>
                        <a:rPr lang="ko-KR" altLang="en-US" sz="1000" dirty="0" err="1"/>
                        <a:t>안내받을</a:t>
                      </a:r>
                      <a:r>
                        <a:rPr lang="ko-KR" altLang="en-US" sz="1000" dirty="0"/>
                        <a:t> 수 있다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원하는 장소의 이름을 입력하고 </a:t>
                      </a:r>
                      <a:r>
                        <a:rPr lang="ko-KR" altLang="en-US" sz="1000" dirty="0" err="1"/>
                        <a:t>네비게이션</a:t>
                      </a:r>
                      <a:r>
                        <a:rPr lang="ko-KR" altLang="en-US" sz="1000" dirty="0"/>
                        <a:t> 버튼을 누르면 출발지부터 목적지까지의 경로가 선으로 나타난다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경로를 이동할 때마다 이동한 경로의 선은 사라진다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ko-KR" altLang="en-US" sz="1000" dirty="0"/>
                        <a:t>목적지에 도착하면 도착 알림 팝업 창이 뜬다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8199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803726"/>
              </p:ext>
            </p:extLst>
          </p:nvPr>
        </p:nvGraphicFramePr>
        <p:xfrm>
          <a:off x="168879" y="2234338"/>
          <a:ext cx="8848773" cy="4238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Auto_Temp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(double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double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double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             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fontAlgn="base" latinLnBrk="0"/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String temp = null;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if 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"1"; 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온도 높이기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else if 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"2"; 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온도를 낮추기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else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"0"; 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이벤트 발생 안 함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SettingTemp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(temp,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return temp;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280409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Auto_Temp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온도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2014. 05. 10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자동 모드를 선택했을 경우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식물의 온도를 자동으로 제어하기 위한 코드이다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156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9.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692353"/>
              </p:ext>
            </p:extLst>
          </p:nvPr>
        </p:nvGraphicFramePr>
        <p:xfrm>
          <a:off x="450882" y="1268760"/>
          <a:ext cx="8242236" cy="5492436"/>
        </p:xfrm>
        <a:graphic>
          <a:graphicData uri="http://schemas.openxmlformats.org/drawingml/2006/table">
            <a:tbl>
              <a:tblPr/>
              <a:tblGrid>
                <a:gridCol w="82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4135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430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 (1.2.2)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application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Beacon SDK</a:t>
                      </a:r>
                      <a:b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(RECO/Estimote SDK)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 신호를 탐지하고 처리하기 위해 사용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OS(5.0.1)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PHP(5.3.3)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관리자 웹 페이지 처리 모듈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MySQL(5.1.73)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 위치 정보를 포함하는 스마트 도서관 데이터를 저장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데이터베이스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Apache(1.7.1)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웹 페이지를 구동하는 웹 서버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　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리눅스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CentOS 6.6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Putty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서버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CentOS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 접속용 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356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</a:t>
                      </a:r>
                      <a:b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사용자에게 서비스를 직접적으로 제공하는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End Device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3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Estimote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iBeacon,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Reco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Beacon)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Region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Mac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 등의 정보를 블루투스 신호를 이용해서 지속적으로 신호를 보내는 신호 발생기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블루투스 통신 어댑터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비콘과 스마트폰이 블루투스 통신하기 위한 하드웨어 모듈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무선 랜 어댑터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스마트폰과 웹서버 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서버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 및 테스트를 위한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서버</a:t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(Server,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리눅스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유선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NW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9.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707703"/>
              </p:ext>
            </p:extLst>
          </p:nvPr>
        </p:nvGraphicFramePr>
        <p:xfrm>
          <a:off x="427316" y="1268760"/>
          <a:ext cx="8299776" cy="5051875"/>
        </p:xfrm>
        <a:graphic>
          <a:graphicData uri="http://schemas.openxmlformats.org/drawingml/2006/table">
            <a:tbl>
              <a:tblPr/>
              <a:tblGrid>
                <a:gridCol w="68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9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162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36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8.1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에서 작업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IDE)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SDK 4.4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스케치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 코드 작성 및 개발 도구 사용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개발도구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Eclipse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코드 작성 및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tomcat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서버를 작성하기 유용한 개발도구 사용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JAVA, JavaScript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서버를 구축하기 위한 코드가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JavaScript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기반이므로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JavaScript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작성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어플리케이션을 만들기 위한 코드를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기반으로 선택하여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308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기종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2), Arduino Uno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어플리케이션을 구동 및 실험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각종 센서 및 장치들을 보드에 연결하여 개발자가 요구한 기능들을 수행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0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 센서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조도 센서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토양 습도 센서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센서의 값을 받아와 어플리케이션 내에 그래프 작성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 센서의 값을 읽어와 온도가 낮으면 온풍기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높으면 냉풍기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조도 센서의 값을 읽어와 조도가 낮으면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NeoPixel Ring 24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높으면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NeoPixel Ring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켜진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LED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수를 줄임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토양 습도 센서의 값을 읽어와 습도가 낮으면 즉 건조하면 물주기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kit ON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7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서버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(Tomcat)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와이파이 쉴드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와이파이 쉴드를 이용하여 아두이노를 와이파이에 연결시켜 웹서버와 통신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서버를 이용하여 아두이노와 핸드폰 사이를 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5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보드 및 개발 툴이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 기반이므로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언어로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5951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3869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1.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2463" y="908720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050" b="1" i="1" dirty="0">
                <a:latin typeface="+mj-lt"/>
              </a:rPr>
              <a:t>※ Embedded SW</a:t>
            </a:r>
            <a:r>
              <a:rPr lang="ko-KR" altLang="en-US" sz="1050" b="1" i="1" dirty="0">
                <a:latin typeface="+mj-lt"/>
              </a:rPr>
              <a:t>인 경우 </a:t>
            </a:r>
            <a:r>
              <a:rPr lang="en-US" altLang="ko-KR" sz="1050" b="1" i="1" dirty="0">
                <a:latin typeface="+mj-lt"/>
              </a:rPr>
              <a:t>HW</a:t>
            </a:r>
            <a:r>
              <a:rPr lang="ko-KR" altLang="en-US" sz="1050" b="1" i="1" dirty="0">
                <a:latin typeface="+mj-lt"/>
              </a:rPr>
              <a:t>와 </a:t>
            </a:r>
            <a:r>
              <a:rPr lang="en-US" altLang="ko-KR" sz="1050" b="1" i="1" dirty="0">
                <a:latin typeface="+mj-lt"/>
              </a:rPr>
              <a:t>SW </a:t>
            </a:r>
            <a:r>
              <a:rPr lang="ko-KR" altLang="en-US" sz="1050" b="1" i="1" dirty="0">
                <a:latin typeface="+mj-lt"/>
              </a:rPr>
              <a:t>구분하여 작성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59" name="그룹 65"/>
          <p:cNvGrpSpPr>
            <a:grpSpLocks/>
          </p:cNvGrpSpPr>
          <p:nvPr/>
        </p:nvGrpSpPr>
        <p:grpSpPr bwMode="auto">
          <a:xfrm>
            <a:off x="182563" y="5400675"/>
            <a:ext cx="8637909" cy="954088"/>
            <a:chOff x="182782" y="5400183"/>
            <a:chExt cx="9522746" cy="953986"/>
          </a:xfrm>
        </p:grpSpPr>
        <p:sp>
          <p:nvSpPr>
            <p:cNvPr id="60" name="모서리가 둥근 직사각형 199"/>
            <p:cNvSpPr/>
            <p:nvPr/>
          </p:nvSpPr>
          <p:spPr>
            <a:xfrm>
              <a:off x="1856656" y="5400185"/>
              <a:ext cx="7848872" cy="953984"/>
            </a:xfrm>
            <a:prstGeom prst="roundRect">
              <a:avLst>
                <a:gd name="adj" fmla="val 1606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50000"/>
                  <a:alpha val="85000"/>
                </a:sysClr>
              </a:solidFill>
              <a:prstDash val="solid"/>
            </a:ln>
            <a:effectLst/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marL="361950" marR="0" lvl="1" indent="-180975" defTabSz="1330325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prstClr val="black"/>
                </a:buClr>
                <a:buSzPct val="75000"/>
                <a:buFontTx/>
                <a:buBlip>
                  <a:blip r:embed="rId4"/>
                </a:buBlip>
                <a:tabLst>
                  <a:tab pos="1438275" algn="l"/>
                </a:tabLst>
                <a:defRPr/>
              </a:pPr>
              <a:r>
                <a:rPr kumimoji="0" lang="en-US" altLang="ko-KR" sz="1200" b="0" i="0" u="none" strike="noStrike" kern="0" cap="none" spc="-11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</a:p>
            <a:p>
              <a:pPr marL="361950" marR="0" lvl="1" indent="-180975" defTabSz="1330325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prstClr val="black"/>
                </a:buClr>
                <a:buSzPct val="75000"/>
                <a:buFontTx/>
                <a:buBlip>
                  <a:blip r:embed="rId4"/>
                </a:buBlip>
                <a:tabLst>
                  <a:tab pos="1438275" algn="l"/>
                </a:tabLst>
                <a:defRPr/>
              </a:pPr>
              <a:r>
                <a:rPr kumimoji="0" lang="en-US" altLang="ko-KR" sz="1200" b="0" i="0" u="none" strike="noStrike" kern="0" cap="none" spc="-11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</a:p>
            <a:p>
              <a:pPr marL="361950" marR="0" lvl="1" indent="-180975" defTabSz="1330325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prstClr val="black"/>
                </a:buClr>
                <a:buSzPct val="75000"/>
                <a:buFontTx/>
                <a:buBlip>
                  <a:blip r:embed="rId4"/>
                </a:buBlip>
                <a:tabLst>
                  <a:tab pos="1438275" algn="l"/>
                </a:tabLst>
                <a:defRPr/>
              </a:pPr>
              <a:r>
                <a:rPr kumimoji="0" lang="en-US" altLang="ko-KR" sz="1200" b="0" i="0" u="none" strike="noStrike" kern="0" cap="none" spc="-11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</a:p>
          </p:txBody>
        </p:sp>
        <p:sp>
          <p:nvSpPr>
            <p:cNvPr id="61" name="양쪽 모서리가 둥근 사각형 51"/>
            <p:cNvSpPr/>
            <p:nvPr/>
          </p:nvSpPr>
          <p:spPr>
            <a:xfrm rot="16200000">
              <a:off x="542727" y="5040238"/>
              <a:ext cx="953984" cy="1673874"/>
            </a:xfrm>
            <a:prstGeom prst="round2SameRect">
              <a:avLst>
                <a:gd name="adj1" fmla="val 8889"/>
                <a:gd name="adj2" fmla="val 0"/>
              </a:avLst>
            </a:prstGeom>
            <a:blipFill>
              <a:blip r:embed="rId5" cstate="print"/>
              <a:stretch>
                <a:fillRect/>
              </a:stretch>
            </a:blipFill>
            <a:ln w="6350" cap="flat" cmpd="sng" algn="ctr">
              <a:noFill/>
              <a:prstDash val="solid"/>
            </a:ln>
            <a:effectLst>
              <a:outerShdw blurRad="63500" dir="2700000" algn="tl" rotWithShape="0">
                <a:prstClr val="black">
                  <a:alpha val="69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6350"/>
            </a:sp3d>
          </p:spPr>
          <p:txBody>
            <a:bodyPr lIns="0" tIns="0" rIns="0" bIns="0" anchor="ctr">
              <a:sp3d contourW="19050">
                <a:bevelT w="1270"/>
                <a:contourClr>
                  <a:srgbClr val="174359"/>
                </a:contourClr>
              </a:sp3d>
            </a:bodyPr>
            <a:lstStyle/>
            <a:p>
              <a:pPr marL="0" marR="0" lvl="1" indent="-45720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endParaRPr kumimoji="0" lang="ko-KR" altLang="en-US" sz="13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endParaRPr>
            </a:p>
          </p:txBody>
        </p:sp>
        <p:sp>
          <p:nvSpPr>
            <p:cNvPr id="62" name="양쪽 모서리가 둥근 사각형 51"/>
            <p:cNvSpPr/>
            <p:nvPr/>
          </p:nvSpPr>
          <p:spPr>
            <a:xfrm>
              <a:off x="632520" y="5774101"/>
              <a:ext cx="700005" cy="193899"/>
            </a:xfrm>
            <a:prstGeom prst="round2SameRect">
              <a:avLst>
                <a:gd name="adj1" fmla="val 0"/>
                <a:gd name="adj2" fmla="val 0"/>
              </a:avLst>
            </a:prstGeom>
            <a:noFill/>
            <a:ln w="6350" cap="flat" cmpd="sng" algn="ctr">
              <a:noFill/>
              <a:prstDash val="solid"/>
            </a:ln>
            <a:effectLst>
              <a:outerShdw blurRad="63500" dir="2700000" algn="tl" rotWithShape="0">
                <a:prstClr val="black">
                  <a:alpha val="69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6350"/>
            </a:sp3d>
          </p:spPr>
          <p:txBody>
            <a:bodyPr lIns="0" tIns="0" rIns="0" bIns="0" anchor="ctr">
              <a:spAutoFit/>
              <a:sp3d contourW="19050">
                <a:bevelT w="1270"/>
                <a:contourClr>
                  <a:srgbClr val="174359"/>
                </a:contourClr>
              </a:sp3d>
            </a:bodyPr>
            <a:lstStyle/>
            <a:p>
              <a:pPr marL="0" marR="0" lvl="1" indent="-45720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kumimoji="0" lang="en-US" altLang="ko-KR" sz="1400" b="0" i="0" u="none" strike="noStrike" kern="0" cap="none" spc="-1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Monotype Sorts"/>
                </a:rPr>
                <a:t>Key Point</a:t>
              </a:r>
              <a:endPara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endParaRPr>
            </a:p>
          </p:txBody>
        </p:sp>
      </p:grpSp>
      <p:grpSp>
        <p:nvGrpSpPr>
          <p:cNvPr id="63" name="Group 14350"/>
          <p:cNvGrpSpPr>
            <a:grpSpLocks/>
          </p:cNvGrpSpPr>
          <p:nvPr/>
        </p:nvGrpSpPr>
        <p:grpSpPr bwMode="auto">
          <a:xfrm>
            <a:off x="415925" y="1824038"/>
            <a:ext cx="1081088" cy="817562"/>
            <a:chOff x="1077723" y="1948117"/>
            <a:chExt cx="1080120" cy="816280"/>
          </a:xfrm>
        </p:grpSpPr>
        <p:pic>
          <p:nvPicPr>
            <p:cNvPr id="64" name="Picture 62" descr="ClientCom.jpg"/>
            <p:cNvPicPr>
              <a:picLocks noChangeAspect="1"/>
            </p:cNvPicPr>
            <p:nvPr/>
          </p:nvPicPr>
          <p:blipFill>
            <a:blip r:embed="rId6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" name="Picture 698" descr="111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Rectangle 14349"/>
            <p:cNvSpPr/>
            <p:nvPr/>
          </p:nvSpPr>
          <p:spPr>
            <a:xfrm>
              <a:off x="1077723" y="2532985"/>
              <a:ext cx="1080120" cy="231412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사용자</a:t>
              </a:r>
            </a:p>
          </p:txBody>
        </p:sp>
      </p:grpSp>
      <p:grpSp>
        <p:nvGrpSpPr>
          <p:cNvPr id="67" name="Group 146"/>
          <p:cNvGrpSpPr>
            <a:grpSpLocks/>
          </p:cNvGrpSpPr>
          <p:nvPr/>
        </p:nvGrpSpPr>
        <p:grpSpPr bwMode="auto">
          <a:xfrm>
            <a:off x="415924" y="2928938"/>
            <a:ext cx="1081089" cy="823911"/>
            <a:chOff x="1077722" y="1948117"/>
            <a:chExt cx="1080121" cy="825048"/>
          </a:xfrm>
        </p:grpSpPr>
        <p:pic>
          <p:nvPicPr>
            <p:cNvPr id="68" name="Picture 62" descr="ClientCom.jpg"/>
            <p:cNvPicPr>
              <a:picLocks noChangeAspect="1"/>
            </p:cNvPicPr>
            <p:nvPr/>
          </p:nvPicPr>
          <p:blipFill>
            <a:blip r:embed="rId6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" name="Picture 698" descr="111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" name="Rectangle 149"/>
            <p:cNvSpPr/>
            <p:nvPr/>
          </p:nvSpPr>
          <p:spPr>
            <a:xfrm>
              <a:off x="1077722" y="2542660"/>
              <a:ext cx="1080120" cy="230505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1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사용자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71" name="Group 150"/>
          <p:cNvGrpSpPr>
            <a:grpSpLocks/>
          </p:cNvGrpSpPr>
          <p:nvPr/>
        </p:nvGrpSpPr>
        <p:grpSpPr bwMode="auto">
          <a:xfrm>
            <a:off x="415925" y="4113213"/>
            <a:ext cx="1081088" cy="828675"/>
            <a:chOff x="1077723" y="1948117"/>
            <a:chExt cx="1080120" cy="827571"/>
          </a:xfrm>
        </p:grpSpPr>
        <p:pic>
          <p:nvPicPr>
            <p:cNvPr id="72" name="Picture 62" descr="ClientCom.jpg"/>
            <p:cNvPicPr>
              <a:picLocks noChangeAspect="1"/>
            </p:cNvPicPr>
            <p:nvPr/>
          </p:nvPicPr>
          <p:blipFill>
            <a:blip r:embed="rId6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3" name="Picture 698" descr="111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" name="Rectangle 155"/>
            <p:cNvSpPr/>
            <p:nvPr/>
          </p:nvSpPr>
          <p:spPr>
            <a:xfrm>
              <a:off x="1077723" y="2544222"/>
              <a:ext cx="1080120" cy="2314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1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사용자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75" name="AutoShape 36"/>
          <p:cNvSpPr>
            <a:spLocks noChangeArrowheads="1"/>
          </p:cNvSpPr>
          <p:nvPr/>
        </p:nvSpPr>
        <p:spPr bwMode="auto">
          <a:xfrm>
            <a:off x="1686034" y="1714488"/>
            <a:ext cx="5183857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76" name="AutoShape 99"/>
          <p:cNvSpPr>
            <a:spLocks noChangeArrowheads="1"/>
          </p:cNvSpPr>
          <p:nvPr/>
        </p:nvSpPr>
        <p:spPr bwMode="auto">
          <a:xfrm>
            <a:off x="1691680" y="1758575"/>
            <a:ext cx="5184576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en-US" altLang="ko-KR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OO </a:t>
            </a:r>
            <a:r>
              <a:rPr kumimoji="0" lang="ko-KR" altLang="en-US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시스템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8" cstate="print"/>
          <a:srcRect l="8710" t="21188" r="59167" b="70357"/>
          <a:stretch>
            <a:fillRect/>
          </a:stretch>
        </p:blipFill>
        <p:spPr bwMode="auto">
          <a:xfrm>
            <a:off x="2843337" y="2639021"/>
            <a:ext cx="3960812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AutoShape 14"/>
          <p:cNvSpPr>
            <a:spLocks noChangeArrowheads="1"/>
          </p:cNvSpPr>
          <p:nvPr/>
        </p:nvSpPr>
        <p:spPr bwMode="auto">
          <a:xfrm flipH="1">
            <a:off x="1835274" y="2061171"/>
            <a:ext cx="5040982" cy="576262"/>
          </a:xfrm>
          <a:prstGeom prst="leftArrow">
            <a:avLst>
              <a:gd name="adj1" fmla="val 74188"/>
              <a:gd name="adj2" fmla="val 63228"/>
            </a:avLst>
          </a:prstGeom>
          <a:gradFill rotWithShape="1">
            <a:gsLst>
              <a:gs pos="100000">
                <a:sysClr val="window" lastClr="FFFFFF">
                  <a:lumMod val="95000"/>
                </a:sysClr>
              </a:gs>
              <a:gs pos="0">
                <a:srgbClr val="969696"/>
              </a:gs>
            </a:gsLst>
            <a:lin ang="0" scaled="1"/>
          </a:gradFill>
          <a:ln w="3175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spc="-100" noProof="0" dirty="0">
                <a:solidFill>
                  <a:sysClr val="windowText" lastClr="000000"/>
                </a:solidFill>
                <a:ea typeface="맑은 고딕" pitchFamily="50" charset="-127"/>
              </a:rPr>
              <a:t>OO </a:t>
            </a:r>
            <a:r>
              <a:rPr lang="ko-KR" altLang="en-US" sz="1200" b="1" kern="0" spc="-100" noProof="0" dirty="0">
                <a:solidFill>
                  <a:sysClr val="windowText" lastClr="000000"/>
                </a:solidFill>
                <a:ea typeface="맑은 고딕" pitchFamily="50" charset="-127"/>
              </a:rPr>
              <a:t>서비스</a:t>
            </a:r>
            <a:endParaRPr kumimoji="0" lang="ko-KR" altLang="en-US" sz="1200" b="1" i="0" u="none" strike="noStrike" kern="0" cap="none" spc="-1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79" name="Rectangle 97"/>
          <p:cNvSpPr/>
          <p:nvPr/>
        </p:nvSpPr>
        <p:spPr>
          <a:xfrm>
            <a:off x="1835274" y="2708871"/>
            <a:ext cx="936625" cy="50482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기능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832349" y="2843808"/>
            <a:ext cx="641350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OO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716587" y="2843808"/>
            <a:ext cx="538162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OO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499224" y="2843808"/>
            <a:ext cx="546100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OO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275512" y="2843808"/>
            <a:ext cx="528637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OO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916362" y="2826346"/>
            <a:ext cx="674687" cy="322262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OO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85" name="그룹 95"/>
          <p:cNvGrpSpPr>
            <a:grpSpLocks/>
          </p:cNvGrpSpPr>
          <p:nvPr/>
        </p:nvGrpSpPr>
        <p:grpSpPr bwMode="auto">
          <a:xfrm>
            <a:off x="7092280" y="1772816"/>
            <a:ext cx="1691680" cy="1008112"/>
            <a:chOff x="7977336" y="1772816"/>
            <a:chExt cx="1554578" cy="730966"/>
          </a:xfrm>
        </p:grpSpPr>
        <p:sp>
          <p:nvSpPr>
            <p:cNvPr id="86" name="Rectangle 97"/>
            <p:cNvSpPr/>
            <p:nvPr/>
          </p:nvSpPr>
          <p:spPr>
            <a:xfrm>
              <a:off x="7977336" y="1772816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400" b="1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기능</a:t>
              </a:r>
              <a:r>
                <a:rPr lang="en-US" altLang="ko-KR" sz="1400" b="1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 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977336" y="2071559"/>
              <a:ext cx="1554578" cy="4322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 </a:t>
              </a:r>
              <a:r>
                <a:rPr lang="ko-KR" altLang="en-US" sz="11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제공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88" name="그룹 95"/>
          <p:cNvGrpSpPr>
            <a:grpSpLocks/>
          </p:cNvGrpSpPr>
          <p:nvPr/>
        </p:nvGrpSpPr>
        <p:grpSpPr bwMode="auto">
          <a:xfrm>
            <a:off x="7092280" y="2996952"/>
            <a:ext cx="1691680" cy="1008112"/>
            <a:chOff x="7977336" y="1772816"/>
            <a:chExt cx="1554578" cy="730966"/>
          </a:xfrm>
        </p:grpSpPr>
        <p:sp>
          <p:nvSpPr>
            <p:cNvPr id="89" name="Rectangle 97"/>
            <p:cNvSpPr/>
            <p:nvPr/>
          </p:nvSpPr>
          <p:spPr>
            <a:xfrm>
              <a:off x="7977336" y="1772816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OO </a:t>
              </a: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기능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977336" y="2071559"/>
              <a:ext cx="1554578" cy="4322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noProof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100" kern="0" noProof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제공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91" name="그룹 95"/>
          <p:cNvGrpSpPr>
            <a:grpSpLocks/>
          </p:cNvGrpSpPr>
          <p:nvPr/>
        </p:nvGrpSpPr>
        <p:grpSpPr bwMode="auto">
          <a:xfrm>
            <a:off x="7092280" y="4221088"/>
            <a:ext cx="1691680" cy="1008112"/>
            <a:chOff x="7977336" y="1772816"/>
            <a:chExt cx="1554578" cy="730966"/>
          </a:xfrm>
        </p:grpSpPr>
        <p:sp>
          <p:nvSpPr>
            <p:cNvPr id="92" name="Rectangle 97"/>
            <p:cNvSpPr/>
            <p:nvPr/>
          </p:nvSpPr>
          <p:spPr>
            <a:xfrm>
              <a:off x="7977336" y="1772816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400" b="1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기능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977336" y="2071559"/>
              <a:ext cx="1554578" cy="4322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noProof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100" kern="0" noProof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제공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94" name="Rectangle 97"/>
          <p:cNvSpPr/>
          <p:nvPr/>
        </p:nvSpPr>
        <p:spPr>
          <a:xfrm>
            <a:off x="1837550" y="4214818"/>
            <a:ext cx="936625" cy="85725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HW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5" name="Rectangle 97"/>
          <p:cNvSpPr/>
          <p:nvPr/>
        </p:nvSpPr>
        <p:spPr>
          <a:xfrm>
            <a:off x="1845481" y="3286124"/>
            <a:ext cx="936625" cy="85725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SW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/>
        </p:nvGraphicFramePr>
        <p:xfrm>
          <a:off x="2917051" y="3310062"/>
          <a:ext cx="3857652" cy="82296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857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개발 언어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개발 환경 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(IDE)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OS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/>
        </p:nvGraphicFramePr>
        <p:xfrm>
          <a:off x="2928926" y="4238756"/>
          <a:ext cx="3857652" cy="82296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857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통신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센서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디바이스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139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| 1.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시스템 구성도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시스템 구성도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1999" y="1571612"/>
            <a:ext cx="4000529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72000" tIns="72000" rIns="72000" bIns="72000" anchor="t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5113" indent="-265113" latinLnBrk="0">
              <a:buFontTx/>
              <a:buChar char="-"/>
            </a:pPr>
            <a:r>
              <a:rPr lang="en-US" altLang="ko-KR" sz="1200" dirty="0"/>
              <a:t>Green Office </a:t>
            </a:r>
            <a:r>
              <a:rPr lang="ko-KR" altLang="en-US" sz="1200" dirty="0"/>
              <a:t>프로그램은 </a:t>
            </a:r>
            <a:r>
              <a:rPr lang="en-US" altLang="ko-KR" sz="1200" dirty="0"/>
              <a:t>Pandora App</a:t>
            </a:r>
            <a:r>
              <a:rPr lang="ko-KR" altLang="en-US" sz="1200" dirty="0"/>
              <a:t>과 </a:t>
            </a:r>
            <a:r>
              <a:rPr lang="en-US" altLang="ko-KR" sz="1200" dirty="0"/>
              <a:t>Pandora Machine,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Pandora Service</a:t>
            </a:r>
            <a:r>
              <a:rPr lang="ko-KR" altLang="en-US" sz="1200" dirty="0"/>
              <a:t>로 구성되어 있다</a:t>
            </a:r>
            <a:r>
              <a:rPr lang="en-US" altLang="ko-KR" sz="1200" dirty="0"/>
              <a:t>. </a:t>
            </a:r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r>
              <a:rPr lang="ko-KR" altLang="en-US" sz="1200" dirty="0"/>
              <a:t>사용자가 추가하고자 하는 식물을 선택한 후 저장 버튼을 클릭하면</a:t>
            </a:r>
            <a:r>
              <a:rPr lang="en-US" altLang="ko-KR" sz="1200" dirty="0"/>
              <a:t>, Pandora App</a:t>
            </a:r>
            <a:r>
              <a:rPr lang="ko-KR" altLang="en-US" sz="1200" dirty="0"/>
              <a:t>에서 </a:t>
            </a:r>
            <a:r>
              <a:rPr lang="en-US" altLang="ko-KR" sz="1200" dirty="0"/>
              <a:t>Pandora Service</a:t>
            </a:r>
            <a:r>
              <a:rPr lang="ko-KR" altLang="en-US" sz="1200" dirty="0"/>
              <a:t>에 식물을 저장하고 </a:t>
            </a:r>
            <a:r>
              <a:rPr lang="en-US" altLang="ko-KR" sz="1200" dirty="0"/>
              <a:t>DBMS</a:t>
            </a:r>
            <a:r>
              <a:rPr lang="ko-KR" altLang="en-US" sz="1200" dirty="0"/>
              <a:t>내에 식물이 등록된 것을 볼 수 있다</a:t>
            </a:r>
            <a:r>
              <a:rPr lang="en-US" altLang="ko-KR" sz="1200" dirty="0"/>
              <a:t>. </a:t>
            </a:r>
          </a:p>
          <a:p>
            <a:pPr marL="265113" indent="-265113" latinLnBrk="0">
              <a:buFontTx/>
              <a:buChar char="-"/>
            </a:pPr>
            <a:r>
              <a:rPr lang="ko-KR" altLang="en-US" sz="1200" dirty="0"/>
              <a:t>메인 화면에서 삭제 버튼을 누르면 원하는 식물을 선택해 </a:t>
            </a:r>
            <a:r>
              <a:rPr lang="en-US" altLang="ko-KR" sz="1200" dirty="0"/>
              <a:t>DBMS</a:t>
            </a:r>
            <a:r>
              <a:rPr lang="ko-KR" altLang="en-US" sz="1200" dirty="0"/>
              <a:t>내에 저장되어 있던 식물 정보를 삭제한다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5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6226080" descr="EMB00002bb84f7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25" y="2276872"/>
            <a:ext cx="3784151" cy="296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56225520" descr="EMB00002bb84f7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04864"/>
            <a:ext cx="2786064" cy="163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83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2.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863134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050" b="1" i="1" dirty="0">
                <a:latin typeface="+mj-lt"/>
              </a:rPr>
              <a:t>※ Embedded SW</a:t>
            </a:r>
            <a:r>
              <a:rPr lang="ko-KR" altLang="en-US" sz="1050" b="1" i="1" dirty="0">
                <a:latin typeface="+mj-lt"/>
              </a:rPr>
              <a:t>인 경우 </a:t>
            </a:r>
            <a:r>
              <a:rPr lang="en-US" altLang="ko-KR" sz="1050" b="1" i="1" dirty="0">
                <a:latin typeface="+mj-lt"/>
              </a:rPr>
              <a:t>HW</a:t>
            </a:r>
            <a:r>
              <a:rPr lang="ko-KR" altLang="en-US" sz="1050" b="1" i="1" dirty="0">
                <a:latin typeface="+mj-lt"/>
              </a:rPr>
              <a:t>와 </a:t>
            </a:r>
            <a:r>
              <a:rPr lang="en-US" altLang="ko-KR" sz="1050" b="1" i="1" dirty="0">
                <a:latin typeface="+mj-lt"/>
              </a:rPr>
              <a:t>SW </a:t>
            </a:r>
            <a:r>
              <a:rPr lang="ko-KR" altLang="en-US" sz="1050" b="1" i="1" dirty="0">
                <a:latin typeface="+mj-lt"/>
              </a:rPr>
              <a:t>구분하여 작성</a:t>
            </a: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1562119"/>
            <a:ext cx="3857652" cy="479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1400" kern="0" spc="-100" dirty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흐름도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1999" y="1571612"/>
            <a:ext cx="4000529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5113" indent="-265113" algn="ctr" latinLnBrk="0"/>
            <a:r>
              <a:rPr lang="en-US" altLang="ko-KR" sz="1600" b="1" i="1" dirty="0">
                <a:solidFill>
                  <a:srgbClr val="FF0000"/>
                </a:solidFill>
              </a:rPr>
              <a:t>※ </a:t>
            </a:r>
            <a:r>
              <a:rPr lang="ko-KR" altLang="en-US" sz="1600" b="1" i="1" dirty="0">
                <a:solidFill>
                  <a:srgbClr val="FF0000"/>
                </a:solidFill>
              </a:rPr>
              <a:t>시스템을 전체적으로 파악 할 수 있는 </a:t>
            </a:r>
            <a:r>
              <a:rPr lang="en-US" altLang="ko-KR" sz="1600" b="1" i="1" dirty="0">
                <a:solidFill>
                  <a:srgbClr val="FF0000"/>
                </a:solidFill>
              </a:rPr>
              <a:t>SW/HW </a:t>
            </a:r>
            <a:r>
              <a:rPr lang="ko-KR" altLang="en-US" sz="1600" b="1" i="1" dirty="0">
                <a:solidFill>
                  <a:srgbClr val="FF0000"/>
                </a:solidFill>
              </a:rPr>
              <a:t>시스템 서비스 기능을 설명</a:t>
            </a:r>
            <a:endParaRPr lang="en-US" altLang="ko-KR" sz="1600" b="1" i="1" dirty="0">
              <a:solidFill>
                <a:srgbClr val="FF0000"/>
              </a:solidFill>
            </a:endParaRPr>
          </a:p>
          <a:p>
            <a:pPr marL="265113" indent="-265113" latinLnBrk="0"/>
            <a:endParaRPr lang="en-US" altLang="ko-KR" sz="1600" b="1" i="1" dirty="0">
              <a:solidFill>
                <a:srgbClr val="FF0000"/>
              </a:solidFill>
            </a:endParaRPr>
          </a:p>
          <a:p>
            <a:pPr marL="265113" indent="-265113" latinLnBrk="0"/>
            <a:r>
              <a:rPr lang="ko-KR" altLang="en-US" sz="1200" dirty="0"/>
              <a:t> ① </a:t>
            </a:r>
            <a:r>
              <a:rPr lang="en-US" altLang="ko-KR" sz="1200" dirty="0"/>
              <a:t>OO</a:t>
            </a:r>
            <a:r>
              <a:rPr lang="ko-KR" altLang="en-US" sz="1200" dirty="0"/>
              <a:t>하여 프로그램을 실행한다</a:t>
            </a:r>
            <a:r>
              <a:rPr lang="en-US" altLang="ko-KR" sz="1200" dirty="0"/>
              <a:t>.</a:t>
            </a:r>
          </a:p>
          <a:p>
            <a:pPr marL="265113" indent="-265113" latinLnBrk="0"/>
            <a:r>
              <a:rPr lang="en-US" altLang="ko-KR" sz="1200" dirty="0"/>
              <a:t> </a:t>
            </a:r>
            <a:r>
              <a:rPr lang="ko-KR" altLang="en-US" sz="1200" dirty="0"/>
              <a:t>②</a:t>
            </a:r>
            <a:endParaRPr lang="en-US" altLang="ko-KR" sz="1200" dirty="0"/>
          </a:p>
          <a:p>
            <a:pPr marL="265113" indent="-265113" latinLnBrk="0"/>
            <a:r>
              <a:rPr lang="en-US" altLang="ko-KR" sz="1200" dirty="0"/>
              <a:t> </a:t>
            </a:r>
            <a:r>
              <a:rPr lang="ko-KR" altLang="en-US" sz="1200" dirty="0"/>
              <a:t>③ </a:t>
            </a:r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6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295431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848" y="871903"/>
            <a:ext cx="39604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050" b="1" i="1" dirty="0">
                <a:latin typeface="+mj-lt"/>
              </a:rPr>
              <a:t>※ </a:t>
            </a:r>
            <a:r>
              <a:rPr lang="ko-KR" altLang="en-US" sz="1050" b="1" i="1" dirty="0">
                <a:latin typeface="+mj-lt"/>
              </a:rPr>
              <a:t>시스템을 전체적으로 파악 할 수 있는 메뉴 구성도 작성</a:t>
            </a: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Rectangle 411"/>
          <p:cNvSpPr>
            <a:spLocks noChangeArrowheads="1"/>
          </p:cNvSpPr>
          <p:nvPr/>
        </p:nvSpPr>
        <p:spPr bwMode="auto">
          <a:xfrm>
            <a:off x="4067944" y="5442421"/>
            <a:ext cx="4365625" cy="650875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ko-KR"/>
          </a:p>
          <a:p>
            <a:pPr eaLnBrk="1" hangingPunct="1"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15" name="AutoShape 412"/>
          <p:cNvSpPr>
            <a:spLocks noChangeArrowheads="1"/>
          </p:cNvSpPr>
          <p:nvPr/>
        </p:nvSpPr>
        <p:spPr bwMode="auto">
          <a:xfrm>
            <a:off x="4067944" y="5231284"/>
            <a:ext cx="539750" cy="22542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9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퀵 메뉴</a:t>
            </a:r>
          </a:p>
        </p:txBody>
      </p:sp>
      <p:graphicFrame>
        <p:nvGraphicFramePr>
          <p:cNvPr id="16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04734"/>
              </p:ext>
            </p:extLst>
          </p:nvPr>
        </p:nvGraphicFramePr>
        <p:xfrm>
          <a:off x="4139381" y="5572596"/>
          <a:ext cx="4143374" cy="423933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380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M_12_203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5979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처음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가입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조회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공인인증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종료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직사각형 79"/>
          <p:cNvSpPr>
            <a:spLocks noChangeArrowheads="1"/>
          </p:cNvSpPr>
          <p:nvPr/>
        </p:nvSpPr>
        <p:spPr bwMode="auto">
          <a:xfrm>
            <a:off x="4139381" y="5572596"/>
            <a:ext cx="4140200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3200" rIns="90000" bIns="432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spcBef>
                <a:spcPct val="3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ko-KR" altLang="en-US"/>
          </a:p>
        </p:txBody>
      </p:sp>
      <p:cxnSp>
        <p:nvCxnSpPr>
          <p:cNvPr id="23" name="꺾인 연결선 22"/>
          <p:cNvCxnSpPr>
            <a:cxnSpLocks/>
            <a:stCxn id="31" idx="2"/>
            <a:endCxn id="32" idx="0"/>
          </p:cNvCxnSpPr>
          <p:nvPr/>
        </p:nvCxnSpPr>
        <p:spPr bwMode="auto">
          <a:xfrm rot="5400000">
            <a:off x="2976642" y="710248"/>
            <a:ext cx="218367" cy="2939015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4" name="Shape 142"/>
          <p:cNvCxnSpPr>
            <a:stCxn id="33" idx="0"/>
            <a:endCxn id="31" idx="2"/>
          </p:cNvCxnSpPr>
          <p:nvPr/>
        </p:nvCxnSpPr>
        <p:spPr bwMode="auto">
          <a:xfrm rot="5400000" flipH="1" flipV="1">
            <a:off x="3714757" y="1448364"/>
            <a:ext cx="218367" cy="1462784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5" name="Shape 146"/>
          <p:cNvCxnSpPr>
            <a:stCxn id="37" idx="0"/>
            <a:endCxn id="31" idx="2"/>
          </p:cNvCxnSpPr>
          <p:nvPr/>
        </p:nvCxnSpPr>
        <p:spPr bwMode="auto">
          <a:xfrm rot="16200000" flipV="1">
            <a:off x="5865907" y="759998"/>
            <a:ext cx="218367" cy="2839515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6" name="직선 연결선 25"/>
          <p:cNvCxnSpPr>
            <a:stCxn id="31" idx="2"/>
            <a:endCxn id="34" idx="0"/>
          </p:cNvCxnSpPr>
          <p:nvPr/>
        </p:nvCxnSpPr>
        <p:spPr bwMode="auto">
          <a:xfrm>
            <a:off x="4555332" y="2070572"/>
            <a:ext cx="13447" cy="21836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7" name="Shape 146"/>
          <p:cNvCxnSpPr>
            <a:stCxn id="36" idx="0"/>
            <a:endCxn id="31" idx="2"/>
          </p:cNvCxnSpPr>
          <p:nvPr/>
        </p:nvCxnSpPr>
        <p:spPr bwMode="auto">
          <a:xfrm rot="16200000" flipV="1">
            <a:off x="5159390" y="1466515"/>
            <a:ext cx="218367" cy="1426481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1" name="AutoShape 19"/>
          <p:cNvSpPr>
            <a:spLocks noChangeArrowheads="1"/>
          </p:cNvSpPr>
          <p:nvPr/>
        </p:nvSpPr>
        <p:spPr bwMode="auto">
          <a:xfrm>
            <a:off x="3582988" y="1699097"/>
            <a:ext cx="1944687" cy="371475"/>
          </a:xfrm>
          <a:prstGeom prst="roundRect">
            <a:avLst>
              <a:gd name="adj" fmla="val 19231"/>
            </a:avLst>
          </a:prstGeom>
          <a:solidFill>
            <a:srgbClr val="0070C0"/>
          </a:solidFill>
          <a:ln w="9525" algn="ctr">
            <a:solidFill>
              <a:srgbClr val="689BCE"/>
            </a:solidFill>
            <a:round/>
            <a:headEnd/>
            <a:tailEnd/>
          </a:ln>
        </p:spPr>
        <p:txBody>
          <a:bodyPr tIns="46800" anchor="ctr"/>
          <a:lstStyle/>
          <a:p>
            <a:pPr marL="182563" indent="-182563" algn="ctr">
              <a:defRPr/>
            </a:pPr>
            <a:r>
              <a:rPr lang="en-US" altLang="ko-KR" sz="1050" dirty="0">
                <a:solidFill>
                  <a:srgbClr val="FFFFFF"/>
                </a:solidFill>
                <a:latin typeface="Trebuchet MS" pitchFamily="34" charset="0"/>
                <a:ea typeface="맑은 고딕"/>
                <a:cs typeface="맑은 고딕"/>
              </a:rPr>
              <a:t>OOO </a:t>
            </a:r>
            <a:r>
              <a:rPr lang="ko-KR" altLang="en-US" sz="1050" dirty="0">
                <a:solidFill>
                  <a:srgbClr val="FFFFFF"/>
                </a:solidFill>
                <a:latin typeface="Trebuchet MS" pitchFamily="34" charset="0"/>
                <a:ea typeface="맑은 고딕"/>
                <a:cs typeface="맑은 고딕"/>
              </a:rPr>
              <a:t>서비스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456583"/>
              </p:ext>
            </p:extLst>
          </p:nvPr>
        </p:nvGraphicFramePr>
        <p:xfrm>
          <a:off x="1198805" y="2288939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U_12_07_1000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간편설계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73239"/>
              </p:ext>
            </p:extLst>
          </p:nvPr>
        </p:nvGraphicFramePr>
        <p:xfrm>
          <a:off x="2675036" y="2288939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U_12_07_2000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조회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720734"/>
              </p:ext>
            </p:extLst>
          </p:nvPr>
        </p:nvGraphicFramePr>
        <p:xfrm>
          <a:off x="4151267" y="2288939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U_12_07_3000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  <a:t>분석</a:t>
                      </a:r>
                    </a:p>
                  </a:txBody>
                  <a:tcPr marL="91421" marR="91421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80457"/>
              </p:ext>
            </p:extLst>
          </p:nvPr>
        </p:nvGraphicFramePr>
        <p:xfrm>
          <a:off x="5564301" y="2288939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U_12_07_4000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  <a:t>계산기</a:t>
                      </a:r>
                    </a:p>
                  </a:txBody>
                  <a:tcPr marL="91421" marR="91421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45247"/>
              </p:ext>
            </p:extLst>
          </p:nvPr>
        </p:nvGraphicFramePr>
        <p:xfrm>
          <a:off x="6977335" y="2288939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U_12_07_4001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  <a:t>성향분석</a:t>
                      </a:r>
                    </a:p>
                  </a:txBody>
                  <a:tcPr marL="91421" marR="91421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007827"/>
              </p:ext>
            </p:extLst>
          </p:nvPr>
        </p:nvGraphicFramePr>
        <p:xfrm>
          <a:off x="1187624" y="278092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U_12_07_1000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굴림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고객 정보 입력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14668"/>
              </p:ext>
            </p:extLst>
          </p:nvPr>
        </p:nvGraphicFramePr>
        <p:xfrm>
          <a:off x="6977335" y="2780928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U_12_07_5000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7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>
                          <a:solidFill>
                            <a:srgbClr val="333333"/>
                          </a:solidFill>
                          <a:latin typeface="+mn-lt"/>
                        </a:rPr>
                        <a:t>고객 나이 입력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22526"/>
              </p:ext>
            </p:extLst>
          </p:nvPr>
        </p:nvGraphicFramePr>
        <p:xfrm>
          <a:off x="4139952" y="2780928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U_12_07_3000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7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>
                          <a:solidFill>
                            <a:srgbClr val="333333"/>
                          </a:solidFill>
                          <a:latin typeface="+mn-lt"/>
                        </a:rPr>
                        <a:t>고객 조회</a:t>
                      </a:r>
                      <a:r>
                        <a:rPr kumimoji="0" lang="en-US" altLang="ko-KR" sz="800" kern="0" dirty="0">
                          <a:solidFill>
                            <a:srgbClr val="333333"/>
                          </a:solidFill>
                          <a:latin typeface="+mn-lt"/>
                        </a:rPr>
                        <a:t>&amp;</a:t>
                      </a:r>
                      <a:r>
                        <a:rPr kumimoji="0" lang="ko-KR" altLang="en-US" sz="800" kern="0" dirty="0">
                          <a:solidFill>
                            <a:srgbClr val="333333"/>
                          </a:solidFill>
                          <a:latin typeface="+mn-lt"/>
                        </a:rPr>
                        <a:t>리스트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8859"/>
              </p:ext>
            </p:extLst>
          </p:nvPr>
        </p:nvGraphicFramePr>
        <p:xfrm>
          <a:off x="2677387" y="278092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U_12_07_2000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고객 조회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5598"/>
              </p:ext>
            </p:extLst>
          </p:nvPr>
        </p:nvGraphicFramePr>
        <p:xfrm>
          <a:off x="1406699" y="314096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U_12_07_1001</a:t>
                      </a:r>
                      <a:endParaRPr kumimoji="0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굴림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상품 리스트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969394"/>
              </p:ext>
            </p:extLst>
          </p:nvPr>
        </p:nvGraphicFramePr>
        <p:xfrm>
          <a:off x="2915512" y="314096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U_12_07_2001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리스트 팝업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760984"/>
              </p:ext>
            </p:extLst>
          </p:nvPr>
        </p:nvGraphicFramePr>
        <p:xfrm>
          <a:off x="4339977" y="3140968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U_12_07_3001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7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>
                          <a:solidFill>
                            <a:srgbClr val="333333"/>
                          </a:solidFill>
                          <a:latin typeface="+mn-lt"/>
                        </a:rPr>
                        <a:t>고객가족정보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62333"/>
              </p:ext>
            </p:extLst>
          </p:nvPr>
        </p:nvGraphicFramePr>
        <p:xfrm>
          <a:off x="3115537" y="352196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U_12_07_2002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리스트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11046"/>
              </p:ext>
            </p:extLst>
          </p:nvPr>
        </p:nvGraphicFramePr>
        <p:xfrm>
          <a:off x="1606724" y="352196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U_12_07_1002</a:t>
                      </a:r>
                      <a:endParaRPr kumimoji="0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굴림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기본 정보 입력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Group 3"/>
          <p:cNvGrpSpPr>
            <a:grpSpLocks/>
          </p:cNvGrpSpPr>
          <p:nvPr/>
        </p:nvGrpSpPr>
        <p:grpSpPr bwMode="auto">
          <a:xfrm>
            <a:off x="1239862" y="4557613"/>
            <a:ext cx="1531938" cy="1463675"/>
            <a:chOff x="5262" y="3385"/>
            <a:chExt cx="965" cy="922"/>
          </a:xfrm>
        </p:grpSpPr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5262" y="3385"/>
              <a:ext cx="965" cy="922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BFBFB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9" name="AutoShape 5"/>
            <p:cNvSpPr>
              <a:spLocks noChangeArrowheads="1"/>
            </p:cNvSpPr>
            <p:nvPr/>
          </p:nvSpPr>
          <p:spPr bwMode="auto">
            <a:xfrm>
              <a:off x="5330" y="3725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FFFFF"/>
            </a:solidFill>
            <a:ln w="19080">
              <a:solidFill>
                <a:srgbClr val="92D05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0" name="AutoShape 6"/>
            <p:cNvSpPr>
              <a:spLocks noChangeArrowheads="1"/>
            </p:cNvSpPr>
            <p:nvPr/>
          </p:nvSpPr>
          <p:spPr bwMode="auto">
            <a:xfrm>
              <a:off x="5413" y="3732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2 Depth</a:t>
              </a:r>
            </a:p>
          </p:txBody>
        </p:sp>
        <p:sp>
          <p:nvSpPr>
            <p:cNvPr id="51" name="AutoShape 7"/>
            <p:cNvSpPr>
              <a:spLocks noChangeArrowheads="1"/>
            </p:cNvSpPr>
            <p:nvPr/>
          </p:nvSpPr>
          <p:spPr bwMode="auto">
            <a:xfrm>
              <a:off x="5330" y="3585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FFFFF"/>
            </a:solidFill>
            <a:ln w="19080">
              <a:solidFill>
                <a:srgbClr val="80808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2" name="AutoShape 8"/>
            <p:cNvSpPr>
              <a:spLocks noChangeArrowheads="1"/>
            </p:cNvSpPr>
            <p:nvPr/>
          </p:nvSpPr>
          <p:spPr bwMode="auto">
            <a:xfrm>
              <a:off x="5413" y="3586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Icon Menu</a:t>
              </a:r>
            </a:p>
          </p:txBody>
        </p:sp>
        <p:sp>
          <p:nvSpPr>
            <p:cNvPr id="53" name="AutoShape 9"/>
            <p:cNvSpPr>
              <a:spLocks noChangeArrowheads="1"/>
            </p:cNvSpPr>
            <p:nvPr/>
          </p:nvSpPr>
          <p:spPr bwMode="auto">
            <a:xfrm>
              <a:off x="5330" y="3863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FFFFF"/>
            </a:solidFill>
            <a:ln w="19080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4" name="AutoShape 10"/>
            <p:cNvSpPr>
              <a:spLocks noChangeArrowheads="1"/>
            </p:cNvSpPr>
            <p:nvPr/>
          </p:nvSpPr>
          <p:spPr bwMode="auto">
            <a:xfrm>
              <a:off x="5413" y="3866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3 Depth</a:t>
              </a:r>
            </a:p>
          </p:txBody>
        </p:sp>
        <p:sp>
          <p:nvSpPr>
            <p:cNvPr id="55" name="AutoShape 11"/>
            <p:cNvSpPr>
              <a:spLocks noChangeArrowheads="1"/>
            </p:cNvSpPr>
            <p:nvPr/>
          </p:nvSpPr>
          <p:spPr bwMode="auto">
            <a:xfrm>
              <a:off x="5330" y="3453"/>
              <a:ext cx="87" cy="77"/>
            </a:xfrm>
            <a:prstGeom prst="roundRect">
              <a:avLst>
                <a:gd name="adj" fmla="val 19231"/>
              </a:avLst>
            </a:prstGeom>
            <a:solidFill>
              <a:srgbClr val="C9E4FF"/>
            </a:solidFill>
            <a:ln w="19080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6" name="AutoShape 12"/>
            <p:cNvSpPr>
              <a:spLocks noChangeArrowheads="1"/>
            </p:cNvSpPr>
            <p:nvPr/>
          </p:nvSpPr>
          <p:spPr bwMode="auto">
            <a:xfrm>
              <a:off x="5413" y="3454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1 Depth Tab Bar</a:t>
              </a:r>
            </a:p>
          </p:txBody>
        </p:sp>
        <p:sp>
          <p:nvSpPr>
            <p:cNvPr id="57" name="AutoShape 13"/>
            <p:cNvSpPr>
              <a:spLocks noChangeArrowheads="1"/>
            </p:cNvSpPr>
            <p:nvPr/>
          </p:nvSpPr>
          <p:spPr bwMode="auto">
            <a:xfrm>
              <a:off x="5413" y="3993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4 Depth</a:t>
              </a:r>
            </a:p>
          </p:txBody>
        </p:sp>
        <p:sp>
          <p:nvSpPr>
            <p:cNvPr id="58" name="AutoShape 14"/>
            <p:cNvSpPr>
              <a:spLocks noChangeArrowheads="1"/>
            </p:cNvSpPr>
            <p:nvPr/>
          </p:nvSpPr>
          <p:spPr bwMode="auto">
            <a:xfrm>
              <a:off x="5330" y="4001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9F8D8"/>
            </a:solidFill>
            <a:ln w="19080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9" name="AutoShape 15"/>
            <p:cNvSpPr>
              <a:spLocks noChangeArrowheads="1"/>
            </p:cNvSpPr>
            <p:nvPr/>
          </p:nvSpPr>
          <p:spPr bwMode="auto">
            <a:xfrm>
              <a:off x="5413" y="4131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5 Depth</a:t>
              </a:r>
            </a:p>
          </p:txBody>
        </p:sp>
        <p:sp>
          <p:nvSpPr>
            <p:cNvPr id="60" name="AutoShape 16"/>
            <p:cNvSpPr>
              <a:spLocks noChangeArrowheads="1"/>
            </p:cNvSpPr>
            <p:nvPr/>
          </p:nvSpPr>
          <p:spPr bwMode="auto">
            <a:xfrm>
              <a:off x="5330" y="4133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ED6F0"/>
            </a:solidFill>
            <a:ln w="19080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242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193052136" descr="EMB000020045b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44972"/>
            <a:ext cx="8362684" cy="39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748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780924"/>
              </p:ext>
            </p:extLst>
          </p:nvPr>
        </p:nvGraphicFramePr>
        <p:xfrm>
          <a:off x="168876" y="1340768"/>
          <a:ext cx="8848776" cy="4827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30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14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69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분류 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분류 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 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전래동화 보기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PFC2_BGSSMGwanRi_M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동화재생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선택된 동화를 재생하는 플레이어</a:t>
                      </a:r>
                      <a:r>
                        <a:rPr kumimoji="1" lang="en-US" altLang="ko-KR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선택사항에 따라 기본음성과</a:t>
                      </a:r>
                      <a:r>
                        <a:rPr kumimoji="1" lang="en-US" altLang="ko-KR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사용자의 육성으로 녹음된 음성으로 동화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7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PFC2_BGSCGNBHyeonHwang_M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동화녹음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APP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사용자의 육성을 동화에 녹음 할 수 있는 기능을 제공함</a:t>
                      </a:r>
                      <a:r>
                        <a:rPr kumimoji="1" lang="en-US" altLang="ko-KR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다시녹음</a:t>
                      </a:r>
                      <a:r>
                        <a:rPr kumimoji="1" lang="en-US" altLang="ko-KR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미리듣기</a:t>
                      </a:r>
                      <a:r>
                        <a:rPr kumimoji="1" lang="en-US" altLang="ko-KR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녹음</a:t>
                      </a:r>
                      <a:r>
                        <a:rPr kumimoji="1" lang="en-US" altLang="ko-KR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정지등의 기능을 제공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게임하기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PFC1_BICDSYSJJPCheoRi_PM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게임실행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두더지잡기 게임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항아리 채우기 게임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영단어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말하기 게임 실행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PFC1_BICDMJGGJeongSan_M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터치기반 인터페이스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양손에 커서</a:t>
                      </a:r>
                      <a:r>
                        <a:rPr kumimoji="1" lang="en-US" altLang="ko-KR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9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뿅망치</a:t>
                      </a:r>
                      <a:r>
                        <a:rPr kumimoji="1" lang="en-US" altLang="ko-KR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두더지에 터치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HW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커넥트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제어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AudioManger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음성인식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파일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AudoRead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음성정보 읽기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함수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675612"/>
              </p:ext>
            </p:extLst>
          </p:nvPr>
        </p:nvGraphicFramePr>
        <p:xfrm>
          <a:off x="251520" y="1268760"/>
          <a:ext cx="4320480" cy="4968554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38"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식물 검색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있는 식물 데이터를 사용자가 검색할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내 식물 추가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비어 있는 하우스를 선택해 새로운 식물을 등록할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내 식물 삭제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하우스에 저장되어 있는 식물을 선택해 삭제할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온도 상태보기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일주일 동안 누적된 식물의 온도 데이터를 그래프화하여 확인할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조도 상태보기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일주일 동안 누적된 식물의 조도 데이터를 그래프화하여 확인할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습도 상태보기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일주일 동안 누적된 식물의 습도 데이터를 그래프화하여 확인할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식물 테마 추천 받기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기능별 식물을 추천 받을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온도 조절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내의 온도를 높이거나 낮출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조도 조절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LED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하우스 내의 조도를 조절할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습도 조절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식물에의 급수를 통해 하우스의 습도를 조절할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자동 제어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제어 모드를 선택해 식물에게 적절한 환경을 갖추도록 자동으로 제어되게 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477269"/>
              </p:ext>
            </p:extLst>
          </p:nvPr>
        </p:nvGraphicFramePr>
        <p:xfrm>
          <a:off x="4779677" y="1268760"/>
          <a:ext cx="4112803" cy="4968551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6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871">
                <a:tc rowSpan="8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물주기</a:t>
                      </a:r>
                    </a:p>
                  </a:txBody>
                  <a:tcPr marL="30996" marR="30996" marT="8570" marB="8570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펌프를 사용해 식물에게 물을 줄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 LED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키우기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LED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점등으로 식물에게 필요한 빛을 공급할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온도 올려주기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내의 온도를 올려줄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온도 내려주기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내의 온도를 내려줄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내의 온도 측정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 센서를 통해 하우스 내의 온도를 측정할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내의 조도 측정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조도 센서를 통해 하우스 내 식물이 받는 조도 값을 측정할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내의 습도 측정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습도 센서를 통해 식물 토양의 습도를 측정할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722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웹 서버 연결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웹 서버와 연동하여 통신이 가능하고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센서들로부터 측정값을 받아온다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7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2641</Words>
  <Application>Microsoft Office PowerPoint</Application>
  <PresentationFormat>화면 슬라이드 쇼(4:3)</PresentationFormat>
  <Paragraphs>760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Calibri</vt:lpstr>
      <vt:lpstr>Monotype Sorts</vt:lpstr>
      <vt:lpstr>돋움</vt:lpstr>
      <vt:lpstr>현대하모니 M</vt:lpstr>
      <vt:lpstr>맑은 고딕</vt:lpstr>
      <vt:lpstr>Arial</vt:lpstr>
      <vt:lpstr>Trebuchet MS</vt:lpstr>
      <vt:lpstr>Wingdings</vt:lpstr>
      <vt:lpstr>굴림</vt:lpstr>
      <vt:lpstr>Wingdings 2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선예원</cp:lastModifiedBy>
  <cp:revision>98</cp:revision>
  <dcterms:created xsi:type="dcterms:W3CDTF">2014-04-16T00:55:54Z</dcterms:created>
  <dcterms:modified xsi:type="dcterms:W3CDTF">2017-08-18T08:28:06Z</dcterms:modified>
</cp:coreProperties>
</file>