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65" r:id="rId16"/>
    <p:sldId id="272" r:id="rId17"/>
    <p:sldId id="266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5" autoAdjust="0"/>
    <p:restoredTop sz="94660"/>
  </p:normalViewPr>
  <p:slideViewPr>
    <p:cSldViewPr snapToGrid="0">
      <p:cViewPr varScale="1">
        <p:scale>
          <a:sx n="42" d="100"/>
          <a:sy n="42" d="100"/>
        </p:scale>
        <p:origin x="75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B395-35CD-40F6-A343-A5BE8FD11C8A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60FC-E553-47A7-AFEA-6ECFC7A6D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839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B395-35CD-40F6-A343-A5BE8FD11C8A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60FC-E553-47A7-AFEA-6ECFC7A6D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10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B395-35CD-40F6-A343-A5BE8FD11C8A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60FC-E553-47A7-AFEA-6ECFC7A6D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26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B395-35CD-40F6-A343-A5BE8FD11C8A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60FC-E553-47A7-AFEA-6ECFC7A6D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61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B395-35CD-40F6-A343-A5BE8FD11C8A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60FC-E553-47A7-AFEA-6ECFC7A6D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46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B395-35CD-40F6-A343-A5BE8FD11C8A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60FC-E553-47A7-AFEA-6ECFC7A6D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3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B395-35CD-40F6-A343-A5BE8FD11C8A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60FC-E553-47A7-AFEA-6ECFC7A6D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105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B395-35CD-40F6-A343-A5BE8FD11C8A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60FC-E553-47A7-AFEA-6ECFC7A6D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94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B395-35CD-40F6-A343-A5BE8FD11C8A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60FC-E553-47A7-AFEA-6ECFC7A6D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26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B395-35CD-40F6-A343-A5BE8FD11C8A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60FC-E553-47A7-AFEA-6ECFC7A6D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61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B395-35CD-40F6-A343-A5BE8FD11C8A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60FC-E553-47A7-AFEA-6ECFC7A6D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51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6B395-35CD-40F6-A343-A5BE8FD11C8A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760FC-E553-47A7-AFEA-6ECFC7A6D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67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/>
          <p:cNvGrpSpPr/>
          <p:nvPr/>
        </p:nvGrpSpPr>
        <p:grpSpPr>
          <a:xfrm>
            <a:off x="-596747" y="-658551"/>
            <a:ext cx="12464897" cy="2061901"/>
            <a:chOff x="-577697" y="-576001"/>
            <a:chExt cx="9709113" cy="1700745"/>
          </a:xfrm>
        </p:grpSpPr>
        <p:sp>
          <p:nvSpPr>
            <p:cNvPr id="34" name="직사각형 33"/>
            <p:cNvSpPr/>
            <p:nvPr/>
          </p:nvSpPr>
          <p:spPr>
            <a:xfrm>
              <a:off x="107504" y="0"/>
              <a:ext cx="3096344" cy="1124744"/>
            </a:xfrm>
            <a:prstGeom prst="rect">
              <a:avLst/>
            </a:prstGeom>
            <a:solidFill>
              <a:srgbClr val="3B5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424356" y="541195"/>
              <a:ext cx="2591728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3491880" y="548680"/>
              <a:ext cx="5328592" cy="0"/>
            </a:xfrm>
            <a:prstGeom prst="line">
              <a:avLst/>
            </a:prstGeom>
            <a:ln w="28575">
              <a:solidFill>
                <a:srgbClr val="3B5AA8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7" name="제목 12"/>
            <p:cNvSpPr txBox="1">
              <a:spLocks/>
            </p:cNvSpPr>
            <p:nvPr/>
          </p:nvSpPr>
          <p:spPr>
            <a:xfrm>
              <a:off x="323528" y="692696"/>
              <a:ext cx="2013992" cy="29663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7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cs typeface="+mj-cs"/>
                </a:rPr>
                <a:t>| </a:t>
              </a:r>
              <a:r>
                <a:rPr kumimoji="0" lang="ko-KR" alt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cs typeface="+mj-cs"/>
                </a:rPr>
                <a:t>목 차</a:t>
              </a:r>
              <a:endParaRPr kumimoji="0" lang="ko-KR" altLang="en-US" sz="1700" b="0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endParaRPr>
            </a:p>
          </p:txBody>
        </p:sp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76456" y="476671"/>
              <a:ext cx="454960" cy="1589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막힌 원호 38"/>
            <p:cNvSpPr/>
            <p:nvPr/>
          </p:nvSpPr>
          <p:spPr>
            <a:xfrm flipV="1">
              <a:off x="-577697" y="-576001"/>
              <a:ext cx="1181047" cy="1167213"/>
            </a:xfrm>
            <a:prstGeom prst="blockArc">
              <a:avLst>
                <a:gd name="adj1" fmla="val 16158679"/>
                <a:gd name="adj2" fmla="val 0"/>
                <a:gd name="adj3" fmla="val 25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61599" y="1872023"/>
            <a:ext cx="2141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•</a:t>
            </a:r>
            <a:r>
              <a:rPr lang="ko-KR" altLang="en-US" sz="3200" dirty="0"/>
              <a:t>메인 화면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71799" y="2457434"/>
            <a:ext cx="2468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•Introduction</a:t>
            </a:r>
            <a:endParaRPr lang="ko-KR" alt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4423608" y="3128695"/>
            <a:ext cx="2364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•Background</a:t>
            </a:r>
            <a:endParaRPr lang="ko-KR" alt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4542230" y="3800592"/>
            <a:ext cx="21273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•Evaluation</a:t>
            </a:r>
            <a:endParaRPr lang="ko-KR" alt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3116303" y="5143750"/>
            <a:ext cx="51169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•Conclusion and Future Work</a:t>
            </a:r>
            <a:endParaRPr lang="ko-KR" alt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4287577" y="4472489"/>
            <a:ext cx="26366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•Related Work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0993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596747" y="-671251"/>
            <a:ext cx="12464897" cy="2061901"/>
            <a:chOff x="-577697" y="-576001"/>
            <a:chExt cx="9709113" cy="1700745"/>
          </a:xfrm>
        </p:grpSpPr>
        <p:sp>
          <p:nvSpPr>
            <p:cNvPr id="5" name="직사각형 4"/>
            <p:cNvSpPr/>
            <p:nvPr/>
          </p:nvSpPr>
          <p:spPr>
            <a:xfrm>
              <a:off x="107504" y="0"/>
              <a:ext cx="3096344" cy="1124744"/>
            </a:xfrm>
            <a:prstGeom prst="rect">
              <a:avLst/>
            </a:prstGeom>
            <a:solidFill>
              <a:srgbClr val="3B5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24356" y="541195"/>
              <a:ext cx="2591728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491880" y="548680"/>
              <a:ext cx="5328592" cy="0"/>
            </a:xfrm>
            <a:prstGeom prst="line">
              <a:avLst/>
            </a:prstGeom>
            <a:ln w="28575">
              <a:solidFill>
                <a:srgbClr val="3B5AA8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8" name="제목 12"/>
            <p:cNvSpPr txBox="1">
              <a:spLocks/>
            </p:cNvSpPr>
            <p:nvPr/>
          </p:nvSpPr>
          <p:spPr>
            <a:xfrm>
              <a:off x="323528" y="692696"/>
              <a:ext cx="2013992" cy="29663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7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cs typeface="+mj-cs"/>
                </a:rPr>
                <a:t>| </a:t>
              </a:r>
              <a:r>
                <a:rPr lang="en-US" altLang="ko-KR" sz="1700" b="1" noProof="0" dirty="0">
                  <a:solidFill>
                    <a:schemeClr val="bg1"/>
                  </a:solidFill>
                  <a:latin typeface="+mn-ea"/>
                  <a:cs typeface="+mj-cs"/>
                </a:rPr>
                <a:t>5</a:t>
              </a:r>
              <a:r>
                <a:rPr lang="en-US" altLang="ko-KR" sz="1700" b="1" dirty="0">
                  <a:solidFill>
                    <a:schemeClr val="bg1"/>
                  </a:solidFill>
                  <a:latin typeface="+mn-ea"/>
                  <a:cs typeface="+mj-cs"/>
                </a:rPr>
                <a:t>. </a:t>
              </a:r>
              <a:r>
                <a:rPr lang="ko-KR" altLang="en-US" sz="1700" b="1" dirty="0">
                  <a:solidFill>
                    <a:schemeClr val="bg1"/>
                  </a:solidFill>
                  <a:latin typeface="+mn-ea"/>
                  <a:cs typeface="+mj-cs"/>
                </a:rPr>
                <a:t>병원관리자화면</a:t>
              </a:r>
              <a:endParaRPr kumimoji="0" lang="ko-KR" altLang="en-US" sz="1700" b="0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endParaRP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76456" y="476671"/>
              <a:ext cx="454960" cy="1589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막힌 원호 9"/>
            <p:cNvSpPr/>
            <p:nvPr/>
          </p:nvSpPr>
          <p:spPr>
            <a:xfrm flipV="1">
              <a:off x="-577697" y="-576001"/>
              <a:ext cx="1181047" cy="1167213"/>
            </a:xfrm>
            <a:prstGeom prst="blockArc">
              <a:avLst>
                <a:gd name="adj1" fmla="val 16158679"/>
                <a:gd name="adj2" fmla="val 0"/>
                <a:gd name="adj3" fmla="val 25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282938" y="1574321"/>
            <a:ext cx="11432809" cy="4849141"/>
            <a:chOff x="629525" y="470415"/>
            <a:chExt cx="11086222" cy="5953048"/>
          </a:xfrm>
        </p:grpSpPr>
        <p:grpSp>
          <p:nvGrpSpPr>
            <p:cNvPr id="81" name="그룹 80"/>
            <p:cNvGrpSpPr/>
            <p:nvPr/>
          </p:nvGrpSpPr>
          <p:grpSpPr>
            <a:xfrm>
              <a:off x="828672" y="470415"/>
              <a:ext cx="10887075" cy="642937"/>
              <a:chOff x="828672" y="470415"/>
              <a:chExt cx="10887075" cy="642937"/>
            </a:xfrm>
          </p:grpSpPr>
          <p:sp>
            <p:nvSpPr>
              <p:cNvPr id="117" name="직사각형 116"/>
              <p:cNvSpPr/>
              <p:nvPr/>
            </p:nvSpPr>
            <p:spPr>
              <a:xfrm>
                <a:off x="828672" y="470415"/>
                <a:ext cx="10887075" cy="6429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2686046" y="603285"/>
                <a:ext cx="67865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/>
                  <a:t>                                 메뉴선택바 </a:t>
                </a:r>
                <a:endParaRPr kumimoji="1" lang="ko-KR" altLang="en-US" dirty="0"/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1726" y="1713426"/>
              <a:ext cx="2257425" cy="2870547"/>
              <a:chOff x="831726" y="1713426"/>
              <a:chExt cx="2257425" cy="2870547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831726" y="1713426"/>
                <a:ext cx="2257425" cy="485775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kumimoji="1" lang="ko-KR" altLang="en-US"/>
                  <a:t>영업시간 설정</a:t>
                </a:r>
                <a:endParaRPr kumimoji="1" lang="en-US" altLang="ko-KR" dirty="0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831726" y="2190380"/>
                <a:ext cx="2257425" cy="48577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kumimoji="1" lang="ko-KR" altLang="en-US" dirty="0"/>
                  <a:t>서비스 추가</a:t>
                </a:r>
                <a:r>
                  <a:rPr kumimoji="1" lang="en-US" altLang="ko-KR" dirty="0"/>
                  <a:t>/</a:t>
                </a:r>
                <a:r>
                  <a:rPr kumimoji="1" lang="ko-KR" altLang="en-US" dirty="0"/>
                  <a:t>수정</a:t>
                </a: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831726" y="2667334"/>
                <a:ext cx="2257425" cy="485775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kumimoji="1" lang="ko-KR" altLang="en-US" dirty="0"/>
                  <a:t>정보 수정</a:t>
                </a:r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831726" y="3144288"/>
                <a:ext cx="2257425" cy="485775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kumimoji="1" lang="ko-KR" altLang="en-US" dirty="0"/>
                  <a:t>묶음 서비스</a:t>
                </a:r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831726" y="3621242"/>
                <a:ext cx="2257425" cy="485775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kumimoji="1" lang="ko-KR" altLang="en-US" dirty="0"/>
                  <a:t>사용자 지정메뉴</a:t>
                </a: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831726" y="4098198"/>
                <a:ext cx="2257425" cy="485775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kumimoji="1" lang="ko-KR" altLang="en-US" dirty="0"/>
                  <a:t>권한 제거 신청</a:t>
                </a: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3419585" y="1651866"/>
              <a:ext cx="8138507" cy="3392400"/>
              <a:chOff x="3419585" y="1651866"/>
              <a:chExt cx="8138507" cy="3392400"/>
            </a:xfrm>
          </p:grpSpPr>
          <p:sp>
            <p:nvSpPr>
              <p:cNvPr id="92" name="직사각형 91"/>
              <p:cNvSpPr/>
              <p:nvPr/>
            </p:nvSpPr>
            <p:spPr>
              <a:xfrm>
                <a:off x="3563007" y="1651866"/>
                <a:ext cx="7995085" cy="143086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3925614" y="1849694"/>
                <a:ext cx="268014" cy="241498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3925614" y="2246548"/>
                <a:ext cx="268014" cy="241498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3925614" y="2643401"/>
                <a:ext cx="268014" cy="241498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6237890" y="1849694"/>
                <a:ext cx="268014" cy="241498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6237890" y="2246548"/>
                <a:ext cx="268014" cy="241498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6237890" y="2643401"/>
                <a:ext cx="268014" cy="241498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8550166" y="1846674"/>
                <a:ext cx="268014" cy="241498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8550166" y="2243528"/>
                <a:ext cx="268014" cy="241498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8550166" y="2640381"/>
                <a:ext cx="268014" cy="241498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4190461" y="1805654"/>
                <a:ext cx="101205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500" dirty="0"/>
                  <a:t>암진단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4190461" y="2236494"/>
                <a:ext cx="101205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500" dirty="0"/>
                  <a:t>위내시경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4190461" y="2667333"/>
                <a:ext cx="101205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500" dirty="0"/>
                  <a:t>폐검사</a:t>
                </a:r>
                <a:endParaRPr kumimoji="1" lang="en-US" altLang="ko-KR" sz="15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3419585" y="3867217"/>
                <a:ext cx="101205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500" dirty="0"/>
                  <a:t>암진단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3419585" y="4721101"/>
                <a:ext cx="101205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500" dirty="0"/>
                  <a:t>폐검사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3419585" y="4294159"/>
                <a:ext cx="101205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500" dirty="0"/>
                  <a:t>위내시경</a:t>
                </a:r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4626361" y="3907355"/>
                <a:ext cx="2128345" cy="242888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4626362" y="4334297"/>
                <a:ext cx="2128345" cy="242888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4626361" y="4761239"/>
                <a:ext cx="2128345" cy="242888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9797287" y="5918965"/>
              <a:ext cx="1918460" cy="504498"/>
              <a:chOff x="8513379" y="5833240"/>
              <a:chExt cx="1918460" cy="504498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8513379" y="5833241"/>
                <a:ext cx="959230" cy="504497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/>
                  <a:t>수정</a:t>
                </a:r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9472609" y="5833240"/>
                <a:ext cx="959230" cy="504497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dirty="0"/>
                  <a:t>취소</a:t>
                </a:r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5202519" y="3500438"/>
              <a:ext cx="712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ko-KR" altLang="en-US" dirty="0"/>
                <a:t>금액</a:t>
              </a:r>
            </a:p>
          </p:txBody>
        </p:sp>
        <p:sp>
          <p:nvSpPr>
            <p:cNvPr id="86" name="갈매기형 수장[C] 27"/>
            <p:cNvSpPr/>
            <p:nvPr/>
          </p:nvSpPr>
          <p:spPr>
            <a:xfrm rot="5400000">
              <a:off x="3967281" y="1879023"/>
              <a:ext cx="188858" cy="188858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갈매기형 수장[C] 39"/>
            <p:cNvSpPr/>
            <p:nvPr/>
          </p:nvSpPr>
          <p:spPr>
            <a:xfrm rot="5400000">
              <a:off x="3979375" y="2267238"/>
              <a:ext cx="188858" cy="188858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갈매기형 수장[C] 43"/>
            <p:cNvSpPr/>
            <p:nvPr/>
          </p:nvSpPr>
          <p:spPr>
            <a:xfrm rot="5400000">
              <a:off x="3979375" y="2678877"/>
              <a:ext cx="188858" cy="188858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처리 28"/>
            <p:cNvSpPr/>
            <p:nvPr/>
          </p:nvSpPr>
          <p:spPr>
            <a:xfrm>
              <a:off x="629525" y="5666716"/>
              <a:ext cx="7604235" cy="504497"/>
            </a:xfrm>
            <a:prstGeom prst="flowChartProcess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ko-KR" altLang="en-US" dirty="0"/>
                <a:t>단일 선택 메뉴로 각 </a:t>
              </a:r>
              <a:r>
                <a:rPr kumimoji="1" lang="en-US" altLang="ko-KR" dirty="0"/>
                <a:t>Checkbox</a:t>
              </a:r>
              <a:r>
                <a:rPr kumimoji="1" lang="ko-KR" altLang="en-US" dirty="0"/>
                <a:t>에 체크 할 때마다 아래에 항목이 추가됨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8283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596747" y="-671251"/>
            <a:ext cx="12464897" cy="2061901"/>
            <a:chOff x="-577697" y="-576001"/>
            <a:chExt cx="9709113" cy="1700745"/>
          </a:xfrm>
        </p:grpSpPr>
        <p:sp>
          <p:nvSpPr>
            <p:cNvPr id="5" name="직사각형 4"/>
            <p:cNvSpPr/>
            <p:nvPr/>
          </p:nvSpPr>
          <p:spPr>
            <a:xfrm>
              <a:off x="107504" y="0"/>
              <a:ext cx="3096344" cy="1124744"/>
            </a:xfrm>
            <a:prstGeom prst="rect">
              <a:avLst/>
            </a:prstGeom>
            <a:solidFill>
              <a:srgbClr val="3B5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24356" y="541195"/>
              <a:ext cx="2591728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491880" y="548680"/>
              <a:ext cx="5328592" cy="0"/>
            </a:xfrm>
            <a:prstGeom prst="line">
              <a:avLst/>
            </a:prstGeom>
            <a:ln w="28575">
              <a:solidFill>
                <a:srgbClr val="3B5AA8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8" name="제목 12"/>
            <p:cNvSpPr txBox="1">
              <a:spLocks/>
            </p:cNvSpPr>
            <p:nvPr/>
          </p:nvSpPr>
          <p:spPr>
            <a:xfrm>
              <a:off x="323528" y="692696"/>
              <a:ext cx="2013992" cy="29663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7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cs typeface="+mj-cs"/>
                </a:rPr>
                <a:t>| </a:t>
              </a:r>
              <a:r>
                <a:rPr lang="en-US" altLang="ko-KR" sz="1700" b="1" noProof="0" dirty="0">
                  <a:solidFill>
                    <a:schemeClr val="bg1"/>
                  </a:solidFill>
                  <a:latin typeface="+mn-ea"/>
                  <a:cs typeface="+mj-cs"/>
                </a:rPr>
                <a:t>5</a:t>
              </a:r>
              <a:r>
                <a:rPr lang="en-US" altLang="ko-KR" sz="1700" b="1" dirty="0">
                  <a:solidFill>
                    <a:schemeClr val="bg1"/>
                  </a:solidFill>
                  <a:latin typeface="+mn-ea"/>
                  <a:cs typeface="+mj-cs"/>
                </a:rPr>
                <a:t>. </a:t>
              </a:r>
              <a:r>
                <a:rPr lang="ko-KR" altLang="en-US" sz="1700" b="1" dirty="0">
                  <a:solidFill>
                    <a:schemeClr val="bg1"/>
                  </a:solidFill>
                  <a:latin typeface="+mn-ea"/>
                  <a:cs typeface="+mj-cs"/>
                </a:rPr>
                <a:t>병원관리자화면</a:t>
              </a:r>
              <a:endParaRPr kumimoji="0" lang="ko-KR" altLang="en-US" sz="1700" b="0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endParaRP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76456" y="476671"/>
              <a:ext cx="454960" cy="1589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막힌 원호 9"/>
            <p:cNvSpPr/>
            <p:nvPr/>
          </p:nvSpPr>
          <p:spPr>
            <a:xfrm flipV="1">
              <a:off x="-577697" y="-576001"/>
              <a:ext cx="1181047" cy="1167213"/>
            </a:xfrm>
            <a:prstGeom prst="blockArc">
              <a:avLst>
                <a:gd name="adj1" fmla="val 16158679"/>
                <a:gd name="adj2" fmla="val 0"/>
                <a:gd name="adj3" fmla="val 25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560278" y="1513683"/>
            <a:ext cx="11155470" cy="4909779"/>
            <a:chOff x="828672" y="470415"/>
            <a:chExt cx="10887075" cy="5953048"/>
          </a:xfrm>
        </p:grpSpPr>
        <p:grpSp>
          <p:nvGrpSpPr>
            <p:cNvPr id="81" name="그룹 80"/>
            <p:cNvGrpSpPr/>
            <p:nvPr/>
          </p:nvGrpSpPr>
          <p:grpSpPr>
            <a:xfrm>
              <a:off x="831726" y="1713426"/>
              <a:ext cx="2257425" cy="2870547"/>
              <a:chOff x="831726" y="1713426"/>
              <a:chExt cx="2257425" cy="2870547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831726" y="1713426"/>
                <a:ext cx="2257425" cy="485775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kumimoji="1" lang="ko-KR" altLang="en-US"/>
                  <a:t>영업시간 설정</a:t>
                </a:r>
                <a:endParaRPr kumimoji="1" lang="en-US" altLang="ko-KR" dirty="0"/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831726" y="2190380"/>
                <a:ext cx="2257425" cy="48577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kumimoji="1" lang="ko-KR" altLang="en-US" dirty="0"/>
                  <a:t>서비스 추가</a:t>
                </a:r>
                <a:r>
                  <a:rPr kumimoji="1" lang="en-US" altLang="ko-KR" dirty="0"/>
                  <a:t>/</a:t>
                </a:r>
                <a:r>
                  <a:rPr kumimoji="1" lang="ko-KR" altLang="en-US" dirty="0"/>
                  <a:t>수정</a:t>
                </a: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831726" y="2667334"/>
                <a:ext cx="2257425" cy="48577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kumimoji="1" lang="ko-KR" altLang="en-US" dirty="0"/>
                  <a:t>정보 수정</a:t>
                </a: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831726" y="3144288"/>
                <a:ext cx="2257425" cy="485775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kumimoji="1" lang="ko-KR" altLang="en-US" dirty="0"/>
                  <a:t>묶음 서비스</a:t>
                </a:r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831726" y="3621242"/>
                <a:ext cx="2257425" cy="485775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kumimoji="1" lang="ko-KR" altLang="en-US" dirty="0"/>
                  <a:t>사용자 지정메뉴</a:t>
                </a: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831726" y="4098198"/>
                <a:ext cx="2257425" cy="485775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kumimoji="1" lang="ko-KR" altLang="en-US" dirty="0"/>
                  <a:t>권한 제거 신청</a:t>
                </a: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28672" y="470415"/>
              <a:ext cx="10887075" cy="642937"/>
              <a:chOff x="828672" y="470415"/>
              <a:chExt cx="10887075" cy="642937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828672" y="470415"/>
                <a:ext cx="10887075" cy="6429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2686046" y="603285"/>
                <a:ext cx="67865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dirty="0"/>
                  <a:t>                                 메뉴선택바 </a:t>
                </a:r>
              </a:p>
            </p:txBody>
          </p:sp>
        </p:grpSp>
        <p:sp>
          <p:nvSpPr>
            <p:cNvPr id="83" name="직사각형 82"/>
            <p:cNvSpPr/>
            <p:nvPr/>
          </p:nvSpPr>
          <p:spPr>
            <a:xfrm>
              <a:off x="4950372" y="1834869"/>
              <a:ext cx="1828800" cy="24288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689131" y="1759488"/>
              <a:ext cx="1150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/>
                <a:t>병원이름</a:t>
              </a: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50372" y="2259848"/>
              <a:ext cx="1828800" cy="24288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950372" y="2684827"/>
              <a:ext cx="1828800" cy="24288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50372" y="3109805"/>
              <a:ext cx="1828800" cy="24288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689131" y="2211386"/>
              <a:ext cx="1150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/>
                <a:t>비밀번호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689131" y="2663284"/>
              <a:ext cx="1150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/>
                <a:t>전화번호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689131" y="3115183"/>
              <a:ext cx="1150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/>
                <a:t>이메일</a:t>
              </a: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950372" y="3534783"/>
              <a:ext cx="1828800" cy="24288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689131" y="3534783"/>
              <a:ext cx="1150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/>
                <a:t>주소</a:t>
              </a:r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9797287" y="5918965"/>
              <a:ext cx="1918460" cy="504498"/>
              <a:chOff x="8513379" y="5833240"/>
              <a:chExt cx="1918460" cy="504498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8513379" y="5833241"/>
                <a:ext cx="959230" cy="504497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/>
                  <a:t>수정</a:t>
                </a:r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9472609" y="5833240"/>
                <a:ext cx="959230" cy="504497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dirty="0"/>
                  <a:t>취소</a:t>
                </a:r>
              </a:p>
            </p:txBody>
          </p:sp>
        </p:grpSp>
        <p:cxnSp>
          <p:nvCxnSpPr>
            <p:cNvPr id="94" name="직선 연결선[R] 10"/>
            <p:cNvCxnSpPr/>
            <p:nvPr/>
          </p:nvCxnSpPr>
          <p:spPr>
            <a:xfrm flipV="1">
              <a:off x="6779172" y="1652777"/>
              <a:ext cx="536028" cy="3371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처리 18"/>
            <p:cNvSpPr/>
            <p:nvPr/>
          </p:nvSpPr>
          <p:spPr>
            <a:xfrm>
              <a:off x="7315200" y="1466193"/>
              <a:ext cx="3441317" cy="662627"/>
            </a:xfrm>
            <a:prstGeom prst="flowChartProcess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기존 정보가 적혀있으며 이름은 회색칸은 변경 불가능</a:t>
              </a:r>
            </a:p>
          </p:txBody>
        </p:sp>
        <p:cxnSp>
          <p:nvCxnSpPr>
            <p:cNvPr id="96" name="직선 연결선[R] 28"/>
            <p:cNvCxnSpPr>
              <a:stCxn id="104" idx="3"/>
            </p:cNvCxnSpPr>
            <p:nvPr/>
          </p:nvCxnSpPr>
          <p:spPr>
            <a:xfrm>
              <a:off x="3089151" y="2910222"/>
              <a:ext cx="946821" cy="16737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처리 29"/>
            <p:cNvSpPr/>
            <p:nvPr/>
          </p:nvSpPr>
          <p:spPr>
            <a:xfrm>
              <a:off x="4051738" y="4272455"/>
              <a:ext cx="4508937" cy="930166"/>
            </a:xfrm>
            <a:prstGeom prst="flowChartProcess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ko-KR" altLang="en-US" dirty="0"/>
                <a:t>정보수정을 위해서는 비밀번호를 한번 더 물어보는 인증절차 페이지를 거쳐야 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636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596747" y="-671251"/>
            <a:ext cx="12464897" cy="2061901"/>
            <a:chOff x="-577697" y="-576001"/>
            <a:chExt cx="9709113" cy="1700745"/>
          </a:xfrm>
        </p:grpSpPr>
        <p:sp>
          <p:nvSpPr>
            <p:cNvPr id="5" name="직사각형 4"/>
            <p:cNvSpPr/>
            <p:nvPr/>
          </p:nvSpPr>
          <p:spPr>
            <a:xfrm>
              <a:off x="107504" y="0"/>
              <a:ext cx="3096344" cy="1124744"/>
            </a:xfrm>
            <a:prstGeom prst="rect">
              <a:avLst/>
            </a:prstGeom>
            <a:solidFill>
              <a:srgbClr val="3B5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24356" y="541195"/>
              <a:ext cx="2591728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491880" y="548680"/>
              <a:ext cx="5328592" cy="0"/>
            </a:xfrm>
            <a:prstGeom prst="line">
              <a:avLst/>
            </a:prstGeom>
            <a:ln w="28575">
              <a:solidFill>
                <a:srgbClr val="3B5AA8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8" name="제목 12"/>
            <p:cNvSpPr txBox="1">
              <a:spLocks/>
            </p:cNvSpPr>
            <p:nvPr/>
          </p:nvSpPr>
          <p:spPr>
            <a:xfrm>
              <a:off x="323528" y="692696"/>
              <a:ext cx="2013992" cy="29663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7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cs typeface="+mj-cs"/>
                </a:rPr>
                <a:t>| </a:t>
              </a:r>
              <a:r>
                <a:rPr lang="en-US" altLang="ko-KR" sz="1700" b="1" noProof="0" dirty="0">
                  <a:solidFill>
                    <a:schemeClr val="bg1"/>
                  </a:solidFill>
                  <a:latin typeface="+mn-ea"/>
                  <a:cs typeface="+mj-cs"/>
                </a:rPr>
                <a:t>5</a:t>
              </a:r>
              <a:r>
                <a:rPr lang="en-US" altLang="ko-KR" sz="1700" b="1" dirty="0">
                  <a:solidFill>
                    <a:schemeClr val="bg1"/>
                  </a:solidFill>
                  <a:latin typeface="+mn-ea"/>
                  <a:cs typeface="+mj-cs"/>
                </a:rPr>
                <a:t>. </a:t>
              </a:r>
              <a:r>
                <a:rPr lang="ko-KR" altLang="en-US" sz="1700" b="1" dirty="0">
                  <a:solidFill>
                    <a:schemeClr val="bg1"/>
                  </a:solidFill>
                  <a:latin typeface="+mn-ea"/>
                  <a:cs typeface="+mj-cs"/>
                </a:rPr>
                <a:t>병원관리자화면</a:t>
              </a:r>
              <a:endParaRPr kumimoji="0" lang="ko-KR" altLang="en-US" sz="1700" b="0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endParaRP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76456" y="476671"/>
              <a:ext cx="454960" cy="1589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막힌 원호 9"/>
            <p:cNvSpPr/>
            <p:nvPr/>
          </p:nvSpPr>
          <p:spPr>
            <a:xfrm flipV="1">
              <a:off x="-577697" y="-576001"/>
              <a:ext cx="1181047" cy="1167213"/>
            </a:xfrm>
            <a:prstGeom prst="blockArc">
              <a:avLst>
                <a:gd name="adj1" fmla="val 16158679"/>
                <a:gd name="adj2" fmla="val 0"/>
                <a:gd name="adj3" fmla="val 25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33138" y="1732547"/>
            <a:ext cx="11282610" cy="4690916"/>
            <a:chOff x="828672" y="470415"/>
            <a:chExt cx="10887075" cy="5953048"/>
          </a:xfrm>
        </p:grpSpPr>
        <p:grpSp>
          <p:nvGrpSpPr>
            <p:cNvPr id="38" name="그룹 37"/>
            <p:cNvGrpSpPr/>
            <p:nvPr/>
          </p:nvGrpSpPr>
          <p:grpSpPr>
            <a:xfrm>
              <a:off x="831726" y="1713426"/>
              <a:ext cx="2257425" cy="2870547"/>
              <a:chOff x="831726" y="1713426"/>
              <a:chExt cx="2257425" cy="2870547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831726" y="1713426"/>
                <a:ext cx="2257425" cy="485775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kumimoji="1" lang="ko-KR" altLang="en-US"/>
                  <a:t>영업시간 설정</a:t>
                </a:r>
                <a:endParaRPr kumimoji="1" lang="en-US" altLang="ko-KR" dirty="0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831726" y="2190380"/>
                <a:ext cx="2257425" cy="48577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kumimoji="1" lang="ko-KR" altLang="en-US" dirty="0"/>
                  <a:t>서비스 추가</a:t>
                </a:r>
                <a:r>
                  <a:rPr kumimoji="1" lang="en-US" altLang="ko-KR" dirty="0"/>
                  <a:t>/</a:t>
                </a:r>
                <a:r>
                  <a:rPr kumimoji="1" lang="ko-KR" altLang="en-US" dirty="0"/>
                  <a:t>수정</a:t>
                </a:r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831726" y="2667334"/>
                <a:ext cx="2257425" cy="485775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kumimoji="1" lang="ko-KR" altLang="en-US" dirty="0"/>
                  <a:t>정보 수정</a:t>
                </a: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831726" y="3144288"/>
                <a:ext cx="2257425" cy="48577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kumimoji="1" lang="ko-KR" altLang="en-US" dirty="0"/>
                  <a:t>묶음 서비스</a:t>
                </a: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831726" y="3621242"/>
                <a:ext cx="2257425" cy="485775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kumimoji="1" lang="ko-KR" altLang="en-US" dirty="0"/>
                  <a:t>사용자 지정메뉴</a:t>
                </a: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31726" y="4098198"/>
                <a:ext cx="2257425" cy="485775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kumimoji="1" lang="ko-KR" altLang="en-US" dirty="0"/>
                  <a:t>권한 제거 신청</a:t>
                </a:r>
              </a:p>
            </p:txBody>
          </p:sp>
        </p:grpSp>
        <p:sp>
          <p:nvSpPr>
            <p:cNvPr id="39" name="직사각형 38"/>
            <p:cNvSpPr/>
            <p:nvPr/>
          </p:nvSpPr>
          <p:spPr>
            <a:xfrm>
              <a:off x="3563007" y="1651866"/>
              <a:ext cx="7995085" cy="143086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925614" y="1849694"/>
              <a:ext cx="268014" cy="24149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25614" y="2246548"/>
              <a:ext cx="268014" cy="24149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25614" y="2643401"/>
              <a:ext cx="268014" cy="24149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237890" y="1849694"/>
              <a:ext cx="268014" cy="24149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237890" y="2246548"/>
              <a:ext cx="268014" cy="24149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237890" y="2643401"/>
              <a:ext cx="268014" cy="24149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550166" y="1846674"/>
              <a:ext cx="268014" cy="24149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8550166" y="2243528"/>
              <a:ext cx="268014" cy="24149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8550166" y="2640381"/>
              <a:ext cx="268014" cy="24149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190461" y="1805654"/>
              <a:ext cx="10120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500" dirty="0"/>
                <a:t>암진단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90461" y="2236494"/>
              <a:ext cx="10120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500" dirty="0"/>
                <a:t>위내시경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190461" y="2667333"/>
              <a:ext cx="10120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500" dirty="0"/>
                <a:t>폐검사</a:t>
              </a:r>
              <a:endParaRPr kumimoji="1" lang="en-US" altLang="ko-KR" sz="15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435351" y="3907355"/>
              <a:ext cx="247671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500" dirty="0"/>
                <a:t>암진단</a:t>
              </a:r>
              <a:r>
                <a:rPr kumimoji="1" lang="en-US" altLang="ko-KR" sz="1500" dirty="0"/>
                <a:t>,</a:t>
              </a:r>
              <a:r>
                <a:rPr kumimoji="1" lang="ko-KR" altLang="en-US" sz="1500" dirty="0"/>
                <a:t> 위내시경</a:t>
              </a:r>
              <a:r>
                <a:rPr kumimoji="1" lang="en-US" altLang="ko-KR" sz="1500" dirty="0"/>
                <a:t>,</a:t>
              </a:r>
              <a:r>
                <a:rPr kumimoji="1" lang="ko-KR" altLang="en-US" sz="1500" dirty="0"/>
                <a:t> 폐검사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237890" y="3938230"/>
              <a:ext cx="2128345" cy="26141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828672" y="470415"/>
              <a:ext cx="10887075" cy="642937"/>
              <a:chOff x="828672" y="470415"/>
              <a:chExt cx="10887075" cy="642937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828672" y="470415"/>
                <a:ext cx="10887075" cy="6429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686046" y="603285"/>
                <a:ext cx="67865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dirty="0"/>
                  <a:t>                                 메뉴선택바 </a:t>
                </a:r>
              </a:p>
            </p:txBody>
          </p:sp>
        </p:grpSp>
        <p:sp>
          <p:nvSpPr>
            <p:cNvPr id="55" name="직사각형 54"/>
            <p:cNvSpPr/>
            <p:nvPr/>
          </p:nvSpPr>
          <p:spPr>
            <a:xfrm>
              <a:off x="10858005" y="3253303"/>
              <a:ext cx="700087" cy="25717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확인</a:t>
              </a:r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9797287" y="5918965"/>
              <a:ext cx="1918460" cy="504498"/>
              <a:chOff x="8513379" y="5833240"/>
              <a:chExt cx="1918460" cy="504498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8513379" y="5833241"/>
                <a:ext cx="959230" cy="504497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/>
                  <a:t>수정</a:t>
                </a: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9472609" y="5833240"/>
                <a:ext cx="959230" cy="504497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dirty="0"/>
                  <a:t>취소</a:t>
                </a:r>
              </a:p>
            </p:txBody>
          </p:sp>
        </p:grpSp>
        <p:sp>
          <p:nvSpPr>
            <p:cNvPr id="57" name="직사각형 56"/>
            <p:cNvSpPr/>
            <p:nvPr/>
          </p:nvSpPr>
          <p:spPr>
            <a:xfrm>
              <a:off x="6914218" y="3414520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ko-KR" altLang="en-US"/>
                <a:t>금액</a:t>
              </a:r>
              <a:endParaRPr lang="ko-KR" altLang="en-US"/>
            </a:p>
          </p:txBody>
        </p:sp>
        <p:sp>
          <p:nvSpPr>
            <p:cNvPr id="58" name="갈매기형 수장[C] 33"/>
            <p:cNvSpPr/>
            <p:nvPr/>
          </p:nvSpPr>
          <p:spPr>
            <a:xfrm rot="5400000">
              <a:off x="3967281" y="1879023"/>
              <a:ext cx="188858" cy="188858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갈매기형 수장[C] 34"/>
            <p:cNvSpPr/>
            <p:nvPr/>
          </p:nvSpPr>
          <p:spPr>
            <a:xfrm rot="5400000">
              <a:off x="3979375" y="2268936"/>
              <a:ext cx="188858" cy="188858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갈매기형 수장[C] 40"/>
            <p:cNvSpPr/>
            <p:nvPr/>
          </p:nvSpPr>
          <p:spPr>
            <a:xfrm rot="5400000">
              <a:off x="3966744" y="2673187"/>
              <a:ext cx="188858" cy="188858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처리 41"/>
            <p:cNvSpPr/>
            <p:nvPr/>
          </p:nvSpPr>
          <p:spPr>
            <a:xfrm>
              <a:off x="828672" y="5162220"/>
              <a:ext cx="9397344" cy="622281"/>
            </a:xfrm>
            <a:prstGeom prst="flowChartProcess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ko-KR" altLang="en-US" dirty="0"/>
                <a:t>다중 선택 메뉴로 각 </a:t>
              </a:r>
              <a:r>
                <a:rPr kumimoji="1" lang="en-US" altLang="ko-KR" dirty="0"/>
                <a:t>Checkbox</a:t>
              </a:r>
              <a:r>
                <a:rPr kumimoji="1" lang="ko-KR" altLang="en-US" dirty="0"/>
                <a:t>를 다중선택하고 확인버튼을 누르면 아래에 항목이 추가됨</a:t>
              </a:r>
              <a:endParaRPr kumimoji="1" lang="en-US" altLang="ko-KR" dirty="0"/>
            </a:p>
            <a:p>
              <a:r>
                <a:rPr kumimoji="1" lang="ko-KR" altLang="en-US" dirty="0"/>
                <a:t>확인 버튼을 누르면 기존에 </a:t>
              </a:r>
              <a:r>
                <a:rPr kumimoji="1" lang="en-US" altLang="ko-KR" dirty="0"/>
                <a:t>Check</a:t>
              </a:r>
              <a:r>
                <a:rPr kumimoji="1" lang="ko-KR" altLang="en-US" dirty="0"/>
                <a:t>된 내용들은 초기화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8254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596747" y="-671251"/>
            <a:ext cx="12464897" cy="2061901"/>
            <a:chOff x="-577697" y="-576001"/>
            <a:chExt cx="9709113" cy="1700745"/>
          </a:xfrm>
        </p:grpSpPr>
        <p:sp>
          <p:nvSpPr>
            <p:cNvPr id="5" name="직사각형 4"/>
            <p:cNvSpPr/>
            <p:nvPr/>
          </p:nvSpPr>
          <p:spPr>
            <a:xfrm>
              <a:off x="107504" y="0"/>
              <a:ext cx="3096344" cy="1124744"/>
            </a:xfrm>
            <a:prstGeom prst="rect">
              <a:avLst/>
            </a:prstGeom>
            <a:solidFill>
              <a:srgbClr val="3B5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24356" y="541195"/>
              <a:ext cx="2591728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491880" y="548680"/>
              <a:ext cx="5328592" cy="0"/>
            </a:xfrm>
            <a:prstGeom prst="line">
              <a:avLst/>
            </a:prstGeom>
            <a:ln w="28575">
              <a:solidFill>
                <a:srgbClr val="3B5AA8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8" name="제목 12"/>
            <p:cNvSpPr txBox="1">
              <a:spLocks/>
            </p:cNvSpPr>
            <p:nvPr/>
          </p:nvSpPr>
          <p:spPr>
            <a:xfrm>
              <a:off x="323528" y="692696"/>
              <a:ext cx="2013992" cy="29663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7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cs typeface="+mj-cs"/>
                </a:rPr>
                <a:t>| </a:t>
              </a:r>
              <a:r>
                <a:rPr lang="en-US" altLang="ko-KR" sz="1700" b="1" noProof="0" dirty="0">
                  <a:solidFill>
                    <a:schemeClr val="bg1"/>
                  </a:solidFill>
                  <a:latin typeface="+mn-ea"/>
                  <a:cs typeface="+mj-cs"/>
                </a:rPr>
                <a:t>5</a:t>
              </a:r>
              <a:r>
                <a:rPr lang="en-US" altLang="ko-KR" sz="1700" b="1" dirty="0">
                  <a:solidFill>
                    <a:schemeClr val="bg1"/>
                  </a:solidFill>
                  <a:latin typeface="+mn-ea"/>
                  <a:cs typeface="+mj-cs"/>
                </a:rPr>
                <a:t>. </a:t>
              </a:r>
              <a:r>
                <a:rPr lang="ko-KR" altLang="en-US" sz="1700" b="1" dirty="0">
                  <a:solidFill>
                    <a:schemeClr val="bg1"/>
                  </a:solidFill>
                  <a:latin typeface="+mn-ea"/>
                  <a:cs typeface="+mj-cs"/>
                </a:rPr>
                <a:t>병원관리자화면</a:t>
              </a:r>
              <a:endParaRPr kumimoji="0" lang="ko-KR" altLang="en-US" sz="1700" b="0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endParaRP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76456" y="476671"/>
              <a:ext cx="454960" cy="1589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막힌 원호 9"/>
            <p:cNvSpPr/>
            <p:nvPr/>
          </p:nvSpPr>
          <p:spPr>
            <a:xfrm flipV="1">
              <a:off x="-577697" y="-576001"/>
              <a:ext cx="1181047" cy="1167213"/>
            </a:xfrm>
            <a:prstGeom prst="blockArc">
              <a:avLst>
                <a:gd name="adj1" fmla="val 16158679"/>
                <a:gd name="adj2" fmla="val 0"/>
                <a:gd name="adj3" fmla="val 25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581875" y="1574322"/>
            <a:ext cx="10887075" cy="4778352"/>
            <a:chOff x="828672" y="470415"/>
            <a:chExt cx="10887075" cy="5813266"/>
          </a:xfrm>
        </p:grpSpPr>
        <p:grpSp>
          <p:nvGrpSpPr>
            <p:cNvPr id="73" name="그룹 72"/>
            <p:cNvGrpSpPr/>
            <p:nvPr/>
          </p:nvGrpSpPr>
          <p:grpSpPr>
            <a:xfrm>
              <a:off x="831726" y="1713426"/>
              <a:ext cx="2257425" cy="2870547"/>
              <a:chOff x="831726" y="1713426"/>
              <a:chExt cx="2257425" cy="2870547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831726" y="1713426"/>
                <a:ext cx="2257425" cy="485775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kumimoji="1" lang="ko-KR" altLang="en-US"/>
                  <a:t>영업시간 설정</a:t>
                </a:r>
                <a:endParaRPr kumimoji="1" lang="en-US" altLang="ko-KR" dirty="0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831726" y="2190380"/>
                <a:ext cx="2257425" cy="48577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kumimoji="1" lang="ko-KR" altLang="en-US" dirty="0"/>
                  <a:t>서비스 추가</a:t>
                </a:r>
                <a:r>
                  <a:rPr kumimoji="1" lang="en-US" altLang="ko-KR" dirty="0"/>
                  <a:t>/</a:t>
                </a:r>
                <a:r>
                  <a:rPr kumimoji="1" lang="ko-KR" altLang="en-US" dirty="0"/>
                  <a:t>수정</a:t>
                </a: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831726" y="2667334"/>
                <a:ext cx="2257425" cy="485775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kumimoji="1" lang="ko-KR" altLang="en-US" dirty="0"/>
                  <a:t>정보 수정</a:t>
                </a: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831726" y="3144288"/>
                <a:ext cx="2257425" cy="485775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kumimoji="1" lang="ko-KR" altLang="en-US" dirty="0"/>
                  <a:t>묶음 서비스</a:t>
                </a: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831726" y="3621242"/>
                <a:ext cx="2257425" cy="48577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kumimoji="1" lang="ko-KR" altLang="en-US" dirty="0"/>
                  <a:t>사용자 지정메뉴</a:t>
                </a:r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831726" y="4098198"/>
                <a:ext cx="2257425" cy="485775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kumimoji="1" lang="ko-KR" altLang="en-US" dirty="0"/>
                  <a:t>권한 제거 신청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828672" y="470415"/>
              <a:ext cx="10887075" cy="642937"/>
              <a:chOff x="828672" y="470415"/>
              <a:chExt cx="10887075" cy="642937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828672" y="470415"/>
                <a:ext cx="10887075" cy="6429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686046" y="603285"/>
                <a:ext cx="67865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dirty="0"/>
                  <a:t>                                 메뉴선택바 </a:t>
                </a:r>
              </a:p>
            </p:txBody>
          </p:sp>
        </p:grpSp>
        <p:sp>
          <p:nvSpPr>
            <p:cNvPr id="75" name="직사각형 74"/>
            <p:cNvSpPr/>
            <p:nvPr/>
          </p:nvSpPr>
          <p:spPr>
            <a:xfrm>
              <a:off x="4943476" y="1768967"/>
              <a:ext cx="3771896" cy="25824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000500" y="1713426"/>
              <a:ext cx="1114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/>
                <a:t>제목</a:t>
              </a: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014787" y="2301309"/>
              <a:ext cx="1100138" cy="30446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파일첨부</a:t>
              </a:r>
              <a:endParaRPr kumimoji="1" lang="en-US" altLang="ko-KR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014787" y="2910221"/>
              <a:ext cx="6186488" cy="211897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게시글작성</a:t>
              </a: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800975" y="5812193"/>
              <a:ext cx="1200150" cy="47148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미리보기</a:t>
              </a: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9001125" y="5812193"/>
              <a:ext cx="1200150" cy="47148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확인</a:t>
              </a: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014787" y="2605775"/>
              <a:ext cx="6186488" cy="3044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글꼴 편집기능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0802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596747" y="-671251"/>
            <a:ext cx="12464897" cy="2061901"/>
            <a:chOff x="-577697" y="-576001"/>
            <a:chExt cx="9709113" cy="1700745"/>
          </a:xfrm>
        </p:grpSpPr>
        <p:sp>
          <p:nvSpPr>
            <p:cNvPr id="5" name="직사각형 4"/>
            <p:cNvSpPr/>
            <p:nvPr/>
          </p:nvSpPr>
          <p:spPr>
            <a:xfrm>
              <a:off x="107504" y="0"/>
              <a:ext cx="3096344" cy="1124744"/>
            </a:xfrm>
            <a:prstGeom prst="rect">
              <a:avLst/>
            </a:prstGeom>
            <a:solidFill>
              <a:srgbClr val="3B5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24356" y="541195"/>
              <a:ext cx="2591728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491880" y="548680"/>
              <a:ext cx="5328592" cy="0"/>
            </a:xfrm>
            <a:prstGeom prst="line">
              <a:avLst/>
            </a:prstGeom>
            <a:ln w="28575">
              <a:solidFill>
                <a:srgbClr val="3B5AA8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8" name="제목 12"/>
            <p:cNvSpPr txBox="1">
              <a:spLocks/>
            </p:cNvSpPr>
            <p:nvPr/>
          </p:nvSpPr>
          <p:spPr>
            <a:xfrm>
              <a:off x="323528" y="692696"/>
              <a:ext cx="2013992" cy="29663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7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cs typeface="+mj-cs"/>
                </a:rPr>
                <a:t>| </a:t>
              </a:r>
              <a:r>
                <a:rPr lang="en-US" altLang="ko-KR" sz="1700" b="1" noProof="0" dirty="0">
                  <a:solidFill>
                    <a:schemeClr val="bg1"/>
                  </a:solidFill>
                  <a:latin typeface="+mn-ea"/>
                  <a:cs typeface="+mj-cs"/>
                </a:rPr>
                <a:t>5</a:t>
              </a:r>
              <a:r>
                <a:rPr lang="en-US" altLang="ko-KR" sz="1700" b="1" dirty="0">
                  <a:solidFill>
                    <a:schemeClr val="bg1"/>
                  </a:solidFill>
                  <a:latin typeface="+mn-ea"/>
                  <a:cs typeface="+mj-cs"/>
                </a:rPr>
                <a:t>. </a:t>
              </a:r>
              <a:r>
                <a:rPr lang="ko-KR" altLang="en-US" sz="1700" b="1" dirty="0">
                  <a:solidFill>
                    <a:schemeClr val="bg1"/>
                  </a:solidFill>
                  <a:latin typeface="+mn-ea"/>
                  <a:cs typeface="+mj-cs"/>
                </a:rPr>
                <a:t>병원관리자화면</a:t>
              </a:r>
              <a:endParaRPr kumimoji="0" lang="ko-KR" altLang="en-US" sz="1700" b="0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endParaRP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76456" y="476671"/>
              <a:ext cx="454960" cy="1589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막힌 원호 9"/>
            <p:cNvSpPr/>
            <p:nvPr/>
          </p:nvSpPr>
          <p:spPr>
            <a:xfrm flipV="1">
              <a:off x="-577697" y="-576001"/>
              <a:ext cx="1181047" cy="1167213"/>
            </a:xfrm>
            <a:prstGeom prst="blockArc">
              <a:avLst>
                <a:gd name="adj1" fmla="val 16158679"/>
                <a:gd name="adj2" fmla="val 0"/>
                <a:gd name="adj3" fmla="val 25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81875" y="1574322"/>
            <a:ext cx="10887075" cy="4873110"/>
            <a:chOff x="828672" y="470415"/>
            <a:chExt cx="10887075" cy="4873110"/>
          </a:xfrm>
        </p:grpSpPr>
        <p:grpSp>
          <p:nvGrpSpPr>
            <p:cNvPr id="28" name="그룹 27"/>
            <p:cNvGrpSpPr/>
            <p:nvPr/>
          </p:nvGrpSpPr>
          <p:grpSpPr>
            <a:xfrm>
              <a:off x="831726" y="1713426"/>
              <a:ext cx="2257425" cy="2870547"/>
              <a:chOff x="831726" y="1713426"/>
              <a:chExt cx="2257425" cy="2870547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831726" y="1713426"/>
                <a:ext cx="2257425" cy="485775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kumimoji="1" lang="ko-KR" altLang="en-US"/>
                  <a:t>영업시간 설정</a:t>
                </a:r>
                <a:endParaRPr kumimoji="1" lang="en-US" altLang="ko-KR" dirty="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831726" y="2190380"/>
                <a:ext cx="2257425" cy="48577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kumimoji="1" lang="ko-KR" altLang="en-US" dirty="0"/>
                  <a:t>서비스 추가</a:t>
                </a:r>
                <a:r>
                  <a:rPr kumimoji="1" lang="en-US" altLang="ko-KR" dirty="0"/>
                  <a:t>/</a:t>
                </a:r>
                <a:r>
                  <a:rPr kumimoji="1" lang="ko-KR" altLang="en-US" dirty="0"/>
                  <a:t>수정</a:t>
                </a: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831726" y="2667334"/>
                <a:ext cx="2257425" cy="485775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kumimoji="1" lang="ko-KR" altLang="en-US" dirty="0"/>
                  <a:t>정보 수정</a:t>
                </a: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831726" y="3144288"/>
                <a:ext cx="2257425" cy="485775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kumimoji="1" lang="ko-KR" altLang="en-US" dirty="0"/>
                  <a:t>묶음 서비스</a:t>
                </a: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831726" y="3621242"/>
                <a:ext cx="2257425" cy="48577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kumimoji="1" lang="ko-KR" altLang="en-US" dirty="0"/>
                  <a:t>사용자 지정메뉴</a:t>
                </a: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831726" y="4098198"/>
                <a:ext cx="2257425" cy="48577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kumimoji="1" lang="ko-KR" altLang="en-US" dirty="0"/>
                  <a:t>권한 제거 신청</a:t>
                </a: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828672" y="470415"/>
              <a:ext cx="10887075" cy="642937"/>
              <a:chOff x="828672" y="470415"/>
              <a:chExt cx="10887075" cy="642937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828672" y="470415"/>
                <a:ext cx="10887075" cy="6429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686046" y="603285"/>
                <a:ext cx="67865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dirty="0"/>
                  <a:t>                                 메뉴선택바 </a:t>
                </a: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4914900" y="2199201"/>
              <a:ext cx="4014787" cy="190781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탈퇴사유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8101013" y="4943475"/>
              <a:ext cx="985837" cy="40005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신청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2059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596747" y="-671251"/>
            <a:ext cx="12464897" cy="2061901"/>
            <a:chOff x="-577697" y="-576001"/>
            <a:chExt cx="9709113" cy="1700745"/>
          </a:xfrm>
        </p:grpSpPr>
        <p:sp>
          <p:nvSpPr>
            <p:cNvPr id="5" name="직사각형 4"/>
            <p:cNvSpPr/>
            <p:nvPr/>
          </p:nvSpPr>
          <p:spPr>
            <a:xfrm>
              <a:off x="107504" y="0"/>
              <a:ext cx="3096344" cy="1124744"/>
            </a:xfrm>
            <a:prstGeom prst="rect">
              <a:avLst/>
            </a:prstGeom>
            <a:solidFill>
              <a:srgbClr val="3B5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24356" y="541195"/>
              <a:ext cx="2591728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491880" y="548680"/>
              <a:ext cx="5328592" cy="0"/>
            </a:xfrm>
            <a:prstGeom prst="line">
              <a:avLst/>
            </a:prstGeom>
            <a:ln w="28575">
              <a:solidFill>
                <a:srgbClr val="3B5AA8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8" name="제목 12"/>
            <p:cNvSpPr txBox="1">
              <a:spLocks/>
            </p:cNvSpPr>
            <p:nvPr/>
          </p:nvSpPr>
          <p:spPr>
            <a:xfrm>
              <a:off x="323528" y="692696"/>
              <a:ext cx="2013992" cy="29663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7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cs typeface="+mj-cs"/>
                </a:rPr>
                <a:t>| </a:t>
              </a:r>
              <a:r>
                <a:rPr lang="en-US" altLang="ko-KR" sz="1700" b="1" dirty="0">
                  <a:solidFill>
                    <a:schemeClr val="bg1"/>
                  </a:solidFill>
                  <a:latin typeface="+mn-ea"/>
                  <a:cs typeface="+mj-cs"/>
                </a:rPr>
                <a:t>6.</a:t>
              </a:r>
              <a:r>
                <a:rPr lang="ko-KR" altLang="en-US" sz="1700" b="1" dirty="0">
                  <a:solidFill>
                    <a:schemeClr val="bg1"/>
                  </a:solidFill>
                  <a:latin typeface="+mn-ea"/>
                  <a:cs typeface="+mj-cs"/>
                </a:rPr>
                <a:t>일반회원정보수정</a:t>
              </a:r>
              <a:endParaRPr kumimoji="0" lang="ko-KR" altLang="en-US" sz="1700" b="0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endParaRP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76456" y="476671"/>
              <a:ext cx="454960" cy="1589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막힌 원호 9"/>
            <p:cNvSpPr/>
            <p:nvPr/>
          </p:nvSpPr>
          <p:spPr>
            <a:xfrm flipV="1">
              <a:off x="-577697" y="-576001"/>
              <a:ext cx="1181047" cy="1167213"/>
            </a:xfrm>
            <a:prstGeom prst="blockArc">
              <a:avLst>
                <a:gd name="adj1" fmla="val 16158679"/>
                <a:gd name="adj2" fmla="val 0"/>
                <a:gd name="adj3" fmla="val 25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25026" y="1477950"/>
            <a:ext cx="11642103" cy="65987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569200" y="1434251"/>
            <a:ext cx="2422688" cy="659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MY PAGE</a:t>
            </a:r>
            <a:endParaRPr lang="ko-KR" altLang="en-US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25026" y="2176341"/>
            <a:ext cx="3056134" cy="664162"/>
            <a:chOff x="282804" y="1125456"/>
            <a:chExt cx="3056134" cy="746375"/>
          </a:xfrm>
        </p:grpSpPr>
        <p:sp>
          <p:nvSpPr>
            <p:cNvPr id="13" name="직사각형 12"/>
            <p:cNvSpPr/>
            <p:nvPr/>
          </p:nvSpPr>
          <p:spPr>
            <a:xfrm>
              <a:off x="282804" y="1125456"/>
              <a:ext cx="1528067" cy="7362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accent1"/>
                  </a:solidFill>
                </a:rPr>
                <a:t>회원정보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810871" y="1135616"/>
              <a:ext cx="1528067" cy="7362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회원탈퇴</a:t>
              </a:r>
            </a:p>
          </p:txBody>
        </p:sp>
        <p:cxnSp>
          <p:nvCxnSpPr>
            <p:cNvPr id="15" name="직선 연결선 14"/>
            <p:cNvCxnSpPr>
              <a:cxnSpLocks/>
            </p:cNvCxnSpPr>
            <p:nvPr/>
          </p:nvCxnSpPr>
          <p:spPr>
            <a:xfrm>
              <a:off x="466879" y="1861671"/>
              <a:ext cx="1159916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직선 연결선 15"/>
          <p:cNvCxnSpPr>
            <a:cxnSpLocks/>
          </p:cNvCxnSpPr>
          <p:nvPr/>
        </p:nvCxnSpPr>
        <p:spPr>
          <a:xfrm>
            <a:off x="2015266" y="1861671"/>
            <a:ext cx="115991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186819"/>
              </p:ext>
            </p:extLst>
          </p:nvPr>
        </p:nvGraphicFramePr>
        <p:xfrm>
          <a:off x="599299" y="3044369"/>
          <a:ext cx="7341461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5808">
                  <a:extLst>
                    <a:ext uri="{9D8B030D-6E8A-4147-A177-3AD203B41FA5}">
                      <a16:colId xmlns:a16="http://schemas.microsoft.com/office/drawing/2014/main" val="2675125465"/>
                    </a:ext>
                  </a:extLst>
                </a:gridCol>
                <a:gridCol w="5335653">
                  <a:extLst>
                    <a:ext uri="{9D8B030D-6E8A-4147-A177-3AD203B41FA5}">
                      <a16:colId xmlns:a16="http://schemas.microsoft.com/office/drawing/2014/main" val="599887103"/>
                    </a:ext>
                  </a:extLst>
                </a:gridCol>
              </a:tblGrid>
              <a:tr h="3146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ididid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463495"/>
                  </a:ext>
                </a:extLst>
              </a:tr>
              <a:tr h="3146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이름이야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899734"/>
                  </a:ext>
                </a:extLst>
              </a:tr>
              <a:tr h="3146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비밀번호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947520"/>
                  </a:ext>
                </a:extLst>
              </a:tr>
              <a:tr h="3146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비밀번호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558901"/>
                  </a:ext>
                </a:extLst>
              </a:tr>
              <a:tr h="3146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이메일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158077"/>
                  </a:ext>
                </a:extLst>
              </a:tr>
              <a:tr h="3146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전화번호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010-****-****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953829"/>
                  </a:ext>
                </a:extLst>
              </a:tr>
              <a:tr h="3146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성별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184662"/>
                  </a:ext>
                </a:extLst>
              </a:tr>
              <a:tr h="3146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38714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029619"/>
              </p:ext>
            </p:extLst>
          </p:nvPr>
        </p:nvGraphicFramePr>
        <p:xfrm>
          <a:off x="7569200" y="6146025"/>
          <a:ext cx="3860800" cy="380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2905963699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3345715831"/>
                    </a:ext>
                  </a:extLst>
                </a:gridCol>
              </a:tblGrid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</a:rPr>
                        <a:t>수정완료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수정취소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098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894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596747" y="-671251"/>
            <a:ext cx="12464897" cy="2061901"/>
            <a:chOff x="-577697" y="-576001"/>
            <a:chExt cx="9709113" cy="1700745"/>
          </a:xfrm>
        </p:grpSpPr>
        <p:sp>
          <p:nvSpPr>
            <p:cNvPr id="5" name="직사각형 4"/>
            <p:cNvSpPr/>
            <p:nvPr/>
          </p:nvSpPr>
          <p:spPr>
            <a:xfrm>
              <a:off x="107504" y="0"/>
              <a:ext cx="3096344" cy="1124744"/>
            </a:xfrm>
            <a:prstGeom prst="rect">
              <a:avLst/>
            </a:prstGeom>
            <a:solidFill>
              <a:srgbClr val="3B5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24356" y="541195"/>
              <a:ext cx="2591728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491880" y="548680"/>
              <a:ext cx="5328592" cy="0"/>
            </a:xfrm>
            <a:prstGeom prst="line">
              <a:avLst/>
            </a:prstGeom>
            <a:ln w="28575">
              <a:solidFill>
                <a:srgbClr val="3B5AA8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8" name="제목 12"/>
            <p:cNvSpPr txBox="1">
              <a:spLocks/>
            </p:cNvSpPr>
            <p:nvPr/>
          </p:nvSpPr>
          <p:spPr>
            <a:xfrm>
              <a:off x="323528" y="692696"/>
              <a:ext cx="2013992" cy="29663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7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cs typeface="+mj-cs"/>
                </a:rPr>
                <a:t>| </a:t>
              </a:r>
              <a:r>
                <a:rPr lang="en-US" altLang="ko-KR" sz="1700" b="1" dirty="0">
                  <a:solidFill>
                    <a:schemeClr val="bg1"/>
                  </a:solidFill>
                  <a:latin typeface="+mn-ea"/>
                  <a:cs typeface="+mj-cs"/>
                </a:rPr>
                <a:t>6.</a:t>
              </a:r>
              <a:r>
                <a:rPr lang="ko-KR" altLang="en-US" sz="1700" b="1" dirty="0">
                  <a:solidFill>
                    <a:schemeClr val="bg1"/>
                  </a:solidFill>
                  <a:latin typeface="+mn-ea"/>
                  <a:cs typeface="+mj-cs"/>
                </a:rPr>
                <a:t>일반회원정보수정</a:t>
              </a:r>
              <a:endParaRPr kumimoji="0" lang="ko-KR" altLang="en-US" sz="1700" b="0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endParaRP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76456" y="476671"/>
              <a:ext cx="454960" cy="1589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막힌 원호 9"/>
            <p:cNvSpPr/>
            <p:nvPr/>
          </p:nvSpPr>
          <p:spPr>
            <a:xfrm flipV="1">
              <a:off x="-577697" y="-576001"/>
              <a:ext cx="1181047" cy="1167213"/>
            </a:xfrm>
            <a:prstGeom prst="blockArc">
              <a:avLst>
                <a:gd name="adj1" fmla="val 16158679"/>
                <a:gd name="adj2" fmla="val 0"/>
                <a:gd name="adj3" fmla="val 25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25026" y="1477950"/>
            <a:ext cx="11642103" cy="65987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569200" y="1434251"/>
            <a:ext cx="2422688" cy="659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MY PAGE</a:t>
            </a:r>
            <a:endParaRPr lang="ko-KR" altLang="en-US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25026" y="2176341"/>
            <a:ext cx="3056134" cy="664162"/>
            <a:chOff x="282804" y="1125456"/>
            <a:chExt cx="3056134" cy="746375"/>
          </a:xfrm>
        </p:grpSpPr>
        <p:sp>
          <p:nvSpPr>
            <p:cNvPr id="13" name="직사각형 12"/>
            <p:cNvSpPr/>
            <p:nvPr/>
          </p:nvSpPr>
          <p:spPr>
            <a:xfrm>
              <a:off x="282804" y="1125456"/>
              <a:ext cx="1528067" cy="7362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accent1"/>
                  </a:solidFill>
                </a:rPr>
                <a:t>회원정보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810871" y="1135616"/>
              <a:ext cx="1528067" cy="7362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회원탈퇴</a:t>
              </a:r>
            </a:p>
          </p:txBody>
        </p:sp>
        <p:cxnSp>
          <p:nvCxnSpPr>
            <p:cNvPr id="15" name="직선 연결선 14"/>
            <p:cNvCxnSpPr>
              <a:cxnSpLocks/>
            </p:cNvCxnSpPr>
            <p:nvPr/>
          </p:nvCxnSpPr>
          <p:spPr>
            <a:xfrm>
              <a:off x="466879" y="1861671"/>
              <a:ext cx="1159916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직선 연결선 15"/>
          <p:cNvCxnSpPr>
            <a:cxnSpLocks/>
          </p:cNvCxnSpPr>
          <p:nvPr/>
        </p:nvCxnSpPr>
        <p:spPr>
          <a:xfrm>
            <a:off x="2015266" y="1861671"/>
            <a:ext cx="115991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599299" y="3044369"/>
          <a:ext cx="7341461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5808">
                  <a:extLst>
                    <a:ext uri="{9D8B030D-6E8A-4147-A177-3AD203B41FA5}">
                      <a16:colId xmlns:a16="http://schemas.microsoft.com/office/drawing/2014/main" val="2675125465"/>
                    </a:ext>
                  </a:extLst>
                </a:gridCol>
                <a:gridCol w="5335653">
                  <a:extLst>
                    <a:ext uri="{9D8B030D-6E8A-4147-A177-3AD203B41FA5}">
                      <a16:colId xmlns:a16="http://schemas.microsoft.com/office/drawing/2014/main" val="599887103"/>
                    </a:ext>
                  </a:extLst>
                </a:gridCol>
              </a:tblGrid>
              <a:tr h="3146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ididid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463495"/>
                  </a:ext>
                </a:extLst>
              </a:tr>
              <a:tr h="3146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이름이야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899734"/>
                  </a:ext>
                </a:extLst>
              </a:tr>
              <a:tr h="3146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비밀번호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947520"/>
                  </a:ext>
                </a:extLst>
              </a:tr>
              <a:tr h="3146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비밀번호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558901"/>
                  </a:ext>
                </a:extLst>
              </a:tr>
              <a:tr h="3146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이메일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158077"/>
                  </a:ext>
                </a:extLst>
              </a:tr>
              <a:tr h="3146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전화번호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010-****-****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953829"/>
                  </a:ext>
                </a:extLst>
              </a:tr>
              <a:tr h="3146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성별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184662"/>
                  </a:ext>
                </a:extLst>
              </a:tr>
              <a:tr h="3146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38714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7569200" y="6146025"/>
          <a:ext cx="3860800" cy="380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2905963699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3345715831"/>
                    </a:ext>
                  </a:extLst>
                </a:gridCol>
              </a:tblGrid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</a:rPr>
                        <a:t>수정완료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수정취소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098313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3381160" y="2738684"/>
            <a:ext cx="6156960" cy="210312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</a:t>
            </a:r>
            <a:r>
              <a:rPr lang="ko-KR" altLang="en-US" b="1" dirty="0">
                <a:solidFill>
                  <a:schemeClr val="tx1"/>
                </a:solidFill>
              </a:rPr>
              <a:t>수정하시겠습니까</a:t>
            </a:r>
            <a:r>
              <a:rPr lang="en-US" altLang="ko-KR" b="1" dirty="0">
                <a:solidFill>
                  <a:schemeClr val="tx1"/>
                </a:solidFill>
              </a:rPr>
              <a:t>?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6809295" y="4319449"/>
            <a:ext cx="1036320" cy="37592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262384" y="4319449"/>
            <a:ext cx="1036320" cy="37592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569200" y="6146025"/>
            <a:ext cx="1920240" cy="380999"/>
          </a:xfrm>
          <a:prstGeom prst="rect">
            <a:avLst/>
          </a:prstGeom>
          <a:solidFill>
            <a:srgbClr val="4472C4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4950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596747" y="-671251"/>
            <a:ext cx="12464897" cy="2061901"/>
            <a:chOff x="-577697" y="-576001"/>
            <a:chExt cx="9709113" cy="1700745"/>
          </a:xfrm>
        </p:grpSpPr>
        <p:sp>
          <p:nvSpPr>
            <p:cNvPr id="5" name="직사각형 4"/>
            <p:cNvSpPr/>
            <p:nvPr/>
          </p:nvSpPr>
          <p:spPr>
            <a:xfrm>
              <a:off x="107504" y="0"/>
              <a:ext cx="3096344" cy="1124744"/>
            </a:xfrm>
            <a:prstGeom prst="rect">
              <a:avLst/>
            </a:prstGeom>
            <a:solidFill>
              <a:srgbClr val="3B5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24356" y="541195"/>
              <a:ext cx="2591728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491880" y="548680"/>
              <a:ext cx="5328592" cy="0"/>
            </a:xfrm>
            <a:prstGeom prst="line">
              <a:avLst/>
            </a:prstGeom>
            <a:ln w="28575">
              <a:solidFill>
                <a:srgbClr val="3B5AA8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8" name="제목 12"/>
            <p:cNvSpPr txBox="1">
              <a:spLocks/>
            </p:cNvSpPr>
            <p:nvPr/>
          </p:nvSpPr>
          <p:spPr>
            <a:xfrm>
              <a:off x="323528" y="692696"/>
              <a:ext cx="2013992" cy="29663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7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cs typeface="+mj-cs"/>
                </a:rPr>
                <a:t>|7. </a:t>
              </a:r>
              <a:r>
                <a:rPr kumimoji="0" lang="ko-KR" alt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cs typeface="+mj-cs"/>
                </a:rPr>
                <a:t>일반 회원 탈퇴</a:t>
              </a:r>
              <a:endParaRPr kumimoji="0" lang="ko-KR" altLang="en-US" sz="1700" b="0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endParaRP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76456" y="476671"/>
              <a:ext cx="454960" cy="1589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막힌 원호 9"/>
            <p:cNvSpPr/>
            <p:nvPr/>
          </p:nvSpPr>
          <p:spPr>
            <a:xfrm flipV="1">
              <a:off x="-577697" y="-576001"/>
              <a:ext cx="1181047" cy="1167213"/>
            </a:xfrm>
            <a:prstGeom prst="blockArc">
              <a:avLst>
                <a:gd name="adj1" fmla="val 16158679"/>
                <a:gd name="adj2" fmla="val 0"/>
                <a:gd name="adj3" fmla="val 25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503520" y="1803993"/>
            <a:ext cx="11364630" cy="4127843"/>
            <a:chOff x="282804" y="414779"/>
            <a:chExt cx="11642103" cy="4939541"/>
          </a:xfrm>
        </p:grpSpPr>
        <p:sp>
          <p:nvSpPr>
            <p:cNvPr id="32" name="직사각형 31"/>
            <p:cNvSpPr/>
            <p:nvPr/>
          </p:nvSpPr>
          <p:spPr>
            <a:xfrm>
              <a:off x="282804" y="414779"/>
              <a:ext cx="11642103" cy="65987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11505" y="414779"/>
              <a:ext cx="2422688" cy="6598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MY PAGE</a:t>
              </a:r>
              <a:endPara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82804" y="1125456"/>
              <a:ext cx="1528067" cy="7362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회원정보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810871" y="1135616"/>
              <a:ext cx="1528067" cy="7362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4472C4"/>
                  </a:solidFill>
                </a:rPr>
                <a:t>회원탈퇴</a:t>
              </a:r>
            </a:p>
          </p:txBody>
        </p:sp>
        <p:cxnSp>
          <p:nvCxnSpPr>
            <p:cNvPr id="36" name="직선 연결선 35"/>
            <p:cNvCxnSpPr>
              <a:cxnSpLocks/>
            </p:cNvCxnSpPr>
            <p:nvPr/>
          </p:nvCxnSpPr>
          <p:spPr>
            <a:xfrm>
              <a:off x="2015266" y="1861671"/>
              <a:ext cx="1159916" cy="0"/>
            </a:xfrm>
            <a:prstGeom prst="line">
              <a:avLst/>
            </a:prstGeom>
            <a:ln w="5715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4236720" y="2267947"/>
              <a:ext cx="7688187" cy="308637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452441" y="2474180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비밀번호 확인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452441" y="3049745"/>
              <a:ext cx="3251200" cy="4775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bg1">
                      <a:lumMod val="65000"/>
                    </a:schemeClr>
                  </a:solidFill>
                </a:rPr>
                <a:t>비밀번호 확인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116033" y="4746465"/>
              <a:ext cx="1036320" cy="37592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569122" y="4746465"/>
              <a:ext cx="1036320" cy="3759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취소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9700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596747" y="-671251"/>
            <a:ext cx="12464897" cy="2061901"/>
            <a:chOff x="-577697" y="-576001"/>
            <a:chExt cx="9709113" cy="1700745"/>
          </a:xfrm>
        </p:grpSpPr>
        <p:sp>
          <p:nvSpPr>
            <p:cNvPr id="5" name="직사각형 4"/>
            <p:cNvSpPr/>
            <p:nvPr/>
          </p:nvSpPr>
          <p:spPr>
            <a:xfrm>
              <a:off x="107504" y="0"/>
              <a:ext cx="3096344" cy="1124744"/>
            </a:xfrm>
            <a:prstGeom prst="rect">
              <a:avLst/>
            </a:prstGeom>
            <a:solidFill>
              <a:srgbClr val="3B5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24356" y="541195"/>
              <a:ext cx="2591728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491880" y="548680"/>
              <a:ext cx="5328592" cy="0"/>
            </a:xfrm>
            <a:prstGeom prst="line">
              <a:avLst/>
            </a:prstGeom>
            <a:ln w="28575">
              <a:solidFill>
                <a:srgbClr val="3B5AA8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8" name="제목 12"/>
            <p:cNvSpPr txBox="1">
              <a:spLocks/>
            </p:cNvSpPr>
            <p:nvPr/>
          </p:nvSpPr>
          <p:spPr>
            <a:xfrm>
              <a:off x="323528" y="692696"/>
              <a:ext cx="2013992" cy="29663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7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cs typeface="+mj-cs"/>
                </a:rPr>
                <a:t>|7. </a:t>
              </a:r>
              <a:r>
                <a:rPr kumimoji="0" lang="ko-KR" alt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cs typeface="+mj-cs"/>
                </a:rPr>
                <a:t>일반 회원 탈퇴</a:t>
              </a:r>
              <a:endParaRPr kumimoji="0" lang="ko-KR" altLang="en-US" sz="1700" b="0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endParaRP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76456" y="476671"/>
              <a:ext cx="454960" cy="1589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막힌 원호 9"/>
            <p:cNvSpPr/>
            <p:nvPr/>
          </p:nvSpPr>
          <p:spPr>
            <a:xfrm flipV="1">
              <a:off x="-577697" y="-576001"/>
              <a:ext cx="1181047" cy="1167213"/>
            </a:xfrm>
            <a:prstGeom prst="blockArc">
              <a:avLst>
                <a:gd name="adj1" fmla="val 16158679"/>
                <a:gd name="adj2" fmla="val 0"/>
                <a:gd name="adj3" fmla="val 25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503520" y="1803993"/>
            <a:ext cx="11364630" cy="4127843"/>
            <a:chOff x="282804" y="414779"/>
            <a:chExt cx="11642103" cy="4939541"/>
          </a:xfrm>
        </p:grpSpPr>
        <p:sp>
          <p:nvSpPr>
            <p:cNvPr id="32" name="직사각형 31"/>
            <p:cNvSpPr/>
            <p:nvPr/>
          </p:nvSpPr>
          <p:spPr>
            <a:xfrm>
              <a:off x="282804" y="414779"/>
              <a:ext cx="11642103" cy="65987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11505" y="414779"/>
              <a:ext cx="2422688" cy="6598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MY PAGE</a:t>
              </a:r>
              <a:endPara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82804" y="1125456"/>
              <a:ext cx="1528067" cy="7362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회원정보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810871" y="1135616"/>
              <a:ext cx="1528067" cy="7362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4472C4"/>
                  </a:solidFill>
                </a:rPr>
                <a:t>회원탈퇴</a:t>
              </a:r>
            </a:p>
          </p:txBody>
        </p:sp>
        <p:cxnSp>
          <p:nvCxnSpPr>
            <p:cNvPr id="36" name="직선 연결선 35"/>
            <p:cNvCxnSpPr>
              <a:cxnSpLocks/>
            </p:cNvCxnSpPr>
            <p:nvPr/>
          </p:nvCxnSpPr>
          <p:spPr>
            <a:xfrm>
              <a:off x="2015266" y="1861671"/>
              <a:ext cx="1159916" cy="0"/>
            </a:xfrm>
            <a:prstGeom prst="line">
              <a:avLst/>
            </a:prstGeom>
            <a:ln w="5715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4236720" y="2267947"/>
              <a:ext cx="7688187" cy="308637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452441" y="2474180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비밀번호 확인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452441" y="3049745"/>
              <a:ext cx="3251200" cy="4775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bg1">
                      <a:lumMod val="65000"/>
                    </a:schemeClr>
                  </a:solidFill>
                </a:rPr>
                <a:t>비밀번호 확인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116033" y="4746465"/>
              <a:ext cx="1036320" cy="37592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569122" y="4746465"/>
              <a:ext cx="1036320" cy="3759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취소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89722" y="3072554"/>
            <a:ext cx="10415157" cy="3456417"/>
            <a:chOff x="193040" y="2052320"/>
            <a:chExt cx="10911840" cy="4476651"/>
          </a:xfrm>
        </p:grpSpPr>
        <p:sp>
          <p:nvSpPr>
            <p:cNvPr id="21" name="직사각형 20"/>
            <p:cNvSpPr/>
            <p:nvPr/>
          </p:nvSpPr>
          <p:spPr>
            <a:xfrm>
              <a:off x="3025375" y="2052320"/>
              <a:ext cx="6156960" cy="21031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 </a:t>
              </a:r>
              <a:r>
                <a:rPr lang="ko-KR" altLang="en-US" b="1" dirty="0">
                  <a:solidFill>
                    <a:schemeClr val="tx1"/>
                  </a:solidFill>
                </a:rPr>
                <a:t>정말</a:t>
              </a:r>
              <a:r>
                <a:rPr lang="en-US" altLang="ko-KR" dirty="0"/>
                <a:t> </a:t>
              </a:r>
              <a:r>
                <a:rPr lang="ko-KR" altLang="en-US" b="1" dirty="0">
                  <a:solidFill>
                    <a:schemeClr val="tx1"/>
                  </a:solidFill>
                </a:rPr>
                <a:t>탈퇴하시겠습니까</a:t>
              </a:r>
              <a:r>
                <a:rPr lang="en-US" altLang="ko-KR" b="1" dirty="0">
                  <a:solidFill>
                    <a:schemeClr val="tx1"/>
                  </a:solidFill>
                </a:rPr>
                <a:t>?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451600" y="3664684"/>
              <a:ext cx="1036320" cy="37592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904689" y="3664684"/>
              <a:ext cx="1036320" cy="3759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취소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3040" y="5882640"/>
              <a:ext cx="109118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C00000"/>
                  </a:solidFill>
                </a:rPr>
                <a:t>√</a:t>
              </a:r>
              <a:r>
                <a:rPr lang="ko-KR" altLang="en-US" b="1" dirty="0"/>
                <a:t> 탈퇴 후에는 동일한 아이디를 사용 하실 수 없습니다</a:t>
              </a:r>
              <a:r>
                <a:rPr lang="en-US" altLang="ko-KR" b="1" dirty="0"/>
                <a:t>.</a:t>
              </a:r>
            </a:p>
            <a:p>
              <a:r>
                <a:rPr lang="ko-KR" altLang="en-US" b="1" dirty="0">
                  <a:solidFill>
                    <a:srgbClr val="C00000"/>
                  </a:solidFill>
                </a:rPr>
                <a:t>√</a:t>
              </a:r>
              <a:r>
                <a:rPr lang="ko-KR" altLang="en-US" b="1" dirty="0"/>
                <a:t> 또한 일주일동안 가입하실 수 없습니다</a:t>
              </a:r>
              <a:r>
                <a:rPr lang="en-US" altLang="ko-KR" b="1" dirty="0"/>
                <a:t>.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88140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596747" y="-671251"/>
            <a:ext cx="12464897" cy="2061901"/>
            <a:chOff x="-577697" y="-576001"/>
            <a:chExt cx="9709113" cy="1700745"/>
          </a:xfrm>
        </p:grpSpPr>
        <p:sp>
          <p:nvSpPr>
            <p:cNvPr id="5" name="직사각형 4"/>
            <p:cNvSpPr/>
            <p:nvPr/>
          </p:nvSpPr>
          <p:spPr>
            <a:xfrm>
              <a:off x="107504" y="0"/>
              <a:ext cx="3096344" cy="1124744"/>
            </a:xfrm>
            <a:prstGeom prst="rect">
              <a:avLst/>
            </a:prstGeom>
            <a:solidFill>
              <a:srgbClr val="3B5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24356" y="541195"/>
              <a:ext cx="2591728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491880" y="548680"/>
              <a:ext cx="5328592" cy="0"/>
            </a:xfrm>
            <a:prstGeom prst="line">
              <a:avLst/>
            </a:prstGeom>
            <a:ln w="28575">
              <a:solidFill>
                <a:srgbClr val="3B5AA8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8" name="제목 12"/>
            <p:cNvSpPr txBox="1">
              <a:spLocks/>
            </p:cNvSpPr>
            <p:nvPr/>
          </p:nvSpPr>
          <p:spPr>
            <a:xfrm>
              <a:off x="323528" y="692696"/>
              <a:ext cx="2013992" cy="29663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7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cs typeface="+mj-cs"/>
                </a:rPr>
                <a:t>|7. </a:t>
              </a:r>
              <a:r>
                <a:rPr kumimoji="0" lang="ko-KR" alt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cs typeface="+mj-cs"/>
                </a:rPr>
                <a:t>일반 회원 탈퇴</a:t>
              </a:r>
              <a:endParaRPr kumimoji="0" lang="ko-KR" altLang="en-US" sz="1700" b="0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endParaRP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76456" y="476671"/>
              <a:ext cx="454960" cy="1589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막힌 원호 9"/>
            <p:cNvSpPr/>
            <p:nvPr/>
          </p:nvSpPr>
          <p:spPr>
            <a:xfrm flipV="1">
              <a:off x="-577697" y="-576001"/>
              <a:ext cx="1181047" cy="1167213"/>
            </a:xfrm>
            <a:prstGeom prst="blockArc">
              <a:avLst>
                <a:gd name="adj1" fmla="val 16158679"/>
                <a:gd name="adj2" fmla="val 0"/>
                <a:gd name="adj3" fmla="val 25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503520" y="1803993"/>
            <a:ext cx="11364630" cy="4127843"/>
            <a:chOff x="282804" y="414779"/>
            <a:chExt cx="11642103" cy="4939541"/>
          </a:xfrm>
        </p:grpSpPr>
        <p:sp>
          <p:nvSpPr>
            <p:cNvPr id="32" name="직사각형 31"/>
            <p:cNvSpPr/>
            <p:nvPr/>
          </p:nvSpPr>
          <p:spPr>
            <a:xfrm>
              <a:off x="282804" y="414779"/>
              <a:ext cx="11642103" cy="65987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11505" y="414779"/>
              <a:ext cx="2422688" cy="6598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MY PAGE</a:t>
              </a:r>
              <a:endPara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82804" y="1125456"/>
              <a:ext cx="1528067" cy="7362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회원정보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810871" y="1135616"/>
              <a:ext cx="1528067" cy="7362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4472C4"/>
                  </a:solidFill>
                </a:rPr>
                <a:t>회원탈퇴</a:t>
              </a:r>
            </a:p>
          </p:txBody>
        </p:sp>
        <p:cxnSp>
          <p:nvCxnSpPr>
            <p:cNvPr id="36" name="직선 연결선 35"/>
            <p:cNvCxnSpPr>
              <a:cxnSpLocks/>
            </p:cNvCxnSpPr>
            <p:nvPr/>
          </p:nvCxnSpPr>
          <p:spPr>
            <a:xfrm>
              <a:off x="2015266" y="1861671"/>
              <a:ext cx="1159916" cy="0"/>
            </a:xfrm>
            <a:prstGeom prst="line">
              <a:avLst/>
            </a:prstGeom>
            <a:ln w="5715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4236720" y="2267947"/>
              <a:ext cx="7688187" cy="308637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452441" y="2474180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비밀번호 확인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452441" y="3049745"/>
              <a:ext cx="3251200" cy="4775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bg1">
                      <a:lumMod val="65000"/>
                    </a:schemeClr>
                  </a:solidFill>
                </a:rPr>
                <a:t>비밀번호 확인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116033" y="4746465"/>
              <a:ext cx="1036320" cy="37592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569122" y="4746465"/>
              <a:ext cx="1036320" cy="3759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취소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89722" y="3072554"/>
            <a:ext cx="10415157" cy="3456417"/>
            <a:chOff x="193040" y="2052320"/>
            <a:chExt cx="10911840" cy="4476651"/>
          </a:xfrm>
        </p:grpSpPr>
        <p:sp>
          <p:nvSpPr>
            <p:cNvPr id="21" name="직사각형 20"/>
            <p:cNvSpPr/>
            <p:nvPr/>
          </p:nvSpPr>
          <p:spPr>
            <a:xfrm>
              <a:off x="3025375" y="2052320"/>
              <a:ext cx="6156960" cy="21031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 </a:t>
              </a:r>
              <a:r>
                <a:rPr lang="ko-KR" altLang="en-US" b="1" dirty="0">
                  <a:solidFill>
                    <a:schemeClr val="tx1"/>
                  </a:solidFill>
                </a:rPr>
                <a:t>정말</a:t>
              </a:r>
              <a:r>
                <a:rPr lang="en-US" altLang="ko-KR" dirty="0"/>
                <a:t> </a:t>
              </a:r>
              <a:r>
                <a:rPr lang="ko-KR" altLang="en-US" b="1" dirty="0">
                  <a:solidFill>
                    <a:schemeClr val="tx1"/>
                  </a:solidFill>
                </a:rPr>
                <a:t>탈퇴하시겠습니까</a:t>
              </a:r>
              <a:r>
                <a:rPr lang="en-US" altLang="ko-KR" b="1" dirty="0">
                  <a:solidFill>
                    <a:schemeClr val="tx1"/>
                  </a:solidFill>
                </a:rPr>
                <a:t>?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451600" y="3664684"/>
              <a:ext cx="1036320" cy="37592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904689" y="3664684"/>
              <a:ext cx="1036320" cy="3759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취소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3040" y="5882640"/>
              <a:ext cx="109118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C00000"/>
                  </a:solidFill>
                </a:rPr>
                <a:t>√</a:t>
              </a:r>
              <a:r>
                <a:rPr lang="ko-KR" altLang="en-US" b="1" dirty="0"/>
                <a:t> 탈퇴 후에는 동일한 아이디를 사용 하실 수 없습니다</a:t>
              </a:r>
              <a:r>
                <a:rPr lang="en-US" altLang="ko-KR" b="1" dirty="0"/>
                <a:t>.</a:t>
              </a:r>
            </a:p>
            <a:p>
              <a:r>
                <a:rPr lang="ko-KR" altLang="en-US" b="1" dirty="0">
                  <a:solidFill>
                    <a:srgbClr val="C00000"/>
                  </a:solidFill>
                </a:rPr>
                <a:t>√</a:t>
              </a:r>
              <a:r>
                <a:rPr lang="ko-KR" altLang="en-US" b="1" dirty="0"/>
                <a:t> 또한 일주일동안 가입하실 수 없습니다</a:t>
              </a:r>
              <a:r>
                <a:rPr lang="en-US" altLang="ko-KR" b="1" dirty="0"/>
                <a:t>.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03983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596747" y="-671251"/>
            <a:ext cx="12464897" cy="2061901"/>
            <a:chOff x="-577697" y="-576001"/>
            <a:chExt cx="9709113" cy="1700745"/>
          </a:xfrm>
        </p:grpSpPr>
        <p:sp>
          <p:nvSpPr>
            <p:cNvPr id="5" name="직사각형 4"/>
            <p:cNvSpPr/>
            <p:nvPr/>
          </p:nvSpPr>
          <p:spPr>
            <a:xfrm>
              <a:off x="107504" y="0"/>
              <a:ext cx="3096344" cy="1124744"/>
            </a:xfrm>
            <a:prstGeom prst="rect">
              <a:avLst/>
            </a:prstGeom>
            <a:solidFill>
              <a:srgbClr val="3B5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24356" y="541195"/>
              <a:ext cx="2591728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491880" y="548680"/>
              <a:ext cx="5328592" cy="0"/>
            </a:xfrm>
            <a:prstGeom prst="line">
              <a:avLst/>
            </a:prstGeom>
            <a:ln w="28575">
              <a:solidFill>
                <a:srgbClr val="3B5AA8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8" name="제목 12"/>
            <p:cNvSpPr txBox="1">
              <a:spLocks/>
            </p:cNvSpPr>
            <p:nvPr/>
          </p:nvSpPr>
          <p:spPr>
            <a:xfrm>
              <a:off x="323528" y="692696"/>
              <a:ext cx="2013992" cy="29663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7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cs typeface="+mj-cs"/>
                </a:rPr>
                <a:t>| </a:t>
              </a:r>
              <a:r>
                <a:rPr lang="en-US" altLang="ko-KR" sz="1700" b="1" dirty="0">
                  <a:solidFill>
                    <a:schemeClr val="bg1"/>
                  </a:solidFill>
                  <a:latin typeface="+mn-ea"/>
                  <a:cs typeface="+mj-cs"/>
                </a:rPr>
                <a:t>1. </a:t>
              </a:r>
              <a:r>
                <a:rPr lang="ko-KR" altLang="en-US" sz="1700" b="1" dirty="0" err="1">
                  <a:solidFill>
                    <a:schemeClr val="bg1"/>
                  </a:solidFill>
                  <a:latin typeface="+mn-ea"/>
                  <a:cs typeface="+mj-cs"/>
                </a:rPr>
                <a:t>메인화면</a:t>
              </a:r>
              <a:endParaRPr kumimoji="0" lang="ko-KR" altLang="en-US" sz="1700" b="0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endParaRP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76456" y="476671"/>
              <a:ext cx="454960" cy="1589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막힌 원호 9"/>
            <p:cNvSpPr/>
            <p:nvPr/>
          </p:nvSpPr>
          <p:spPr>
            <a:xfrm flipV="1">
              <a:off x="-577697" y="-576001"/>
              <a:ext cx="1181047" cy="1167213"/>
            </a:xfrm>
            <a:prstGeom prst="blockArc">
              <a:avLst>
                <a:gd name="adj1" fmla="val 16158679"/>
                <a:gd name="adj2" fmla="val 0"/>
                <a:gd name="adj3" fmla="val 25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498600" y="1574322"/>
            <a:ext cx="11656336" cy="4177719"/>
            <a:chOff x="713543" y="-490577"/>
            <a:chExt cx="13468293" cy="7191253"/>
          </a:xfrm>
        </p:grpSpPr>
        <p:sp>
          <p:nvSpPr>
            <p:cNvPr id="12" name="TextBox 11"/>
            <p:cNvSpPr txBox="1"/>
            <p:nvPr/>
          </p:nvSpPr>
          <p:spPr>
            <a:xfrm>
              <a:off x="9394175" y="-490577"/>
              <a:ext cx="4787661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000</a:t>
              </a:r>
              <a:r>
                <a:rPr lang="ko-KR" altLang="en-US" sz="1400" dirty="0"/>
                <a:t>님 환영합니다</a:t>
              </a:r>
              <a:r>
                <a:rPr lang="en-US" altLang="ko-KR" sz="1400" dirty="0"/>
                <a:t>!</a:t>
              </a:r>
            </a:p>
            <a:p>
              <a:r>
                <a:rPr lang="ko-KR" altLang="en-US" sz="1400" dirty="0" err="1"/>
                <a:t>메인페이지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| </a:t>
              </a:r>
              <a:r>
                <a:rPr lang="ko-KR" altLang="en-US" sz="1400" dirty="0"/>
                <a:t>로그아웃</a:t>
              </a:r>
              <a:endParaRPr lang="en-US" altLang="ko-KR" sz="1400" dirty="0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713543" y="940564"/>
              <a:ext cx="10026204" cy="5760112"/>
              <a:chOff x="713543" y="940564"/>
              <a:chExt cx="10026204" cy="5760112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13543" y="1605935"/>
                <a:ext cx="7835653" cy="42769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795291" y="1118587"/>
                <a:ext cx="1397494" cy="479393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예약내역</a:t>
                </a:r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2951270" y="1144119"/>
                <a:ext cx="1519191" cy="470517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예약현황</a:t>
                </a:r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5121305" y="1122101"/>
                <a:ext cx="1560990" cy="48383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게시판</a:t>
                </a: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719826" y="6177456"/>
                <a:ext cx="798953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400" b="0" i="0" dirty="0">
                    <a:solidFill>
                      <a:srgbClr val="000000"/>
                    </a:solidFill>
                    <a:effectLst/>
                    <a:latin typeface="+mn-ea"/>
                  </a:rPr>
                  <a:t>Copyright [</a:t>
                </a:r>
                <a:r>
                  <a:rPr lang="en-US" altLang="ko-KR" sz="1400" dirty="0" err="1">
                    <a:solidFill>
                      <a:srgbClr val="000000"/>
                    </a:solidFill>
                    <a:latin typeface="+mn-ea"/>
                  </a:rPr>
                  <a:t>HosearcH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+mn-ea"/>
                  </a:rPr>
                  <a:t>+</a:t>
                </a:r>
                <a:r>
                  <a:rPr lang="en-US" altLang="ko-KR" sz="1400" b="0" i="0" dirty="0">
                    <a:solidFill>
                      <a:srgbClr val="000000"/>
                    </a:solidFill>
                    <a:effectLst/>
                    <a:latin typeface="+mn-ea"/>
                  </a:rPr>
                  <a:t>] 2017 </a:t>
                </a:r>
                <a:r>
                  <a:rPr lang="en-US" altLang="ko-KR" sz="1400" b="0" i="0" dirty="0" err="1">
                    <a:solidFill>
                      <a:srgbClr val="000000"/>
                    </a:solidFill>
                    <a:effectLst/>
                    <a:latin typeface="+mn-ea"/>
                  </a:rPr>
                  <a:t>HosearcH</a:t>
                </a:r>
                <a:r>
                  <a:rPr lang="en-US" altLang="ko-KR" sz="1400" b="0" i="0" dirty="0">
                    <a:solidFill>
                      <a:srgbClr val="000000"/>
                    </a:solidFill>
                    <a:effectLst/>
                    <a:latin typeface="+mn-ea"/>
                  </a:rPr>
                  <a:t>+. All rights reserved</a:t>
                </a:r>
              </a:p>
              <a:p>
                <a:r>
                  <a:rPr lang="ko-KR" altLang="en-US" sz="1400" dirty="0">
                    <a:solidFill>
                      <a:srgbClr val="000000"/>
                    </a:solidFill>
                    <a:latin typeface="+mn-ea"/>
                  </a:rPr>
                  <a:t>주소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+mn-ea"/>
                  </a:rPr>
                  <a:t>000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+mn-ea"/>
                  </a:rPr>
                  <a:t>전화번호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+mn-ea"/>
                  </a:rPr>
                  <a:t>000-0000</a:t>
                </a:r>
                <a:r>
                  <a:rPr lang="en-US" altLang="ko-KR" sz="1400" b="0" i="0" dirty="0">
                    <a:solidFill>
                      <a:srgbClr val="000000"/>
                    </a:solidFill>
                    <a:effectLst/>
                    <a:latin typeface="+mn-ea"/>
                  </a:rPr>
                  <a:t> </a:t>
                </a:r>
                <a:endParaRPr lang="ko-KR" altLang="en-US" sz="1400" dirty="0">
                  <a:latin typeface="+mn-ea"/>
                </a:endParaRPr>
              </a:p>
            </p:txBody>
          </p:sp>
          <p:cxnSp>
            <p:nvCxnSpPr>
              <p:cNvPr id="19" name="직선 화살표 연결선 18"/>
              <p:cNvCxnSpPr/>
              <p:nvPr/>
            </p:nvCxnSpPr>
            <p:spPr>
              <a:xfrm>
                <a:off x="1402672" y="1597980"/>
                <a:ext cx="479394" cy="12162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930031" y="2867509"/>
                <a:ext cx="2175405" cy="1112552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사용자가 본 사이트를 통해 받았던 건강검진들의 목록을 보여주는 기능</a:t>
                </a:r>
              </a:p>
            </p:txBody>
          </p:sp>
          <p:cxnSp>
            <p:nvCxnSpPr>
              <p:cNvPr id="21" name="직선 화살표 연결선 20"/>
              <p:cNvCxnSpPr/>
              <p:nvPr/>
            </p:nvCxnSpPr>
            <p:spPr>
              <a:xfrm>
                <a:off x="3710865" y="1605935"/>
                <a:ext cx="452761" cy="11896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3343145" y="2836635"/>
                <a:ext cx="2475711" cy="1112552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사용자가 현재 예약한 건강검진의 현황을 보여주는 기능</a:t>
                </a:r>
              </a:p>
            </p:txBody>
          </p:sp>
          <p:sp>
            <p:nvSpPr>
              <p:cNvPr id="23" name="모서리가 둥근 직사각형 22"/>
              <p:cNvSpPr/>
              <p:nvPr/>
            </p:nvSpPr>
            <p:spPr>
              <a:xfrm>
                <a:off x="6312986" y="1240651"/>
                <a:ext cx="345119" cy="30628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▽</a:t>
                </a:r>
              </a:p>
            </p:txBody>
          </p:sp>
          <p:cxnSp>
            <p:nvCxnSpPr>
              <p:cNvPr id="24" name="직선 화살표 연결선 23"/>
              <p:cNvCxnSpPr/>
              <p:nvPr/>
            </p:nvCxnSpPr>
            <p:spPr>
              <a:xfrm flipV="1">
                <a:off x="6949503" y="1300224"/>
                <a:ext cx="918739" cy="110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8009407" y="940564"/>
                <a:ext cx="2730340" cy="2172887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/>
                  <a:t>메뉴바를</a:t>
                </a:r>
                <a:r>
                  <a:rPr lang="ko-KR" altLang="en-US" sz="1200" dirty="0"/>
                  <a:t> 펼치면</a:t>
                </a:r>
                <a:endParaRPr lang="en-US" altLang="ko-KR" sz="1200" dirty="0"/>
              </a:p>
              <a:p>
                <a:pPr marL="171450" indent="-171450">
                  <a:buFontTx/>
                  <a:buChar char="-"/>
                </a:pPr>
                <a:r>
                  <a:rPr lang="ko-KR" altLang="en-US" sz="1200" dirty="0"/>
                  <a:t>공지사항</a:t>
                </a:r>
                <a:endParaRPr lang="en-US" altLang="ko-KR" sz="1200" dirty="0"/>
              </a:p>
              <a:p>
                <a:pPr marL="171450" indent="-171450">
                  <a:buFontTx/>
                  <a:buChar char="-"/>
                </a:pPr>
                <a:r>
                  <a:rPr lang="ko-KR" altLang="en-US" sz="1200" dirty="0"/>
                  <a:t>홍보게시판</a:t>
                </a:r>
                <a:endParaRPr lang="en-US" altLang="ko-KR" sz="1200" dirty="0"/>
              </a:p>
              <a:p>
                <a:pPr marL="171450" indent="-171450">
                  <a:buFontTx/>
                  <a:buChar char="-"/>
                </a:pPr>
                <a:r>
                  <a:rPr lang="en-US" altLang="ko-KR" sz="1200" dirty="0"/>
                  <a:t>Q&amp;A </a:t>
                </a:r>
              </a:p>
              <a:p>
                <a:r>
                  <a:rPr lang="ko-KR" altLang="en-US" sz="1200" dirty="0"/>
                  <a:t>등의 다양한 게시판 기능이 있다</a:t>
                </a:r>
                <a:endParaRPr lang="en-US" altLang="ko-KR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1746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596747" y="-671251"/>
            <a:ext cx="12464897" cy="2061901"/>
            <a:chOff x="-577697" y="-576001"/>
            <a:chExt cx="9709113" cy="1700745"/>
          </a:xfrm>
        </p:grpSpPr>
        <p:sp>
          <p:nvSpPr>
            <p:cNvPr id="5" name="직사각형 4"/>
            <p:cNvSpPr/>
            <p:nvPr/>
          </p:nvSpPr>
          <p:spPr>
            <a:xfrm>
              <a:off x="107504" y="0"/>
              <a:ext cx="3096344" cy="1124744"/>
            </a:xfrm>
            <a:prstGeom prst="rect">
              <a:avLst/>
            </a:prstGeom>
            <a:solidFill>
              <a:srgbClr val="3B5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24356" y="541195"/>
              <a:ext cx="2591728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491880" y="548680"/>
              <a:ext cx="5328592" cy="0"/>
            </a:xfrm>
            <a:prstGeom prst="line">
              <a:avLst/>
            </a:prstGeom>
            <a:ln w="28575">
              <a:solidFill>
                <a:srgbClr val="3B5AA8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8" name="제목 12"/>
            <p:cNvSpPr txBox="1">
              <a:spLocks/>
            </p:cNvSpPr>
            <p:nvPr/>
          </p:nvSpPr>
          <p:spPr>
            <a:xfrm>
              <a:off x="323528" y="692696"/>
              <a:ext cx="2206560" cy="23945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7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cs typeface="+mj-cs"/>
                </a:rPr>
                <a:t>|8.</a:t>
              </a:r>
              <a:r>
                <a:rPr kumimoji="0" lang="ko-KR" alt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cs typeface="+mj-cs"/>
                </a:rPr>
                <a:t>병원 관리자 계정 발급</a:t>
              </a:r>
              <a:endParaRPr kumimoji="0" lang="ko-KR" altLang="en-US" sz="1700" b="0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endParaRP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76456" y="476671"/>
              <a:ext cx="454960" cy="1589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막힌 원호 9"/>
            <p:cNvSpPr/>
            <p:nvPr/>
          </p:nvSpPr>
          <p:spPr>
            <a:xfrm flipV="1">
              <a:off x="-577697" y="-576001"/>
              <a:ext cx="1181047" cy="1167213"/>
            </a:xfrm>
            <a:prstGeom prst="blockArc">
              <a:avLst>
                <a:gd name="adj1" fmla="val 16158679"/>
                <a:gd name="adj2" fmla="val 0"/>
                <a:gd name="adj3" fmla="val 25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-18874" y="3886355"/>
            <a:ext cx="25859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상세정보는 병원관리자가 </a:t>
            </a:r>
            <a:endParaRPr lang="en-US" altLang="ko-KR" sz="1600" dirty="0"/>
          </a:p>
          <a:p>
            <a:r>
              <a:rPr lang="ko-KR" altLang="en-US" sz="1600" dirty="0"/>
              <a:t>직접 입력하게 끔 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체크박스 이용해 </a:t>
            </a:r>
            <a:endParaRPr lang="en-US" altLang="ko-KR" sz="1600" dirty="0"/>
          </a:p>
          <a:p>
            <a:r>
              <a:rPr lang="ko-KR" altLang="en-US" sz="1600" dirty="0"/>
              <a:t>부여 권한 설정</a:t>
            </a:r>
            <a:r>
              <a:rPr lang="en-US" altLang="ko-KR" sz="1600" dirty="0"/>
              <a:t>.</a:t>
            </a:r>
          </a:p>
        </p:txBody>
      </p: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735412"/>
              </p:ext>
            </p:extLst>
          </p:nvPr>
        </p:nvGraphicFramePr>
        <p:xfrm>
          <a:off x="3458792" y="3052473"/>
          <a:ext cx="7404271" cy="26498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51068">
                  <a:extLst>
                    <a:ext uri="{9D8B030D-6E8A-4147-A177-3AD203B41FA5}">
                      <a16:colId xmlns:a16="http://schemas.microsoft.com/office/drawing/2014/main" val="2510050417"/>
                    </a:ext>
                  </a:extLst>
                </a:gridCol>
                <a:gridCol w="5553203">
                  <a:extLst>
                    <a:ext uri="{9D8B030D-6E8A-4147-A177-3AD203B41FA5}">
                      <a16:colId xmlns:a16="http://schemas.microsoft.com/office/drawing/2014/main" val="325946894"/>
                    </a:ext>
                  </a:extLst>
                </a:gridCol>
              </a:tblGrid>
              <a:tr h="429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계정 이름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123462"/>
                  </a:ext>
                </a:extLst>
              </a:tr>
              <a:tr h="429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비밀번호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85788"/>
                  </a:ext>
                </a:extLst>
              </a:tr>
              <a:tr h="1791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서비스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099296"/>
                  </a:ext>
                </a:extLst>
              </a:tr>
            </a:tbl>
          </a:graphicData>
        </a:graphic>
      </p:graphicFrame>
      <p:grpSp>
        <p:nvGrpSpPr>
          <p:cNvPr id="25" name="그룹 24"/>
          <p:cNvGrpSpPr/>
          <p:nvPr/>
        </p:nvGrpSpPr>
        <p:grpSpPr>
          <a:xfrm>
            <a:off x="560277" y="1574322"/>
            <a:ext cx="11364630" cy="4730226"/>
            <a:chOff x="282804" y="414779"/>
            <a:chExt cx="11642103" cy="6008086"/>
          </a:xfrm>
        </p:grpSpPr>
        <p:sp>
          <p:nvSpPr>
            <p:cNvPr id="26" name="직사각형 25"/>
            <p:cNvSpPr/>
            <p:nvPr/>
          </p:nvSpPr>
          <p:spPr>
            <a:xfrm>
              <a:off x="282804" y="414779"/>
              <a:ext cx="11642103" cy="65987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82804" y="1125456"/>
              <a:ext cx="1528067" cy="7362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accent5">
                      <a:lumMod val="75000"/>
                    </a:schemeClr>
                  </a:solidFill>
                </a:rPr>
                <a:t>병원관리자</a:t>
              </a:r>
              <a:endParaRPr lang="en-US" altLang="ko-KR" b="1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accent5">
                      <a:lumMod val="75000"/>
                    </a:schemeClr>
                  </a:solidFill>
                </a:rPr>
                <a:t>계정 발급</a:t>
              </a:r>
            </a:p>
          </p:txBody>
        </p:sp>
        <p:cxnSp>
          <p:nvCxnSpPr>
            <p:cNvPr id="28" name="직선 연결선 27"/>
            <p:cNvCxnSpPr>
              <a:cxnSpLocks/>
            </p:cNvCxnSpPr>
            <p:nvPr/>
          </p:nvCxnSpPr>
          <p:spPr>
            <a:xfrm>
              <a:off x="466879" y="1861671"/>
              <a:ext cx="1159916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7211505" y="414779"/>
              <a:ext cx="2422688" cy="6598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MY PAGE</a:t>
              </a:r>
              <a:endPara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810870" y="1125456"/>
              <a:ext cx="1528067" cy="7362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병원관리자</a:t>
              </a:r>
              <a:endPara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계정 수정</a:t>
              </a:r>
            </a:p>
          </p:txBody>
        </p:sp>
        <p:cxnSp>
          <p:nvCxnSpPr>
            <p:cNvPr id="42" name="직선 연결선 41"/>
            <p:cNvCxnSpPr>
              <a:cxnSpLocks/>
            </p:cNvCxnSpPr>
            <p:nvPr/>
          </p:nvCxnSpPr>
          <p:spPr>
            <a:xfrm>
              <a:off x="1994945" y="1861671"/>
              <a:ext cx="1159916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4795520" y="2347570"/>
              <a:ext cx="5598160" cy="380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WED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795520" y="2931901"/>
              <a:ext cx="5598160" cy="380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********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795520" y="3470381"/>
              <a:ext cx="5598160" cy="2066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9166833" y="6046945"/>
              <a:ext cx="1036320" cy="37592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발급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0619922" y="6046945"/>
              <a:ext cx="1036320" cy="3759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취소</a:t>
              </a:r>
            </a:p>
          </p:txBody>
        </p:sp>
        <p:sp>
          <p:nvSpPr>
            <p:cNvPr id="48" name="1/2 액자 47"/>
            <p:cNvSpPr/>
            <p:nvPr/>
          </p:nvSpPr>
          <p:spPr>
            <a:xfrm rot="8359123" flipH="1">
              <a:off x="4996124" y="3592838"/>
              <a:ext cx="315454" cy="216910"/>
            </a:xfrm>
            <a:prstGeom prst="halfFrame">
              <a:avLst>
                <a:gd name="adj1" fmla="val 33628"/>
                <a:gd name="adj2" fmla="val 289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1/2 액자 48"/>
            <p:cNvSpPr/>
            <p:nvPr/>
          </p:nvSpPr>
          <p:spPr>
            <a:xfrm rot="8359123" flipH="1">
              <a:off x="4996125" y="3946269"/>
              <a:ext cx="315454" cy="216910"/>
            </a:xfrm>
            <a:prstGeom prst="halfFrame">
              <a:avLst>
                <a:gd name="adj1" fmla="val 33628"/>
                <a:gd name="adj2" fmla="val 289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1/2 액자 49"/>
            <p:cNvSpPr/>
            <p:nvPr/>
          </p:nvSpPr>
          <p:spPr>
            <a:xfrm rot="8359123" flipH="1">
              <a:off x="4982575" y="4299700"/>
              <a:ext cx="315454" cy="216910"/>
            </a:xfrm>
            <a:prstGeom prst="halfFrame">
              <a:avLst>
                <a:gd name="adj1" fmla="val 33628"/>
                <a:gd name="adj2" fmla="val 289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338935" y="1142474"/>
              <a:ext cx="1528067" cy="7362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회원관리</a:t>
              </a:r>
              <a:endPara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52" name="직선 연결선 51"/>
            <p:cNvCxnSpPr>
              <a:cxnSpLocks/>
            </p:cNvCxnSpPr>
            <p:nvPr/>
          </p:nvCxnSpPr>
          <p:spPr>
            <a:xfrm>
              <a:off x="3523010" y="1878689"/>
              <a:ext cx="1159916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616631"/>
              </p:ext>
            </p:extLst>
          </p:nvPr>
        </p:nvGraphicFramePr>
        <p:xfrm>
          <a:off x="5035217" y="3980028"/>
          <a:ext cx="5364200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743">
                  <a:extLst>
                    <a:ext uri="{9D8B030D-6E8A-4147-A177-3AD203B41FA5}">
                      <a16:colId xmlns:a16="http://schemas.microsoft.com/office/drawing/2014/main" val="1706993301"/>
                    </a:ext>
                  </a:extLst>
                </a:gridCol>
                <a:gridCol w="4765457">
                  <a:extLst>
                    <a:ext uri="{9D8B030D-6E8A-4147-A177-3AD203B41FA5}">
                      <a16:colId xmlns:a16="http://schemas.microsoft.com/office/drawing/2014/main" val="255147860"/>
                    </a:ext>
                  </a:extLst>
                </a:gridCol>
              </a:tblGrid>
              <a:tr h="310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□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+mn-lt"/>
                        </a:rPr>
                        <a:t>병원 기본정보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0781977"/>
                  </a:ext>
                </a:extLst>
              </a:tr>
              <a:tr h="310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□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+mn-lt"/>
                        </a:rPr>
                        <a:t>병원 영업시간 설정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7530165"/>
                  </a:ext>
                </a:extLst>
              </a:tr>
              <a:tr h="310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□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+mn-lt"/>
                        </a:rPr>
                        <a:t>병원 제공 서비스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3523342"/>
                  </a:ext>
                </a:extLst>
              </a:tr>
              <a:tr h="310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□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+mn-lt"/>
                        </a:rPr>
                        <a:t>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1587991"/>
                  </a:ext>
                </a:extLst>
              </a:tr>
              <a:tr h="310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□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+mn-lt"/>
                        </a:rPr>
                        <a:t>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6285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913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596747" y="-671251"/>
            <a:ext cx="12464897" cy="2061901"/>
            <a:chOff x="-577697" y="-576001"/>
            <a:chExt cx="9709113" cy="1700745"/>
          </a:xfrm>
        </p:grpSpPr>
        <p:sp>
          <p:nvSpPr>
            <p:cNvPr id="5" name="직사각형 4"/>
            <p:cNvSpPr/>
            <p:nvPr/>
          </p:nvSpPr>
          <p:spPr>
            <a:xfrm>
              <a:off x="107504" y="0"/>
              <a:ext cx="3096344" cy="1124744"/>
            </a:xfrm>
            <a:prstGeom prst="rect">
              <a:avLst/>
            </a:prstGeom>
            <a:solidFill>
              <a:srgbClr val="3B5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24356" y="541195"/>
              <a:ext cx="2591728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491880" y="548680"/>
              <a:ext cx="5328592" cy="0"/>
            </a:xfrm>
            <a:prstGeom prst="line">
              <a:avLst/>
            </a:prstGeom>
            <a:ln w="28575">
              <a:solidFill>
                <a:srgbClr val="3B5AA8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8" name="제목 12"/>
            <p:cNvSpPr txBox="1">
              <a:spLocks/>
            </p:cNvSpPr>
            <p:nvPr/>
          </p:nvSpPr>
          <p:spPr>
            <a:xfrm>
              <a:off x="323528" y="692696"/>
              <a:ext cx="2206560" cy="23945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7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cs typeface="+mj-cs"/>
                </a:rPr>
                <a:t>|8.</a:t>
              </a:r>
              <a:r>
                <a:rPr kumimoji="0" lang="ko-KR" alt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cs typeface="+mj-cs"/>
                </a:rPr>
                <a:t>병원 관리자 계정 </a:t>
              </a:r>
              <a:r>
                <a:rPr lang="ko-KR" altLang="en-US" sz="1700" b="1" dirty="0">
                  <a:solidFill>
                    <a:schemeClr val="bg1"/>
                  </a:solidFill>
                  <a:latin typeface="+mn-ea"/>
                  <a:cs typeface="+mj-cs"/>
                </a:rPr>
                <a:t>수정</a:t>
              </a:r>
              <a:endParaRPr kumimoji="0" lang="ko-KR" altLang="en-US" sz="1700" b="0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endParaRP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76456" y="476671"/>
              <a:ext cx="454960" cy="1589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막힌 원호 9"/>
            <p:cNvSpPr/>
            <p:nvPr/>
          </p:nvSpPr>
          <p:spPr>
            <a:xfrm flipV="1">
              <a:off x="-577697" y="-576001"/>
              <a:ext cx="1181047" cy="1167213"/>
            </a:xfrm>
            <a:prstGeom prst="blockArc">
              <a:avLst>
                <a:gd name="adj1" fmla="val 16158679"/>
                <a:gd name="adj2" fmla="val 0"/>
                <a:gd name="adj3" fmla="val 25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360488"/>
              </p:ext>
            </p:extLst>
          </p:nvPr>
        </p:nvGraphicFramePr>
        <p:xfrm>
          <a:off x="3264905" y="3128039"/>
          <a:ext cx="7147988" cy="259899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86997">
                  <a:extLst>
                    <a:ext uri="{9D8B030D-6E8A-4147-A177-3AD203B41FA5}">
                      <a16:colId xmlns:a16="http://schemas.microsoft.com/office/drawing/2014/main" val="2510050417"/>
                    </a:ext>
                  </a:extLst>
                </a:gridCol>
                <a:gridCol w="5360991">
                  <a:extLst>
                    <a:ext uri="{9D8B030D-6E8A-4147-A177-3AD203B41FA5}">
                      <a16:colId xmlns:a16="http://schemas.microsoft.com/office/drawing/2014/main" val="325946894"/>
                    </a:ext>
                  </a:extLst>
                </a:gridCol>
              </a:tblGrid>
              <a:tr h="420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병원 정보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123462"/>
                  </a:ext>
                </a:extLst>
              </a:tr>
              <a:tr h="420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위치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85788"/>
                  </a:ext>
                </a:extLst>
              </a:tr>
              <a:tr h="1757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서비스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099296"/>
                  </a:ext>
                </a:extLst>
              </a:tr>
            </a:tbl>
          </a:graphicData>
        </a:graphic>
      </p:graphicFrame>
      <p:sp>
        <p:nvSpPr>
          <p:cNvPr id="79" name="직사각형 78"/>
          <p:cNvSpPr/>
          <p:nvPr/>
        </p:nvSpPr>
        <p:spPr>
          <a:xfrm>
            <a:off x="4849855" y="4016765"/>
            <a:ext cx="5240629" cy="1501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/>
          <p:cNvGrpSpPr/>
          <p:nvPr/>
        </p:nvGrpSpPr>
        <p:grpSpPr>
          <a:xfrm>
            <a:off x="282937" y="1574321"/>
            <a:ext cx="11641969" cy="4848543"/>
            <a:chOff x="135001" y="414779"/>
            <a:chExt cx="11789906" cy="6008086"/>
          </a:xfrm>
        </p:grpSpPr>
        <p:sp>
          <p:nvSpPr>
            <p:cNvPr id="62" name="직사각형 61"/>
            <p:cNvSpPr/>
            <p:nvPr/>
          </p:nvSpPr>
          <p:spPr>
            <a:xfrm>
              <a:off x="282804" y="414779"/>
              <a:ext cx="11642103" cy="65987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82804" y="1125456"/>
              <a:ext cx="1528067" cy="7362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병원관리자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계정 발급</a:t>
              </a:r>
            </a:p>
          </p:txBody>
        </p:sp>
        <p:cxnSp>
          <p:nvCxnSpPr>
            <p:cNvPr id="64" name="직선 연결선 63"/>
            <p:cNvCxnSpPr>
              <a:cxnSpLocks/>
            </p:cNvCxnSpPr>
            <p:nvPr/>
          </p:nvCxnSpPr>
          <p:spPr>
            <a:xfrm>
              <a:off x="466879" y="1861671"/>
              <a:ext cx="1159916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직사각형 64"/>
            <p:cNvSpPr/>
            <p:nvPr/>
          </p:nvSpPr>
          <p:spPr>
            <a:xfrm>
              <a:off x="7211505" y="414779"/>
              <a:ext cx="2422688" cy="6598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MY PAGE</a:t>
              </a:r>
              <a:endPara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810870" y="1125456"/>
              <a:ext cx="1528067" cy="7362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4472C4"/>
                  </a:solidFill>
                </a:rPr>
                <a:t>병원관리자</a:t>
              </a:r>
              <a:endParaRPr lang="en-US" altLang="ko-KR" b="1" dirty="0">
                <a:solidFill>
                  <a:srgbClr val="4472C4"/>
                </a:solidFill>
              </a:endParaRPr>
            </a:p>
            <a:p>
              <a:pPr algn="ctr"/>
              <a:r>
                <a:rPr lang="ko-KR" altLang="en-US" b="1" dirty="0">
                  <a:solidFill>
                    <a:srgbClr val="4472C4"/>
                  </a:solidFill>
                </a:rPr>
                <a:t>계정 수정</a:t>
              </a:r>
            </a:p>
          </p:txBody>
        </p:sp>
        <p:cxnSp>
          <p:nvCxnSpPr>
            <p:cNvPr id="67" name="직선 연결선 66"/>
            <p:cNvCxnSpPr>
              <a:cxnSpLocks/>
            </p:cNvCxnSpPr>
            <p:nvPr/>
          </p:nvCxnSpPr>
          <p:spPr>
            <a:xfrm>
              <a:off x="1994945" y="1861671"/>
              <a:ext cx="1159916" cy="0"/>
            </a:xfrm>
            <a:prstGeom prst="line">
              <a:avLst/>
            </a:prstGeom>
            <a:ln w="5715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/>
            <p:cNvSpPr/>
            <p:nvPr/>
          </p:nvSpPr>
          <p:spPr>
            <a:xfrm>
              <a:off x="4795520" y="2393421"/>
              <a:ext cx="5598160" cy="380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r>
                <a:rPr lang="ko-KR" altLang="en-US" dirty="0" err="1">
                  <a:solidFill>
                    <a:schemeClr val="tx1"/>
                  </a:solidFill>
                </a:rPr>
                <a:t>서울내과의원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795520" y="2931901"/>
              <a:ext cx="5598160" cy="380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서울특별시 광진구 </a:t>
              </a:r>
              <a:r>
                <a:rPr lang="ko-KR" altLang="en-US" dirty="0" err="1">
                  <a:solidFill>
                    <a:schemeClr val="tx1"/>
                  </a:solidFill>
                </a:rPr>
                <a:t>용마산로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5 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9166833" y="6046945"/>
              <a:ext cx="1036320" cy="37592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수정완료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0619922" y="6046945"/>
              <a:ext cx="1036320" cy="3759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수정취소</a:t>
              </a:r>
            </a:p>
          </p:txBody>
        </p:sp>
        <p:sp>
          <p:nvSpPr>
            <p:cNvPr id="72" name="1/2 액자 71"/>
            <p:cNvSpPr/>
            <p:nvPr/>
          </p:nvSpPr>
          <p:spPr>
            <a:xfrm rot="8359123" flipH="1">
              <a:off x="4996124" y="3592838"/>
              <a:ext cx="315454" cy="216910"/>
            </a:xfrm>
            <a:prstGeom prst="halfFrame">
              <a:avLst>
                <a:gd name="adj1" fmla="val 33628"/>
                <a:gd name="adj2" fmla="val 289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1/2 액자 72"/>
            <p:cNvSpPr/>
            <p:nvPr/>
          </p:nvSpPr>
          <p:spPr>
            <a:xfrm rot="8359123" flipH="1">
              <a:off x="4996125" y="3946269"/>
              <a:ext cx="315454" cy="216910"/>
            </a:xfrm>
            <a:prstGeom prst="halfFrame">
              <a:avLst>
                <a:gd name="adj1" fmla="val 33628"/>
                <a:gd name="adj2" fmla="val 289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1/2 액자 73"/>
            <p:cNvSpPr/>
            <p:nvPr/>
          </p:nvSpPr>
          <p:spPr>
            <a:xfrm rot="8359123" flipH="1">
              <a:off x="4982575" y="4299700"/>
              <a:ext cx="315454" cy="216910"/>
            </a:xfrm>
            <a:prstGeom prst="halfFrame">
              <a:avLst>
                <a:gd name="adj1" fmla="val 33628"/>
                <a:gd name="adj2" fmla="val 289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35001" y="3516231"/>
              <a:ext cx="23616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병원관리자가 정보를 수정하면</a:t>
              </a:r>
              <a:endParaRPr lang="en-US" altLang="ko-KR" dirty="0"/>
            </a:p>
            <a:p>
              <a:r>
                <a:rPr lang="ko-KR" altLang="en-US" dirty="0"/>
                <a:t>사이트 관리자가 확인 후 수정 완료됨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338935" y="1142474"/>
              <a:ext cx="1528067" cy="7362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회원관리</a:t>
              </a:r>
              <a:endPara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77" name="직선 연결선 76"/>
            <p:cNvCxnSpPr>
              <a:cxnSpLocks/>
            </p:cNvCxnSpPr>
            <p:nvPr/>
          </p:nvCxnSpPr>
          <p:spPr>
            <a:xfrm>
              <a:off x="3523010" y="1878689"/>
              <a:ext cx="1159916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279880"/>
              </p:ext>
            </p:extLst>
          </p:nvPr>
        </p:nvGraphicFramePr>
        <p:xfrm>
          <a:off x="4884977" y="4058649"/>
          <a:ext cx="5061127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756">
                  <a:extLst>
                    <a:ext uri="{9D8B030D-6E8A-4147-A177-3AD203B41FA5}">
                      <a16:colId xmlns:a16="http://schemas.microsoft.com/office/drawing/2014/main" val="1706993301"/>
                    </a:ext>
                  </a:extLst>
                </a:gridCol>
                <a:gridCol w="4487371">
                  <a:extLst>
                    <a:ext uri="{9D8B030D-6E8A-4147-A177-3AD203B41FA5}">
                      <a16:colId xmlns:a16="http://schemas.microsoft.com/office/drawing/2014/main" val="255147860"/>
                    </a:ext>
                  </a:extLst>
                </a:gridCol>
              </a:tblGrid>
              <a:tr h="2560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□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+mn-lt"/>
                        </a:rPr>
                        <a:t>병원 기본정보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0781977"/>
                  </a:ext>
                </a:extLst>
              </a:tr>
              <a:tr h="2560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□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+mn-lt"/>
                        </a:rPr>
                        <a:t>병원 영업시간 설정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7530165"/>
                  </a:ext>
                </a:extLst>
              </a:tr>
              <a:tr h="2560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□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+mn-lt"/>
                        </a:rPr>
                        <a:t>병원 제공 서비스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3523342"/>
                  </a:ext>
                </a:extLst>
              </a:tr>
              <a:tr h="2816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□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+mn-lt"/>
                        </a:rPr>
                        <a:t>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1587991"/>
                  </a:ext>
                </a:extLst>
              </a:tr>
              <a:tr h="2816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□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+mn-lt"/>
                        </a:rPr>
                        <a:t>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6285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156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596747" y="-671251"/>
            <a:ext cx="12464897" cy="2061901"/>
            <a:chOff x="-577697" y="-576001"/>
            <a:chExt cx="9709113" cy="1700745"/>
          </a:xfrm>
        </p:grpSpPr>
        <p:sp>
          <p:nvSpPr>
            <p:cNvPr id="5" name="직사각형 4"/>
            <p:cNvSpPr/>
            <p:nvPr/>
          </p:nvSpPr>
          <p:spPr>
            <a:xfrm>
              <a:off x="107504" y="0"/>
              <a:ext cx="3096344" cy="1124744"/>
            </a:xfrm>
            <a:prstGeom prst="rect">
              <a:avLst/>
            </a:prstGeom>
            <a:solidFill>
              <a:srgbClr val="3B5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24356" y="541195"/>
              <a:ext cx="2591728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491880" y="548680"/>
              <a:ext cx="5328592" cy="0"/>
            </a:xfrm>
            <a:prstGeom prst="line">
              <a:avLst/>
            </a:prstGeom>
            <a:ln w="28575">
              <a:solidFill>
                <a:srgbClr val="3B5AA8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8" name="제목 12"/>
            <p:cNvSpPr txBox="1">
              <a:spLocks/>
            </p:cNvSpPr>
            <p:nvPr/>
          </p:nvSpPr>
          <p:spPr>
            <a:xfrm>
              <a:off x="323528" y="692696"/>
              <a:ext cx="2206560" cy="23945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7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cs typeface="+mj-cs"/>
                </a:rPr>
                <a:t>|9. </a:t>
              </a:r>
              <a:r>
                <a:rPr lang="ko-KR" altLang="en-US" sz="1700" b="1" dirty="0">
                  <a:solidFill>
                    <a:schemeClr val="bg1"/>
                  </a:solidFill>
                  <a:latin typeface="+mn-ea"/>
                  <a:cs typeface="+mj-cs"/>
                </a:rPr>
                <a:t>회원관리</a:t>
              </a:r>
              <a:endParaRPr kumimoji="0" lang="ko-KR" altLang="en-US" sz="1700" b="0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endParaRP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76456" y="476671"/>
              <a:ext cx="454960" cy="1589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막힌 원호 9"/>
            <p:cNvSpPr/>
            <p:nvPr/>
          </p:nvSpPr>
          <p:spPr>
            <a:xfrm flipV="1">
              <a:off x="-577697" y="-576001"/>
              <a:ext cx="1181047" cy="1167213"/>
            </a:xfrm>
            <a:prstGeom prst="blockArc">
              <a:avLst>
                <a:gd name="adj1" fmla="val 16158679"/>
                <a:gd name="adj2" fmla="val 0"/>
                <a:gd name="adj3" fmla="val 25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282938" y="1477949"/>
            <a:ext cx="11641969" cy="54310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82938" y="2062867"/>
            <a:ext cx="1528049" cy="60593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병원관리자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계정 발급</a:t>
            </a:r>
          </a:p>
        </p:txBody>
      </p:sp>
      <p:cxnSp>
        <p:nvCxnSpPr>
          <p:cNvPr id="32" name="직선 연결선 31"/>
          <p:cNvCxnSpPr>
            <a:cxnSpLocks/>
          </p:cNvCxnSpPr>
          <p:nvPr/>
        </p:nvCxnSpPr>
        <p:spPr>
          <a:xfrm>
            <a:off x="467011" y="2668804"/>
            <a:ext cx="115990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7211559" y="1477949"/>
            <a:ext cx="2422660" cy="543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MY PAGE</a:t>
            </a:r>
            <a:endParaRPr lang="ko-KR" altLang="en-US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10986" y="2062867"/>
            <a:ext cx="1528049" cy="60593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병원관리자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계정 수정</a:t>
            </a:r>
          </a:p>
        </p:txBody>
      </p:sp>
      <p:cxnSp>
        <p:nvCxnSpPr>
          <p:cNvPr id="35" name="직선 연결선 34"/>
          <p:cNvCxnSpPr>
            <a:cxnSpLocks/>
          </p:cNvCxnSpPr>
          <p:nvPr/>
        </p:nvCxnSpPr>
        <p:spPr>
          <a:xfrm>
            <a:off x="1995059" y="2668804"/>
            <a:ext cx="115990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9166865" y="6113466"/>
            <a:ext cx="1036308" cy="3093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0619937" y="6113466"/>
            <a:ext cx="1036308" cy="309398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339034" y="2076874"/>
            <a:ext cx="1528049" cy="60593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4472C4"/>
                </a:solidFill>
              </a:rPr>
              <a:t>회원관리</a:t>
            </a:r>
            <a:endParaRPr lang="en-US" altLang="ko-KR" b="1" dirty="0">
              <a:solidFill>
                <a:srgbClr val="4472C4"/>
              </a:solidFill>
            </a:endParaRPr>
          </a:p>
        </p:txBody>
      </p:sp>
      <p:cxnSp>
        <p:nvCxnSpPr>
          <p:cNvPr id="39" name="직선 연결선 38"/>
          <p:cNvCxnSpPr>
            <a:cxnSpLocks/>
          </p:cNvCxnSpPr>
          <p:nvPr/>
        </p:nvCxnSpPr>
        <p:spPr>
          <a:xfrm>
            <a:off x="3523107" y="2682810"/>
            <a:ext cx="1159903" cy="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045886" y="5844442"/>
            <a:ext cx="2640436" cy="278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◁ 1 2 3 4 5 6 7 8 9 10 ▷</a:t>
            </a:r>
            <a:endParaRPr lang="ko-KR" altLang="en-US" sz="1600" dirty="0"/>
          </a:p>
        </p:txBody>
      </p:sp>
      <p:sp>
        <p:nvSpPr>
          <p:cNvPr id="41" name="1/2 액자 40"/>
          <p:cNvSpPr/>
          <p:nvPr/>
        </p:nvSpPr>
        <p:spPr>
          <a:xfrm rot="8359123" flipH="1">
            <a:off x="2710230" y="4428114"/>
            <a:ext cx="315450" cy="178526"/>
          </a:xfrm>
          <a:prstGeom prst="halfFrame">
            <a:avLst>
              <a:gd name="adj1" fmla="val 33628"/>
              <a:gd name="adj2" fmla="val 28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7490" y="4365063"/>
            <a:ext cx="2194807" cy="531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체크박스를 선택해 </a:t>
            </a:r>
            <a:endParaRPr lang="en-US" altLang="ko-KR" dirty="0"/>
          </a:p>
          <a:p>
            <a:r>
              <a:rPr lang="ko-KR" altLang="en-US" dirty="0"/>
              <a:t>삭제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6358548" y="2778115"/>
            <a:ext cx="1088783" cy="2690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/>
                </a:solidFill>
              </a:rPr>
              <a:t>아이디 ▽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618373" y="2778115"/>
            <a:ext cx="2188564" cy="269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977977" y="2778115"/>
            <a:ext cx="639238" cy="2690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chemeClr val="tx1"/>
                </a:solidFill>
              </a:rPr>
              <a:t>검색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46" name="연결선: 구부러짐 8"/>
          <p:cNvCxnSpPr>
            <a:stCxn id="43" idx="0"/>
          </p:cNvCxnSpPr>
          <p:nvPr/>
        </p:nvCxnSpPr>
        <p:spPr>
          <a:xfrm rot="5400000" flipH="1" flipV="1">
            <a:off x="7109378" y="2201172"/>
            <a:ext cx="370504" cy="783382"/>
          </a:xfrm>
          <a:prstGeom prst="curved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654678" y="2247597"/>
            <a:ext cx="4060680" cy="30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성별로 검색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315797"/>
              </p:ext>
            </p:extLst>
          </p:nvPr>
        </p:nvGraphicFramePr>
        <p:xfrm>
          <a:off x="2575010" y="3176533"/>
          <a:ext cx="7513016" cy="25831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75476">
                  <a:extLst>
                    <a:ext uri="{9D8B030D-6E8A-4147-A177-3AD203B41FA5}">
                      <a16:colId xmlns:a16="http://schemas.microsoft.com/office/drawing/2014/main" val="2510050417"/>
                    </a:ext>
                  </a:extLst>
                </a:gridCol>
                <a:gridCol w="676629">
                  <a:extLst>
                    <a:ext uri="{9D8B030D-6E8A-4147-A177-3AD203B41FA5}">
                      <a16:colId xmlns:a16="http://schemas.microsoft.com/office/drawing/2014/main" val="3450238571"/>
                    </a:ext>
                  </a:extLst>
                </a:gridCol>
                <a:gridCol w="3498501">
                  <a:extLst>
                    <a:ext uri="{9D8B030D-6E8A-4147-A177-3AD203B41FA5}">
                      <a16:colId xmlns:a16="http://schemas.microsoft.com/office/drawing/2014/main" val="2017876524"/>
                    </a:ext>
                  </a:extLst>
                </a:gridCol>
                <a:gridCol w="1431205">
                  <a:extLst>
                    <a:ext uri="{9D8B030D-6E8A-4147-A177-3AD203B41FA5}">
                      <a16:colId xmlns:a16="http://schemas.microsoft.com/office/drawing/2014/main" val="1020428188"/>
                    </a:ext>
                  </a:extLst>
                </a:gridCol>
                <a:gridCol w="1431205">
                  <a:extLst>
                    <a:ext uri="{9D8B030D-6E8A-4147-A177-3AD203B41FA5}">
                      <a16:colId xmlns:a16="http://schemas.microsoft.com/office/drawing/2014/main" val="2169630593"/>
                    </a:ext>
                  </a:extLst>
                </a:gridCol>
              </a:tblGrid>
              <a:tr h="232988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번호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아이디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성별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123462"/>
                  </a:ext>
                </a:extLst>
              </a:tr>
              <a:tr h="246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lt"/>
                        </a:rPr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..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959093"/>
                  </a:ext>
                </a:extLst>
              </a:tr>
              <a:tr h="246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lt"/>
                        </a:rPr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8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701482"/>
                  </a:ext>
                </a:extLst>
              </a:tr>
              <a:tr h="246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lt"/>
                        </a:rPr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7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791426"/>
                  </a:ext>
                </a:extLst>
              </a:tr>
              <a:tr h="246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lt"/>
                        </a:rPr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6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194562"/>
                  </a:ext>
                </a:extLst>
              </a:tr>
              <a:tr h="246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lt"/>
                        </a:rPr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5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36016"/>
                  </a:ext>
                </a:extLst>
              </a:tr>
              <a:tr h="246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lt"/>
                        </a:rPr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4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772250"/>
                  </a:ext>
                </a:extLst>
              </a:tr>
              <a:tr h="246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lt"/>
                        </a:rPr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3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923025"/>
                  </a:ext>
                </a:extLst>
              </a:tr>
              <a:tr h="246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lt"/>
                        </a:rPr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2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marie0902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lt"/>
                        </a:rPr>
                        <a:t>OOO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lt"/>
                        </a:rPr>
                        <a:t>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977908"/>
                  </a:ext>
                </a:extLst>
              </a:tr>
              <a:tr h="246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lt"/>
                        </a:rPr>
                        <a:t>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1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shoe123</a:t>
                      </a:r>
                      <a:endParaRPr lang="ko-KR" altLang="en-US" sz="11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lt"/>
                        </a:rPr>
                        <a:t>OOO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lt"/>
                        </a:rPr>
                        <a:t>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741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429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596747" y="-671251"/>
            <a:ext cx="12464897" cy="2061901"/>
            <a:chOff x="-577697" y="-576001"/>
            <a:chExt cx="9709113" cy="1700745"/>
          </a:xfrm>
        </p:grpSpPr>
        <p:sp>
          <p:nvSpPr>
            <p:cNvPr id="5" name="직사각형 4"/>
            <p:cNvSpPr/>
            <p:nvPr/>
          </p:nvSpPr>
          <p:spPr>
            <a:xfrm>
              <a:off x="107504" y="0"/>
              <a:ext cx="3096344" cy="1124744"/>
            </a:xfrm>
            <a:prstGeom prst="rect">
              <a:avLst/>
            </a:prstGeom>
            <a:solidFill>
              <a:srgbClr val="3B5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24356" y="541195"/>
              <a:ext cx="2591728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491880" y="548680"/>
              <a:ext cx="5328592" cy="0"/>
            </a:xfrm>
            <a:prstGeom prst="line">
              <a:avLst/>
            </a:prstGeom>
            <a:ln w="28575">
              <a:solidFill>
                <a:srgbClr val="3B5AA8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8" name="제목 12"/>
            <p:cNvSpPr txBox="1">
              <a:spLocks/>
            </p:cNvSpPr>
            <p:nvPr/>
          </p:nvSpPr>
          <p:spPr>
            <a:xfrm>
              <a:off x="323528" y="692696"/>
              <a:ext cx="2206560" cy="23945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7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cs typeface="+mj-cs"/>
                </a:rPr>
                <a:t>|9. Q&amp;A</a:t>
              </a:r>
              <a:endParaRPr kumimoji="0" lang="ko-KR" altLang="en-US" sz="1700" b="0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endParaRP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76456" y="476671"/>
              <a:ext cx="454960" cy="1589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막힌 원호 9"/>
            <p:cNvSpPr/>
            <p:nvPr/>
          </p:nvSpPr>
          <p:spPr>
            <a:xfrm flipV="1">
              <a:off x="-577697" y="-576001"/>
              <a:ext cx="1181047" cy="1167213"/>
            </a:xfrm>
            <a:prstGeom prst="blockArc">
              <a:avLst>
                <a:gd name="adj1" fmla="val 16158679"/>
                <a:gd name="adj2" fmla="val 0"/>
                <a:gd name="adj3" fmla="val 25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282938" y="1574322"/>
            <a:ext cx="11642103" cy="65987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9502353" y="1574322"/>
            <a:ext cx="2422688" cy="659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Q&amp;A</a:t>
            </a:r>
            <a:endParaRPr lang="ko-KR" altLang="en-US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353398" y="3363017"/>
            <a:ext cx="2700895" cy="196296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6905502" y="3363017"/>
            <a:ext cx="2700895" cy="196296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05897" y="4569087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자주 하는 질문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80679" y="38200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그림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932783" y="38200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그림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551663" y="4646339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직접 문의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58132" y="6063916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두 개중 선택하여 해당 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1416126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596747" y="-671251"/>
            <a:ext cx="12464897" cy="2061901"/>
            <a:chOff x="-577697" y="-576001"/>
            <a:chExt cx="9709113" cy="1700745"/>
          </a:xfrm>
        </p:grpSpPr>
        <p:sp>
          <p:nvSpPr>
            <p:cNvPr id="5" name="직사각형 4"/>
            <p:cNvSpPr/>
            <p:nvPr/>
          </p:nvSpPr>
          <p:spPr>
            <a:xfrm>
              <a:off x="107504" y="0"/>
              <a:ext cx="3096344" cy="1124744"/>
            </a:xfrm>
            <a:prstGeom prst="rect">
              <a:avLst/>
            </a:prstGeom>
            <a:solidFill>
              <a:srgbClr val="3B5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24356" y="541195"/>
              <a:ext cx="2591728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491880" y="548680"/>
              <a:ext cx="5328592" cy="0"/>
            </a:xfrm>
            <a:prstGeom prst="line">
              <a:avLst/>
            </a:prstGeom>
            <a:ln w="28575">
              <a:solidFill>
                <a:srgbClr val="3B5AA8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8" name="제목 12"/>
            <p:cNvSpPr txBox="1">
              <a:spLocks/>
            </p:cNvSpPr>
            <p:nvPr/>
          </p:nvSpPr>
          <p:spPr>
            <a:xfrm>
              <a:off x="323528" y="692696"/>
              <a:ext cx="2206560" cy="23945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7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cs typeface="+mj-cs"/>
                </a:rPr>
                <a:t>|9. Q&amp;A</a:t>
              </a:r>
              <a:endParaRPr kumimoji="0" lang="ko-KR" altLang="en-US" sz="1700" b="0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endParaRP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76456" y="476671"/>
              <a:ext cx="454960" cy="1589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막힌 원호 9"/>
            <p:cNvSpPr/>
            <p:nvPr/>
          </p:nvSpPr>
          <p:spPr>
            <a:xfrm flipV="1">
              <a:off x="-577697" y="-576001"/>
              <a:ext cx="1181047" cy="1167213"/>
            </a:xfrm>
            <a:prstGeom prst="blockArc">
              <a:avLst>
                <a:gd name="adj1" fmla="val 16158679"/>
                <a:gd name="adj2" fmla="val 0"/>
                <a:gd name="adj3" fmla="val 25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282938" y="1574322"/>
            <a:ext cx="11642103" cy="65987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9502353" y="1574322"/>
            <a:ext cx="2422688" cy="659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Q&amp;A</a:t>
            </a:r>
            <a:endParaRPr lang="ko-KR" altLang="en-US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86787" y="2328794"/>
            <a:ext cx="2829230" cy="692759"/>
            <a:chOff x="282938" y="2423503"/>
            <a:chExt cx="3061869" cy="736215"/>
          </a:xfrm>
        </p:grpSpPr>
        <p:sp>
          <p:nvSpPr>
            <p:cNvPr id="57" name="직사각형 56"/>
            <p:cNvSpPr/>
            <p:nvPr/>
          </p:nvSpPr>
          <p:spPr>
            <a:xfrm>
              <a:off x="282938" y="2423503"/>
              <a:ext cx="1528067" cy="7362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rgbClr val="4472C4"/>
                  </a:solidFill>
                </a:rPr>
                <a:t>자주 하는 질문</a:t>
              </a:r>
            </a:p>
          </p:txBody>
        </p:sp>
        <p:cxnSp>
          <p:nvCxnSpPr>
            <p:cNvPr id="58" name="직선 연결선 57"/>
            <p:cNvCxnSpPr>
              <a:cxnSpLocks/>
            </p:cNvCxnSpPr>
            <p:nvPr/>
          </p:nvCxnSpPr>
          <p:spPr>
            <a:xfrm>
              <a:off x="467013" y="3159718"/>
              <a:ext cx="1159916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/>
            <p:cNvSpPr/>
            <p:nvPr/>
          </p:nvSpPr>
          <p:spPr>
            <a:xfrm>
              <a:off x="1816740" y="2423503"/>
              <a:ext cx="1528067" cy="7362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Q&amp;A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2322510" y="3497179"/>
            <a:ext cx="900878" cy="385011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4075" y="3689685"/>
            <a:ext cx="118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Category</a:t>
            </a:r>
            <a:endParaRPr lang="ko-KR" altLang="en-US" b="1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3393135" y="3497179"/>
            <a:ext cx="1082612" cy="385011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예약관련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709662" y="3489340"/>
            <a:ext cx="1082612" cy="385011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홈페이지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772949" y="4059017"/>
            <a:ext cx="1082612" cy="385011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병원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093173" y="4059017"/>
            <a:ext cx="1117262" cy="385011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병원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6092072" y="3483703"/>
            <a:ext cx="1082612" cy="385011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검색관련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7510691" y="3462024"/>
            <a:ext cx="1082612" cy="385011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병원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99568" y="3039434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클릭 시 밑에 운영자가 작성한 질문과 답이 뜨게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12" idx="1"/>
            <a:endCxn id="3" idx="0"/>
          </p:cNvCxnSpPr>
          <p:nvPr/>
        </p:nvCxnSpPr>
        <p:spPr>
          <a:xfrm flipH="1">
            <a:off x="2772949" y="3224100"/>
            <a:ext cx="326619" cy="27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528662" y="4920581"/>
            <a:ext cx="9434599" cy="3208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아이디와 비밀번호를 둘 다 잊어버린 경우는 어떻게 해야 되나요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>
            <a:off x="10587789" y="4920580"/>
            <a:ext cx="375472" cy="283661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28662" y="5235181"/>
            <a:ext cx="9434599" cy="83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홈페이지 하단에 나와 있는 </a:t>
            </a:r>
            <a:r>
              <a:rPr lang="ko-KR" altLang="en-US" dirty="0" err="1"/>
              <a:t>관리처</a:t>
            </a:r>
            <a:r>
              <a:rPr lang="ko-KR" altLang="en-US" dirty="0"/>
              <a:t> 번호로 직접 연락을 주셔서 확인을 진행하셔야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1528661" y="6234254"/>
            <a:ext cx="9434599" cy="3208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다른 서비스로 로그인하면 무엇이 다른가요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5448047" y="4069985"/>
            <a:ext cx="1117262" cy="385011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회원관련</a:t>
            </a:r>
          </a:p>
        </p:txBody>
      </p:sp>
      <p:sp>
        <p:nvSpPr>
          <p:cNvPr id="68" name="이등변 삼각형 67"/>
          <p:cNvSpPr/>
          <p:nvPr/>
        </p:nvSpPr>
        <p:spPr>
          <a:xfrm rot="10800000">
            <a:off x="10491536" y="6277787"/>
            <a:ext cx="416786" cy="27730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587789" y="3095764"/>
            <a:ext cx="1437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버튼을 눌러 질문의 답을 보거나 숨길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20" name="직선 화살표 연결선 19"/>
          <p:cNvCxnSpPr>
            <a:stCxn id="18" idx="2"/>
            <a:endCxn id="16" idx="5"/>
          </p:cNvCxnSpPr>
          <p:nvPr/>
        </p:nvCxnSpPr>
        <p:spPr>
          <a:xfrm flipH="1">
            <a:off x="10869393" y="4296093"/>
            <a:ext cx="437040" cy="7663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203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596747" y="-671251"/>
            <a:ext cx="12464897" cy="2061901"/>
            <a:chOff x="-577697" y="-576001"/>
            <a:chExt cx="9709113" cy="1700745"/>
          </a:xfrm>
        </p:grpSpPr>
        <p:sp>
          <p:nvSpPr>
            <p:cNvPr id="5" name="직사각형 4"/>
            <p:cNvSpPr/>
            <p:nvPr/>
          </p:nvSpPr>
          <p:spPr>
            <a:xfrm>
              <a:off x="107504" y="0"/>
              <a:ext cx="3096344" cy="1124744"/>
            </a:xfrm>
            <a:prstGeom prst="rect">
              <a:avLst/>
            </a:prstGeom>
            <a:solidFill>
              <a:srgbClr val="3B5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24356" y="541195"/>
              <a:ext cx="2591728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491880" y="548680"/>
              <a:ext cx="5328592" cy="0"/>
            </a:xfrm>
            <a:prstGeom prst="line">
              <a:avLst/>
            </a:prstGeom>
            <a:ln w="28575">
              <a:solidFill>
                <a:srgbClr val="3B5AA8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8" name="제목 12"/>
            <p:cNvSpPr txBox="1">
              <a:spLocks/>
            </p:cNvSpPr>
            <p:nvPr/>
          </p:nvSpPr>
          <p:spPr>
            <a:xfrm>
              <a:off x="323528" y="692696"/>
              <a:ext cx="2206560" cy="23945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7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cs typeface="+mj-cs"/>
                </a:rPr>
                <a:t>|9. Q&amp;A</a:t>
              </a:r>
              <a:endParaRPr kumimoji="0" lang="ko-KR" altLang="en-US" sz="1700" b="0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endParaRP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76456" y="476671"/>
              <a:ext cx="454960" cy="1589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막힌 원호 9"/>
            <p:cNvSpPr/>
            <p:nvPr/>
          </p:nvSpPr>
          <p:spPr>
            <a:xfrm flipV="1">
              <a:off x="-577697" y="-576001"/>
              <a:ext cx="1181047" cy="1167213"/>
            </a:xfrm>
            <a:prstGeom prst="blockArc">
              <a:avLst>
                <a:gd name="adj1" fmla="val 16158679"/>
                <a:gd name="adj2" fmla="val 0"/>
                <a:gd name="adj3" fmla="val 25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282938" y="1574322"/>
            <a:ext cx="11642103" cy="65987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9502353" y="1574322"/>
            <a:ext cx="2422688" cy="659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Q&amp;A</a:t>
            </a:r>
            <a:endParaRPr lang="ko-KR" altLang="en-US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331266" y="2363810"/>
            <a:ext cx="2812987" cy="647032"/>
            <a:chOff x="282804" y="1125456"/>
            <a:chExt cx="3061869" cy="738606"/>
          </a:xfrm>
        </p:grpSpPr>
        <p:sp>
          <p:nvSpPr>
            <p:cNvPr id="32" name="직사각형 31"/>
            <p:cNvSpPr/>
            <p:nvPr/>
          </p:nvSpPr>
          <p:spPr>
            <a:xfrm>
              <a:off x="282804" y="1125456"/>
              <a:ext cx="1528067" cy="7362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자주 묻는 질문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816606" y="1125456"/>
              <a:ext cx="1528067" cy="7362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4472C4"/>
                  </a:solidFill>
                </a:rPr>
                <a:t>Q&amp;A</a:t>
              </a:r>
              <a:endParaRPr lang="ko-KR" altLang="en-US" sz="1400" b="1" dirty="0">
                <a:solidFill>
                  <a:srgbClr val="4472C4"/>
                </a:solidFill>
              </a:endParaRPr>
            </a:p>
          </p:txBody>
        </p:sp>
        <p:cxnSp>
          <p:nvCxnSpPr>
            <p:cNvPr id="34" name="직선 연결선 33"/>
            <p:cNvCxnSpPr>
              <a:cxnSpLocks/>
            </p:cNvCxnSpPr>
            <p:nvPr/>
          </p:nvCxnSpPr>
          <p:spPr>
            <a:xfrm>
              <a:off x="2000681" y="1864062"/>
              <a:ext cx="1159916" cy="0"/>
            </a:xfrm>
            <a:prstGeom prst="line">
              <a:avLst/>
            </a:prstGeom>
            <a:ln w="5715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075463"/>
              </p:ext>
            </p:extLst>
          </p:nvPr>
        </p:nvGraphicFramePr>
        <p:xfrm>
          <a:off x="2147502" y="3274668"/>
          <a:ext cx="7718393" cy="27279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69182">
                  <a:extLst>
                    <a:ext uri="{9D8B030D-6E8A-4147-A177-3AD203B41FA5}">
                      <a16:colId xmlns:a16="http://schemas.microsoft.com/office/drawing/2014/main" val="3450238571"/>
                    </a:ext>
                  </a:extLst>
                </a:gridCol>
                <a:gridCol w="3459999">
                  <a:extLst>
                    <a:ext uri="{9D8B030D-6E8A-4147-A177-3AD203B41FA5}">
                      <a16:colId xmlns:a16="http://schemas.microsoft.com/office/drawing/2014/main" val="2017876524"/>
                    </a:ext>
                  </a:extLst>
                </a:gridCol>
                <a:gridCol w="1415453">
                  <a:extLst>
                    <a:ext uri="{9D8B030D-6E8A-4147-A177-3AD203B41FA5}">
                      <a16:colId xmlns:a16="http://schemas.microsoft.com/office/drawing/2014/main" val="1020428188"/>
                    </a:ext>
                  </a:extLst>
                </a:gridCol>
                <a:gridCol w="1415453">
                  <a:extLst>
                    <a:ext uri="{9D8B030D-6E8A-4147-A177-3AD203B41FA5}">
                      <a16:colId xmlns:a16="http://schemas.microsoft.com/office/drawing/2014/main" val="2169630593"/>
                    </a:ext>
                  </a:extLst>
                </a:gridCol>
                <a:gridCol w="758306">
                  <a:extLst>
                    <a:ext uri="{9D8B030D-6E8A-4147-A177-3AD203B41FA5}">
                      <a16:colId xmlns:a16="http://schemas.microsoft.com/office/drawing/2014/main" val="3722967253"/>
                    </a:ext>
                  </a:extLst>
                </a:gridCol>
              </a:tblGrid>
              <a:tr h="2176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번호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제목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작성일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123462"/>
                  </a:ext>
                </a:extLst>
              </a:tr>
              <a:tr h="239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..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959093"/>
                  </a:ext>
                </a:extLst>
              </a:tr>
              <a:tr h="239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8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+mn-lt"/>
                        </a:rPr>
                        <a:t>검색이 잘 안됩니다</a:t>
                      </a:r>
                      <a:r>
                        <a:rPr lang="en-US" altLang="ko-KR" sz="1200" dirty="0">
                          <a:latin typeface="+mn-lt"/>
                        </a:rPr>
                        <a:t>..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lt"/>
                        </a:rPr>
                        <a:t>지호영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2017-05-22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3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701482"/>
                  </a:ext>
                </a:extLst>
              </a:tr>
              <a:tr h="239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11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+mn-lt"/>
                        </a:rPr>
                        <a:t>     </a:t>
                      </a:r>
                      <a:r>
                        <a:rPr lang="en-US" altLang="ko-KR" sz="1100" dirty="0">
                          <a:latin typeface="+mn-lt"/>
                        </a:rPr>
                        <a:t>[Re]</a:t>
                      </a:r>
                      <a:r>
                        <a:rPr lang="en-US" altLang="ko-KR" sz="1100" baseline="0" dirty="0">
                          <a:latin typeface="+mn-lt"/>
                        </a:rPr>
                        <a:t> </a:t>
                      </a:r>
                      <a:r>
                        <a:rPr lang="ko-KR" altLang="en-US" sz="1100" baseline="0" dirty="0">
                          <a:latin typeface="+mn-lt"/>
                        </a:rPr>
                        <a:t>안녕하세요</a:t>
                      </a:r>
                      <a:r>
                        <a:rPr lang="en-US" altLang="ko-KR" sz="1100" baseline="0" dirty="0">
                          <a:latin typeface="+mn-lt"/>
                        </a:rPr>
                        <a:t>. </a:t>
                      </a:r>
                      <a:r>
                        <a:rPr lang="ko-KR" altLang="en-US" sz="1100" baseline="0" dirty="0">
                          <a:latin typeface="+mn-lt"/>
                        </a:rPr>
                        <a:t>검색 관련해서 안내 드립니다</a:t>
                      </a:r>
                      <a:r>
                        <a:rPr lang="en-US" altLang="ko-KR" sz="1100" baseline="0" dirty="0">
                          <a:latin typeface="+mn-lt"/>
                        </a:rPr>
                        <a:t>.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lt"/>
                        </a:rPr>
                        <a:t>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2017-05-23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2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791426"/>
                  </a:ext>
                </a:extLst>
              </a:tr>
              <a:tr h="239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6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194562"/>
                  </a:ext>
                </a:extLst>
              </a:tr>
              <a:tr h="239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5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36016"/>
                  </a:ext>
                </a:extLst>
              </a:tr>
              <a:tr h="239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4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772250"/>
                  </a:ext>
                </a:extLst>
              </a:tr>
              <a:tr h="239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3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923025"/>
                  </a:ext>
                </a:extLst>
              </a:tr>
              <a:tr h="239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2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+mn-lt"/>
                        </a:rPr>
                        <a:t>다중 예약</a:t>
                      </a:r>
                      <a:r>
                        <a:rPr lang="ko-KR" altLang="en-US" sz="1200" baseline="0" dirty="0">
                          <a:latin typeface="+mn-lt"/>
                        </a:rPr>
                        <a:t> 관련 문의</a:t>
                      </a:r>
                      <a:r>
                        <a:rPr lang="en-US" altLang="ko-KR" sz="1200" baseline="0" dirty="0">
                          <a:latin typeface="+mn-lt"/>
                        </a:rPr>
                        <a:t>(2)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lt"/>
                        </a:rPr>
                        <a:t>강유나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2017-05-19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1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977908"/>
                  </a:ext>
                </a:extLst>
              </a:tr>
              <a:tr h="239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1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+mn-lt"/>
                        </a:rPr>
                        <a:t>예약 취소 문의 드립니다</a:t>
                      </a:r>
                      <a:r>
                        <a:rPr lang="en-US" altLang="ko-KR" sz="1200" dirty="0">
                          <a:latin typeface="+mn-lt"/>
                        </a:rPr>
                        <a:t>.!(2)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lt"/>
                        </a:rPr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217-05-19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3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741756"/>
                  </a:ext>
                </a:extLst>
              </a:tr>
            </a:tbl>
          </a:graphicData>
        </a:graphic>
      </p:graphicFrame>
      <p:pic>
        <p:nvPicPr>
          <p:cNvPr id="1026" name="Picture 2" descr="자물쇠 아이콘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461" y="5425992"/>
            <a:ext cx="252913" cy="25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위로 굽은 화살표 12"/>
          <p:cNvSpPr/>
          <p:nvPr/>
        </p:nvSpPr>
        <p:spPr>
          <a:xfrm rot="5400000">
            <a:off x="2978852" y="4166240"/>
            <a:ext cx="143977" cy="132544"/>
          </a:xfrm>
          <a:prstGeom prst="bentUpArrow">
            <a:avLst>
              <a:gd name="adj1" fmla="val 19915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501461" y="6097176"/>
            <a:ext cx="2640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◁ </a:t>
            </a:r>
            <a:r>
              <a:rPr lang="en-US" altLang="ko-KR" sz="1600" dirty="0">
                <a:solidFill>
                  <a:srgbClr val="0070C0"/>
                </a:solidFill>
              </a:rPr>
              <a:t>1</a:t>
            </a:r>
            <a:r>
              <a:rPr lang="en-US" altLang="ko-KR" sz="1600" dirty="0"/>
              <a:t> 2 3 4 5 6 7 8 9 10 ▷</a:t>
            </a:r>
            <a:endParaRPr lang="ko-KR" altLang="en-US" sz="1600" dirty="0"/>
          </a:p>
        </p:txBody>
      </p:sp>
      <p:sp>
        <p:nvSpPr>
          <p:cNvPr id="39" name="직사각형 38"/>
          <p:cNvSpPr/>
          <p:nvPr/>
        </p:nvSpPr>
        <p:spPr>
          <a:xfrm>
            <a:off x="9089013" y="6165230"/>
            <a:ext cx="776882" cy="33083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글쓰기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68700" y="6435730"/>
            <a:ext cx="433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번호를 선택하여 페이지를 넘길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871202" y="6048924"/>
            <a:ext cx="2353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글쓰기를 눌러 질문을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4602" y="3272572"/>
            <a:ext cx="1612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 페이지에는 </a:t>
            </a:r>
            <a:r>
              <a:rPr lang="en-US" altLang="ko-KR" dirty="0"/>
              <a:t>20</a:t>
            </a:r>
            <a:r>
              <a:rPr lang="ko-KR" altLang="en-US" dirty="0"/>
              <a:t>개의 글을 표시하기로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9900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596747" y="-671251"/>
            <a:ext cx="12464897" cy="2061901"/>
            <a:chOff x="-577697" y="-576001"/>
            <a:chExt cx="9709113" cy="1700745"/>
          </a:xfrm>
        </p:grpSpPr>
        <p:sp>
          <p:nvSpPr>
            <p:cNvPr id="5" name="직사각형 4"/>
            <p:cNvSpPr/>
            <p:nvPr/>
          </p:nvSpPr>
          <p:spPr>
            <a:xfrm>
              <a:off x="107504" y="0"/>
              <a:ext cx="3096344" cy="1124744"/>
            </a:xfrm>
            <a:prstGeom prst="rect">
              <a:avLst/>
            </a:prstGeom>
            <a:solidFill>
              <a:srgbClr val="3B5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24356" y="541195"/>
              <a:ext cx="2591728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491880" y="548680"/>
              <a:ext cx="5328592" cy="0"/>
            </a:xfrm>
            <a:prstGeom prst="line">
              <a:avLst/>
            </a:prstGeom>
            <a:ln w="28575">
              <a:solidFill>
                <a:srgbClr val="3B5AA8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8" name="제목 12"/>
            <p:cNvSpPr txBox="1">
              <a:spLocks/>
            </p:cNvSpPr>
            <p:nvPr/>
          </p:nvSpPr>
          <p:spPr>
            <a:xfrm>
              <a:off x="323528" y="692696"/>
              <a:ext cx="2206560" cy="23945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7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cs typeface="+mj-cs"/>
                </a:rPr>
                <a:t>|9. Q&amp;A</a:t>
              </a:r>
              <a:endParaRPr kumimoji="0" lang="ko-KR" altLang="en-US" sz="1700" b="0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endParaRP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76456" y="476671"/>
              <a:ext cx="454960" cy="1589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막힌 원호 9"/>
            <p:cNvSpPr/>
            <p:nvPr/>
          </p:nvSpPr>
          <p:spPr>
            <a:xfrm flipV="1">
              <a:off x="-577697" y="-576001"/>
              <a:ext cx="1181047" cy="1167213"/>
            </a:xfrm>
            <a:prstGeom prst="blockArc">
              <a:avLst>
                <a:gd name="adj1" fmla="val 16158679"/>
                <a:gd name="adj2" fmla="val 0"/>
                <a:gd name="adj3" fmla="val 25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282938" y="1574322"/>
            <a:ext cx="11642103" cy="65987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9502353" y="1574322"/>
            <a:ext cx="2422688" cy="659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Q&amp;A</a:t>
            </a:r>
            <a:endParaRPr lang="ko-KR" altLang="en-US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331266" y="2363810"/>
            <a:ext cx="2812987" cy="647032"/>
            <a:chOff x="282804" y="1125456"/>
            <a:chExt cx="3061869" cy="738606"/>
          </a:xfrm>
        </p:grpSpPr>
        <p:sp>
          <p:nvSpPr>
            <p:cNvPr id="32" name="직사각형 31"/>
            <p:cNvSpPr/>
            <p:nvPr/>
          </p:nvSpPr>
          <p:spPr>
            <a:xfrm>
              <a:off x="282804" y="1125456"/>
              <a:ext cx="1528067" cy="7362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자주 묻는 질문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816606" y="1125456"/>
              <a:ext cx="1528067" cy="7362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4472C4"/>
                  </a:solidFill>
                </a:rPr>
                <a:t>Q&amp;A</a:t>
              </a:r>
              <a:endParaRPr lang="ko-KR" altLang="en-US" sz="1400" b="1" dirty="0">
                <a:solidFill>
                  <a:srgbClr val="4472C4"/>
                </a:solidFill>
              </a:endParaRPr>
            </a:p>
          </p:txBody>
        </p:sp>
        <p:cxnSp>
          <p:nvCxnSpPr>
            <p:cNvPr id="34" name="직선 연결선 33"/>
            <p:cNvCxnSpPr>
              <a:cxnSpLocks/>
            </p:cNvCxnSpPr>
            <p:nvPr/>
          </p:nvCxnSpPr>
          <p:spPr>
            <a:xfrm>
              <a:off x="2000681" y="1864062"/>
              <a:ext cx="1159916" cy="0"/>
            </a:xfrm>
            <a:prstGeom prst="line">
              <a:avLst/>
            </a:prstGeom>
            <a:ln w="5715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897731"/>
              </p:ext>
            </p:extLst>
          </p:nvPr>
        </p:nvGraphicFramePr>
        <p:xfrm>
          <a:off x="2161540" y="3391641"/>
          <a:ext cx="7316709" cy="305590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30472">
                  <a:extLst>
                    <a:ext uri="{9D8B030D-6E8A-4147-A177-3AD203B41FA5}">
                      <a16:colId xmlns:a16="http://schemas.microsoft.com/office/drawing/2014/main" val="3450238571"/>
                    </a:ext>
                  </a:extLst>
                </a:gridCol>
                <a:gridCol w="1178243">
                  <a:extLst>
                    <a:ext uri="{9D8B030D-6E8A-4147-A177-3AD203B41FA5}">
                      <a16:colId xmlns:a16="http://schemas.microsoft.com/office/drawing/2014/main" val="2017876524"/>
                    </a:ext>
                  </a:extLst>
                </a:gridCol>
                <a:gridCol w="1644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94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제목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지호영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12346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날짜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2017-05-22</a:t>
                      </a:r>
                      <a:endParaRPr lang="ko-KR" altLang="en-US" sz="1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16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내용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endParaRPr lang="en-US" altLang="ko-KR" sz="1600" dirty="0">
                        <a:latin typeface="+mn-lt"/>
                      </a:endParaRPr>
                    </a:p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959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433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596747" y="-671251"/>
            <a:ext cx="12464897" cy="2061901"/>
            <a:chOff x="-577697" y="-576001"/>
            <a:chExt cx="9709113" cy="1700745"/>
          </a:xfrm>
        </p:grpSpPr>
        <p:sp>
          <p:nvSpPr>
            <p:cNvPr id="5" name="직사각형 4"/>
            <p:cNvSpPr/>
            <p:nvPr/>
          </p:nvSpPr>
          <p:spPr>
            <a:xfrm>
              <a:off x="107504" y="0"/>
              <a:ext cx="3096344" cy="1124744"/>
            </a:xfrm>
            <a:prstGeom prst="rect">
              <a:avLst/>
            </a:prstGeom>
            <a:solidFill>
              <a:srgbClr val="3B5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24356" y="541195"/>
              <a:ext cx="2591728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491880" y="548680"/>
              <a:ext cx="5328592" cy="0"/>
            </a:xfrm>
            <a:prstGeom prst="line">
              <a:avLst/>
            </a:prstGeom>
            <a:ln w="28575">
              <a:solidFill>
                <a:srgbClr val="3B5AA8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8" name="제목 12"/>
            <p:cNvSpPr txBox="1">
              <a:spLocks/>
            </p:cNvSpPr>
            <p:nvPr/>
          </p:nvSpPr>
          <p:spPr>
            <a:xfrm>
              <a:off x="323528" y="692696"/>
              <a:ext cx="2206560" cy="23945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7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cs typeface="+mj-cs"/>
                </a:rPr>
                <a:t>|9. </a:t>
              </a:r>
              <a:r>
                <a:rPr kumimoji="0" lang="ko-KR" alt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cs typeface="+mj-cs"/>
                </a:rPr>
                <a:t>홍보게시판</a:t>
              </a:r>
              <a:endParaRPr kumimoji="0" lang="ko-KR" altLang="en-US" sz="1700" b="0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endParaRP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76456" y="476671"/>
              <a:ext cx="454960" cy="1589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막힌 원호 9"/>
            <p:cNvSpPr/>
            <p:nvPr/>
          </p:nvSpPr>
          <p:spPr>
            <a:xfrm flipV="1">
              <a:off x="-577697" y="-576001"/>
              <a:ext cx="1181047" cy="1167213"/>
            </a:xfrm>
            <a:prstGeom prst="blockArc">
              <a:avLst>
                <a:gd name="adj1" fmla="val 16158679"/>
                <a:gd name="adj2" fmla="val 0"/>
                <a:gd name="adj3" fmla="val 25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282938" y="1574322"/>
            <a:ext cx="11642103" cy="65987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9502353" y="1574322"/>
            <a:ext cx="2422688" cy="659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홍보게시판</a:t>
            </a:r>
            <a:endParaRPr lang="ko-KR" altLang="en-US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01461" y="6097176"/>
            <a:ext cx="2640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◁ </a:t>
            </a:r>
            <a:r>
              <a:rPr lang="en-US" altLang="ko-KR" sz="1600" dirty="0">
                <a:solidFill>
                  <a:srgbClr val="0070C0"/>
                </a:solidFill>
              </a:rPr>
              <a:t>1</a:t>
            </a:r>
            <a:r>
              <a:rPr lang="en-US" altLang="ko-KR" sz="1600" dirty="0"/>
              <a:t> 2 3 4 5 6 7 8 9 10 ▷</a:t>
            </a:r>
            <a:endParaRPr lang="ko-KR" altLang="en-US" sz="1600" dirty="0"/>
          </a:p>
        </p:txBody>
      </p:sp>
      <p:sp>
        <p:nvSpPr>
          <p:cNvPr id="39" name="직사각형 38"/>
          <p:cNvSpPr/>
          <p:nvPr/>
        </p:nvSpPr>
        <p:spPr>
          <a:xfrm>
            <a:off x="9089013" y="6165230"/>
            <a:ext cx="776882" cy="33083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글쓰기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68700" y="6435730"/>
            <a:ext cx="433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번호를 선택하여 페이지를 넘길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871202" y="6048924"/>
            <a:ext cx="2353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글쓰기를 눌러 </a:t>
            </a:r>
            <a:r>
              <a:rPr lang="ko-KR" altLang="en-US" dirty="0" err="1"/>
              <a:t>홍보글을</a:t>
            </a:r>
            <a:r>
              <a:rPr lang="ko-KR" altLang="en-US" dirty="0"/>
              <a:t> 올릴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73369" y="3310279"/>
            <a:ext cx="1612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 페이지에는 </a:t>
            </a:r>
            <a:r>
              <a:rPr lang="en-US" altLang="ko-KR" dirty="0"/>
              <a:t>12</a:t>
            </a:r>
            <a:r>
              <a:rPr lang="ko-KR" altLang="en-US" dirty="0"/>
              <a:t>개의 글을 표시하기로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219898" y="2356699"/>
            <a:ext cx="1584988" cy="1649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029361" y="2356700"/>
            <a:ext cx="1584988" cy="1649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825807" y="2356698"/>
            <a:ext cx="1584988" cy="1649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219898" y="4510607"/>
            <a:ext cx="1584988" cy="1521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029361" y="4510608"/>
            <a:ext cx="1584988" cy="1521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825807" y="4510606"/>
            <a:ext cx="1584988" cy="1521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19573" y="3982531"/>
            <a:ext cx="1585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OOOOO</a:t>
            </a:r>
            <a:r>
              <a:rPr lang="ko-KR" altLang="en-US" sz="1000" dirty="0"/>
              <a:t>   작성자 </a:t>
            </a:r>
            <a:r>
              <a:rPr lang="en-US" altLang="ko-KR" sz="1000" dirty="0" err="1"/>
              <a:t>dd</a:t>
            </a:r>
            <a:r>
              <a:rPr lang="en-US" altLang="ko-KR" sz="1000" dirty="0"/>
              <a:t>      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r>
              <a:rPr lang="en-US" altLang="ko-KR" sz="1000" dirty="0"/>
              <a:t>yyyy.mm.dd  </a:t>
            </a:r>
            <a:r>
              <a:rPr lang="ko-KR" altLang="en-US" sz="1000" dirty="0"/>
              <a:t>조회수 </a:t>
            </a:r>
            <a:r>
              <a:rPr lang="en-US" altLang="ko-KR" sz="1000" dirty="0" err="1"/>
              <a:t>nn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5016344" y="3982531"/>
            <a:ext cx="1585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OOOOO</a:t>
            </a:r>
            <a:r>
              <a:rPr lang="ko-KR" altLang="en-US" sz="1000" dirty="0"/>
              <a:t>   작성자 </a:t>
            </a:r>
            <a:r>
              <a:rPr lang="en-US" altLang="ko-KR" sz="1000" dirty="0" err="1"/>
              <a:t>dd</a:t>
            </a:r>
            <a:r>
              <a:rPr lang="en-US" altLang="ko-KR" sz="1000" dirty="0"/>
              <a:t>      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r>
              <a:rPr lang="en-US" altLang="ko-KR" sz="1000" dirty="0"/>
              <a:t>yyyy.mm.dd  </a:t>
            </a:r>
            <a:r>
              <a:rPr lang="ko-KR" altLang="en-US" sz="1000" dirty="0"/>
              <a:t>조회수 </a:t>
            </a:r>
            <a:r>
              <a:rPr lang="en-US" altLang="ko-KR" sz="1000" dirty="0" err="1"/>
              <a:t>nn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6838823" y="3982531"/>
            <a:ext cx="1585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OOOOO</a:t>
            </a:r>
            <a:r>
              <a:rPr lang="ko-KR" altLang="en-US" sz="1000" dirty="0"/>
              <a:t>   작성자 </a:t>
            </a:r>
            <a:r>
              <a:rPr lang="en-US" altLang="ko-KR" sz="1000" dirty="0" err="1"/>
              <a:t>dd</a:t>
            </a:r>
            <a:r>
              <a:rPr lang="en-US" altLang="ko-KR" sz="1000" dirty="0"/>
              <a:t>      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r>
              <a:rPr lang="en-US" altLang="ko-KR" sz="1000" dirty="0"/>
              <a:t>yyyy.mm.dd  </a:t>
            </a:r>
            <a:r>
              <a:rPr lang="ko-KR" altLang="en-US" sz="1000" dirty="0"/>
              <a:t>조회수 </a:t>
            </a:r>
            <a:r>
              <a:rPr lang="en-US" altLang="ko-KR" sz="1000" dirty="0" err="1"/>
              <a:t>nn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24810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596747" y="-671251"/>
            <a:ext cx="12464897" cy="2061901"/>
            <a:chOff x="-577697" y="-576001"/>
            <a:chExt cx="9709113" cy="1700745"/>
          </a:xfrm>
        </p:grpSpPr>
        <p:sp>
          <p:nvSpPr>
            <p:cNvPr id="5" name="직사각형 4"/>
            <p:cNvSpPr/>
            <p:nvPr/>
          </p:nvSpPr>
          <p:spPr>
            <a:xfrm>
              <a:off x="107504" y="0"/>
              <a:ext cx="3096344" cy="1124744"/>
            </a:xfrm>
            <a:prstGeom prst="rect">
              <a:avLst/>
            </a:prstGeom>
            <a:solidFill>
              <a:srgbClr val="3B5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24356" y="541195"/>
              <a:ext cx="2591728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491880" y="548680"/>
              <a:ext cx="5328592" cy="0"/>
            </a:xfrm>
            <a:prstGeom prst="line">
              <a:avLst/>
            </a:prstGeom>
            <a:ln w="28575">
              <a:solidFill>
                <a:srgbClr val="3B5AA8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8" name="제목 12"/>
            <p:cNvSpPr txBox="1">
              <a:spLocks/>
            </p:cNvSpPr>
            <p:nvPr/>
          </p:nvSpPr>
          <p:spPr>
            <a:xfrm>
              <a:off x="323528" y="692696"/>
              <a:ext cx="2206560" cy="23945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/>
            <a:p>
              <a:pPr lvl="0">
                <a:spcBef>
                  <a:spcPct val="0"/>
                </a:spcBef>
                <a:defRPr/>
              </a:pPr>
              <a:r>
                <a:rPr kumimoji="0" lang="en-US" altLang="ko-KR" sz="17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cs typeface="+mj-cs"/>
                </a:rPr>
                <a:t>|9. </a:t>
              </a:r>
              <a:r>
                <a:rPr lang="ko-KR" altLang="en-US" sz="1700" b="1" dirty="0">
                  <a:solidFill>
                    <a:schemeClr val="bg1"/>
                  </a:solidFill>
                  <a:latin typeface="+mn-ea"/>
                </a:rPr>
                <a:t>홍보게시판</a:t>
              </a:r>
              <a:endParaRPr kumimoji="0" lang="ko-KR" altLang="en-US" sz="1700" b="0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endParaRP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76456" y="476671"/>
              <a:ext cx="454960" cy="1589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막힌 원호 9"/>
            <p:cNvSpPr/>
            <p:nvPr/>
          </p:nvSpPr>
          <p:spPr>
            <a:xfrm flipV="1">
              <a:off x="-577697" y="-576001"/>
              <a:ext cx="1181047" cy="1167213"/>
            </a:xfrm>
            <a:prstGeom prst="blockArc">
              <a:avLst>
                <a:gd name="adj1" fmla="val 16158679"/>
                <a:gd name="adj2" fmla="val 0"/>
                <a:gd name="adj3" fmla="val 25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282938" y="1574322"/>
            <a:ext cx="11642103" cy="65987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9502353" y="1574322"/>
            <a:ext cx="2422688" cy="659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홍보게시판</a:t>
            </a:r>
            <a:endParaRPr lang="ko-KR" altLang="en-US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2161540" y="2417871"/>
          <a:ext cx="7316709" cy="305590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30472">
                  <a:extLst>
                    <a:ext uri="{9D8B030D-6E8A-4147-A177-3AD203B41FA5}">
                      <a16:colId xmlns:a16="http://schemas.microsoft.com/office/drawing/2014/main" val="3450238571"/>
                    </a:ext>
                  </a:extLst>
                </a:gridCol>
                <a:gridCol w="1178243">
                  <a:extLst>
                    <a:ext uri="{9D8B030D-6E8A-4147-A177-3AD203B41FA5}">
                      <a16:colId xmlns:a16="http://schemas.microsoft.com/office/drawing/2014/main" val="2017876524"/>
                    </a:ext>
                  </a:extLst>
                </a:gridCol>
                <a:gridCol w="1644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94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제목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지호영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12346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날짜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2017-05-22</a:t>
                      </a:r>
                      <a:endParaRPr lang="ko-KR" altLang="en-US" sz="1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16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내용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endParaRPr lang="en-US" altLang="ko-KR" sz="1600" dirty="0">
                        <a:latin typeface="+mn-lt"/>
                      </a:endParaRPr>
                    </a:p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959093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161540" y="5647111"/>
          <a:ext cx="8127999" cy="11125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18805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423766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29148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221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18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051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627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596747" y="-671251"/>
            <a:ext cx="12464897" cy="2061901"/>
            <a:chOff x="-577697" y="-576001"/>
            <a:chExt cx="9709113" cy="1700745"/>
          </a:xfrm>
        </p:grpSpPr>
        <p:sp>
          <p:nvSpPr>
            <p:cNvPr id="5" name="직사각형 4"/>
            <p:cNvSpPr/>
            <p:nvPr/>
          </p:nvSpPr>
          <p:spPr>
            <a:xfrm>
              <a:off x="107504" y="0"/>
              <a:ext cx="3096344" cy="1124744"/>
            </a:xfrm>
            <a:prstGeom prst="rect">
              <a:avLst/>
            </a:prstGeom>
            <a:solidFill>
              <a:srgbClr val="3B5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24356" y="541195"/>
              <a:ext cx="2591728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491880" y="548680"/>
              <a:ext cx="5328592" cy="0"/>
            </a:xfrm>
            <a:prstGeom prst="line">
              <a:avLst/>
            </a:prstGeom>
            <a:ln w="28575">
              <a:solidFill>
                <a:srgbClr val="3B5AA8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8" name="제목 12"/>
            <p:cNvSpPr txBox="1">
              <a:spLocks/>
            </p:cNvSpPr>
            <p:nvPr/>
          </p:nvSpPr>
          <p:spPr>
            <a:xfrm>
              <a:off x="323528" y="692696"/>
              <a:ext cx="2013992" cy="29663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7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cs typeface="+mj-cs"/>
                </a:rPr>
                <a:t>| </a:t>
              </a:r>
              <a:r>
                <a:rPr lang="en-US" altLang="ko-KR" sz="1700" b="1" noProof="0" dirty="0">
                  <a:solidFill>
                    <a:schemeClr val="bg1"/>
                  </a:solidFill>
                  <a:latin typeface="+mn-ea"/>
                  <a:cs typeface="+mj-cs"/>
                </a:rPr>
                <a:t>2</a:t>
              </a:r>
              <a:r>
                <a:rPr lang="en-US" altLang="ko-KR" sz="1700" b="1" dirty="0">
                  <a:solidFill>
                    <a:schemeClr val="bg1"/>
                  </a:solidFill>
                  <a:latin typeface="+mn-ea"/>
                  <a:cs typeface="+mj-cs"/>
                </a:rPr>
                <a:t>. </a:t>
              </a:r>
              <a:r>
                <a:rPr lang="ko-KR" altLang="en-US" sz="1700" b="1" dirty="0">
                  <a:solidFill>
                    <a:schemeClr val="bg1"/>
                  </a:solidFill>
                  <a:latin typeface="+mn-ea"/>
                  <a:cs typeface="+mj-cs"/>
                </a:rPr>
                <a:t>회원가입</a:t>
              </a:r>
              <a:endParaRPr kumimoji="0" lang="ko-KR" altLang="en-US" sz="1700" b="0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endParaRP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76456" y="476671"/>
              <a:ext cx="454960" cy="1589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막힌 원호 9"/>
            <p:cNvSpPr/>
            <p:nvPr/>
          </p:nvSpPr>
          <p:spPr>
            <a:xfrm flipV="1">
              <a:off x="-577697" y="-576001"/>
              <a:ext cx="1181047" cy="1167213"/>
            </a:xfrm>
            <a:prstGeom prst="blockArc">
              <a:avLst>
                <a:gd name="adj1" fmla="val 16158679"/>
                <a:gd name="adj2" fmla="val 0"/>
                <a:gd name="adj3" fmla="val 25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392958" y="1574322"/>
            <a:ext cx="9570191" cy="3785690"/>
            <a:chOff x="747187" y="1923656"/>
            <a:chExt cx="11183145" cy="4388106"/>
          </a:xfrm>
        </p:grpSpPr>
        <p:sp>
          <p:nvSpPr>
            <p:cNvPr id="11" name="직사각형 10"/>
            <p:cNvSpPr/>
            <p:nvPr/>
          </p:nvSpPr>
          <p:spPr>
            <a:xfrm>
              <a:off x="747190" y="1923656"/>
              <a:ext cx="6182141" cy="30626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747190" y="2377137"/>
              <a:ext cx="6182141" cy="12533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747187" y="2775705"/>
              <a:ext cx="6182144" cy="3977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747187" y="3172368"/>
              <a:ext cx="6182144" cy="10286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747187" y="3565055"/>
              <a:ext cx="6182144" cy="9273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V="1">
              <a:off x="747187" y="3956728"/>
              <a:ext cx="6182144" cy="1013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2229899" y="2383710"/>
              <a:ext cx="16755" cy="2602584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774392" y="2009706"/>
              <a:ext cx="1784277" cy="281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회원가입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14729" y="2447285"/>
              <a:ext cx="1147633" cy="234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*</a:t>
              </a:r>
              <a:r>
                <a:rPr lang="ko-KR" altLang="en-US" sz="1400" dirty="0"/>
                <a:t>아이디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14729" y="2843658"/>
              <a:ext cx="1784277" cy="234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*</a:t>
              </a:r>
              <a:r>
                <a:rPr lang="ko-KR" altLang="en-US" sz="1400" dirty="0"/>
                <a:t>비밀번호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14729" y="3226058"/>
              <a:ext cx="1784277" cy="234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*</a:t>
              </a:r>
              <a:r>
                <a:rPr lang="ko-KR" altLang="en-US" sz="1400" dirty="0"/>
                <a:t>이름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14728" y="3642280"/>
              <a:ext cx="1784277" cy="234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*</a:t>
              </a:r>
              <a:r>
                <a:rPr lang="ko-KR" altLang="en-US" sz="1400" dirty="0" err="1"/>
                <a:t>이메일</a:t>
              </a:r>
              <a:endParaRPr lang="ko-KR" alt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90115" y="4022855"/>
              <a:ext cx="1784277" cy="234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전화번호</a:t>
              </a: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747187" y="4338315"/>
              <a:ext cx="6182144" cy="9273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3055028" y="3956728"/>
              <a:ext cx="431411" cy="381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▽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69687" y="4015447"/>
              <a:ext cx="402092" cy="281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▽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24146" y="4015447"/>
              <a:ext cx="569622" cy="370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010</a:t>
              </a:r>
              <a:endParaRPr lang="ko-KR" altLang="en-US" sz="1400" dirty="0"/>
            </a:p>
          </p:txBody>
        </p:sp>
        <p:cxnSp>
          <p:nvCxnSpPr>
            <p:cNvPr id="28" name="직선 연결선 27"/>
            <p:cNvCxnSpPr/>
            <p:nvPr/>
          </p:nvCxnSpPr>
          <p:spPr>
            <a:xfrm flipV="1">
              <a:off x="747187" y="4657162"/>
              <a:ext cx="6182144" cy="1013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990114" y="4388247"/>
              <a:ext cx="1239785" cy="234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성별</a:t>
              </a:r>
              <a:endParaRPr lang="en-US" altLang="ko-KR" sz="14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669685" y="2453646"/>
              <a:ext cx="2990548" cy="2842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669685" y="2839046"/>
              <a:ext cx="2990548" cy="2842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669685" y="3251957"/>
              <a:ext cx="2990548" cy="2842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863401" y="3574734"/>
              <a:ext cx="431411" cy="381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▽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96909" y="3617640"/>
              <a:ext cx="402092" cy="281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▽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647694" y="4346576"/>
              <a:ext cx="483757" cy="310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▽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688526" y="4369357"/>
              <a:ext cx="402092" cy="281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▽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830946" y="4379802"/>
              <a:ext cx="402092" cy="333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남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90114" y="4699533"/>
              <a:ext cx="1784277" cy="234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주소</a:t>
              </a:r>
            </a:p>
          </p:txBody>
        </p:sp>
        <p:cxnSp>
          <p:nvCxnSpPr>
            <p:cNvPr id="39" name="직선 화살표 연결선 38"/>
            <p:cNvCxnSpPr/>
            <p:nvPr/>
          </p:nvCxnSpPr>
          <p:spPr>
            <a:xfrm flipV="1">
              <a:off x="6828809" y="3565055"/>
              <a:ext cx="1047111" cy="217917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934558" y="3303816"/>
              <a:ext cx="3995774" cy="52322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400" dirty="0" err="1"/>
                <a:t>이메일주소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API</a:t>
              </a:r>
              <a:r>
                <a:rPr lang="ko-KR" altLang="en-US" sz="1400" dirty="0"/>
                <a:t>를 사용해서 </a:t>
              </a:r>
              <a:r>
                <a:rPr lang="en-US" altLang="ko-KR" sz="1400" dirty="0" err="1"/>
                <a:t>Selectbox</a:t>
              </a:r>
              <a:r>
                <a:rPr lang="ko-KR" altLang="en-US" sz="1400" dirty="0"/>
                <a:t>로 사용하고자 하는 </a:t>
              </a:r>
              <a:r>
                <a:rPr lang="ko-KR" altLang="en-US" sz="1400" dirty="0" err="1"/>
                <a:t>이메일을</a:t>
              </a:r>
              <a:r>
                <a:rPr lang="ko-KR" altLang="en-US" sz="1400" dirty="0"/>
                <a:t> 선택할 수 </a:t>
              </a:r>
              <a:r>
                <a:rPr lang="ko-KR" altLang="en-US" sz="1400" dirty="0" err="1"/>
                <a:t>있도록자신이</a:t>
              </a:r>
              <a:r>
                <a:rPr lang="ko-KR" altLang="en-US" sz="1400" dirty="0"/>
                <a:t> 함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238277" y="5229466"/>
              <a:ext cx="768583" cy="3746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108918" y="5229466"/>
              <a:ext cx="768583" cy="3746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319945" y="5289504"/>
              <a:ext cx="908891" cy="234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등록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236173" y="5276830"/>
              <a:ext cx="908891" cy="234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취소</a:t>
              </a:r>
            </a:p>
          </p:txBody>
        </p:sp>
        <p:cxnSp>
          <p:nvCxnSpPr>
            <p:cNvPr id="45" name="직선 화살표 연결선 44"/>
            <p:cNvCxnSpPr/>
            <p:nvPr/>
          </p:nvCxnSpPr>
          <p:spPr>
            <a:xfrm>
              <a:off x="6809963" y="4090677"/>
              <a:ext cx="1057580" cy="252275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7934558" y="3911193"/>
              <a:ext cx="3995774" cy="95410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전화번호 </a:t>
              </a:r>
              <a:r>
                <a:rPr lang="en-US" altLang="ko-KR" sz="1400" dirty="0"/>
                <a:t>API</a:t>
              </a:r>
              <a:r>
                <a:rPr lang="ko-KR" altLang="en-US" sz="1400" dirty="0"/>
                <a:t>를 사용해서 </a:t>
              </a:r>
              <a:r>
                <a:rPr lang="en-US" altLang="ko-KR" sz="1400" dirty="0" err="1"/>
                <a:t>Selectbox</a:t>
              </a:r>
              <a:r>
                <a:rPr lang="ko-KR" altLang="en-US" sz="1400" dirty="0"/>
                <a:t>로 자신이 사용하고자 하는 지역번호 </a:t>
              </a:r>
              <a:r>
                <a:rPr lang="en-US" altLang="ko-KR" sz="1400" dirty="0"/>
                <a:t>010, 011..031 </a:t>
              </a:r>
              <a:r>
                <a:rPr lang="ko-KR" altLang="en-US" sz="1400" dirty="0"/>
                <a:t>등을 선택할 수 </a:t>
              </a:r>
              <a:r>
                <a:rPr lang="ko-KR" altLang="en-US" sz="1400" dirty="0" err="1"/>
                <a:t>있도록함</a:t>
              </a:r>
              <a:endParaRPr lang="en-US" altLang="ko-KR" sz="1400" dirty="0"/>
            </a:p>
            <a:p>
              <a:endParaRPr lang="en-US" altLang="ko-KR" sz="1400" dirty="0"/>
            </a:p>
          </p:txBody>
        </p:sp>
        <p:cxnSp>
          <p:nvCxnSpPr>
            <p:cNvPr id="47" name="직선 화살표 연결선 46"/>
            <p:cNvCxnSpPr/>
            <p:nvPr/>
          </p:nvCxnSpPr>
          <p:spPr>
            <a:xfrm>
              <a:off x="6823574" y="4538485"/>
              <a:ext cx="1057580" cy="252275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934558" y="4739707"/>
              <a:ext cx="3995774" cy="73866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성별도 남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여 중에 </a:t>
              </a:r>
              <a:r>
                <a:rPr lang="en-US" altLang="ko-KR" sz="1400" dirty="0" err="1"/>
                <a:t>selectbox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기능을 넣어서 사용할 수 있도록 함 </a:t>
              </a:r>
              <a:endParaRPr lang="en-US" altLang="ko-KR" sz="1400" dirty="0"/>
            </a:p>
            <a:p>
              <a:endParaRPr lang="en-US" altLang="ko-KR" sz="1400" dirty="0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6809962" y="5023640"/>
              <a:ext cx="1057580" cy="252275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934558" y="5325767"/>
              <a:ext cx="3995774" cy="73866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400" dirty="0" err="1"/>
                <a:t>도로명</a:t>
              </a:r>
              <a:r>
                <a:rPr lang="ko-KR" altLang="en-US" sz="1400" dirty="0"/>
                <a:t> 주소 </a:t>
              </a:r>
              <a:r>
                <a:rPr lang="en-US" altLang="ko-KR" sz="1400" dirty="0"/>
                <a:t>API</a:t>
              </a:r>
              <a:r>
                <a:rPr lang="ko-KR" altLang="en-US" sz="1400" dirty="0"/>
                <a:t>를 사용해서 누르면 슬라이드 </a:t>
              </a:r>
              <a:r>
                <a:rPr lang="en-US" altLang="ko-KR" sz="1400" dirty="0"/>
                <a:t>2</a:t>
              </a:r>
              <a:r>
                <a:rPr lang="ko-KR" altLang="en-US" sz="1400" dirty="0"/>
                <a:t>와 같은 화면이 보임</a:t>
              </a:r>
              <a:endParaRPr lang="en-US" altLang="ko-KR" sz="1400" dirty="0"/>
            </a:p>
            <a:p>
              <a:endParaRPr lang="en-US" altLang="ko-KR" sz="1400" dirty="0"/>
            </a:p>
          </p:txBody>
        </p:sp>
        <p:cxnSp>
          <p:nvCxnSpPr>
            <p:cNvPr id="51" name="직선 화살표 연결선 50"/>
            <p:cNvCxnSpPr>
              <a:stCxn id="41" idx="2"/>
            </p:cNvCxnSpPr>
            <p:nvPr/>
          </p:nvCxnSpPr>
          <p:spPr>
            <a:xfrm flipH="1">
              <a:off x="2129376" y="5604079"/>
              <a:ext cx="493193" cy="473197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>
              <a:stCxn id="42" idx="2"/>
            </p:cNvCxnSpPr>
            <p:nvPr/>
          </p:nvCxnSpPr>
          <p:spPr>
            <a:xfrm>
              <a:off x="4493210" y="5604079"/>
              <a:ext cx="384291" cy="473197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767079" y="6077277"/>
              <a:ext cx="3908871" cy="234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등록을 누르면 </a:t>
              </a:r>
              <a:r>
                <a:rPr lang="en-US" altLang="ko-KR" sz="1400" dirty="0"/>
                <a:t>submit</a:t>
              </a:r>
              <a:r>
                <a:rPr lang="ko-KR" altLang="en-US" sz="1400" dirty="0"/>
                <a:t>으로 값이 전송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869138" y="6077277"/>
              <a:ext cx="3908871" cy="234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취소를 누르면 값이 </a:t>
              </a:r>
              <a:r>
                <a:rPr lang="en-US" altLang="ko-KR" sz="1400" dirty="0"/>
                <a:t>reset</a:t>
              </a:r>
              <a:r>
                <a:rPr lang="ko-KR" altLang="en-US" sz="1400" dirty="0"/>
                <a:t>됨</a:t>
              </a: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560277" y="5369087"/>
            <a:ext cx="10723780" cy="1273201"/>
            <a:chOff x="862642" y="666790"/>
            <a:chExt cx="11254270" cy="2009956"/>
          </a:xfrm>
        </p:grpSpPr>
        <p:sp>
          <p:nvSpPr>
            <p:cNvPr id="68" name="직사각형 67"/>
            <p:cNvSpPr/>
            <p:nvPr/>
          </p:nvSpPr>
          <p:spPr>
            <a:xfrm>
              <a:off x="862642" y="845390"/>
              <a:ext cx="5020573" cy="12594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38687" y="966158"/>
              <a:ext cx="31313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/>
                <a:t>도로명</a:t>
              </a:r>
              <a:r>
                <a:rPr lang="ko-KR" altLang="en-US" sz="1400" dirty="0"/>
                <a:t> 주소 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138687" y="1635507"/>
              <a:ext cx="31313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지번 주소</a:t>
              </a:r>
            </a:p>
          </p:txBody>
        </p:sp>
        <p:cxnSp>
          <p:nvCxnSpPr>
            <p:cNvPr id="71" name="직선 화살표 연결선 70"/>
            <p:cNvCxnSpPr/>
            <p:nvPr/>
          </p:nvCxnSpPr>
          <p:spPr>
            <a:xfrm flipV="1">
              <a:off x="5883215" y="1635507"/>
              <a:ext cx="1699404" cy="72523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그림 7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515" b="13524"/>
            <a:stretch/>
          </p:blipFill>
          <p:spPr>
            <a:xfrm>
              <a:off x="7582619" y="666790"/>
              <a:ext cx="4534293" cy="20099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691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596747" y="-671251"/>
            <a:ext cx="12464897" cy="2061901"/>
            <a:chOff x="-577697" y="-576001"/>
            <a:chExt cx="9709113" cy="1700745"/>
          </a:xfrm>
        </p:grpSpPr>
        <p:sp>
          <p:nvSpPr>
            <p:cNvPr id="5" name="직사각형 4"/>
            <p:cNvSpPr/>
            <p:nvPr/>
          </p:nvSpPr>
          <p:spPr>
            <a:xfrm>
              <a:off x="107504" y="0"/>
              <a:ext cx="3096344" cy="1124744"/>
            </a:xfrm>
            <a:prstGeom prst="rect">
              <a:avLst/>
            </a:prstGeom>
            <a:solidFill>
              <a:srgbClr val="3B5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24356" y="541195"/>
              <a:ext cx="2591728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491880" y="548680"/>
              <a:ext cx="5328592" cy="0"/>
            </a:xfrm>
            <a:prstGeom prst="line">
              <a:avLst/>
            </a:prstGeom>
            <a:ln w="28575">
              <a:solidFill>
                <a:srgbClr val="3B5AA8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8" name="제목 12"/>
            <p:cNvSpPr txBox="1">
              <a:spLocks/>
            </p:cNvSpPr>
            <p:nvPr/>
          </p:nvSpPr>
          <p:spPr>
            <a:xfrm>
              <a:off x="323528" y="692696"/>
              <a:ext cx="2013992" cy="29663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7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cs typeface="+mj-cs"/>
                </a:rPr>
                <a:t>| </a:t>
              </a:r>
              <a:r>
                <a:rPr lang="en-US" altLang="ko-KR" sz="1700" b="1" noProof="0" dirty="0">
                  <a:solidFill>
                    <a:schemeClr val="bg1"/>
                  </a:solidFill>
                  <a:latin typeface="+mn-ea"/>
                  <a:cs typeface="+mj-cs"/>
                </a:rPr>
                <a:t>2</a:t>
              </a:r>
              <a:r>
                <a:rPr lang="en-US" altLang="ko-KR" sz="1700" b="1" dirty="0">
                  <a:solidFill>
                    <a:schemeClr val="bg1"/>
                  </a:solidFill>
                  <a:latin typeface="+mn-ea"/>
                  <a:cs typeface="+mj-cs"/>
                </a:rPr>
                <a:t>. </a:t>
              </a:r>
              <a:r>
                <a:rPr lang="ko-KR" altLang="en-US" sz="1700" b="1" dirty="0">
                  <a:solidFill>
                    <a:schemeClr val="bg1"/>
                  </a:solidFill>
                  <a:latin typeface="+mn-ea"/>
                  <a:cs typeface="+mj-cs"/>
                </a:rPr>
                <a:t>회원가입</a:t>
              </a:r>
              <a:endParaRPr kumimoji="0" lang="ko-KR" altLang="en-US" sz="1700" b="0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endParaRP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76456" y="476671"/>
              <a:ext cx="454960" cy="1589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막힌 원호 9"/>
            <p:cNvSpPr/>
            <p:nvPr/>
          </p:nvSpPr>
          <p:spPr>
            <a:xfrm flipV="1">
              <a:off x="-577697" y="-576001"/>
              <a:ext cx="1181047" cy="1167213"/>
            </a:xfrm>
            <a:prstGeom prst="blockArc">
              <a:avLst>
                <a:gd name="adj1" fmla="val 16158679"/>
                <a:gd name="adj2" fmla="val 0"/>
                <a:gd name="adj3" fmla="val 25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1338498" y="2854624"/>
            <a:ext cx="8212348" cy="158726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790567" y="1776377"/>
            <a:ext cx="858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ko-KR" altLang="en-US" dirty="0" err="1"/>
              <a:t>정보값을</a:t>
            </a:r>
            <a:r>
              <a:rPr lang="ko-KR" altLang="en-US" dirty="0"/>
              <a:t> 다 입력하고 등록버튼을 누르면 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5444672" y="4134193"/>
            <a:ext cx="2070340" cy="833903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566770" y="4758504"/>
            <a:ext cx="4301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로그인하기를 누르면 로그인 화면이 뜸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305321" y="3171243"/>
            <a:ext cx="6952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회원가입이 완료 되었습니다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383623" y="3764861"/>
            <a:ext cx="250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로그인하기</a:t>
            </a:r>
          </a:p>
        </p:txBody>
      </p:sp>
    </p:spTree>
    <p:extLst>
      <p:ext uri="{BB962C8B-B14F-4D97-AF65-F5344CB8AC3E}">
        <p14:creationId xmlns:p14="http://schemas.microsoft.com/office/powerpoint/2010/main" val="347339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596747" y="-671251"/>
            <a:ext cx="12464897" cy="2061901"/>
            <a:chOff x="-577697" y="-576001"/>
            <a:chExt cx="9709113" cy="1700745"/>
          </a:xfrm>
        </p:grpSpPr>
        <p:sp>
          <p:nvSpPr>
            <p:cNvPr id="5" name="직사각형 4"/>
            <p:cNvSpPr/>
            <p:nvPr/>
          </p:nvSpPr>
          <p:spPr>
            <a:xfrm>
              <a:off x="107504" y="0"/>
              <a:ext cx="3096344" cy="1124744"/>
            </a:xfrm>
            <a:prstGeom prst="rect">
              <a:avLst/>
            </a:prstGeom>
            <a:solidFill>
              <a:srgbClr val="3B5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24356" y="541195"/>
              <a:ext cx="2591728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491880" y="548680"/>
              <a:ext cx="5328592" cy="0"/>
            </a:xfrm>
            <a:prstGeom prst="line">
              <a:avLst/>
            </a:prstGeom>
            <a:ln w="28575">
              <a:solidFill>
                <a:srgbClr val="3B5AA8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8" name="제목 12"/>
            <p:cNvSpPr txBox="1">
              <a:spLocks/>
            </p:cNvSpPr>
            <p:nvPr/>
          </p:nvSpPr>
          <p:spPr>
            <a:xfrm>
              <a:off x="323528" y="692696"/>
              <a:ext cx="2013992" cy="29663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7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cs typeface="+mj-cs"/>
                </a:rPr>
                <a:t>| </a:t>
              </a:r>
              <a:r>
                <a:rPr lang="en-US" altLang="ko-KR" sz="1700" b="1" noProof="0" dirty="0">
                  <a:solidFill>
                    <a:schemeClr val="bg1"/>
                  </a:solidFill>
                  <a:latin typeface="+mn-ea"/>
                  <a:cs typeface="+mj-cs"/>
                </a:rPr>
                <a:t>3. </a:t>
              </a:r>
              <a:r>
                <a:rPr lang="ko-KR" altLang="en-US" sz="1700" b="1" noProof="0" dirty="0">
                  <a:solidFill>
                    <a:schemeClr val="bg1"/>
                  </a:solidFill>
                  <a:latin typeface="+mn-ea"/>
                  <a:cs typeface="+mj-cs"/>
                </a:rPr>
                <a:t>로그인 화면</a:t>
              </a:r>
              <a:endParaRPr kumimoji="0" lang="ko-KR" altLang="en-US" sz="1700" b="0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endParaRP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76456" y="476671"/>
              <a:ext cx="454960" cy="1589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막힌 원호 9"/>
            <p:cNvSpPr/>
            <p:nvPr/>
          </p:nvSpPr>
          <p:spPr>
            <a:xfrm flipV="1">
              <a:off x="-577697" y="-576001"/>
              <a:ext cx="1181047" cy="1167213"/>
            </a:xfrm>
            <a:prstGeom prst="blockArc">
              <a:avLst>
                <a:gd name="adj1" fmla="val 16158679"/>
                <a:gd name="adj2" fmla="val 0"/>
                <a:gd name="adj3" fmla="val 25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989" y="1574322"/>
            <a:ext cx="11569114" cy="4795064"/>
            <a:chOff x="-32567" y="1394986"/>
            <a:chExt cx="11569114" cy="4795064"/>
          </a:xfrm>
        </p:grpSpPr>
        <p:sp>
          <p:nvSpPr>
            <p:cNvPr id="11" name="직사각형 10"/>
            <p:cNvSpPr/>
            <p:nvPr/>
          </p:nvSpPr>
          <p:spPr>
            <a:xfrm>
              <a:off x="1475116" y="1394986"/>
              <a:ext cx="9868620" cy="3588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121590" y="3750649"/>
              <a:ext cx="4106175" cy="564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567022" y="1712368"/>
              <a:ext cx="5426016" cy="621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567022" y="2753467"/>
              <a:ext cx="5426016" cy="621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92104" y="1854439"/>
              <a:ext cx="4615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아이디를 입력하세요 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92104" y="2917776"/>
              <a:ext cx="4615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비밀번호를 입력하세요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61816" y="3875121"/>
              <a:ext cx="4615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로그인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640310" y="4581781"/>
              <a:ext cx="2182483" cy="353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52291" y="4622298"/>
              <a:ext cx="1449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회원가입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086757" y="4581781"/>
              <a:ext cx="2182483" cy="353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7622" y="4578593"/>
              <a:ext cx="364900" cy="36490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4582645" y="4613329"/>
              <a:ext cx="4615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/>
                <a:t>구글로</a:t>
              </a:r>
              <a:r>
                <a:rPr lang="ko-KR" altLang="en-US" sz="1400" dirty="0"/>
                <a:t> 로그인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613007" y="4578593"/>
              <a:ext cx="2182483" cy="353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9080705" y="4588604"/>
              <a:ext cx="2182483" cy="353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6839" y="4633514"/>
              <a:ext cx="243840" cy="24384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977249" y="4613329"/>
              <a:ext cx="33039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/>
                <a:t>페이스북으로</a:t>
              </a:r>
              <a:r>
                <a:rPr lang="ko-KR" altLang="en-US" sz="1400" dirty="0"/>
                <a:t> 로그인</a:t>
              </a:r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7415" y="4578593"/>
              <a:ext cx="374368" cy="374368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9580561" y="4633514"/>
              <a:ext cx="1662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/>
                <a:t>네이버로</a:t>
              </a:r>
              <a:r>
                <a:rPr lang="ko-KR" altLang="en-US" sz="1400" dirty="0"/>
                <a:t> 로그인</a:t>
              </a:r>
            </a:p>
          </p:txBody>
        </p:sp>
        <p:cxnSp>
          <p:nvCxnSpPr>
            <p:cNvPr id="29" name="직선 화살표 연결선 28"/>
            <p:cNvCxnSpPr>
              <a:stCxn id="13" idx="1"/>
            </p:cNvCxnSpPr>
            <p:nvPr/>
          </p:nvCxnSpPr>
          <p:spPr>
            <a:xfrm flipH="1">
              <a:off x="1893937" y="2022919"/>
              <a:ext cx="1673085" cy="442148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14" idx="1"/>
            </p:cNvCxnSpPr>
            <p:nvPr/>
          </p:nvCxnSpPr>
          <p:spPr>
            <a:xfrm flipH="1" flipV="1">
              <a:off x="2098477" y="3030825"/>
              <a:ext cx="1468545" cy="33193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-32567" y="2488454"/>
              <a:ext cx="23355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아이디와 비밀번호를 입력해서 로그인 버튼을 누르면 </a:t>
              </a:r>
              <a:r>
                <a:rPr lang="en-US" altLang="ko-KR" sz="1400" dirty="0"/>
                <a:t>submit</a:t>
              </a:r>
              <a:r>
                <a:rPr lang="ko-KR" altLang="en-US" sz="1400" dirty="0"/>
                <a:t>으로 값 전송</a:t>
              </a:r>
            </a:p>
          </p:txBody>
        </p:sp>
        <p:cxnSp>
          <p:nvCxnSpPr>
            <p:cNvPr id="32" name="직선 화살표 연결선 31"/>
            <p:cNvCxnSpPr>
              <a:stCxn id="12" idx="1"/>
            </p:cNvCxnSpPr>
            <p:nvPr/>
          </p:nvCxnSpPr>
          <p:spPr>
            <a:xfrm flipH="1" flipV="1">
              <a:off x="1885311" y="3307866"/>
              <a:ext cx="2236279" cy="725144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H="1">
              <a:off x="2067321" y="4960187"/>
              <a:ext cx="672861" cy="743475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33497" y="5728385"/>
              <a:ext cx="31572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회원가입 페이지로 이동</a:t>
              </a:r>
            </a:p>
          </p:txBody>
        </p:sp>
        <p:cxnSp>
          <p:nvCxnSpPr>
            <p:cNvPr id="35" name="직선 화살표 연결선 34"/>
            <p:cNvCxnSpPr/>
            <p:nvPr/>
          </p:nvCxnSpPr>
          <p:spPr>
            <a:xfrm>
              <a:off x="5560164" y="5010552"/>
              <a:ext cx="849262" cy="824223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>
              <a:off x="8103001" y="4921106"/>
              <a:ext cx="0" cy="887586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 flipH="1">
              <a:off x="9954929" y="4952298"/>
              <a:ext cx="592205" cy="869146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369324" y="5882273"/>
              <a:ext cx="5167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Oauth</a:t>
              </a:r>
              <a:r>
                <a:rPr lang="ko-KR" altLang="en-US" sz="1400" dirty="0"/>
                <a:t>로 </a:t>
              </a:r>
              <a:r>
                <a:rPr lang="ko-KR" altLang="en-US" sz="1400" dirty="0" err="1"/>
                <a:t>페이스북</a:t>
              </a:r>
              <a:r>
                <a:rPr lang="en-US" altLang="ko-KR" sz="1400" dirty="0"/>
                <a:t>, </a:t>
              </a:r>
              <a:r>
                <a:rPr lang="ko-KR" altLang="en-US" sz="1400" dirty="0" err="1"/>
                <a:t>구글</a:t>
              </a:r>
              <a:r>
                <a:rPr lang="en-US" altLang="ko-KR" sz="1400" dirty="0"/>
                <a:t>, </a:t>
              </a:r>
              <a:r>
                <a:rPr lang="ko-KR" altLang="en-US" sz="1400" dirty="0" err="1"/>
                <a:t>네이버</a:t>
              </a:r>
              <a:r>
                <a:rPr lang="ko-KR" altLang="en-US" sz="1400" dirty="0"/>
                <a:t> 로그인 연동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4431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596747" y="-671251"/>
            <a:ext cx="12464897" cy="2061901"/>
            <a:chOff x="-577697" y="-576001"/>
            <a:chExt cx="9709113" cy="1700745"/>
          </a:xfrm>
        </p:grpSpPr>
        <p:sp>
          <p:nvSpPr>
            <p:cNvPr id="5" name="직사각형 4"/>
            <p:cNvSpPr/>
            <p:nvPr/>
          </p:nvSpPr>
          <p:spPr>
            <a:xfrm>
              <a:off x="107504" y="0"/>
              <a:ext cx="3096344" cy="1124744"/>
            </a:xfrm>
            <a:prstGeom prst="rect">
              <a:avLst/>
            </a:prstGeom>
            <a:solidFill>
              <a:srgbClr val="3B5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24356" y="541195"/>
              <a:ext cx="2591728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491880" y="548680"/>
              <a:ext cx="5328592" cy="0"/>
            </a:xfrm>
            <a:prstGeom prst="line">
              <a:avLst/>
            </a:prstGeom>
            <a:ln w="28575">
              <a:solidFill>
                <a:srgbClr val="3B5AA8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8" name="제목 12"/>
            <p:cNvSpPr txBox="1">
              <a:spLocks/>
            </p:cNvSpPr>
            <p:nvPr/>
          </p:nvSpPr>
          <p:spPr>
            <a:xfrm>
              <a:off x="323528" y="692696"/>
              <a:ext cx="2013992" cy="29663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7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cs typeface="+mj-cs"/>
                </a:rPr>
                <a:t>| 4</a:t>
              </a:r>
              <a:r>
                <a:rPr lang="en-US" altLang="ko-KR" sz="1700" b="1" dirty="0">
                  <a:solidFill>
                    <a:schemeClr val="bg1"/>
                  </a:solidFill>
                  <a:latin typeface="+mn-ea"/>
                  <a:cs typeface="+mj-cs"/>
                </a:rPr>
                <a:t>. </a:t>
              </a:r>
              <a:r>
                <a:rPr lang="ko-KR" altLang="en-US" sz="1700" b="1" dirty="0">
                  <a:solidFill>
                    <a:schemeClr val="bg1"/>
                  </a:solidFill>
                  <a:latin typeface="+mn-ea"/>
                  <a:cs typeface="+mj-cs"/>
                </a:rPr>
                <a:t>예약화면</a:t>
              </a:r>
              <a:endParaRPr kumimoji="0" lang="ko-KR" altLang="en-US" sz="1700" b="0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endParaRP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76456" y="476671"/>
              <a:ext cx="454960" cy="1589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막힌 원호 9"/>
            <p:cNvSpPr/>
            <p:nvPr/>
          </p:nvSpPr>
          <p:spPr>
            <a:xfrm flipV="1">
              <a:off x="-577697" y="-576001"/>
              <a:ext cx="1181047" cy="1167213"/>
            </a:xfrm>
            <a:prstGeom prst="blockArc">
              <a:avLst>
                <a:gd name="adj1" fmla="val 16158679"/>
                <a:gd name="adj2" fmla="val 0"/>
                <a:gd name="adj3" fmla="val 25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60278" y="1733550"/>
            <a:ext cx="11363208" cy="4855786"/>
            <a:chOff x="584462" y="216816"/>
            <a:chExt cx="11339023" cy="6372520"/>
          </a:xfrm>
        </p:grpSpPr>
        <p:sp>
          <p:nvSpPr>
            <p:cNvPr id="11" name="직사각형 10"/>
            <p:cNvSpPr/>
            <p:nvPr/>
          </p:nvSpPr>
          <p:spPr>
            <a:xfrm>
              <a:off x="584462" y="216816"/>
              <a:ext cx="4713402" cy="63725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84462" y="216816"/>
              <a:ext cx="4713402" cy="3770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(</a:t>
              </a:r>
              <a:r>
                <a:rPr lang="ko-KR" altLang="en-US" sz="1000" dirty="0"/>
                <a:t>기본 </a:t>
              </a:r>
              <a:r>
                <a:rPr lang="ko-KR" altLang="en-US" sz="1000" dirty="0" err="1"/>
                <a:t>메뉴바</a:t>
              </a:r>
              <a:r>
                <a:rPr lang="en-US" altLang="ko-KR" sz="1000" dirty="0"/>
                <a:t>)</a:t>
              </a:r>
              <a:endParaRPr lang="ko-KR" altLang="en-US" sz="1000" dirty="0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84462" y="2641600"/>
              <a:ext cx="4713402" cy="330200"/>
              <a:chOff x="584462" y="2641600"/>
              <a:chExt cx="4713402" cy="330200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584462" y="2641600"/>
                <a:ext cx="4713402" cy="33020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상세검색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683300" y="2679202"/>
                <a:ext cx="3129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▽</a:t>
                </a:r>
              </a:p>
            </p:txBody>
          </p:sp>
        </p:grpSp>
        <p:sp>
          <p:nvSpPr>
            <p:cNvPr id="16" name="직사각형 15"/>
            <p:cNvSpPr/>
            <p:nvPr/>
          </p:nvSpPr>
          <p:spPr>
            <a:xfrm>
              <a:off x="886120" y="1004216"/>
              <a:ext cx="4110086" cy="13074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위쪽 모서리 7"/>
            <p:cNvSpPr/>
            <p:nvPr/>
          </p:nvSpPr>
          <p:spPr>
            <a:xfrm>
              <a:off x="886120" y="777973"/>
              <a:ext cx="867266" cy="226243"/>
            </a:xfrm>
            <a:prstGeom prst="round2Same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일반검색</a:t>
              </a:r>
            </a:p>
          </p:txBody>
        </p:sp>
        <p:sp>
          <p:nvSpPr>
            <p:cNvPr id="18" name="사각형: 둥근 위쪽 모서리 8"/>
            <p:cNvSpPr/>
            <p:nvPr/>
          </p:nvSpPr>
          <p:spPr>
            <a:xfrm>
              <a:off x="1753386" y="777973"/>
              <a:ext cx="867266" cy="226243"/>
            </a:xfrm>
            <a:prstGeom prst="round2Same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GPS</a:t>
              </a:r>
              <a:r>
                <a:rPr lang="ko-KR" altLang="en-US" sz="1000" dirty="0"/>
                <a:t>검색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94585" y="1106201"/>
              <a:ext cx="1997242" cy="110172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지도</a:t>
              </a:r>
              <a:r>
                <a:rPr lang="en-US" altLang="ko-KR" sz="1200" dirty="0"/>
                <a:t>UI(</a:t>
              </a:r>
              <a:r>
                <a:rPr lang="ko-KR" altLang="en-US" sz="1200" dirty="0"/>
                <a:t>도 선택</a:t>
              </a:r>
              <a:r>
                <a:rPr lang="en-US" altLang="ko-KR" sz="1200" dirty="0"/>
                <a:t>)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472342" y="1618449"/>
              <a:ext cx="1212850" cy="19685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구 선택          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485233" y="1619726"/>
              <a:ext cx="197210" cy="19557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410081" y="1592324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/>
                <a:t>▽</a:t>
              </a: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5874012" y="2641600"/>
              <a:ext cx="4713402" cy="1587002"/>
              <a:chOff x="5378712" y="2641600"/>
              <a:chExt cx="4713402" cy="1587002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5378712" y="2971302"/>
                <a:ext cx="4713402" cy="1257300"/>
                <a:chOff x="584462" y="2971800"/>
                <a:chExt cx="4713402" cy="1257300"/>
              </a:xfrm>
            </p:grpSpPr>
            <p:grpSp>
              <p:nvGrpSpPr>
                <p:cNvPr id="28" name="그룹 27"/>
                <p:cNvGrpSpPr/>
                <p:nvPr/>
              </p:nvGrpSpPr>
              <p:grpSpPr>
                <a:xfrm>
                  <a:off x="584462" y="2971800"/>
                  <a:ext cx="4713402" cy="1257300"/>
                  <a:chOff x="584462" y="2971800"/>
                  <a:chExt cx="4713402" cy="1257300"/>
                </a:xfrm>
              </p:grpSpPr>
              <p:sp>
                <p:nvSpPr>
                  <p:cNvPr id="31" name="직사각형 30"/>
                  <p:cNvSpPr/>
                  <p:nvPr/>
                </p:nvSpPr>
                <p:spPr>
                  <a:xfrm>
                    <a:off x="584462" y="2971800"/>
                    <a:ext cx="4713402" cy="1257300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889001" y="3096541"/>
                    <a:ext cx="870736" cy="10905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진료과목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800" dirty="0"/>
                      <a:t>(</a:t>
                    </a:r>
                    <a:r>
                      <a:rPr lang="ko-KR" altLang="en-US" sz="800" dirty="0"/>
                      <a:t>미정</a:t>
                    </a:r>
                    <a:r>
                      <a:rPr lang="en-US" altLang="ko-KR" sz="800" dirty="0"/>
                      <a:t>)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총 가격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희망날짜</a:t>
                    </a:r>
                    <a:endParaRPr lang="en-US" altLang="ko-KR" sz="800" dirty="0"/>
                  </a:p>
                </p:txBody>
              </p:sp>
              <p:sp>
                <p:nvSpPr>
                  <p:cNvPr id="33" name="직사각형 32"/>
                  <p:cNvSpPr/>
                  <p:nvPr/>
                </p:nvSpPr>
                <p:spPr>
                  <a:xfrm>
                    <a:off x="1854200" y="3878289"/>
                    <a:ext cx="1181100" cy="173011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" name="직사각형 33"/>
                  <p:cNvSpPr/>
                  <p:nvPr/>
                </p:nvSpPr>
                <p:spPr>
                  <a:xfrm>
                    <a:off x="3426612" y="3878289"/>
                    <a:ext cx="1181100" cy="173011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1759737" y="3093459"/>
                    <a:ext cx="3308350" cy="8482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□대장암  □위암  □간암  □자궁경부암  □유방암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  </a:t>
                    </a:r>
                    <a:r>
                      <a:rPr lang="en-US" altLang="ko-KR" sz="800" dirty="0"/>
                      <a:t>…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○</a:t>
                    </a:r>
                    <a:r>
                      <a:rPr lang="en-US" altLang="ko-KR" sz="800" dirty="0"/>
                      <a:t>~5</a:t>
                    </a:r>
                    <a:r>
                      <a:rPr lang="ko-KR" altLang="en-US" sz="800" dirty="0"/>
                      <a:t>만  ○</a:t>
                    </a:r>
                    <a:r>
                      <a:rPr lang="en-US" altLang="ko-KR" sz="800" dirty="0"/>
                      <a:t>~10</a:t>
                    </a:r>
                    <a:r>
                      <a:rPr lang="ko-KR" altLang="en-US" sz="800" dirty="0"/>
                      <a:t>만  ○</a:t>
                    </a:r>
                    <a:r>
                      <a:rPr lang="en-US" altLang="ko-KR" sz="800" dirty="0"/>
                      <a:t>~15</a:t>
                    </a:r>
                    <a:r>
                      <a:rPr lang="ko-KR" altLang="en-US" sz="800" dirty="0"/>
                      <a:t>만  ○</a:t>
                    </a:r>
                    <a:r>
                      <a:rPr lang="en-US" altLang="ko-KR" sz="800" dirty="0"/>
                      <a:t>~30</a:t>
                    </a:r>
                    <a:r>
                      <a:rPr lang="ko-KR" altLang="en-US" sz="800" dirty="0"/>
                      <a:t>만  ○</a:t>
                    </a:r>
                    <a:r>
                      <a:rPr lang="en-US" altLang="ko-KR" sz="800" dirty="0"/>
                      <a:t>~50</a:t>
                    </a:r>
                    <a:r>
                      <a:rPr lang="ko-KR" altLang="en-US" sz="800" dirty="0"/>
                      <a:t>만</a:t>
                    </a:r>
                    <a:endParaRPr lang="en-US" altLang="ko-KR" sz="800" dirty="0"/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3085772" y="3865983"/>
                    <a:ext cx="276487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000" dirty="0"/>
                      <a:t>~</a:t>
                    </a:r>
                    <a:endParaRPr lang="ko-KR" altLang="en-US" sz="1000" dirty="0"/>
                  </a:p>
                </p:txBody>
              </p:sp>
            </p:grpSp>
            <p:sp>
              <p:nvSpPr>
                <p:cNvPr id="29" name="TextBox 28"/>
                <p:cNvSpPr txBox="1"/>
                <p:nvPr/>
              </p:nvSpPr>
              <p:spPr>
                <a:xfrm flipH="1">
                  <a:off x="2782635" y="3825869"/>
                  <a:ext cx="40392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00" dirty="0"/>
                    <a:t>▽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 flipH="1">
                  <a:off x="4363024" y="3825869"/>
                  <a:ext cx="40392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00" dirty="0"/>
                    <a:t>▽</a:t>
                  </a:r>
                </a:p>
              </p:txBody>
            </p:sp>
          </p:grpSp>
          <p:grpSp>
            <p:nvGrpSpPr>
              <p:cNvPr id="25" name="그룹 24"/>
              <p:cNvGrpSpPr/>
              <p:nvPr/>
            </p:nvGrpSpPr>
            <p:grpSpPr>
              <a:xfrm>
                <a:off x="5378712" y="2641600"/>
                <a:ext cx="4713402" cy="330200"/>
                <a:chOff x="584462" y="2641600"/>
                <a:chExt cx="4713402" cy="330200"/>
              </a:xfrm>
            </p:grpSpPr>
            <p:sp>
              <p:nvSpPr>
                <p:cNvPr id="26" name="직사각형 25"/>
                <p:cNvSpPr/>
                <p:nvPr/>
              </p:nvSpPr>
              <p:spPr>
                <a:xfrm>
                  <a:off x="584462" y="2641600"/>
                  <a:ext cx="4713402" cy="330200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/>
                    <a:t>상세검색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4683300" y="2679202"/>
                  <a:ext cx="3129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/>
                    <a:t>▽</a:t>
                  </a:r>
                </a:p>
              </p:txBody>
            </p:sp>
          </p:grpSp>
        </p:grpSp>
        <p:sp>
          <p:nvSpPr>
            <p:cNvPr id="37" name="화살표: 오른쪽 38"/>
            <p:cNvSpPr/>
            <p:nvPr/>
          </p:nvSpPr>
          <p:spPr>
            <a:xfrm>
              <a:off x="5441635" y="2679202"/>
              <a:ext cx="288606" cy="22743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886120" y="3282446"/>
              <a:ext cx="4110086" cy="927100"/>
              <a:chOff x="886120" y="3282446"/>
              <a:chExt cx="4110086" cy="927100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886120" y="3441196"/>
                <a:ext cx="4110086" cy="7683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4438102" y="3441196"/>
                <a:ext cx="558104" cy="7683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예약하러 가기</a:t>
                </a:r>
              </a:p>
            </p:txBody>
          </p:sp>
          <p:sp>
            <p:nvSpPr>
              <p:cNvPr id="41" name="사각형: 잘린 대각선 방향 모서리 42"/>
              <p:cNvSpPr/>
              <p:nvPr/>
            </p:nvSpPr>
            <p:spPr>
              <a:xfrm>
                <a:off x="886120" y="3282446"/>
                <a:ext cx="1330030" cy="248153"/>
              </a:xfrm>
              <a:prstGeom prst="snip2Diag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err="1"/>
                  <a:t>ㅇㅇ병원</a:t>
                </a:r>
                <a:endParaRPr lang="ko-KR" altLang="en-US" sz="1000" dirty="0"/>
              </a:p>
            </p:txBody>
          </p:sp>
          <p:cxnSp>
            <p:nvCxnSpPr>
              <p:cNvPr id="42" name="직선 연결선 41"/>
              <p:cNvCxnSpPr>
                <a:stCxn id="39" idx="1"/>
              </p:cNvCxnSpPr>
              <p:nvPr/>
            </p:nvCxnSpPr>
            <p:spPr>
              <a:xfrm>
                <a:off x="886120" y="3825371"/>
                <a:ext cx="35519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3362259" y="3891429"/>
                <a:ext cx="12065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총 금액</a:t>
                </a:r>
                <a:r>
                  <a:rPr lang="en-US" altLang="ko-KR" sz="1000" dirty="0"/>
                  <a:t>: 471238</a:t>
                </a:r>
                <a:endParaRPr lang="ko-KR" altLang="en-US" sz="1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947884" y="3554875"/>
                <a:ext cx="349021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해당 진료과목 </a:t>
                </a:r>
                <a:r>
                  <a:rPr lang="en-US" altLang="ko-KR" sz="1000" dirty="0"/>
                  <a:t>: </a:t>
                </a:r>
                <a:r>
                  <a:rPr lang="ko-KR" altLang="en-US" sz="1000" dirty="0" err="1"/>
                  <a:t>ㅇㅇ</a:t>
                </a:r>
                <a:r>
                  <a:rPr lang="en-US" altLang="ko-KR" sz="1000" dirty="0"/>
                  <a:t>, </a:t>
                </a:r>
                <a:r>
                  <a:rPr lang="ko-KR" altLang="en-US" sz="1000" dirty="0" err="1"/>
                  <a:t>ㅁㅁ</a:t>
                </a:r>
                <a:r>
                  <a:rPr lang="en-US" altLang="ko-KR" sz="1000" dirty="0"/>
                  <a:t>   </a:t>
                </a:r>
                <a:r>
                  <a:rPr lang="ko-KR" altLang="en-US" sz="1000" dirty="0" err="1"/>
                  <a:t>ㅍㅍ</a:t>
                </a:r>
                <a:r>
                  <a:rPr lang="ko-KR" altLang="en-US" sz="1000" dirty="0"/>
                  <a:t> 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18593" y="3891429"/>
                <a:ext cx="19225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상세주소</a:t>
                </a:r>
                <a:r>
                  <a:rPr lang="en-US" altLang="ko-KR" sz="1000" dirty="0"/>
                  <a:t>: </a:t>
                </a:r>
                <a:r>
                  <a:rPr lang="en-US" altLang="ko-KR" sz="800" dirty="0" err="1"/>
                  <a:t>fdsjask-fffjjdksnenen</a:t>
                </a:r>
                <a:endParaRPr lang="ko-KR" altLang="en-US" sz="800" dirty="0"/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886120" y="4412746"/>
              <a:ext cx="4110086" cy="927100"/>
              <a:chOff x="886120" y="3282446"/>
              <a:chExt cx="4110086" cy="927100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886120" y="3441196"/>
                <a:ext cx="4110086" cy="7683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4438102" y="3441196"/>
                <a:ext cx="558104" cy="7683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예약하러 가기</a:t>
                </a:r>
              </a:p>
            </p:txBody>
          </p:sp>
          <p:sp>
            <p:nvSpPr>
              <p:cNvPr id="49" name="사각형: 잘린 대각선 방향 모서리 55"/>
              <p:cNvSpPr/>
              <p:nvPr/>
            </p:nvSpPr>
            <p:spPr>
              <a:xfrm>
                <a:off x="886120" y="3282446"/>
                <a:ext cx="1330030" cy="248154"/>
              </a:xfrm>
              <a:prstGeom prst="snip2Diag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err="1"/>
                  <a:t>ss</a:t>
                </a:r>
                <a:r>
                  <a:rPr lang="ko-KR" altLang="en-US" sz="1000" dirty="0"/>
                  <a:t>병원</a:t>
                </a:r>
              </a:p>
            </p:txBody>
          </p:sp>
          <p:cxnSp>
            <p:nvCxnSpPr>
              <p:cNvPr id="50" name="직선 연결선 49"/>
              <p:cNvCxnSpPr>
                <a:stCxn id="47" idx="1"/>
              </p:cNvCxnSpPr>
              <p:nvPr/>
            </p:nvCxnSpPr>
            <p:spPr>
              <a:xfrm>
                <a:off x="886120" y="3825371"/>
                <a:ext cx="35519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3362259" y="3891429"/>
                <a:ext cx="12065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총 금액</a:t>
                </a:r>
                <a:r>
                  <a:rPr lang="en-US" altLang="ko-KR" sz="1000" dirty="0"/>
                  <a:t>: 6664</a:t>
                </a:r>
                <a:endParaRPr lang="ko-KR" altLang="en-US" sz="1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947884" y="3554875"/>
                <a:ext cx="349021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해당 진료과목 </a:t>
                </a:r>
                <a:r>
                  <a:rPr lang="en-US" altLang="ko-KR" sz="1000" dirty="0"/>
                  <a:t>:, </a:t>
                </a:r>
                <a:r>
                  <a:rPr lang="ko-KR" altLang="en-US" sz="1000" dirty="0" err="1"/>
                  <a:t>ㅁㅁ</a:t>
                </a:r>
                <a:r>
                  <a:rPr lang="en-US" altLang="ko-KR" sz="1000" dirty="0"/>
                  <a:t>   </a:t>
                </a:r>
                <a:r>
                  <a:rPr lang="ko-KR" altLang="en-US" sz="1000" dirty="0" err="1"/>
                  <a:t>ㅍㅍ</a:t>
                </a:r>
                <a:r>
                  <a:rPr lang="ko-KR" altLang="en-US" sz="1000" dirty="0"/>
                  <a:t> 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18593" y="3891429"/>
                <a:ext cx="19225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상세주소</a:t>
                </a:r>
                <a:r>
                  <a:rPr lang="en-US" altLang="ko-KR" sz="1000" dirty="0"/>
                  <a:t>: </a:t>
                </a:r>
                <a:r>
                  <a:rPr lang="en-US" altLang="ko-KR" sz="800" dirty="0" err="1"/>
                  <a:t>ddfdsafff</a:t>
                </a:r>
                <a:endParaRPr lang="ko-KR" altLang="en-US" sz="800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886120" y="5548583"/>
              <a:ext cx="4110086" cy="927100"/>
              <a:chOff x="886120" y="3282446"/>
              <a:chExt cx="4110086" cy="927100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886120" y="3441196"/>
                <a:ext cx="4110086" cy="7683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4438102" y="3441196"/>
                <a:ext cx="558104" cy="7683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예약하러 가기</a:t>
                </a:r>
              </a:p>
            </p:txBody>
          </p:sp>
          <p:sp>
            <p:nvSpPr>
              <p:cNvPr id="57" name="사각형: 잘린 대각선 방향 모서리 63"/>
              <p:cNvSpPr/>
              <p:nvPr/>
            </p:nvSpPr>
            <p:spPr>
              <a:xfrm>
                <a:off x="886120" y="3282446"/>
                <a:ext cx="1330030" cy="248154"/>
              </a:xfrm>
              <a:prstGeom prst="snip2Diag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err="1"/>
                  <a:t>asdf</a:t>
                </a:r>
                <a:r>
                  <a:rPr lang="ko-KR" altLang="en-US" sz="1000" dirty="0"/>
                  <a:t>병원</a:t>
                </a:r>
              </a:p>
            </p:txBody>
          </p:sp>
          <p:cxnSp>
            <p:nvCxnSpPr>
              <p:cNvPr id="58" name="직선 연결선 57"/>
              <p:cNvCxnSpPr>
                <a:stCxn id="55" idx="1"/>
              </p:cNvCxnSpPr>
              <p:nvPr/>
            </p:nvCxnSpPr>
            <p:spPr>
              <a:xfrm>
                <a:off x="886120" y="3825371"/>
                <a:ext cx="35519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3362259" y="3891429"/>
                <a:ext cx="12065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총 금액</a:t>
                </a:r>
                <a:r>
                  <a:rPr lang="en-US" altLang="ko-KR" sz="1000" dirty="0"/>
                  <a:t>: 33333</a:t>
                </a:r>
                <a:endParaRPr lang="ko-KR" altLang="en-US" sz="10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947884" y="3554875"/>
                <a:ext cx="349021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해당 진료과목 </a:t>
                </a:r>
                <a:r>
                  <a:rPr lang="en-US" altLang="ko-KR" sz="1000" dirty="0"/>
                  <a:t>: </a:t>
                </a:r>
                <a:r>
                  <a:rPr lang="ko-KR" altLang="en-US" sz="1000" dirty="0" err="1"/>
                  <a:t>ㅇㅇ</a:t>
                </a:r>
                <a:r>
                  <a:rPr lang="en-US" altLang="ko-KR" sz="1000" dirty="0"/>
                  <a:t>, </a:t>
                </a:r>
                <a:r>
                  <a:rPr lang="ko-KR" altLang="en-US" sz="1000" dirty="0" err="1"/>
                  <a:t>ㅍㅍ</a:t>
                </a:r>
                <a:r>
                  <a:rPr lang="ko-KR" altLang="en-US" sz="1000" dirty="0"/>
                  <a:t> 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18593" y="3891429"/>
                <a:ext cx="19225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상세주소</a:t>
                </a:r>
                <a:r>
                  <a:rPr lang="en-US" altLang="ko-KR" sz="1000" dirty="0"/>
                  <a:t>: </a:t>
                </a:r>
                <a:r>
                  <a:rPr lang="en-US" altLang="ko-KR" sz="800" dirty="0"/>
                  <a:t>dd-4d6dd-2aaas</a:t>
                </a:r>
                <a:endParaRPr lang="ko-KR" altLang="en-US" sz="800" dirty="0"/>
              </a:p>
            </p:txBody>
          </p:sp>
        </p:grpSp>
        <p:sp>
          <p:nvSpPr>
            <p:cNvPr id="62" name="직사각형 61"/>
            <p:cNvSpPr/>
            <p:nvPr/>
          </p:nvSpPr>
          <p:spPr>
            <a:xfrm>
              <a:off x="5874012" y="930611"/>
              <a:ext cx="4110086" cy="140569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사각형: 둥근 위쪽 모서리 72"/>
            <p:cNvSpPr/>
            <p:nvPr/>
          </p:nvSpPr>
          <p:spPr>
            <a:xfrm>
              <a:off x="5874012" y="704368"/>
              <a:ext cx="867266" cy="226243"/>
            </a:xfrm>
            <a:prstGeom prst="round2Same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일반검색</a:t>
              </a:r>
            </a:p>
          </p:txBody>
        </p:sp>
        <p:sp>
          <p:nvSpPr>
            <p:cNvPr id="64" name="사각형: 둥근 위쪽 모서리 73"/>
            <p:cNvSpPr/>
            <p:nvPr/>
          </p:nvSpPr>
          <p:spPr>
            <a:xfrm>
              <a:off x="6741278" y="704368"/>
              <a:ext cx="867266" cy="226243"/>
            </a:xfrm>
            <a:prstGeom prst="round2Same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GPS</a:t>
              </a:r>
              <a:r>
                <a:rPr lang="ko-KR" altLang="en-US" sz="1000" dirty="0"/>
                <a:t>검색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003892" y="1050345"/>
              <a:ext cx="2975008" cy="115707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네이버 지도</a:t>
              </a:r>
            </a:p>
          </p:txBody>
        </p:sp>
        <p:sp>
          <p:nvSpPr>
            <p:cNvPr id="66" name="설명선: 굽은 선(테두리 없음) 77"/>
            <p:cNvSpPr/>
            <p:nvPr/>
          </p:nvSpPr>
          <p:spPr>
            <a:xfrm>
              <a:off x="5874012" y="4610201"/>
              <a:ext cx="3104888" cy="488573"/>
            </a:xfrm>
            <a:prstGeom prst="callout2">
              <a:avLst>
                <a:gd name="adj1" fmla="val 52146"/>
                <a:gd name="adj2" fmla="val -10"/>
                <a:gd name="adj3" fmla="val 12389"/>
                <a:gd name="adj4" fmla="val -9945"/>
                <a:gd name="adj5" fmla="val -245285"/>
                <a:gd name="adj6" fmla="val -128616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클릭 시 슬라이드</a:t>
              </a:r>
              <a:r>
                <a:rPr lang="en-US" altLang="ko-KR" sz="1400" dirty="0"/>
                <a:t>2</a:t>
              </a:r>
              <a:r>
                <a:rPr lang="ko-KR" altLang="en-US" sz="1400" dirty="0"/>
                <a:t> 열림</a:t>
              </a:r>
              <a:r>
                <a:rPr lang="en-US" altLang="ko-KR" sz="1400" dirty="0"/>
                <a:t>(</a:t>
              </a:r>
              <a:r>
                <a:rPr lang="ko-KR" altLang="en-US" sz="1400" dirty="0"/>
                <a:t>작은 창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  <p:sp>
          <p:nvSpPr>
            <p:cNvPr id="67" name="설명선: 굽은 선(테두리 없음) 79"/>
            <p:cNvSpPr/>
            <p:nvPr/>
          </p:nvSpPr>
          <p:spPr>
            <a:xfrm>
              <a:off x="5874012" y="5451459"/>
              <a:ext cx="3104888" cy="488573"/>
            </a:xfrm>
            <a:prstGeom prst="callout2">
              <a:avLst>
                <a:gd name="adj1" fmla="val 52146"/>
                <a:gd name="adj2" fmla="val -10"/>
                <a:gd name="adj3" fmla="val 12389"/>
                <a:gd name="adj4" fmla="val -9945"/>
                <a:gd name="adj5" fmla="val -273834"/>
                <a:gd name="adj6" fmla="val -33526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클릭 시 슬라이드</a:t>
              </a:r>
              <a:r>
                <a:rPr lang="en-US" altLang="ko-KR" sz="1400" dirty="0"/>
                <a:t>3</a:t>
              </a:r>
              <a:r>
                <a:rPr lang="ko-KR" altLang="en-US" sz="1400" dirty="0"/>
                <a:t>으로 이동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190495" y="4571495"/>
              <a:ext cx="2673458" cy="139349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상세 검색 시 진료과목을 </a:t>
              </a:r>
              <a:r>
                <a:rPr lang="en-US" altLang="ko-KR" sz="1050" dirty="0"/>
                <a:t>2</a:t>
              </a:r>
              <a:r>
                <a:rPr lang="ko-KR" altLang="en-US" sz="1050" dirty="0"/>
                <a:t>개 이상 선택 시 많은 걸 포함한 순으로 보여줌</a:t>
              </a:r>
              <a:r>
                <a:rPr lang="en-US" altLang="ko-KR" sz="1050" dirty="0"/>
                <a:t>.</a:t>
              </a:r>
            </a:p>
            <a:p>
              <a:endParaRPr lang="en-US" altLang="ko-KR" sz="1050" dirty="0"/>
            </a:p>
            <a:p>
              <a:r>
                <a:rPr lang="ko-KR" altLang="en-US" sz="1050" dirty="0"/>
                <a:t>총 가격은 </a:t>
              </a:r>
              <a:r>
                <a:rPr lang="en-US" altLang="ko-KR" sz="1050" dirty="0"/>
                <a:t>2</a:t>
              </a:r>
              <a:r>
                <a:rPr lang="ko-KR" altLang="en-US" sz="1050" dirty="0" err="1"/>
                <a:t>개이상</a:t>
              </a:r>
              <a:r>
                <a:rPr lang="ko-KR" altLang="en-US" sz="1050" dirty="0"/>
                <a:t> 선택 시 병원별로 진료과목 비용을 더한 것으로 계산</a:t>
              </a:r>
              <a:endParaRPr lang="en-US" altLang="ko-KR" sz="1050" dirty="0"/>
            </a:p>
            <a:p>
              <a:r>
                <a:rPr lang="ko-KR" altLang="en-US" sz="1050" dirty="0"/>
                <a:t> </a:t>
              </a:r>
            </a:p>
          </p:txBody>
        </p:sp>
        <p:sp>
          <p:nvSpPr>
            <p:cNvPr id="69" name="설명선: 굽은 선 81"/>
            <p:cNvSpPr/>
            <p:nvPr/>
          </p:nvSpPr>
          <p:spPr>
            <a:xfrm>
              <a:off x="9572170" y="384629"/>
              <a:ext cx="2351315" cy="475257"/>
            </a:xfrm>
            <a:prstGeom prst="borderCallout2">
              <a:avLst>
                <a:gd name="adj1" fmla="val 59605"/>
                <a:gd name="adj2" fmla="val -574"/>
                <a:gd name="adj3" fmla="val 18750"/>
                <a:gd name="adj4" fmla="val -16667"/>
                <a:gd name="adj5" fmla="val 261261"/>
                <a:gd name="adj6" fmla="val -75024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네이버지도 </a:t>
              </a:r>
              <a:r>
                <a:rPr lang="en-US" altLang="ko-KR" sz="1000" dirty="0"/>
                <a:t>API</a:t>
              </a:r>
              <a:r>
                <a:rPr lang="ko-KR" altLang="en-US" sz="1000" dirty="0"/>
                <a:t>를 이용해서 현재 위치에서 가장 가까운 병원을 마커로 표시</a:t>
              </a: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84462" y="2311715"/>
              <a:ext cx="4713402" cy="32988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검색하기</a:t>
              </a:r>
            </a:p>
          </p:txBody>
        </p:sp>
        <p:sp>
          <p:nvSpPr>
            <p:cNvPr id="71" name="화살표: 오른쪽 83"/>
            <p:cNvSpPr/>
            <p:nvPr/>
          </p:nvSpPr>
          <p:spPr>
            <a:xfrm>
              <a:off x="5441635" y="704368"/>
              <a:ext cx="288606" cy="227432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1698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596747" y="-671251"/>
            <a:ext cx="12464897" cy="2061901"/>
            <a:chOff x="-577697" y="-576001"/>
            <a:chExt cx="9709113" cy="1700745"/>
          </a:xfrm>
        </p:grpSpPr>
        <p:sp>
          <p:nvSpPr>
            <p:cNvPr id="5" name="직사각형 4"/>
            <p:cNvSpPr/>
            <p:nvPr/>
          </p:nvSpPr>
          <p:spPr>
            <a:xfrm>
              <a:off x="107504" y="0"/>
              <a:ext cx="3096344" cy="1124744"/>
            </a:xfrm>
            <a:prstGeom prst="rect">
              <a:avLst/>
            </a:prstGeom>
            <a:solidFill>
              <a:srgbClr val="3B5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24356" y="541195"/>
              <a:ext cx="2591728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491880" y="548680"/>
              <a:ext cx="5328592" cy="0"/>
            </a:xfrm>
            <a:prstGeom prst="line">
              <a:avLst/>
            </a:prstGeom>
            <a:ln w="28575">
              <a:solidFill>
                <a:srgbClr val="3B5AA8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8" name="제목 12"/>
            <p:cNvSpPr txBox="1">
              <a:spLocks/>
            </p:cNvSpPr>
            <p:nvPr/>
          </p:nvSpPr>
          <p:spPr>
            <a:xfrm>
              <a:off x="323528" y="692696"/>
              <a:ext cx="2013992" cy="29663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7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cs typeface="+mj-cs"/>
                </a:rPr>
                <a:t>| </a:t>
              </a:r>
              <a:r>
                <a:rPr lang="en-US" altLang="ko-KR" sz="1700" b="1" noProof="0" dirty="0">
                  <a:solidFill>
                    <a:schemeClr val="bg1"/>
                  </a:solidFill>
                  <a:latin typeface="+mn-ea"/>
                  <a:cs typeface="+mj-cs"/>
                </a:rPr>
                <a:t>4</a:t>
              </a:r>
              <a:r>
                <a:rPr lang="en-US" altLang="ko-KR" sz="1700" b="1" dirty="0">
                  <a:solidFill>
                    <a:schemeClr val="bg1"/>
                  </a:solidFill>
                  <a:latin typeface="+mn-ea"/>
                  <a:cs typeface="+mj-cs"/>
                </a:rPr>
                <a:t>. </a:t>
              </a:r>
              <a:r>
                <a:rPr lang="ko-KR" altLang="en-US" sz="1700" b="1" dirty="0">
                  <a:solidFill>
                    <a:schemeClr val="bg1"/>
                  </a:solidFill>
                  <a:latin typeface="+mn-ea"/>
                  <a:cs typeface="+mj-cs"/>
                </a:rPr>
                <a:t>예약화면</a:t>
              </a:r>
              <a:endParaRPr kumimoji="0" lang="ko-KR" altLang="en-US" sz="1700" b="0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endParaRP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76456" y="476671"/>
              <a:ext cx="454960" cy="1589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막힌 원호 9"/>
            <p:cNvSpPr/>
            <p:nvPr/>
          </p:nvSpPr>
          <p:spPr>
            <a:xfrm flipV="1">
              <a:off x="-577697" y="-576001"/>
              <a:ext cx="1181047" cy="1167213"/>
            </a:xfrm>
            <a:prstGeom prst="blockArc">
              <a:avLst>
                <a:gd name="adj1" fmla="val 16158679"/>
                <a:gd name="adj2" fmla="val 0"/>
                <a:gd name="adj3" fmla="val 25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381715" y="2413093"/>
            <a:ext cx="3528391" cy="27829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906261"/>
              </p:ext>
            </p:extLst>
          </p:nvPr>
        </p:nvGraphicFramePr>
        <p:xfrm>
          <a:off x="1381714" y="2749603"/>
          <a:ext cx="3528392" cy="2446445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1383896">
                  <a:extLst>
                    <a:ext uri="{9D8B030D-6E8A-4147-A177-3AD203B41FA5}">
                      <a16:colId xmlns:a16="http://schemas.microsoft.com/office/drawing/2014/main" val="2876793629"/>
                    </a:ext>
                  </a:extLst>
                </a:gridCol>
                <a:gridCol w="2144496">
                  <a:extLst>
                    <a:ext uri="{9D8B030D-6E8A-4147-A177-3AD203B41FA5}">
                      <a16:colId xmlns:a16="http://schemas.microsoft.com/office/drawing/2014/main" val="2887345432"/>
                    </a:ext>
                  </a:extLst>
                </a:gridCol>
              </a:tblGrid>
              <a:tr h="489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/>
                        <a:t>상세주소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7141202"/>
                  </a:ext>
                </a:extLst>
              </a:tr>
              <a:tr h="489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/>
                        <a:t>진료과목</a:t>
                      </a:r>
                      <a:r>
                        <a:rPr lang="en-US" altLang="ko-KR" sz="1000" b="0" dirty="0"/>
                        <a:t>(</a:t>
                      </a:r>
                      <a:r>
                        <a:rPr lang="ko-KR" altLang="en-US" sz="1000" b="0" dirty="0"/>
                        <a:t>전체</a:t>
                      </a:r>
                      <a:r>
                        <a:rPr lang="en-US" altLang="ko-KR" sz="1000" b="0" dirty="0"/>
                        <a:t>)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786526"/>
                  </a:ext>
                </a:extLst>
              </a:tr>
              <a:tr h="489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/>
                        <a:t>진료시간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6155311"/>
                  </a:ext>
                </a:extLst>
              </a:tr>
              <a:tr h="489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/>
                        <a:t>전화번호</a:t>
                      </a:r>
                      <a:r>
                        <a:rPr lang="en-US" altLang="ko-KR" sz="1000" b="0" dirty="0"/>
                        <a:t>(</a:t>
                      </a:r>
                      <a:r>
                        <a:rPr lang="ko-KR" altLang="en-US" sz="1000" b="0" dirty="0"/>
                        <a:t>대표전화</a:t>
                      </a:r>
                      <a:r>
                        <a:rPr lang="en-US" altLang="ko-KR" sz="1000" b="0" dirty="0"/>
                        <a:t>)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500057"/>
                  </a:ext>
                </a:extLst>
              </a:tr>
              <a:tr h="489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/>
                        <a:t>주차여부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152409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449786" y="245823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병원명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5023289" y="4949827"/>
            <a:ext cx="2377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병원명</a:t>
            </a:r>
            <a:r>
              <a:rPr lang="ko-KR" altLang="en-US" sz="1000" dirty="0"/>
              <a:t> 클릭 시 뜨는 병원 상세정보 창</a:t>
            </a:r>
          </a:p>
        </p:txBody>
      </p:sp>
    </p:spTree>
    <p:extLst>
      <p:ext uri="{BB962C8B-B14F-4D97-AF65-F5344CB8AC3E}">
        <p14:creationId xmlns:p14="http://schemas.microsoft.com/office/powerpoint/2010/main" val="586116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596747" y="-671251"/>
            <a:ext cx="12464897" cy="2061901"/>
            <a:chOff x="-577697" y="-576001"/>
            <a:chExt cx="9709113" cy="1700745"/>
          </a:xfrm>
        </p:grpSpPr>
        <p:sp>
          <p:nvSpPr>
            <p:cNvPr id="5" name="직사각형 4"/>
            <p:cNvSpPr/>
            <p:nvPr/>
          </p:nvSpPr>
          <p:spPr>
            <a:xfrm>
              <a:off x="107504" y="0"/>
              <a:ext cx="3096344" cy="1124744"/>
            </a:xfrm>
            <a:prstGeom prst="rect">
              <a:avLst/>
            </a:prstGeom>
            <a:solidFill>
              <a:srgbClr val="3B5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24356" y="541195"/>
              <a:ext cx="2591728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491880" y="548680"/>
              <a:ext cx="5328592" cy="0"/>
            </a:xfrm>
            <a:prstGeom prst="line">
              <a:avLst/>
            </a:prstGeom>
            <a:ln w="28575">
              <a:solidFill>
                <a:srgbClr val="3B5AA8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8" name="제목 12"/>
            <p:cNvSpPr txBox="1">
              <a:spLocks/>
            </p:cNvSpPr>
            <p:nvPr/>
          </p:nvSpPr>
          <p:spPr>
            <a:xfrm>
              <a:off x="323528" y="692696"/>
              <a:ext cx="2013992" cy="29663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7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cs typeface="+mj-cs"/>
                </a:rPr>
                <a:t>| </a:t>
              </a:r>
              <a:r>
                <a:rPr lang="en-US" altLang="ko-KR" sz="1700" b="1" noProof="0" dirty="0">
                  <a:solidFill>
                    <a:schemeClr val="bg1"/>
                  </a:solidFill>
                  <a:latin typeface="+mn-ea"/>
                  <a:cs typeface="+mj-cs"/>
                </a:rPr>
                <a:t>4</a:t>
              </a:r>
              <a:r>
                <a:rPr lang="en-US" altLang="ko-KR" sz="1700" b="1" dirty="0">
                  <a:solidFill>
                    <a:schemeClr val="bg1"/>
                  </a:solidFill>
                  <a:latin typeface="+mn-ea"/>
                  <a:cs typeface="+mj-cs"/>
                </a:rPr>
                <a:t>. </a:t>
              </a:r>
              <a:r>
                <a:rPr lang="ko-KR" altLang="en-US" sz="1700" b="1" dirty="0">
                  <a:solidFill>
                    <a:schemeClr val="bg1"/>
                  </a:solidFill>
                  <a:latin typeface="+mn-ea"/>
                  <a:cs typeface="+mj-cs"/>
                </a:rPr>
                <a:t>예약화면</a:t>
              </a:r>
              <a:endParaRPr kumimoji="0" lang="ko-KR" altLang="en-US" sz="1700" b="0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endParaRP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76456" y="476671"/>
              <a:ext cx="454960" cy="1589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막힌 원호 9"/>
            <p:cNvSpPr/>
            <p:nvPr/>
          </p:nvSpPr>
          <p:spPr>
            <a:xfrm flipV="1">
              <a:off x="-577697" y="-576001"/>
              <a:ext cx="1181047" cy="1167213"/>
            </a:xfrm>
            <a:prstGeom prst="blockArc">
              <a:avLst>
                <a:gd name="adj1" fmla="val 16158679"/>
                <a:gd name="adj2" fmla="val 0"/>
                <a:gd name="adj3" fmla="val 25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689723" y="3712837"/>
            <a:ext cx="4414928" cy="271431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689723" y="1477952"/>
            <a:ext cx="4414928" cy="20869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424522" y="1477951"/>
            <a:ext cx="4414928" cy="321810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641416" y="2487501"/>
            <a:ext cx="1005224" cy="190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회원일 경우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2306" y="1812772"/>
            <a:ext cx="2351734" cy="350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기본정보 입력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497105" y="1812772"/>
            <a:ext cx="2351734" cy="350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예약날짜선택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762306" y="3772351"/>
            <a:ext cx="2351734" cy="350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예약날짜선택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9525368" y="4271939"/>
            <a:ext cx="869846" cy="21869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예약완료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790569" y="6030366"/>
            <a:ext cx="869846" cy="21869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예약완료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133958" y="6030366"/>
            <a:ext cx="2550432" cy="21869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선택한 날짜 확인하는 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68757" y="4271939"/>
            <a:ext cx="2550432" cy="21869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선택한 날짜 확인하는 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89723" y="1477951"/>
            <a:ext cx="4414928" cy="29218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(</a:t>
            </a:r>
            <a:r>
              <a:rPr lang="ko-KR" altLang="en-US" sz="1000" dirty="0" err="1"/>
              <a:t>기본메뉴바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51" name="직사각형 50"/>
          <p:cNvSpPr/>
          <p:nvPr/>
        </p:nvSpPr>
        <p:spPr>
          <a:xfrm>
            <a:off x="6424522" y="1477951"/>
            <a:ext cx="4414928" cy="29218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(</a:t>
            </a:r>
            <a:r>
              <a:rPr lang="ko-KR" altLang="en-US" sz="1000" dirty="0" err="1"/>
              <a:t>기본메뉴바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52" name="직사각형 51"/>
          <p:cNvSpPr/>
          <p:nvPr/>
        </p:nvSpPr>
        <p:spPr>
          <a:xfrm>
            <a:off x="3790569" y="3282711"/>
            <a:ext cx="869846" cy="21869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다음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41540" y="3282711"/>
            <a:ext cx="1755647" cy="190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정보수집 동의 □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398328" y="4383279"/>
            <a:ext cx="2584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비회원일 경우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518" y="2120792"/>
            <a:ext cx="3217393" cy="1151292"/>
          </a:xfrm>
          <a:prstGeom prst="rect">
            <a:avLst/>
          </a:prstGeom>
        </p:spPr>
      </p:pic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987220"/>
              </p:ext>
            </p:extLst>
          </p:nvPr>
        </p:nvGraphicFramePr>
        <p:xfrm>
          <a:off x="6915346" y="2281127"/>
          <a:ext cx="3479868" cy="1785392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497124">
                  <a:extLst>
                    <a:ext uri="{9D8B030D-6E8A-4147-A177-3AD203B41FA5}">
                      <a16:colId xmlns:a16="http://schemas.microsoft.com/office/drawing/2014/main" val="1003620378"/>
                    </a:ext>
                  </a:extLst>
                </a:gridCol>
                <a:gridCol w="497124">
                  <a:extLst>
                    <a:ext uri="{9D8B030D-6E8A-4147-A177-3AD203B41FA5}">
                      <a16:colId xmlns:a16="http://schemas.microsoft.com/office/drawing/2014/main" val="1253722297"/>
                    </a:ext>
                  </a:extLst>
                </a:gridCol>
                <a:gridCol w="497124">
                  <a:extLst>
                    <a:ext uri="{9D8B030D-6E8A-4147-A177-3AD203B41FA5}">
                      <a16:colId xmlns:a16="http://schemas.microsoft.com/office/drawing/2014/main" val="49046651"/>
                    </a:ext>
                  </a:extLst>
                </a:gridCol>
                <a:gridCol w="497124">
                  <a:extLst>
                    <a:ext uri="{9D8B030D-6E8A-4147-A177-3AD203B41FA5}">
                      <a16:colId xmlns:a16="http://schemas.microsoft.com/office/drawing/2014/main" val="646658662"/>
                    </a:ext>
                  </a:extLst>
                </a:gridCol>
                <a:gridCol w="497124">
                  <a:extLst>
                    <a:ext uri="{9D8B030D-6E8A-4147-A177-3AD203B41FA5}">
                      <a16:colId xmlns:a16="http://schemas.microsoft.com/office/drawing/2014/main" val="3613609341"/>
                    </a:ext>
                  </a:extLst>
                </a:gridCol>
                <a:gridCol w="497124">
                  <a:extLst>
                    <a:ext uri="{9D8B030D-6E8A-4147-A177-3AD203B41FA5}">
                      <a16:colId xmlns:a16="http://schemas.microsoft.com/office/drawing/2014/main" val="1576689261"/>
                    </a:ext>
                  </a:extLst>
                </a:gridCol>
                <a:gridCol w="497124">
                  <a:extLst>
                    <a:ext uri="{9D8B030D-6E8A-4147-A177-3AD203B41FA5}">
                      <a16:colId xmlns:a16="http://schemas.microsoft.com/office/drawing/2014/main" val="268437469"/>
                    </a:ext>
                  </a:extLst>
                </a:gridCol>
              </a:tblGrid>
              <a:tr h="25505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◁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▷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6510657"/>
                  </a:ext>
                </a:extLst>
              </a:tr>
              <a:tr h="255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6850469"/>
                  </a:ext>
                </a:extLst>
              </a:tr>
              <a:tr h="25505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3246412"/>
                  </a:ext>
                </a:extLst>
              </a:tr>
              <a:tr h="255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804074"/>
                  </a:ext>
                </a:extLst>
              </a:tr>
              <a:tr h="255056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612727"/>
                  </a:ext>
                </a:extLst>
              </a:tr>
              <a:tr h="255056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818372"/>
                  </a:ext>
                </a:extLst>
              </a:tr>
              <a:tr h="255056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475726"/>
                  </a:ext>
                </a:extLst>
              </a:tr>
            </a:tbl>
          </a:graphicData>
        </a:graphic>
      </p:graphicFrame>
      <p:cxnSp>
        <p:nvCxnSpPr>
          <p:cNvPr id="55" name="직선 연결선 54"/>
          <p:cNvCxnSpPr>
            <a:cxnSpLocks/>
            <a:endCxn id="54" idx="3"/>
          </p:cNvCxnSpPr>
          <p:nvPr/>
        </p:nvCxnSpPr>
        <p:spPr>
          <a:xfrm flipH="1">
            <a:off x="6646640" y="3969771"/>
            <a:ext cx="2095187" cy="2203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299169"/>
              </p:ext>
            </p:extLst>
          </p:nvPr>
        </p:nvGraphicFramePr>
        <p:xfrm>
          <a:off x="1133959" y="4182126"/>
          <a:ext cx="3587010" cy="1718871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512430">
                  <a:extLst>
                    <a:ext uri="{9D8B030D-6E8A-4147-A177-3AD203B41FA5}">
                      <a16:colId xmlns:a16="http://schemas.microsoft.com/office/drawing/2014/main" val="1003620378"/>
                    </a:ext>
                  </a:extLst>
                </a:gridCol>
                <a:gridCol w="512430">
                  <a:extLst>
                    <a:ext uri="{9D8B030D-6E8A-4147-A177-3AD203B41FA5}">
                      <a16:colId xmlns:a16="http://schemas.microsoft.com/office/drawing/2014/main" val="1253722297"/>
                    </a:ext>
                  </a:extLst>
                </a:gridCol>
                <a:gridCol w="512430">
                  <a:extLst>
                    <a:ext uri="{9D8B030D-6E8A-4147-A177-3AD203B41FA5}">
                      <a16:colId xmlns:a16="http://schemas.microsoft.com/office/drawing/2014/main" val="49046651"/>
                    </a:ext>
                  </a:extLst>
                </a:gridCol>
                <a:gridCol w="512430">
                  <a:extLst>
                    <a:ext uri="{9D8B030D-6E8A-4147-A177-3AD203B41FA5}">
                      <a16:colId xmlns:a16="http://schemas.microsoft.com/office/drawing/2014/main" val="646658662"/>
                    </a:ext>
                  </a:extLst>
                </a:gridCol>
                <a:gridCol w="512430">
                  <a:extLst>
                    <a:ext uri="{9D8B030D-6E8A-4147-A177-3AD203B41FA5}">
                      <a16:colId xmlns:a16="http://schemas.microsoft.com/office/drawing/2014/main" val="3613609341"/>
                    </a:ext>
                  </a:extLst>
                </a:gridCol>
                <a:gridCol w="512430">
                  <a:extLst>
                    <a:ext uri="{9D8B030D-6E8A-4147-A177-3AD203B41FA5}">
                      <a16:colId xmlns:a16="http://schemas.microsoft.com/office/drawing/2014/main" val="1576689261"/>
                    </a:ext>
                  </a:extLst>
                </a:gridCol>
                <a:gridCol w="512430">
                  <a:extLst>
                    <a:ext uri="{9D8B030D-6E8A-4147-A177-3AD203B41FA5}">
                      <a16:colId xmlns:a16="http://schemas.microsoft.com/office/drawing/2014/main" val="268437469"/>
                    </a:ext>
                  </a:extLst>
                </a:gridCol>
              </a:tblGrid>
              <a:tr h="24555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◁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▷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6510657"/>
                  </a:ext>
                </a:extLst>
              </a:tr>
              <a:tr h="2455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6850469"/>
                  </a:ext>
                </a:extLst>
              </a:tr>
              <a:tr h="24555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3246412"/>
                  </a:ext>
                </a:extLst>
              </a:tr>
              <a:tr h="245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804074"/>
                  </a:ext>
                </a:extLst>
              </a:tr>
              <a:tr h="245553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612727"/>
                  </a:ext>
                </a:extLst>
              </a:tr>
              <a:tr h="245553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818372"/>
                  </a:ext>
                </a:extLst>
              </a:tr>
              <a:tr h="245553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475726"/>
                  </a:ext>
                </a:extLst>
              </a:tr>
            </a:tbl>
          </a:graphicData>
        </a:graphic>
      </p:graphicFrame>
      <p:sp>
        <p:nvSpPr>
          <p:cNvPr id="54" name="설명선: 선(테두리 없음) 9"/>
          <p:cNvSpPr/>
          <p:nvPr/>
        </p:nvSpPr>
        <p:spPr>
          <a:xfrm>
            <a:off x="5334559" y="6172842"/>
            <a:ext cx="2624162" cy="342259"/>
          </a:xfrm>
          <a:prstGeom prst="callout1">
            <a:avLst>
              <a:gd name="adj1" fmla="val 52083"/>
              <a:gd name="adj2" fmla="val -312"/>
              <a:gd name="adj3" fmla="val -283991"/>
              <a:gd name="adj4" fmla="val -6792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예약할 수 없는 날은 </a:t>
            </a:r>
            <a:r>
              <a:rPr lang="en-US" altLang="ko-KR" sz="1200" dirty="0"/>
              <a:t>disabled</a:t>
            </a:r>
            <a:r>
              <a:rPr lang="ko-KR" altLang="en-US" sz="1200" dirty="0"/>
              <a:t>처리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36541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596747" y="-671251"/>
            <a:ext cx="12464897" cy="2061901"/>
            <a:chOff x="-577697" y="-576001"/>
            <a:chExt cx="9709113" cy="1700745"/>
          </a:xfrm>
        </p:grpSpPr>
        <p:sp>
          <p:nvSpPr>
            <p:cNvPr id="5" name="직사각형 4"/>
            <p:cNvSpPr/>
            <p:nvPr/>
          </p:nvSpPr>
          <p:spPr>
            <a:xfrm>
              <a:off x="107504" y="0"/>
              <a:ext cx="3096344" cy="1124744"/>
            </a:xfrm>
            <a:prstGeom prst="rect">
              <a:avLst/>
            </a:prstGeom>
            <a:solidFill>
              <a:srgbClr val="3B5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24356" y="541195"/>
              <a:ext cx="2591728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491880" y="548680"/>
              <a:ext cx="5328592" cy="0"/>
            </a:xfrm>
            <a:prstGeom prst="line">
              <a:avLst/>
            </a:prstGeom>
            <a:ln w="28575">
              <a:solidFill>
                <a:srgbClr val="3B5AA8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8" name="제목 12"/>
            <p:cNvSpPr txBox="1">
              <a:spLocks/>
            </p:cNvSpPr>
            <p:nvPr/>
          </p:nvSpPr>
          <p:spPr>
            <a:xfrm>
              <a:off x="323528" y="692696"/>
              <a:ext cx="2013992" cy="29663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7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cs typeface="+mj-cs"/>
                </a:rPr>
                <a:t>| </a:t>
              </a:r>
              <a:r>
                <a:rPr lang="en-US" altLang="ko-KR" sz="1700" b="1" noProof="0" dirty="0">
                  <a:solidFill>
                    <a:schemeClr val="bg1"/>
                  </a:solidFill>
                  <a:latin typeface="+mn-ea"/>
                  <a:cs typeface="+mj-cs"/>
                </a:rPr>
                <a:t>5</a:t>
              </a:r>
              <a:r>
                <a:rPr lang="en-US" altLang="ko-KR" sz="1700" b="1" dirty="0">
                  <a:solidFill>
                    <a:schemeClr val="bg1"/>
                  </a:solidFill>
                  <a:latin typeface="+mn-ea"/>
                  <a:cs typeface="+mj-cs"/>
                </a:rPr>
                <a:t>. </a:t>
              </a:r>
              <a:r>
                <a:rPr lang="ko-KR" altLang="en-US" sz="1700" b="1" dirty="0">
                  <a:solidFill>
                    <a:schemeClr val="bg1"/>
                  </a:solidFill>
                  <a:latin typeface="+mn-ea"/>
                  <a:cs typeface="+mj-cs"/>
                </a:rPr>
                <a:t>병원관리자화면</a:t>
              </a:r>
              <a:endParaRPr kumimoji="0" lang="ko-KR" altLang="en-US" sz="1700" b="0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endParaRP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76456" y="476671"/>
              <a:ext cx="454960" cy="1589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막힌 원호 9"/>
            <p:cNvSpPr/>
            <p:nvPr/>
          </p:nvSpPr>
          <p:spPr>
            <a:xfrm flipV="1">
              <a:off x="-577697" y="-576001"/>
              <a:ext cx="1181047" cy="1167213"/>
            </a:xfrm>
            <a:prstGeom prst="blockArc">
              <a:avLst>
                <a:gd name="adj1" fmla="val 16158679"/>
                <a:gd name="adj2" fmla="val 0"/>
                <a:gd name="adj3" fmla="val 25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89724" y="1574322"/>
            <a:ext cx="11026024" cy="4797904"/>
            <a:chOff x="828672" y="470415"/>
            <a:chExt cx="10887075" cy="5901811"/>
          </a:xfrm>
        </p:grpSpPr>
        <p:grpSp>
          <p:nvGrpSpPr>
            <p:cNvPr id="12" name="그룹 11"/>
            <p:cNvGrpSpPr/>
            <p:nvPr/>
          </p:nvGrpSpPr>
          <p:grpSpPr>
            <a:xfrm>
              <a:off x="828672" y="470415"/>
              <a:ext cx="10887075" cy="642937"/>
              <a:chOff x="828672" y="470415"/>
              <a:chExt cx="10887075" cy="642937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828672" y="470415"/>
                <a:ext cx="10887075" cy="6429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686046" y="603285"/>
                <a:ext cx="67865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dirty="0"/>
                  <a:t>                                 메뉴선택바 </a:t>
                </a:r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4071932" y="1771647"/>
              <a:ext cx="957262" cy="48577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년도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029194" y="1771647"/>
              <a:ext cx="957262" cy="48577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월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071933" y="2458374"/>
              <a:ext cx="3564484" cy="1940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년도와 월을 선택시 </a:t>
              </a:r>
              <a:endParaRPr kumimoji="1" lang="en-US" altLang="ko-KR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요일이 펼쳐짐</a:t>
              </a:r>
              <a:endParaRPr kumimoji="1" lang="en-US" altLang="ko-KR" dirty="0">
                <a:solidFill>
                  <a:sysClr val="windowText" lastClr="000000"/>
                </a:solidFill>
              </a:endParaRPr>
            </a:p>
            <a:p>
              <a:pPr algn="ctr"/>
              <a:endParaRPr kumimoji="1"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33077" y="2471644"/>
              <a:ext cx="646386" cy="2233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dirty="0"/>
                <a:t>월</a:t>
              </a:r>
              <a:endParaRPr kumimoji="1" lang="en-US" altLang="ko-KR" sz="1400" dirty="0"/>
            </a:p>
            <a:p>
              <a:r>
                <a:rPr kumimoji="1" lang="ko-KR" altLang="en-US" sz="1400" dirty="0"/>
                <a:t>화</a:t>
              </a:r>
              <a:endParaRPr kumimoji="1" lang="en-US" altLang="ko-KR" sz="1400" dirty="0"/>
            </a:p>
            <a:p>
              <a:r>
                <a:rPr kumimoji="1" lang="ko-KR" altLang="en-US" sz="1400" dirty="0"/>
                <a:t>수</a:t>
              </a:r>
              <a:endParaRPr kumimoji="1" lang="en-US" altLang="ko-KR" sz="1400" dirty="0"/>
            </a:p>
            <a:p>
              <a:r>
                <a:rPr kumimoji="1" lang="ko-KR" altLang="en-US" sz="1400" dirty="0"/>
                <a:t>목</a:t>
              </a:r>
              <a:endParaRPr kumimoji="1" lang="en-US" altLang="ko-KR" sz="1400" dirty="0"/>
            </a:p>
            <a:p>
              <a:r>
                <a:rPr kumimoji="1" lang="ko-KR" altLang="en-US" sz="1400" dirty="0"/>
                <a:t>금</a:t>
              </a:r>
              <a:endParaRPr kumimoji="1" lang="en-US" altLang="ko-KR" sz="1400" dirty="0"/>
            </a:p>
            <a:p>
              <a:r>
                <a:rPr kumimoji="1" lang="ko-KR" altLang="en-US" sz="1400" dirty="0"/>
                <a:t>토</a:t>
              </a:r>
              <a:endParaRPr kumimoji="1" lang="en-US" altLang="ko-KR" sz="1400" dirty="0"/>
            </a:p>
            <a:p>
              <a:r>
                <a:rPr kumimoji="1" lang="ko-KR" altLang="en-US" sz="1400" dirty="0"/>
                <a:t>일</a:t>
              </a:r>
            </a:p>
            <a:p>
              <a:endParaRPr kumimoji="1" lang="ko-KR" altLang="en-US" sz="14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803635" y="2602039"/>
              <a:ext cx="914400" cy="18376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803635" y="2861174"/>
              <a:ext cx="914400" cy="18376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803635" y="3132323"/>
              <a:ext cx="914400" cy="18376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803635" y="4192884"/>
              <a:ext cx="914400" cy="18376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803635" y="3921742"/>
              <a:ext cx="914400" cy="18376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803635" y="3662607"/>
              <a:ext cx="914400" cy="18376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803635" y="3397465"/>
              <a:ext cx="914400" cy="18376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281711" y="2596032"/>
              <a:ext cx="914400" cy="18376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0281711" y="2867181"/>
              <a:ext cx="914400" cy="18376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0281711" y="3126316"/>
              <a:ext cx="914400" cy="18376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281711" y="3391458"/>
              <a:ext cx="914400" cy="18376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281711" y="3656600"/>
              <a:ext cx="914400" cy="18376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281711" y="3927749"/>
              <a:ext cx="914400" cy="18376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281711" y="4186884"/>
              <a:ext cx="914400" cy="18376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795683" y="2148479"/>
              <a:ext cx="98476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500" dirty="0"/>
                <a:t>시작시간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208029" y="2143642"/>
              <a:ext cx="98476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500" dirty="0"/>
                <a:t>마감시간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143869" y="5757863"/>
              <a:ext cx="935594" cy="50006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영업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9207463" y="5757863"/>
              <a:ext cx="935594" cy="50006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242286" y="5820544"/>
              <a:ext cx="935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/>
                <a:t> 휴업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999023" y="4649571"/>
              <a:ext cx="612643" cy="34305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년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653458" y="4630016"/>
              <a:ext cx="612643" cy="36260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월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9313321" y="4630016"/>
              <a:ext cx="612643" cy="36260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일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975877" y="5141891"/>
              <a:ext cx="914400" cy="18376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468764" y="5143866"/>
              <a:ext cx="914400" cy="18376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998217" y="4996730"/>
              <a:ext cx="36260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200" dirty="0"/>
                <a:t>~</a:t>
              </a:r>
              <a:endParaRPr kumimoji="1" lang="ko-KR" altLang="en-US" sz="22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440373" y="4649571"/>
              <a:ext cx="1196044" cy="36192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기타선택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700413" y="5027315"/>
              <a:ext cx="729581" cy="40030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확인</a:t>
              </a:r>
              <a:endParaRPr kumimoji="1" lang="en-US" altLang="ko-KR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874573" y="2199201"/>
              <a:ext cx="640529" cy="30578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휴업</a:t>
              </a:r>
            </a:p>
          </p:txBody>
        </p:sp>
        <p:sp>
          <p:nvSpPr>
            <p:cNvPr id="45" name="타원 44"/>
            <p:cNvSpPr/>
            <p:nvPr/>
          </p:nvSpPr>
          <p:spPr>
            <a:xfrm>
              <a:off x="8177903" y="2651484"/>
              <a:ext cx="126124" cy="121985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8177903" y="2912754"/>
              <a:ext cx="126124" cy="121985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8177903" y="3174024"/>
              <a:ext cx="126124" cy="121985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8177903" y="3435294"/>
              <a:ext cx="126124" cy="121985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8177903" y="3696564"/>
              <a:ext cx="126124" cy="121985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8177903" y="3957834"/>
              <a:ext cx="126124" cy="121985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8177903" y="4219101"/>
              <a:ext cx="126124" cy="121985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831726" y="1713426"/>
              <a:ext cx="2257425" cy="4857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ko-KR" altLang="en-US" dirty="0"/>
                <a:t>영업시간 설정</a:t>
              </a:r>
              <a:endParaRPr kumimoji="1" lang="en-US" altLang="ko-KR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831726" y="2190380"/>
              <a:ext cx="2257425" cy="48577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ko-KR" altLang="en-US" dirty="0"/>
                <a:t>서비스 추가</a:t>
              </a:r>
              <a:r>
                <a:rPr kumimoji="1" lang="en-US" altLang="ko-KR" dirty="0"/>
                <a:t>/</a:t>
              </a:r>
              <a:r>
                <a:rPr kumimoji="1" lang="ko-KR" altLang="en-US" dirty="0"/>
                <a:t>수정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831726" y="2667334"/>
              <a:ext cx="2257425" cy="48577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ko-KR" altLang="en-US" dirty="0"/>
                <a:t>정보 수정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831726" y="3144288"/>
              <a:ext cx="2257425" cy="48577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ko-KR" altLang="en-US" dirty="0"/>
                <a:t>묶음 서비스</a:t>
              </a: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831726" y="3621242"/>
              <a:ext cx="2257425" cy="48577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ko-KR" altLang="en-US" dirty="0"/>
                <a:t>사용자 지정메뉴</a:t>
              </a: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831726" y="4098198"/>
              <a:ext cx="2257425" cy="48577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ko-KR" altLang="en-US" dirty="0"/>
                <a:t>권한 제거 신청</a:t>
              </a:r>
            </a:p>
          </p:txBody>
        </p:sp>
        <p:cxnSp>
          <p:nvCxnSpPr>
            <p:cNvPr id="58" name="직선 연결선[R] 5"/>
            <p:cNvCxnSpPr>
              <a:endCxn id="44" idx="0"/>
            </p:cNvCxnSpPr>
            <p:nvPr/>
          </p:nvCxnSpPr>
          <p:spPr>
            <a:xfrm>
              <a:off x="7415213" y="1771647"/>
              <a:ext cx="779625" cy="4275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/>
            <p:cNvSpPr/>
            <p:nvPr/>
          </p:nvSpPr>
          <p:spPr>
            <a:xfrm>
              <a:off x="6800851" y="746354"/>
              <a:ext cx="3125114" cy="102529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ko-KR" altLang="en-US" dirty="0"/>
                <a:t>매주 시간 설정란 </a:t>
              </a:r>
              <a:endParaRPr kumimoji="1" lang="en-US" altLang="ko-KR" dirty="0"/>
            </a:p>
            <a:p>
              <a:r>
                <a:rPr kumimoji="1" lang="en-US" altLang="ko-KR" dirty="0"/>
                <a:t>radio</a:t>
              </a:r>
              <a:r>
                <a:rPr kumimoji="1" lang="ko-KR" altLang="en-US" dirty="0"/>
                <a:t>박스 체크시 매주 휴업</a:t>
              </a:r>
              <a:endParaRPr kumimoji="1" lang="en-US" altLang="ko-KR" dirty="0"/>
            </a:p>
            <a:p>
              <a:r>
                <a:rPr kumimoji="1" lang="ko-KR" altLang="en-US" dirty="0"/>
                <a:t>시간 입력란은 </a:t>
              </a:r>
              <a:r>
                <a:rPr kumimoji="1" lang="en-US" altLang="ko-KR" dirty="0"/>
                <a:t>disabled</a:t>
              </a:r>
              <a:endParaRPr kumimoji="1" lang="ko-KR" altLang="en-US" dirty="0"/>
            </a:p>
          </p:txBody>
        </p:sp>
        <p:cxnSp>
          <p:nvCxnSpPr>
            <p:cNvPr id="60" name="직선 연결선[R] 12"/>
            <p:cNvCxnSpPr>
              <a:stCxn id="42" idx="2"/>
            </p:cNvCxnSpPr>
            <p:nvPr/>
          </p:nvCxnSpPr>
          <p:spPr>
            <a:xfrm flipH="1">
              <a:off x="6257925" y="5011494"/>
              <a:ext cx="780470" cy="5177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직사각형 60"/>
            <p:cNvSpPr/>
            <p:nvPr/>
          </p:nvSpPr>
          <p:spPr>
            <a:xfrm>
              <a:off x="4357688" y="5543551"/>
              <a:ext cx="3171825" cy="82867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ko-KR" altLang="en-US" dirty="0"/>
                <a:t>특정 요일에 대한 시간설정</a:t>
              </a:r>
              <a:endParaRPr kumimoji="1" lang="en-US" altLang="ko-KR" dirty="0"/>
            </a:p>
            <a:p>
              <a:r>
                <a:rPr kumimoji="1" lang="ko-KR" altLang="en-US" dirty="0"/>
                <a:t>매주 시간설정보다 우선순위</a:t>
              </a: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071932" y="3847333"/>
              <a:ext cx="528637" cy="551246"/>
              <a:chOff x="4071932" y="3847333"/>
              <a:chExt cx="528637" cy="551246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4071932" y="3907454"/>
                <a:ext cx="528637" cy="491125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76" name="직선 연결선[R] 21"/>
              <p:cNvCxnSpPr/>
              <p:nvPr/>
            </p:nvCxnSpPr>
            <p:spPr>
              <a:xfrm>
                <a:off x="4071932" y="4013625"/>
                <a:ext cx="52863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4188140" y="3847333"/>
                <a:ext cx="39443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000" dirty="0"/>
                  <a:t>25</a:t>
                </a:r>
                <a:endParaRPr kumimoji="1" lang="ko-KR" altLang="en-US" sz="1000" dirty="0"/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4596866" y="3844173"/>
              <a:ext cx="528637" cy="551246"/>
              <a:chOff x="4071932" y="3847333"/>
              <a:chExt cx="528637" cy="551246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4071932" y="3907454"/>
                <a:ext cx="528637" cy="491125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73" name="직선 연결선[R] 64"/>
              <p:cNvCxnSpPr/>
              <p:nvPr/>
            </p:nvCxnSpPr>
            <p:spPr>
              <a:xfrm>
                <a:off x="4071932" y="4013625"/>
                <a:ext cx="52863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4188140" y="3847333"/>
                <a:ext cx="39443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000" dirty="0"/>
                  <a:t>26</a:t>
                </a:r>
                <a:endParaRPr kumimoji="1" lang="ko-KR" altLang="en-US" sz="1000" dirty="0"/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5125503" y="3844173"/>
              <a:ext cx="528637" cy="551246"/>
              <a:chOff x="4071932" y="3847333"/>
              <a:chExt cx="528637" cy="551246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4071932" y="3907454"/>
                <a:ext cx="528637" cy="491125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70" name="직선 연결선[R] 75"/>
              <p:cNvCxnSpPr/>
              <p:nvPr/>
            </p:nvCxnSpPr>
            <p:spPr>
              <a:xfrm>
                <a:off x="4071932" y="4013625"/>
                <a:ext cx="52863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4188140" y="3847333"/>
                <a:ext cx="39443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000" dirty="0"/>
                  <a:t>27</a:t>
                </a:r>
                <a:endParaRPr kumimoji="1" lang="ko-KR" altLang="en-US" sz="1000" dirty="0"/>
              </a:p>
            </p:txBody>
          </p:sp>
        </p:grpSp>
        <p:sp>
          <p:nvSpPr>
            <p:cNvPr id="65" name="타원 64"/>
            <p:cNvSpPr/>
            <p:nvPr/>
          </p:nvSpPr>
          <p:spPr>
            <a:xfrm>
              <a:off x="4969859" y="4269854"/>
              <a:ext cx="126124" cy="121985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5496860" y="4267694"/>
              <a:ext cx="126124" cy="121985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4444926" y="4273379"/>
              <a:ext cx="126124" cy="121985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125503" y="4079819"/>
              <a:ext cx="5106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000" dirty="0">
                  <a:solidFill>
                    <a:srgbClr val="FF0000"/>
                  </a:solidFill>
                </a:rPr>
                <a:t> 휴일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3634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1402</Words>
  <Application>Microsoft Office PowerPoint</Application>
  <PresentationFormat>와이드스크린</PresentationFormat>
  <Paragraphs>554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나눔바른펜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Hoyoung Ji</dc:creator>
  <cp:lastModifiedBy>김서연</cp:lastModifiedBy>
  <cp:revision>22</cp:revision>
  <dcterms:created xsi:type="dcterms:W3CDTF">2017-05-18T12:44:47Z</dcterms:created>
  <dcterms:modified xsi:type="dcterms:W3CDTF">2017-05-28T07:27:17Z</dcterms:modified>
</cp:coreProperties>
</file>