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59" r:id="rId3"/>
    <p:sldId id="261" r:id="rId4"/>
    <p:sldId id="262" r:id="rId5"/>
    <p:sldId id="263" r:id="rId6"/>
    <p:sldId id="264" r:id="rId7"/>
    <p:sldId id="268" r:id="rId8"/>
    <p:sldId id="273" r:id="rId9"/>
    <p:sldId id="271" r:id="rId10"/>
    <p:sldId id="280" r:id="rId11"/>
    <p:sldId id="272" r:id="rId12"/>
    <p:sldId id="274" r:id="rId13"/>
    <p:sldId id="275" r:id="rId14"/>
    <p:sldId id="276" r:id="rId15"/>
    <p:sldId id="277" r:id="rId16"/>
    <p:sldId id="278" r:id="rId17"/>
    <p:sldId id="257" r:id="rId18"/>
  </p:sldIdLst>
  <p:sldSz cx="12192000" cy="6858000"/>
  <p:notesSz cx="6858000" cy="9144000"/>
  <p:embeddedFontLst>
    <p:embeddedFont>
      <p:font typeface="HY견고딕" panose="02030600000101010101" pitchFamily="18" charset="-127"/>
      <p:regular r:id="rId19"/>
    </p:embeddedFont>
    <p:embeddedFont>
      <p:font typeface="Yoon 윤고딕 550_TT" panose="020B0600000101010101" charset="-127"/>
      <p:regular r:id="rId20"/>
    </p:embeddedFont>
    <p:embeddedFont>
      <p:font typeface="-윤고딕330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고딕 ExtraBold" panose="020B0600000101010101" charset="-127"/>
      <p:bold r:id="rId24"/>
    </p:embeddedFont>
    <p:embeddedFont>
      <p:font typeface="Yoon 윤고딕 540_TT" panose="020B0600000101010101" charset="-127"/>
      <p:regular r:id="rId25"/>
    </p:embeddedFont>
    <p:embeddedFont>
      <p:font typeface="나눔고딕" panose="020B0600000101010101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현균" initials="김" lastIdx="1" clrIdx="0">
    <p:extLst>
      <p:ext uri="{19B8F6BF-5375-455C-9EA6-DF929625EA0E}">
        <p15:presenceInfo xmlns:p15="http://schemas.microsoft.com/office/powerpoint/2012/main" userId="김현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444444"/>
    <a:srgbClr val="EDEDED"/>
    <a:srgbClr val="EE2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A078-8A63-4FF0-8AA7-7B1C167E8A8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5E81-2F42-44EE-8B58-A73CDFB6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1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7"/>
          <p:cNvGrpSpPr/>
          <p:nvPr userDrawn="1"/>
        </p:nvGrpSpPr>
        <p:grpSpPr>
          <a:xfrm>
            <a:off x="4557586" y="2928934"/>
            <a:ext cx="3857652" cy="642942"/>
            <a:chOff x="1428728" y="1500174"/>
            <a:chExt cx="6143668" cy="857256"/>
          </a:xfrm>
        </p:grpSpPr>
        <p:grpSp>
          <p:nvGrpSpPr>
            <p:cNvPr id="8" name="그룹 18"/>
            <p:cNvGrpSpPr/>
            <p:nvPr/>
          </p:nvGrpSpPr>
          <p:grpSpPr>
            <a:xfrm>
              <a:off x="1428728" y="1500174"/>
              <a:ext cx="6143668" cy="857256"/>
              <a:chOff x="1428728" y="1500174"/>
              <a:chExt cx="6143668" cy="857256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428728" y="1500174"/>
                <a:ext cx="6143668" cy="857256"/>
              </a:xfrm>
              <a:prstGeom prst="rect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 rot="5400000">
                <a:off x="1000100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rot="5400000">
                <a:off x="7143768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이등변 삼각형 8"/>
            <p:cNvSpPr/>
            <p:nvPr/>
          </p:nvSpPr>
          <p:spPr>
            <a:xfrm rot="10800000">
              <a:off x="7060423" y="1843076"/>
              <a:ext cx="226220" cy="157164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4583833" y="3010647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Made in </a:t>
            </a:r>
            <a:r>
              <a:rPr lang="ko-KR" altLang="en-US" sz="2400" b="1" spc="-1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양선배</a:t>
            </a:r>
            <a:endParaRPr lang="ko-KR" altLang="en-US" sz="2400" b="1" spc="-100" dirty="0">
              <a:ln>
                <a:solidFill>
                  <a:schemeClr val="tx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04800" y="947735"/>
            <a:ext cx="2714612" cy="4286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네이버에</a:t>
            </a:r>
            <a:r>
              <a:rPr lang="ko-KR" altLang="en-US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검색해주세요</a:t>
            </a:r>
            <a:r>
              <a:rPr lang="en-US" altLang="ko-KR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spc="-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그림 14" descr="_여자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7644" y="304793"/>
            <a:ext cx="714356" cy="714356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967194" y="3757270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파워포인트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 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프레젠테이션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에세이 재능기부 </a:t>
            </a:r>
            <a:r>
              <a:rPr lang="ko-KR" altLang="en-US" sz="1100" u="sng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블로그</a:t>
            </a:r>
            <a:endParaRPr lang="ko-KR" altLang="en-US" sz="1100" u="sng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3791745" y="374512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연관검색어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pic>
        <p:nvPicPr>
          <p:cNvPr id="18" name="그림 17" descr="물음표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729558" y="3800998"/>
            <a:ext cx="214314" cy="2143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8328248" y="3755557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PPT, PT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의 모든 자료</a:t>
            </a:r>
          </a:p>
        </p:txBody>
      </p:sp>
    </p:spTree>
    <p:extLst>
      <p:ext uri="{BB962C8B-B14F-4D97-AF65-F5344CB8AC3E}">
        <p14:creationId xmlns:p14="http://schemas.microsoft.com/office/powerpoint/2010/main" val="325195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 userDrawn="1"/>
        </p:nvGrpSpPr>
        <p:grpSpPr>
          <a:xfrm>
            <a:off x="1978485" y="1484785"/>
            <a:ext cx="8235030" cy="5231250"/>
            <a:chOff x="1965427" y="1484785"/>
            <a:chExt cx="8235030" cy="5231250"/>
          </a:xfrm>
        </p:grpSpPr>
        <p:grpSp>
          <p:nvGrpSpPr>
            <p:cNvPr id="44" name="그룹 43"/>
            <p:cNvGrpSpPr/>
            <p:nvPr userDrawn="1"/>
          </p:nvGrpSpPr>
          <p:grpSpPr>
            <a:xfrm>
              <a:off x="3939802" y="1484785"/>
              <a:ext cx="4312399" cy="3674843"/>
              <a:chOff x="2415801" y="1591579"/>
              <a:chExt cx="4312399" cy="3674843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2415801" y="1591579"/>
                <a:ext cx="4176464" cy="0"/>
              </a:xfrm>
              <a:prstGeom prst="line">
                <a:avLst/>
              </a:prstGeom>
              <a:ln w="47625">
                <a:solidFill>
                  <a:srgbClr val="2287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415801" y="2045940"/>
                <a:ext cx="4176464" cy="0"/>
              </a:xfrm>
              <a:prstGeom prst="line">
                <a:avLst/>
              </a:prstGeom>
              <a:ln w="22225">
                <a:solidFill>
                  <a:srgbClr val="2287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15801" y="4281249"/>
                <a:ext cx="4176464" cy="0"/>
              </a:xfrm>
              <a:prstGeom prst="line">
                <a:avLst/>
              </a:prstGeom>
              <a:ln w="76200">
                <a:solidFill>
                  <a:srgbClr val="2287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529775" y="1645830"/>
                <a:ext cx="39485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ln>
                      <a:solidFill>
                        <a:srgbClr val="92D050">
                          <a:alpha val="0"/>
                        </a:srgbClr>
                      </a:solidFill>
                    </a:ln>
                    <a:solidFill>
                      <a:srgbClr val="85A644"/>
                    </a:solidFill>
                    <a:latin typeface="Yoon 윤고딕 540_TT" pitchFamily="18" charset="-127"/>
                    <a:ea typeface="Yoon 윤고딕 540_TT" pitchFamily="18" charset="-127"/>
                  </a:rPr>
                  <a:t>파워포인트 </a:t>
                </a:r>
                <a:r>
                  <a:rPr lang="en-US" altLang="ko-KR" sz="2000" b="1" dirty="0">
                    <a:ln>
                      <a:solidFill>
                        <a:srgbClr val="92D050">
                          <a:alpha val="0"/>
                        </a:srgbClr>
                      </a:solidFill>
                    </a:ln>
                    <a:solidFill>
                      <a:srgbClr val="85A644"/>
                    </a:solidFill>
                    <a:latin typeface="Yoon 윤고딕 540_TT" pitchFamily="18" charset="-127"/>
                    <a:ea typeface="Yoon 윤고딕 540_TT" pitchFamily="18" charset="-127"/>
                  </a:rPr>
                  <a:t>/ </a:t>
                </a:r>
                <a:r>
                  <a:rPr lang="ko-KR" altLang="en-US" sz="2000" b="1" dirty="0">
                    <a:ln>
                      <a:solidFill>
                        <a:srgbClr val="92D050">
                          <a:alpha val="0"/>
                        </a:srgbClr>
                      </a:solidFill>
                    </a:ln>
                    <a:solidFill>
                      <a:srgbClr val="85A644"/>
                    </a:solidFill>
                    <a:latin typeface="Yoon 윤고딕 540_TT" pitchFamily="18" charset="-127"/>
                    <a:ea typeface="Yoon 윤고딕 540_TT" pitchFamily="18" charset="-127"/>
                  </a:rPr>
                  <a:t>프레젠테이션 </a:t>
                </a:r>
                <a:r>
                  <a:rPr lang="en-US" altLang="ko-KR" sz="2000" b="1" dirty="0">
                    <a:ln>
                      <a:solidFill>
                        <a:srgbClr val="92D050">
                          <a:alpha val="0"/>
                        </a:srgbClr>
                      </a:solidFill>
                    </a:ln>
                    <a:solidFill>
                      <a:srgbClr val="85A644"/>
                    </a:solidFill>
                    <a:latin typeface="Yoon 윤고딕 540_TT" pitchFamily="18" charset="-127"/>
                    <a:ea typeface="Yoon 윤고딕 540_TT" pitchFamily="18" charset="-127"/>
                  </a:rPr>
                  <a:t>/ </a:t>
                </a:r>
                <a:r>
                  <a:rPr lang="ko-KR" altLang="en-US" sz="2000" b="1" dirty="0">
                    <a:ln>
                      <a:solidFill>
                        <a:srgbClr val="92D050">
                          <a:alpha val="0"/>
                        </a:srgbClr>
                      </a:solidFill>
                    </a:ln>
                    <a:solidFill>
                      <a:srgbClr val="85A644"/>
                    </a:solidFill>
                    <a:latin typeface="Yoon 윤고딕 540_TT" pitchFamily="18" charset="-127"/>
                    <a:ea typeface="Yoon 윤고딕 540_TT" pitchFamily="18" charset="-127"/>
                  </a:rPr>
                  <a:t>에세이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847849" y="1990625"/>
                <a:ext cx="36118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>
                    <a:ln>
                      <a:solidFill>
                        <a:srgbClr val="002060">
                          <a:alpha val="0"/>
                        </a:srgb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Yoon 윤고딕 540_TT" pitchFamily="18" charset="-127"/>
                    <a:ea typeface="Yoon 윤고딕 540_TT" pitchFamily="18" charset="-127"/>
                  </a:rPr>
                  <a:t>Made in 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415801" y="4435425"/>
                <a:ext cx="43123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학교에서 또는 회사에서 멋진 프레젠테이션과 파워포인트를 만들고</a:t>
                </a:r>
                <a:endPara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endParaRPr>
              </a:p>
              <a:p>
                <a:r>
                  <a:rPr lang="ko-KR" altLang="en-US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싶으신 모든 분들에게 친근한 선배 같은 </a:t>
                </a:r>
                <a:r>
                  <a:rPr lang="ko-KR" altLang="en-US" sz="1200" b="1" dirty="0" err="1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블로그를</a:t>
                </a:r>
                <a:r>
                  <a:rPr lang="ko-KR" altLang="en-US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 지향하는 </a:t>
                </a:r>
                <a:r>
                  <a:rPr lang="ko-KR" altLang="en-US" sz="1200" b="1" dirty="0" err="1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블로그</a:t>
                </a:r>
                <a:endPara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endParaRPr>
              </a:p>
              <a:p>
                <a:r>
                  <a:rPr lang="en-US" altLang="ko-KR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Made in </a:t>
                </a:r>
                <a:r>
                  <a:rPr lang="ko-KR" altLang="en-US" sz="1200" b="1" dirty="0" err="1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양선배</a:t>
                </a:r>
                <a:r>
                  <a:rPr lang="ko-KR" altLang="en-US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 입니다</a:t>
                </a:r>
                <a:r>
                  <a:rPr lang="en-US" altLang="ko-KR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. </a:t>
                </a:r>
                <a:r>
                  <a:rPr lang="ko-KR" altLang="en-US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제 </a:t>
                </a:r>
                <a:r>
                  <a:rPr lang="ko-KR" altLang="en-US" sz="1200" b="1" dirty="0" err="1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블로그의</a:t>
                </a:r>
                <a:r>
                  <a:rPr lang="ko-KR" altLang="en-US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 모든 자료는 나눔의 미학을 </a:t>
                </a:r>
                <a:endPara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endParaRPr>
              </a:p>
              <a:p>
                <a:r>
                  <a:rPr lang="ko-KR" altLang="en-US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지향합니다</a:t>
                </a:r>
                <a:r>
                  <a:rPr lang="en-US" altLang="ko-KR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. </a:t>
                </a:r>
                <a:r>
                  <a:rPr lang="ko-KR" altLang="en-US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부디 제 자료가 많은 분들에게 도움이 되었으면 합니다</a:t>
                </a:r>
                <a:r>
                  <a:rPr lang="en-US" altLang="ko-KR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40_TT" pitchFamily="18" charset="-127"/>
                    <a:ea typeface="Yoon 윤고딕 540_TT" pitchFamily="18" charset="-127"/>
                  </a:rPr>
                  <a:t>.</a:t>
                </a: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775841" y="2790475"/>
                <a:ext cx="344998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9600" b="1" dirty="0" err="1">
                    <a:ln>
                      <a:solidFill>
                        <a:srgbClr val="002060">
                          <a:alpha val="0"/>
                        </a:srgb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Yoon 윤고딕 540_TT" pitchFamily="18" charset="-127"/>
                    <a:ea typeface="Yoon 윤고딕 540_TT" pitchFamily="18" charset="-127"/>
                  </a:rPr>
                  <a:t>양선배</a:t>
                </a:r>
                <a:endParaRPr lang="ko-KR" altLang="en-US" sz="9600" b="1" dirty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endParaRPr>
              </a:p>
            </p:txBody>
          </p:sp>
        </p:grpSp>
        <p:grpSp>
          <p:nvGrpSpPr>
            <p:cNvPr id="52" name="그룹 51"/>
            <p:cNvGrpSpPr/>
            <p:nvPr userDrawn="1"/>
          </p:nvGrpSpPr>
          <p:grpSpPr>
            <a:xfrm>
              <a:off x="1965427" y="6428895"/>
              <a:ext cx="3126289" cy="277687"/>
              <a:chOff x="2854153" y="5189603"/>
              <a:chExt cx="3126289" cy="277687"/>
            </a:xfrm>
          </p:grpSpPr>
          <p:pic>
            <p:nvPicPr>
              <p:cNvPr id="53" name="Picture 29" descr="D:\PPT 자료 모음\아이콘셋\아이콘 SET\Grunge-Peeling-Sticker-Icons\facebook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4153" y="5189603"/>
                <a:ext cx="277687" cy="277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3067913" y="5190291"/>
                <a:ext cx="29125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50_TT" pitchFamily="18" charset="-127"/>
                    <a:ea typeface="Yoon 윤고딕 550_TT" pitchFamily="18" charset="-127"/>
                  </a:rPr>
                  <a:t>Facebook : www.facebook.com/yangnaru</a:t>
                </a:r>
              </a:p>
            </p:txBody>
          </p:sp>
        </p:grpSp>
        <p:grpSp>
          <p:nvGrpSpPr>
            <p:cNvPr id="55" name="그룹 54"/>
            <p:cNvGrpSpPr/>
            <p:nvPr userDrawn="1"/>
          </p:nvGrpSpPr>
          <p:grpSpPr>
            <a:xfrm>
              <a:off x="8332076" y="6418549"/>
              <a:ext cx="1868381" cy="297486"/>
              <a:chOff x="2854152" y="5569441"/>
              <a:chExt cx="1868381" cy="297486"/>
            </a:xfrm>
          </p:grpSpPr>
          <p:pic>
            <p:nvPicPr>
              <p:cNvPr id="56" name="Picture 36" descr="D:\PPT 자료 모음\아이콘셋\아이콘 SET\Grunge-Peeling-Sticker-Icons\rs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4152" y="5569441"/>
                <a:ext cx="277687" cy="277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3067913" y="5589928"/>
                <a:ext cx="165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50_TT" pitchFamily="18" charset="-127"/>
                    <a:ea typeface="Yoon 윤고딕 550_TT" pitchFamily="18" charset="-127"/>
                  </a:rPr>
                  <a:t>Blog : ynr007.blog.me/</a:t>
                </a:r>
              </a:p>
            </p:txBody>
          </p:sp>
        </p:grpSp>
        <p:grpSp>
          <p:nvGrpSpPr>
            <p:cNvPr id="58" name="그룹 57"/>
            <p:cNvGrpSpPr/>
            <p:nvPr userDrawn="1"/>
          </p:nvGrpSpPr>
          <p:grpSpPr>
            <a:xfrm>
              <a:off x="5616829" y="6428895"/>
              <a:ext cx="2190135" cy="277687"/>
              <a:chOff x="2854153" y="5949280"/>
              <a:chExt cx="2190135" cy="277687"/>
            </a:xfrm>
          </p:grpSpPr>
          <p:pic>
            <p:nvPicPr>
              <p:cNvPr id="59" name="Picture 34" descr="D:\PPT 자료 모음\아이콘셋\아이콘 SET\Grunge-Peeling-Sticker-Icons\myspac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4153" y="5949280"/>
                <a:ext cx="277687" cy="277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3067913" y="5949968"/>
                <a:ext cx="19763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rgbClr val="2287E2">
                          <a:alpha val="0"/>
                        </a:srgbClr>
                      </a:solidFill>
                    </a:ln>
                    <a:solidFill>
                      <a:srgbClr val="2287E2"/>
                    </a:solidFill>
                    <a:latin typeface="Yoon 윤고딕 550_TT" pitchFamily="18" charset="-127"/>
                    <a:ea typeface="Yoon 윤고딕 550_TT" pitchFamily="18" charset="-127"/>
                  </a:rPr>
                  <a:t>E-Mail : ynr007@naver.com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920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A078-8A63-4FF0-8AA7-7B1C167E8A8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5E81-2F42-44EE-8B58-A73CDFB6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A078-8A63-4FF0-8AA7-7B1C167E8A8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5E81-2F42-44EE-8B58-A73CDFB6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1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A078-8A63-4FF0-8AA7-7B1C167E8A8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5E81-2F42-44EE-8B58-A73CDFB6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3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A078-8A63-4FF0-8AA7-7B1C167E8A8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5E81-2F42-44EE-8B58-A73CDFB6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A078-8A63-4FF0-8AA7-7B1C167E8A8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5E81-2F42-44EE-8B58-A73CDFB6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7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A078-8A63-4FF0-8AA7-7B1C167E8A8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5E81-2F42-44EE-8B58-A73CDFB6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66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A078-8A63-4FF0-8AA7-7B1C167E8A8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5E81-2F42-44EE-8B58-A73CDFB6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6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A078-8A63-4FF0-8AA7-7B1C167E8A8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5E81-2F42-44EE-8B58-A73CDFB6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6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A078-8A63-4FF0-8AA7-7B1C167E8A8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5E81-2F42-44EE-8B58-A73CDFB6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2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348843"/>
            <a:ext cx="12192000" cy="114300"/>
            <a:chOff x="0" y="0"/>
            <a:chExt cx="12192000" cy="278296"/>
          </a:xfrm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3427232"/>
            <a:ext cx="3015041" cy="7964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966307" y="4463143"/>
            <a:ext cx="2031325" cy="1763721"/>
            <a:chOff x="8472488" y="2256534"/>
            <a:chExt cx="2031325" cy="1256662"/>
          </a:xfrm>
        </p:grpSpPr>
        <p:grpSp>
          <p:nvGrpSpPr>
            <p:cNvPr id="12" name="그룹 11"/>
            <p:cNvGrpSpPr/>
            <p:nvPr/>
          </p:nvGrpSpPr>
          <p:grpSpPr>
            <a:xfrm>
              <a:off x="8472488" y="2256534"/>
              <a:ext cx="1985108" cy="372797"/>
              <a:chOff x="8472488" y="2256534"/>
              <a:chExt cx="1985108" cy="37279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551305" y="2256534"/>
                <a:ext cx="1906291" cy="372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명세서</a:t>
                </a:r>
                <a:r>
                  <a:rPr lang="en-US" altLang="ko-KR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(KT)</a:t>
                </a:r>
                <a:endPara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 flipV="1">
                <a:off x="8472488" y="2382234"/>
                <a:ext cx="78817" cy="81439"/>
              </a:xfrm>
              <a:prstGeom prst="rect">
                <a:avLst/>
              </a:prstGeom>
              <a:solidFill>
                <a:srgbClr val="ED1C24"/>
              </a:solidFill>
              <a:ln>
                <a:solidFill>
                  <a:srgbClr val="ED1C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8472488" y="2745672"/>
              <a:ext cx="2031325" cy="767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B0600000101010101" charset="-127"/>
                  <a:ea typeface="나눔고딕 ExtraBold" panose="020B0600000101010101" charset="-127"/>
                </a:rPr>
                <a:t>201532035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B0600000101010101" charset="-127"/>
                  <a:ea typeface="나눔고딕 ExtraBold" panose="020B0600000101010101" charset="-127"/>
                </a:rPr>
                <a:t>전종혁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B0600000101010101" charset="-127"/>
                <a:ea typeface="나눔고딕 ExtraBold" panose="020B0600000101010101" charset="-127"/>
              </a:endParaRPr>
            </a:p>
            <a:p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B0600000101010101" charset="-127"/>
                  <a:ea typeface="나눔고딕 ExtraBold" panose="020B0600000101010101" charset="-127"/>
                </a:rPr>
                <a:t>201532000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B0600000101010101" charset="-127"/>
                  <a:ea typeface="나눔고딕 ExtraBold" panose="020B0600000101010101" charset="-127"/>
                </a:rPr>
                <a:t>이종환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B0600000101010101" charset="-127"/>
                <a:ea typeface="나눔고딕 ExtraBold" panose="020B0600000101010101" charset="-127"/>
              </a:endParaRPr>
            </a:p>
            <a:p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B0600000101010101" charset="-127"/>
                  <a:ea typeface="나눔고딕 ExtraBold" panose="020B0600000101010101" charset="-127"/>
                </a:rPr>
                <a:t>201532021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B0600000101010101" charset="-127"/>
                  <a:ea typeface="나눔고딕 ExtraBold" panose="020B0600000101010101" charset="-127"/>
                </a:rPr>
                <a:t>우길제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B0600000101010101" charset="-127"/>
                <a:ea typeface="나눔고딕 ExtraBold" panose="020B0600000101010101" charset="-127"/>
              </a:endParaRPr>
            </a:p>
            <a:p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B0600000101010101" charset="-127"/>
                  <a:ea typeface="나눔고딕 ExtraBold" panose="020B0600000101010101" charset="-127"/>
                </a:rPr>
                <a:t>201632008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B0600000101010101" charset="-127"/>
                  <a:ea typeface="나눔고딕 ExtraBold" panose="020B0600000101010101" charset="-127"/>
                </a:rPr>
                <a:t>김현균</a:t>
              </a:r>
            </a:p>
          </p:txBody>
        </p:sp>
      </p:grpSp>
      <p:sp>
        <p:nvSpPr>
          <p:cNvPr id="14" name="object 2">
            <a:extLst>
              <a:ext uri="{FF2B5EF4-FFF2-40B4-BE49-F238E27FC236}">
                <a16:creationId xmlns:a16="http://schemas.microsoft.com/office/drawing/2014/main" id="{6B749AA0-CCBE-4E57-857D-49DE31F3F86F}"/>
              </a:ext>
            </a:extLst>
          </p:cNvPr>
          <p:cNvSpPr/>
          <p:nvPr/>
        </p:nvSpPr>
        <p:spPr>
          <a:xfrm>
            <a:off x="8472488" y="165134"/>
            <a:ext cx="3381108" cy="1331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1147" y="20387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2371" y="20387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8985" y="20387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25599" y="20387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1C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2864" y="1367896"/>
            <a:ext cx="1957614" cy="4858734"/>
            <a:chOff x="212864" y="1367896"/>
            <a:chExt cx="1957614" cy="4858734"/>
          </a:xfrm>
        </p:grpSpPr>
        <p:grpSp>
          <p:nvGrpSpPr>
            <p:cNvPr id="13" name="그룹 12"/>
            <p:cNvGrpSpPr/>
            <p:nvPr/>
          </p:nvGrpSpPr>
          <p:grpSpPr>
            <a:xfrm>
              <a:off x="212864" y="3933370"/>
              <a:ext cx="1957614" cy="2293260"/>
              <a:chOff x="212864" y="3933370"/>
              <a:chExt cx="1957614" cy="229326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93215" y="4036366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CONTENT</a:t>
                </a:r>
                <a:endPara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2864" y="4601027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2864" y="50074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2864" y="54138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12864" y="5820229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2864" y="3933370"/>
                <a:ext cx="1957614" cy="667658"/>
              </a:xfrm>
              <a:prstGeom prst="rect">
                <a:avLst/>
              </a:prstGeom>
              <a:noFill/>
              <a:ln w="9525">
                <a:solidFill>
                  <a:srgbClr val="444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6527" y="4634950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6527" y="50259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6527" y="54323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6527" y="58387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9" t="26853" r="37825" b="21666"/>
            <a:stretch/>
          </p:blipFill>
          <p:spPr>
            <a:xfrm>
              <a:off x="350739" y="1367896"/>
              <a:ext cx="1681865" cy="2303244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1" name="직사각형 30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344" y="1069902"/>
            <a:ext cx="7229120" cy="27872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52" y="4165363"/>
            <a:ext cx="7300311" cy="2116602"/>
          </a:xfrm>
          <a:prstGeom prst="rect">
            <a:avLst/>
          </a:prstGeom>
        </p:spPr>
      </p:pic>
      <p:sp>
        <p:nvSpPr>
          <p:cNvPr id="36" name="왼쪽으로 구부러진 화살표 35"/>
          <p:cNvSpPr/>
          <p:nvPr/>
        </p:nvSpPr>
        <p:spPr>
          <a:xfrm>
            <a:off x="10048901" y="2399781"/>
            <a:ext cx="1479196" cy="2823883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1147" y="20387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2371" y="20387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8985" y="20387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25599" y="20387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1C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2864" y="1367896"/>
            <a:ext cx="1957614" cy="4858734"/>
            <a:chOff x="212864" y="1367896"/>
            <a:chExt cx="1957614" cy="4858734"/>
          </a:xfrm>
        </p:grpSpPr>
        <p:grpSp>
          <p:nvGrpSpPr>
            <p:cNvPr id="13" name="그룹 12"/>
            <p:cNvGrpSpPr/>
            <p:nvPr/>
          </p:nvGrpSpPr>
          <p:grpSpPr>
            <a:xfrm>
              <a:off x="212864" y="3933370"/>
              <a:ext cx="1957614" cy="2293260"/>
              <a:chOff x="212864" y="3933370"/>
              <a:chExt cx="1957614" cy="229326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93215" y="4036366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CONTENT</a:t>
                </a:r>
                <a:endPara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2864" y="4601027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2864" y="50074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2864" y="54138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12864" y="5820229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2864" y="3933370"/>
                <a:ext cx="1957614" cy="667658"/>
              </a:xfrm>
              <a:prstGeom prst="rect">
                <a:avLst/>
              </a:prstGeom>
              <a:noFill/>
              <a:ln w="9525">
                <a:solidFill>
                  <a:srgbClr val="444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6527" y="4634950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6527" y="50259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6527" y="54323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6527" y="58387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9" t="26853" r="37825" b="21666"/>
            <a:stretch/>
          </p:blipFill>
          <p:spPr>
            <a:xfrm>
              <a:off x="350739" y="1367896"/>
              <a:ext cx="1681865" cy="2303244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1" name="직사각형 30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순서도: 다른 페이지 연결선 24">
            <a:extLst>
              <a:ext uri="{FF2B5EF4-FFF2-40B4-BE49-F238E27FC236}">
                <a16:creationId xmlns:a16="http://schemas.microsoft.com/office/drawing/2014/main" id="{456BFF0D-A3F5-4D23-91A2-712BC13E1914}"/>
              </a:ext>
            </a:extLst>
          </p:cNvPr>
          <p:cNvSpPr/>
          <p:nvPr/>
        </p:nvSpPr>
        <p:spPr>
          <a:xfrm>
            <a:off x="3366262" y="1105206"/>
            <a:ext cx="6563360" cy="660095"/>
          </a:xfrm>
          <a:prstGeom prst="flowChartOffpageConnector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등급 테이블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9C9A99-7154-4127-BA46-C1899CB47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818" y="2688220"/>
            <a:ext cx="2478333" cy="19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8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1147" y="20387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2371" y="20387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8985" y="20387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25599" y="20387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1C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2864" y="1367896"/>
            <a:ext cx="1957614" cy="4858734"/>
            <a:chOff x="212864" y="1367896"/>
            <a:chExt cx="1957614" cy="4858734"/>
          </a:xfrm>
        </p:grpSpPr>
        <p:grpSp>
          <p:nvGrpSpPr>
            <p:cNvPr id="13" name="그룹 12"/>
            <p:cNvGrpSpPr/>
            <p:nvPr/>
          </p:nvGrpSpPr>
          <p:grpSpPr>
            <a:xfrm>
              <a:off x="212864" y="3933370"/>
              <a:ext cx="1957614" cy="2293260"/>
              <a:chOff x="212864" y="3933370"/>
              <a:chExt cx="1957614" cy="229326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93215" y="4036366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CONTENT</a:t>
                </a:r>
                <a:endPara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2864" y="4601027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2864" y="50074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2864" y="54138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12864" y="5820229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2864" y="3933370"/>
                <a:ext cx="1957614" cy="667658"/>
              </a:xfrm>
              <a:prstGeom prst="rect">
                <a:avLst/>
              </a:prstGeom>
              <a:noFill/>
              <a:ln w="9525">
                <a:solidFill>
                  <a:srgbClr val="444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75719" y="4635588"/>
                <a:ext cx="631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실행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5643" y="5409064"/>
                <a:ext cx="1619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관리자 선택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25288" y="581069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3.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등급관리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8617" y="5025938"/>
                <a:ext cx="1590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비밀번호 입력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9" t="26853" r="37825" b="21666"/>
            <a:stretch/>
          </p:blipFill>
          <p:spPr>
            <a:xfrm>
              <a:off x="350739" y="1367896"/>
              <a:ext cx="1681865" cy="2303244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1" name="직사각형 30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7D01B07-D112-4779-98DA-BF0B24379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147" y="1111704"/>
            <a:ext cx="3448050" cy="1352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0C44A6-0B07-49F8-A730-9FD72F76B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147" y="3733737"/>
            <a:ext cx="3867150" cy="2105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D065C8-E9FE-4195-A129-D1A58E613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866" y="2086845"/>
            <a:ext cx="3733800" cy="179070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BBF1DD9-B7C3-46D9-AC01-BB6C70354E9E}"/>
              </a:ext>
            </a:extLst>
          </p:cNvPr>
          <p:cNvSpPr/>
          <p:nvPr/>
        </p:nvSpPr>
        <p:spPr>
          <a:xfrm>
            <a:off x="3867666" y="2690584"/>
            <a:ext cx="543696" cy="702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19EBA55-20A4-42B3-8F9A-740421022C42}"/>
              </a:ext>
            </a:extLst>
          </p:cNvPr>
          <p:cNvSpPr/>
          <p:nvPr/>
        </p:nvSpPr>
        <p:spPr>
          <a:xfrm>
            <a:off x="6581699" y="4948881"/>
            <a:ext cx="677267" cy="446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9E916389-5E67-4086-A3F4-6841E3CCF6CB}"/>
              </a:ext>
            </a:extLst>
          </p:cNvPr>
          <p:cNvSpPr/>
          <p:nvPr/>
        </p:nvSpPr>
        <p:spPr>
          <a:xfrm rot="10800000">
            <a:off x="7407875" y="4117871"/>
            <a:ext cx="571471" cy="760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2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1147" y="20387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2371" y="20387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8985" y="20387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25599" y="20387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1C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2864" y="1367896"/>
            <a:ext cx="1957614" cy="4858734"/>
            <a:chOff x="212864" y="1367896"/>
            <a:chExt cx="1957614" cy="4858734"/>
          </a:xfrm>
        </p:grpSpPr>
        <p:grpSp>
          <p:nvGrpSpPr>
            <p:cNvPr id="13" name="그룹 12"/>
            <p:cNvGrpSpPr/>
            <p:nvPr/>
          </p:nvGrpSpPr>
          <p:grpSpPr>
            <a:xfrm>
              <a:off x="212864" y="3933370"/>
              <a:ext cx="1957614" cy="2293260"/>
              <a:chOff x="212864" y="3933370"/>
              <a:chExt cx="1957614" cy="229326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93215" y="4036366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CONTENT</a:t>
                </a:r>
                <a:endPara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2864" y="4601027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2864" y="50074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2864" y="54138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12864" y="5820229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2864" y="3933370"/>
                <a:ext cx="1957614" cy="667658"/>
              </a:xfrm>
              <a:prstGeom prst="rect">
                <a:avLst/>
              </a:prstGeom>
              <a:noFill/>
              <a:ln w="9525">
                <a:solidFill>
                  <a:srgbClr val="444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6527" y="4634950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6527" y="50259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6527" y="54323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6527" y="58387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9" t="26853" r="37825" b="21666"/>
            <a:stretch/>
          </p:blipFill>
          <p:spPr>
            <a:xfrm>
              <a:off x="350739" y="1367896"/>
              <a:ext cx="1681865" cy="2303244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1" name="직사각형 30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7C16ECB-07A0-47AE-8183-938B28C23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106" y="2533650"/>
            <a:ext cx="3905250" cy="1790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34B9E0-8908-4705-B2E7-3574B7337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84" y="4402511"/>
            <a:ext cx="4356468" cy="1676254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E841427-C05F-482F-ACAE-75A2269750EA}"/>
              </a:ext>
            </a:extLst>
          </p:cNvPr>
          <p:cNvCxnSpPr>
            <a:cxnSpLocks/>
          </p:cNvCxnSpPr>
          <p:nvPr/>
        </p:nvCxnSpPr>
        <p:spPr>
          <a:xfrm flipV="1">
            <a:off x="5362838" y="1869488"/>
            <a:ext cx="1396148" cy="672220"/>
          </a:xfrm>
          <a:prstGeom prst="bentConnector3">
            <a:avLst>
              <a:gd name="adj1" fmla="val 4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4A40882-C7AE-44BC-B77D-D822A48B9329}"/>
              </a:ext>
            </a:extLst>
          </p:cNvPr>
          <p:cNvCxnSpPr/>
          <p:nvPr/>
        </p:nvCxnSpPr>
        <p:spPr>
          <a:xfrm>
            <a:off x="5350476" y="4324350"/>
            <a:ext cx="1408508" cy="679932"/>
          </a:xfrm>
          <a:prstGeom prst="bentConnector3">
            <a:avLst>
              <a:gd name="adj1" fmla="val -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DDF72AEE-ED11-4A11-BE8A-98CEF70E9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360" y="1108223"/>
            <a:ext cx="4438650" cy="2124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40880A7-B221-4A97-9C31-CEB7933F24CD}"/>
              </a:ext>
            </a:extLst>
          </p:cNvPr>
          <p:cNvSpPr/>
          <p:nvPr/>
        </p:nvSpPr>
        <p:spPr>
          <a:xfrm>
            <a:off x="4590535" y="1108223"/>
            <a:ext cx="1826821" cy="48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등급 보기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5B6BC-7D3B-4FD5-9B0C-8971A0693534}"/>
              </a:ext>
            </a:extLst>
          </p:cNvPr>
          <p:cNvSpPr/>
          <p:nvPr/>
        </p:nvSpPr>
        <p:spPr>
          <a:xfrm>
            <a:off x="4590535" y="5247822"/>
            <a:ext cx="1826821" cy="50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등급 검색</a:t>
            </a:r>
          </a:p>
        </p:txBody>
      </p:sp>
    </p:spTree>
    <p:extLst>
      <p:ext uri="{BB962C8B-B14F-4D97-AF65-F5344CB8AC3E}">
        <p14:creationId xmlns:p14="http://schemas.microsoft.com/office/powerpoint/2010/main" val="322576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1147" y="20387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2371" y="20387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8985" y="20387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25599" y="20387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1C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2864" y="1367896"/>
            <a:ext cx="1957614" cy="4858734"/>
            <a:chOff x="212864" y="1367896"/>
            <a:chExt cx="1957614" cy="4858734"/>
          </a:xfrm>
        </p:grpSpPr>
        <p:grpSp>
          <p:nvGrpSpPr>
            <p:cNvPr id="13" name="그룹 12"/>
            <p:cNvGrpSpPr/>
            <p:nvPr/>
          </p:nvGrpSpPr>
          <p:grpSpPr>
            <a:xfrm>
              <a:off x="212864" y="3933370"/>
              <a:ext cx="1957614" cy="2293260"/>
              <a:chOff x="212864" y="3933370"/>
              <a:chExt cx="1957614" cy="229326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93215" y="4036366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CONTENT</a:t>
                </a:r>
                <a:endPara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2864" y="4601027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2864" y="50074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2864" y="54138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12864" y="5820229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2864" y="3933370"/>
                <a:ext cx="1957614" cy="667658"/>
              </a:xfrm>
              <a:prstGeom prst="rect">
                <a:avLst/>
              </a:prstGeom>
              <a:noFill/>
              <a:ln w="9525">
                <a:solidFill>
                  <a:srgbClr val="444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6527" y="4634950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6527" y="50259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6527" y="54323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6527" y="58387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9" t="26853" r="37825" b="21666"/>
            <a:stretch/>
          </p:blipFill>
          <p:spPr>
            <a:xfrm>
              <a:off x="350739" y="1367896"/>
              <a:ext cx="1681865" cy="2303244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1" name="직사각형 30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6C81225D-5EAE-4648-B155-8969C00D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106" y="2533650"/>
            <a:ext cx="3905250" cy="1790700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EF1C3E8-9AE7-441B-A888-9E9E56B2BC56}"/>
              </a:ext>
            </a:extLst>
          </p:cNvPr>
          <p:cNvCxnSpPr>
            <a:cxnSpLocks/>
          </p:cNvCxnSpPr>
          <p:nvPr/>
        </p:nvCxnSpPr>
        <p:spPr>
          <a:xfrm flipV="1">
            <a:off x="5362838" y="1869488"/>
            <a:ext cx="1396148" cy="672220"/>
          </a:xfrm>
          <a:prstGeom prst="bentConnector3">
            <a:avLst>
              <a:gd name="adj1" fmla="val 4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F0A72E9-3698-4AAF-8BD7-92ADF0194EC6}"/>
              </a:ext>
            </a:extLst>
          </p:cNvPr>
          <p:cNvCxnSpPr/>
          <p:nvPr/>
        </p:nvCxnSpPr>
        <p:spPr>
          <a:xfrm>
            <a:off x="5350476" y="4324350"/>
            <a:ext cx="1408508" cy="679932"/>
          </a:xfrm>
          <a:prstGeom prst="bentConnector3">
            <a:avLst>
              <a:gd name="adj1" fmla="val -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382E9CC-8408-4CDE-B802-8A56C0DAC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362" y="1069901"/>
            <a:ext cx="3808022" cy="2358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2A1D3F-F1C2-4667-8FB0-D3E8F66FF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362" y="3726803"/>
            <a:ext cx="3959001" cy="22814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58DC4B1-2F1A-47D8-B5F9-B5BBB52FC540}"/>
              </a:ext>
            </a:extLst>
          </p:cNvPr>
          <p:cNvSpPr/>
          <p:nvPr/>
        </p:nvSpPr>
        <p:spPr>
          <a:xfrm>
            <a:off x="4380470" y="1069901"/>
            <a:ext cx="1964725" cy="47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등급 추가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F66603-EC57-44C7-A377-57C01411C59D}"/>
              </a:ext>
            </a:extLst>
          </p:cNvPr>
          <p:cNvSpPr/>
          <p:nvPr/>
        </p:nvSpPr>
        <p:spPr>
          <a:xfrm>
            <a:off x="4380470" y="5394385"/>
            <a:ext cx="1964725" cy="47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등급 삭제</a:t>
            </a:r>
          </a:p>
        </p:txBody>
      </p:sp>
    </p:spTree>
    <p:extLst>
      <p:ext uri="{BB962C8B-B14F-4D97-AF65-F5344CB8AC3E}">
        <p14:creationId xmlns:p14="http://schemas.microsoft.com/office/powerpoint/2010/main" val="304201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1147" y="20387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2371" y="20387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8985" y="20387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25599" y="20387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1C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2864" y="1367896"/>
            <a:ext cx="1957614" cy="4858734"/>
            <a:chOff x="212864" y="1367896"/>
            <a:chExt cx="1957614" cy="4858734"/>
          </a:xfrm>
        </p:grpSpPr>
        <p:grpSp>
          <p:nvGrpSpPr>
            <p:cNvPr id="13" name="그룹 12"/>
            <p:cNvGrpSpPr/>
            <p:nvPr/>
          </p:nvGrpSpPr>
          <p:grpSpPr>
            <a:xfrm>
              <a:off x="212864" y="3933370"/>
              <a:ext cx="1957614" cy="2293260"/>
              <a:chOff x="212864" y="3933370"/>
              <a:chExt cx="1957614" cy="229326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93215" y="4036366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CONTENT</a:t>
                </a:r>
                <a:endPara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2864" y="4601027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2864" y="50074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2864" y="54138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12864" y="5820229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2864" y="3933370"/>
                <a:ext cx="1957614" cy="667658"/>
              </a:xfrm>
              <a:prstGeom prst="rect">
                <a:avLst/>
              </a:prstGeom>
              <a:noFill/>
              <a:ln w="9525">
                <a:solidFill>
                  <a:srgbClr val="444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6527" y="4634950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6527" y="50259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6527" y="54323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6527" y="58387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9" t="26853" r="37825" b="21666"/>
            <a:stretch/>
          </p:blipFill>
          <p:spPr>
            <a:xfrm>
              <a:off x="350739" y="1367896"/>
              <a:ext cx="1681865" cy="2303244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1" name="직사각형 30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815286C1-9651-429E-9E0C-0E7BB2E4D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106" y="2533650"/>
            <a:ext cx="3905250" cy="17907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8536AD1-BF44-4A9C-9EE3-8B1F4F2AF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201" y="2215245"/>
            <a:ext cx="4446836" cy="234501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3C56E66-4EE3-48CA-9F01-1734F5267281}"/>
              </a:ext>
            </a:extLst>
          </p:cNvPr>
          <p:cNvCxnSpPr/>
          <p:nvPr/>
        </p:nvCxnSpPr>
        <p:spPr>
          <a:xfrm>
            <a:off x="6196914" y="3336324"/>
            <a:ext cx="908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738709-1286-4C73-8DAD-02772DA49E3B}"/>
              </a:ext>
            </a:extLst>
          </p:cNvPr>
          <p:cNvSpPr/>
          <p:nvPr/>
        </p:nvSpPr>
        <p:spPr>
          <a:xfrm>
            <a:off x="8243236" y="1227486"/>
            <a:ext cx="1964725" cy="47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등급 변경</a:t>
            </a:r>
          </a:p>
        </p:txBody>
      </p:sp>
    </p:spTree>
    <p:extLst>
      <p:ext uri="{BB962C8B-B14F-4D97-AF65-F5344CB8AC3E}">
        <p14:creationId xmlns:p14="http://schemas.microsoft.com/office/powerpoint/2010/main" val="33370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1147" y="20387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2371" y="20387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8985" y="20387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25599" y="20387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1C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2864" y="1367896"/>
            <a:ext cx="1957614" cy="4858734"/>
            <a:chOff x="212864" y="1367896"/>
            <a:chExt cx="1957614" cy="4858734"/>
          </a:xfrm>
        </p:grpSpPr>
        <p:grpSp>
          <p:nvGrpSpPr>
            <p:cNvPr id="13" name="그룹 12"/>
            <p:cNvGrpSpPr/>
            <p:nvPr/>
          </p:nvGrpSpPr>
          <p:grpSpPr>
            <a:xfrm>
              <a:off x="212864" y="3933370"/>
              <a:ext cx="1957614" cy="2293260"/>
              <a:chOff x="212864" y="3933370"/>
              <a:chExt cx="1957614" cy="229326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93215" y="4036366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CONTENT</a:t>
                </a:r>
                <a:endPara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2864" y="4601027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2864" y="50074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2864" y="54138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12864" y="5820229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2864" y="3933370"/>
                <a:ext cx="1957614" cy="667658"/>
              </a:xfrm>
              <a:prstGeom prst="rect">
                <a:avLst/>
              </a:prstGeom>
              <a:noFill/>
              <a:ln w="9525">
                <a:solidFill>
                  <a:srgbClr val="444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6527" y="4634950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6527" y="50259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6527" y="54323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6527" y="58387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9" t="26853" r="37825" b="21666"/>
            <a:stretch/>
          </p:blipFill>
          <p:spPr>
            <a:xfrm>
              <a:off x="350739" y="1367896"/>
              <a:ext cx="1681865" cy="2303244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1" name="직사각형 30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7B804F6-565D-4D6B-AC62-DA7AD9F11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968" y="3891321"/>
            <a:ext cx="7465702" cy="18856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3B1E1-ED35-4F77-A822-7404024FD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968" y="1209281"/>
            <a:ext cx="7446063" cy="22949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A0A2A0A-5D10-4BE9-9F4D-7E925E69A50D}"/>
              </a:ext>
            </a:extLst>
          </p:cNvPr>
          <p:cNvSpPr/>
          <p:nvPr/>
        </p:nvSpPr>
        <p:spPr>
          <a:xfrm>
            <a:off x="10076935" y="1464275"/>
            <a:ext cx="1764326" cy="531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Vip</a:t>
            </a:r>
            <a:r>
              <a:rPr lang="en-US" altLang="ko-KR" dirty="0"/>
              <a:t> </a:t>
            </a:r>
            <a:r>
              <a:rPr lang="ko-KR" altLang="en-US" dirty="0"/>
              <a:t>고객 보기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ADE185-CBF9-4C5D-9F1D-0AB8ED6E62E5}"/>
              </a:ext>
            </a:extLst>
          </p:cNvPr>
          <p:cNvSpPr/>
          <p:nvPr/>
        </p:nvSpPr>
        <p:spPr>
          <a:xfrm>
            <a:off x="10076935" y="4036366"/>
            <a:ext cx="1764326" cy="96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 요금제 </a:t>
            </a:r>
            <a:endParaRPr lang="en-US" altLang="ko-KR" dirty="0"/>
          </a:p>
          <a:p>
            <a:pPr algn="ctr"/>
            <a:r>
              <a:rPr lang="ko-KR" altLang="en-US" dirty="0"/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72653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9" t="26853" r="37825" b="21666"/>
          <a:stretch/>
        </p:blipFill>
        <p:spPr>
          <a:xfrm>
            <a:off x="4751913" y="1948944"/>
            <a:ext cx="2688175" cy="368134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314825" y="726151"/>
            <a:ext cx="3467100" cy="4571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14825" y="835532"/>
            <a:ext cx="34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84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9" t="26853" r="37825" b="21666"/>
          <a:stretch/>
        </p:blipFill>
        <p:spPr>
          <a:xfrm>
            <a:off x="9695542" y="4559745"/>
            <a:ext cx="1306287" cy="178890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328059" y="1356649"/>
            <a:ext cx="954378" cy="523220"/>
            <a:chOff x="1328059" y="1356649"/>
            <a:chExt cx="954378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1406876" y="1356649"/>
              <a:ext cx="875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B0600000101010101" charset="-127"/>
                  <a:ea typeface="나눔고딕 ExtraBold" panose="020B0600000101010101" charset="-127"/>
                </a:rPr>
                <a:t>ERD</a:t>
              </a:r>
              <a:endPara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28059" y="1563789"/>
              <a:ext cx="93433" cy="108941"/>
            </a:xfrm>
            <a:prstGeom prst="rect">
              <a:avLst/>
            </a:prstGeom>
            <a:solidFill>
              <a:srgbClr val="ED1C24"/>
            </a:solidFill>
            <a:ln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328059" y="1975084"/>
            <a:ext cx="2076480" cy="523220"/>
            <a:chOff x="1328059" y="1356649"/>
            <a:chExt cx="2076480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1406876" y="1356649"/>
              <a:ext cx="1997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2800" b="1" dirty="0">
                  <a:latin typeface="나눔고딕 ExtraBold" panose="020B0600000101010101" charset="-127"/>
                  <a:ea typeface="나눔고딕 ExtraBold" panose="020B0600000101010101" charset="-127"/>
                </a:rPr>
                <a:t>논리적 설계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28059" y="1563789"/>
              <a:ext cx="93433" cy="108941"/>
            </a:xfrm>
            <a:prstGeom prst="rect">
              <a:avLst/>
            </a:prstGeom>
            <a:solidFill>
              <a:srgbClr val="ED1C24"/>
            </a:solidFill>
            <a:ln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328059" y="2593519"/>
            <a:ext cx="2076480" cy="1196126"/>
            <a:chOff x="1328059" y="1356649"/>
            <a:chExt cx="2076480" cy="1196126"/>
          </a:xfrm>
        </p:grpSpPr>
        <p:sp>
          <p:nvSpPr>
            <p:cNvPr id="20" name="TextBox 19"/>
            <p:cNvSpPr txBox="1"/>
            <p:nvPr/>
          </p:nvSpPr>
          <p:spPr>
            <a:xfrm>
              <a:off x="1406876" y="1356649"/>
              <a:ext cx="1997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B0600000101010101" charset="-127"/>
                  <a:ea typeface="나눔고딕 ExtraBold" panose="020B0600000101010101" charset="-127"/>
                </a:rPr>
                <a:t>물리적 설계</a:t>
              </a:r>
              <a:endPara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28059" y="1563789"/>
              <a:ext cx="93433" cy="108941"/>
            </a:xfrm>
            <a:prstGeom prst="rect">
              <a:avLst/>
            </a:prstGeom>
            <a:solidFill>
              <a:srgbClr val="ED1C24"/>
            </a:solidFill>
            <a:ln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16E5A5-A6AE-49C7-87D1-93A8A5C4D840}"/>
                </a:ext>
              </a:extLst>
            </p:cNvPr>
            <p:cNvSpPr txBox="1"/>
            <p:nvPr/>
          </p:nvSpPr>
          <p:spPr>
            <a:xfrm>
              <a:off x="1421492" y="2029555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B0600000101010101" charset="-127"/>
                  <a:ea typeface="나눔고딕 ExtraBold" panose="020B0600000101010101" charset="-127"/>
                </a:rPr>
                <a:t>인터페이스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328059" y="3419094"/>
            <a:ext cx="93433" cy="108941"/>
          </a:xfrm>
          <a:prstGeom prst="rect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6800850"/>
            <a:ext cx="12192000" cy="114300"/>
            <a:chOff x="0" y="0"/>
            <a:chExt cx="12192000" cy="278296"/>
          </a:xfrm>
        </p:grpSpPr>
        <p:sp>
          <p:nvSpPr>
            <p:cNvPr id="27" name="직사각형 26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75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39318" y="272467"/>
            <a:ext cx="122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1C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D1C2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8140" y="272467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2561" y="271953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16982" y="248604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sp>
        <p:nvSpPr>
          <p:cNvPr id="11" name="이등변 삼각형 10"/>
          <p:cNvSpPr/>
          <p:nvPr/>
        </p:nvSpPr>
        <p:spPr>
          <a:xfrm>
            <a:off x="3542057" y="770416"/>
            <a:ext cx="133350" cy="114957"/>
          </a:xfrm>
          <a:prstGeom prst="triangl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5" name="직사각형 34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4B7262-C81B-47DB-8E33-670D3DC3281A}"/>
              </a:ext>
            </a:extLst>
          </p:cNvPr>
          <p:cNvSpPr/>
          <p:nvPr/>
        </p:nvSpPr>
        <p:spPr>
          <a:xfrm>
            <a:off x="943060" y="1314568"/>
            <a:ext cx="1502822" cy="4680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Bill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953178-FE85-4168-8CF4-85C3046EA50B}"/>
              </a:ext>
            </a:extLst>
          </p:cNvPr>
          <p:cNvSpPr/>
          <p:nvPr/>
        </p:nvSpPr>
        <p:spPr>
          <a:xfrm>
            <a:off x="5112874" y="1416524"/>
            <a:ext cx="1502822" cy="4680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42DCCE-3FC0-497D-B439-4E2DB1CFFD44}"/>
              </a:ext>
            </a:extLst>
          </p:cNvPr>
          <p:cNvSpPr/>
          <p:nvPr/>
        </p:nvSpPr>
        <p:spPr>
          <a:xfrm>
            <a:off x="9877041" y="1426398"/>
            <a:ext cx="1031513" cy="4680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Grade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A41252-41B4-4CEF-934D-064B099273B0}"/>
              </a:ext>
            </a:extLst>
          </p:cNvPr>
          <p:cNvSpPr/>
          <p:nvPr/>
        </p:nvSpPr>
        <p:spPr>
          <a:xfrm>
            <a:off x="943060" y="3310198"/>
            <a:ext cx="1502822" cy="4680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ko-KR" altLang="en-US" dirty="0"/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EAA75721-31E6-42FF-B054-18D80067B4BA}"/>
              </a:ext>
            </a:extLst>
          </p:cNvPr>
          <p:cNvSpPr/>
          <p:nvPr/>
        </p:nvSpPr>
        <p:spPr>
          <a:xfrm>
            <a:off x="7494960" y="1305635"/>
            <a:ext cx="1502817" cy="729326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32B512-1E2C-4720-B4D2-3B790055F92A}"/>
              </a:ext>
            </a:extLst>
          </p:cNvPr>
          <p:cNvSpPr/>
          <p:nvPr/>
        </p:nvSpPr>
        <p:spPr>
          <a:xfrm>
            <a:off x="9746119" y="3363308"/>
            <a:ext cx="1031513" cy="4680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60ADA1F-9137-485B-B3F7-5201503C77F2}"/>
              </a:ext>
            </a:extLst>
          </p:cNvPr>
          <p:cNvSpPr/>
          <p:nvPr/>
        </p:nvSpPr>
        <p:spPr>
          <a:xfrm>
            <a:off x="943060" y="5744498"/>
            <a:ext cx="1603370" cy="468052"/>
          </a:xfrm>
          <a:prstGeom prst="rect">
            <a:avLst/>
          </a:prstGeom>
          <a:noFill/>
          <a:ln w="63500" cap="flat" cmpd="dbl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Consumption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59D60F-65E0-40CB-B801-A820C84AC5A1}"/>
              </a:ext>
            </a:extLst>
          </p:cNvPr>
          <p:cNvSpPr/>
          <p:nvPr/>
        </p:nvSpPr>
        <p:spPr>
          <a:xfrm>
            <a:off x="7280268" y="5490724"/>
            <a:ext cx="1502822" cy="4680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Excess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C39589F-C761-48AA-A5B8-0D3B162E5DBE}"/>
              </a:ext>
            </a:extLst>
          </p:cNvPr>
          <p:cNvCxnSpPr>
            <a:cxnSpLocks/>
          </p:cNvCxnSpPr>
          <p:nvPr/>
        </p:nvCxnSpPr>
        <p:spPr>
          <a:xfrm>
            <a:off x="2458589" y="1650550"/>
            <a:ext cx="2680570" cy="1682959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A0FD9F1-956B-4B68-AF96-1F041AD77AD3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5864285" y="1868756"/>
            <a:ext cx="0" cy="1216018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A1AA47D7-3963-4F65-B7FC-E350A0AFD382}"/>
              </a:ext>
            </a:extLst>
          </p:cNvPr>
          <p:cNvSpPr/>
          <p:nvPr/>
        </p:nvSpPr>
        <p:spPr>
          <a:xfrm>
            <a:off x="578740" y="4419163"/>
            <a:ext cx="2210752" cy="657814"/>
          </a:xfrm>
          <a:prstGeom prst="diamond">
            <a:avLst/>
          </a:prstGeom>
          <a:noFill/>
          <a:ln w="63500" cap="flat" cmpd="dbl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Consum</a:t>
            </a:r>
            <a:endParaRPr lang="ko-KR" altLang="en-US" dirty="0"/>
          </a:p>
        </p:txBody>
      </p:sp>
      <p:sp>
        <p:nvSpPr>
          <p:cNvPr id="45" name="다이아몬드 44">
            <a:extLst>
              <a:ext uri="{FF2B5EF4-FFF2-40B4-BE49-F238E27FC236}">
                <a16:creationId xmlns:a16="http://schemas.microsoft.com/office/drawing/2014/main" id="{A1704D4C-D102-406A-97FA-F6E83631529E}"/>
              </a:ext>
            </a:extLst>
          </p:cNvPr>
          <p:cNvSpPr/>
          <p:nvPr/>
        </p:nvSpPr>
        <p:spPr>
          <a:xfrm>
            <a:off x="4569674" y="3084774"/>
            <a:ext cx="2589221" cy="990600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CustInfo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C3DE98F-9AC5-4A13-9BA2-5AE42336BEB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8997777" y="1660424"/>
            <a:ext cx="879264" cy="4082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F82A9B5-8D24-48BC-9155-9AAEF8399789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445881" y="3580074"/>
            <a:ext cx="2123793" cy="2774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3391BB3-6B54-4C48-9107-34B2173CBE42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694471" y="3778250"/>
            <a:ext cx="0" cy="679644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3BBF2AA-2D5A-4B6F-B7D7-D3E35E71EA78}"/>
              </a:ext>
            </a:extLst>
          </p:cNvPr>
          <p:cNvCxnSpPr>
            <a:cxnSpLocks/>
          </p:cNvCxnSpPr>
          <p:nvPr/>
        </p:nvCxnSpPr>
        <p:spPr>
          <a:xfrm>
            <a:off x="1700966" y="5045106"/>
            <a:ext cx="0" cy="679644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70C9DC9-1580-4456-8F40-3B64A1A74746}"/>
              </a:ext>
            </a:extLst>
          </p:cNvPr>
          <p:cNvSpPr txBox="1"/>
          <p:nvPr/>
        </p:nvSpPr>
        <p:spPr>
          <a:xfrm>
            <a:off x="1863120" y="3831360"/>
            <a:ext cx="5637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BEB65B-2735-4AC5-9479-CBDF1CCEFC54}"/>
              </a:ext>
            </a:extLst>
          </p:cNvPr>
          <p:cNvSpPr txBox="1"/>
          <p:nvPr/>
        </p:nvSpPr>
        <p:spPr>
          <a:xfrm>
            <a:off x="1894845" y="5141775"/>
            <a:ext cx="5637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6A12B53-AAA8-4359-8BD6-6D1D648B6B71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6615696" y="1650550"/>
            <a:ext cx="879264" cy="19748"/>
          </a:xfrm>
          <a:prstGeom prst="line">
            <a:avLst/>
          </a:prstGeom>
          <a:ln w="635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AD4FD37-D8B6-45F9-89C0-D4513D0652CE}"/>
              </a:ext>
            </a:extLst>
          </p:cNvPr>
          <p:cNvCxnSpPr>
            <a:cxnSpLocks/>
            <a:stCxn id="45" idx="3"/>
            <a:endCxn id="38" idx="1"/>
          </p:cNvCxnSpPr>
          <p:nvPr/>
        </p:nvCxnSpPr>
        <p:spPr>
          <a:xfrm>
            <a:off x="7158895" y="3580074"/>
            <a:ext cx="2587224" cy="17260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23813B8-C59B-424B-857D-515A39C71481}"/>
              </a:ext>
            </a:extLst>
          </p:cNvPr>
          <p:cNvSpPr txBox="1"/>
          <p:nvPr/>
        </p:nvSpPr>
        <p:spPr>
          <a:xfrm>
            <a:off x="6800293" y="1724394"/>
            <a:ext cx="5637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N</a:t>
            </a:r>
            <a:endParaRPr lang="ko-KR" altLang="en-US" sz="25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4C30ED-0EE4-4725-86DD-F773FD80E0FF}"/>
              </a:ext>
            </a:extLst>
          </p:cNvPr>
          <p:cNvSpPr txBox="1"/>
          <p:nvPr/>
        </p:nvSpPr>
        <p:spPr>
          <a:xfrm>
            <a:off x="9155536" y="1724394"/>
            <a:ext cx="5637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026726-FAD3-4048-B389-49009B0CB32B}"/>
              </a:ext>
            </a:extLst>
          </p:cNvPr>
          <p:cNvSpPr txBox="1"/>
          <p:nvPr/>
        </p:nvSpPr>
        <p:spPr>
          <a:xfrm>
            <a:off x="3155768" y="2476765"/>
            <a:ext cx="5637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N</a:t>
            </a:r>
            <a:endParaRPr lang="ko-KR" altLang="en-US" sz="25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D2B6FE-2810-4908-8BF2-B3880D076B12}"/>
              </a:ext>
            </a:extLst>
          </p:cNvPr>
          <p:cNvSpPr txBox="1"/>
          <p:nvPr/>
        </p:nvSpPr>
        <p:spPr>
          <a:xfrm>
            <a:off x="5200166" y="2197650"/>
            <a:ext cx="5637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C9E8811-7E1B-4E82-8059-070BBDC805F3}"/>
              </a:ext>
            </a:extLst>
          </p:cNvPr>
          <p:cNvSpPr txBox="1"/>
          <p:nvPr/>
        </p:nvSpPr>
        <p:spPr>
          <a:xfrm>
            <a:off x="3254519" y="3682670"/>
            <a:ext cx="5637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N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83572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41736" y="198411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3549" y="192874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1C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7422" y="18937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21295" y="17944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sp>
        <p:nvSpPr>
          <p:cNvPr id="11" name="이등변 삼각형 10"/>
          <p:cNvSpPr/>
          <p:nvPr/>
        </p:nvSpPr>
        <p:spPr>
          <a:xfrm>
            <a:off x="5841959" y="770416"/>
            <a:ext cx="133350" cy="114957"/>
          </a:xfrm>
          <a:prstGeom prst="triangl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1" name="직사각형 30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ECFD73-4C50-448A-AF0E-700757555F7E}"/>
              </a:ext>
            </a:extLst>
          </p:cNvPr>
          <p:cNvSpPr/>
          <p:nvPr/>
        </p:nvSpPr>
        <p:spPr>
          <a:xfrm>
            <a:off x="251519" y="1412776"/>
            <a:ext cx="11218991" cy="4680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고딕" pitchFamily="50" charset="-127"/>
              </a:rPr>
              <a:t>Bill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(</a:t>
            </a:r>
            <a:r>
              <a:rPr lang="en-US" altLang="ko-KR" sz="15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bnum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f_price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e_charge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p_res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month_fee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les_price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)</a:t>
            </a:r>
          </a:p>
          <a:p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나눔고딕" pitchFamily="50" charset="-127"/>
            </a:endParaRPr>
          </a:p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고딕" pitchFamily="50" charset="-127"/>
              </a:rPr>
              <a:t>Consumption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(</a:t>
            </a:r>
            <a:r>
              <a:rPr lang="en-US" altLang="ko-KR" sz="15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number(FK),  </a:t>
            </a:r>
            <a:r>
              <a:rPr lang="en-US" altLang="ko-KR" sz="1500" u="sng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c_msg</a:t>
            </a:r>
            <a:r>
              <a:rPr lang="en-US" altLang="ko-KR" sz="15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u="sng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c_call</a:t>
            </a:r>
            <a:r>
              <a:rPr lang="en-US" altLang="ko-KR" sz="15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u="sng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c_data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)</a:t>
            </a:r>
          </a:p>
          <a:p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나눔고딕" pitchFamily="50" charset="-127"/>
            </a:endParaRPr>
          </a:p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고딕" pitchFamily="50" charset="-127"/>
              </a:rPr>
              <a:t>CustInfo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(</a:t>
            </a:r>
            <a:r>
              <a:rPr lang="en-US" altLang="ko-KR" sz="1500" u="sng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cid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number(FK)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p_name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(FK),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f_name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(FK),</a:t>
            </a:r>
            <a:r>
              <a:rPr lang="en-US" altLang="ko-KR" sz="15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bnum(FK)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s_date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term)</a:t>
            </a:r>
          </a:p>
          <a:p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나눔고딕" pitchFamily="50" charset="-127"/>
            </a:endParaRPr>
          </a:p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고딕" pitchFamily="50" charset="-127"/>
              </a:rPr>
              <a:t>Fee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(</a:t>
            </a:r>
            <a:r>
              <a:rPr lang="en-US" altLang="ko-KR" sz="1500" u="sng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f_name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f_mesg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f_call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f_data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f_price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grade(FK))</a:t>
            </a:r>
          </a:p>
          <a:p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나눔고딕" pitchFamily="50" charset="-127"/>
            </a:endParaRPr>
          </a:p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고딕" pitchFamily="50" charset="-127"/>
              </a:rPr>
              <a:t>Grade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(</a:t>
            </a:r>
            <a:r>
              <a:rPr lang="en-US" altLang="ko-KR" sz="1500" u="sng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g_name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discount)</a:t>
            </a:r>
          </a:p>
          <a:p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나눔고딕" pitchFamily="50" charset="-127"/>
            </a:endParaRPr>
          </a:p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고딕" pitchFamily="50" charset="-127"/>
              </a:rPr>
              <a:t>Phone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(</a:t>
            </a:r>
            <a:r>
              <a:rPr lang="en-US" altLang="ko-KR" sz="1500" u="sng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p_name</a:t>
            </a:r>
            <a:r>
              <a:rPr lang="en-US" altLang="ko-KR" sz="15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p_price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)</a:t>
            </a:r>
          </a:p>
          <a:p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나눔고딕" pitchFamily="50" charset="-127"/>
            </a:endParaRPr>
          </a:p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고딕" pitchFamily="50" charset="-127"/>
              </a:rPr>
              <a:t>User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(</a:t>
            </a:r>
            <a:r>
              <a:rPr lang="en-US" altLang="ko-KR" sz="15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number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name,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addr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residentNum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)</a:t>
            </a:r>
          </a:p>
          <a:p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고딕" pitchFamily="50" charset="-127"/>
            </a:endParaRPr>
          </a:p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고딕" pitchFamily="50" charset="-127"/>
              </a:rPr>
              <a:t>Excess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(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e_mesg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e_call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e_data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" pitchFamily="50" charset="-127"/>
              </a:rPr>
              <a:t>)</a:t>
            </a:r>
          </a:p>
          <a:p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49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1564" y="29738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205" y="239180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1672" y="24014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59335" y="23917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sp>
        <p:nvSpPr>
          <p:cNvPr id="11" name="이등변 삼각형 10"/>
          <p:cNvSpPr/>
          <p:nvPr/>
        </p:nvSpPr>
        <p:spPr>
          <a:xfrm>
            <a:off x="5735012" y="769688"/>
            <a:ext cx="133350" cy="114957"/>
          </a:xfrm>
          <a:prstGeom prst="triangl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3" name="직사각형 32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24ED1F-B7BC-406F-817D-489FCF3E034A}"/>
              </a:ext>
            </a:extLst>
          </p:cNvPr>
          <p:cNvSpPr/>
          <p:nvPr/>
        </p:nvSpPr>
        <p:spPr>
          <a:xfrm>
            <a:off x="7709542" y="1606689"/>
            <a:ext cx="1296144" cy="884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discount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250B20-1904-42E7-A211-7D7BAC3CABA8}"/>
              </a:ext>
            </a:extLst>
          </p:cNvPr>
          <p:cNvSpPr/>
          <p:nvPr/>
        </p:nvSpPr>
        <p:spPr>
          <a:xfrm>
            <a:off x="7709542" y="1267403"/>
            <a:ext cx="1296144" cy="3392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g_name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96C200-D660-4355-B232-10A97C48806A}"/>
              </a:ext>
            </a:extLst>
          </p:cNvPr>
          <p:cNvSpPr txBox="1"/>
          <p:nvPr/>
        </p:nvSpPr>
        <p:spPr>
          <a:xfrm>
            <a:off x="7637533" y="979759"/>
            <a:ext cx="601447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Grade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3E39FF-6A8B-4C72-8DA6-D886359C1B77}"/>
              </a:ext>
            </a:extLst>
          </p:cNvPr>
          <p:cNvSpPr/>
          <p:nvPr/>
        </p:nvSpPr>
        <p:spPr>
          <a:xfrm>
            <a:off x="2660322" y="3551214"/>
            <a:ext cx="1296144" cy="11158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f_price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e_charge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p_res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month_fee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les_price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03C487-9078-46A2-9E0C-2513922E1F49}"/>
              </a:ext>
            </a:extLst>
          </p:cNvPr>
          <p:cNvSpPr/>
          <p:nvPr/>
        </p:nvSpPr>
        <p:spPr>
          <a:xfrm>
            <a:off x="2660322" y="3211928"/>
            <a:ext cx="1296144" cy="3392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bnum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6976EC-4DCD-4160-BB2F-556AD6EEA6A1}"/>
              </a:ext>
            </a:extLst>
          </p:cNvPr>
          <p:cNvSpPr txBox="1"/>
          <p:nvPr/>
        </p:nvSpPr>
        <p:spPr>
          <a:xfrm>
            <a:off x="2588313" y="2923895"/>
            <a:ext cx="38985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Bill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0BCC68-5DAB-48E4-8D76-08594B85AC04}"/>
              </a:ext>
            </a:extLst>
          </p:cNvPr>
          <p:cNvSpPr/>
          <p:nvPr/>
        </p:nvSpPr>
        <p:spPr>
          <a:xfrm>
            <a:off x="5279500" y="3645064"/>
            <a:ext cx="1296144" cy="10309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f_name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(FK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bnum(FK)</a:t>
            </a:r>
          </a:p>
          <a:p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s_date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나눔고딕" pitchFamily="50" charset="-127"/>
            </a:endParaRPr>
          </a:p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term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8F3E92-7AD1-4C18-A26D-1AD0CE1F74C3}"/>
              </a:ext>
            </a:extLst>
          </p:cNvPr>
          <p:cNvSpPr/>
          <p:nvPr/>
        </p:nvSpPr>
        <p:spPr>
          <a:xfrm>
            <a:off x="5279500" y="3222962"/>
            <a:ext cx="1296144" cy="42210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a typeface="나눔고딕" pitchFamily="50" charset="-127"/>
              </a:rPr>
              <a:t>number(FK) </a:t>
            </a: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a typeface="나눔고딕" pitchFamily="50" charset="-127"/>
              </a:rPr>
              <a:t>p_name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a typeface="나눔고딕" pitchFamily="50" charset="-127"/>
              </a:rPr>
              <a:t>(FK)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50EA7-8375-472A-A17F-877E96B7D484}"/>
              </a:ext>
            </a:extLst>
          </p:cNvPr>
          <p:cNvSpPr txBox="1"/>
          <p:nvPr/>
        </p:nvSpPr>
        <p:spPr>
          <a:xfrm>
            <a:off x="4978362" y="2953899"/>
            <a:ext cx="76495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CustInfo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AE4F95-CD80-4E99-96E0-6892C2958633}"/>
              </a:ext>
            </a:extLst>
          </p:cNvPr>
          <p:cNvSpPr/>
          <p:nvPr/>
        </p:nvSpPr>
        <p:spPr>
          <a:xfrm>
            <a:off x="7709542" y="3562248"/>
            <a:ext cx="1296144" cy="11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p_price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3C527E-8201-4F8A-ABC8-D700A95F300A}"/>
              </a:ext>
            </a:extLst>
          </p:cNvPr>
          <p:cNvSpPr/>
          <p:nvPr/>
        </p:nvSpPr>
        <p:spPr>
          <a:xfrm>
            <a:off x="7709542" y="3222962"/>
            <a:ext cx="1296144" cy="3392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p_name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69EB38-D152-42AE-8AF4-E66B0F702EAA}"/>
              </a:ext>
            </a:extLst>
          </p:cNvPr>
          <p:cNvSpPr txBox="1"/>
          <p:nvPr/>
        </p:nvSpPr>
        <p:spPr>
          <a:xfrm>
            <a:off x="7637533" y="2934929"/>
            <a:ext cx="62709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Phone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4BD7DF-78CF-4D07-8BE3-E9023878D9F7}"/>
              </a:ext>
            </a:extLst>
          </p:cNvPr>
          <p:cNvSpPr/>
          <p:nvPr/>
        </p:nvSpPr>
        <p:spPr>
          <a:xfrm>
            <a:off x="5220290" y="1601582"/>
            <a:ext cx="1296144" cy="884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f_mseg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f_call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f_data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f_price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grade(FK)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F214C4-899B-4B56-A748-4055F3D2197A}"/>
              </a:ext>
            </a:extLst>
          </p:cNvPr>
          <p:cNvSpPr/>
          <p:nvPr/>
        </p:nvSpPr>
        <p:spPr>
          <a:xfrm>
            <a:off x="5220290" y="1262296"/>
            <a:ext cx="1296144" cy="3392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f_name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C4409-0EC3-4FC9-980E-CB3B2027D034}"/>
              </a:ext>
            </a:extLst>
          </p:cNvPr>
          <p:cNvSpPr txBox="1"/>
          <p:nvPr/>
        </p:nvSpPr>
        <p:spPr>
          <a:xfrm>
            <a:off x="5148281" y="974263"/>
            <a:ext cx="42511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Fee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25FF39-4CF5-4E23-A7D2-E60B34826B54}"/>
              </a:ext>
            </a:extLst>
          </p:cNvPr>
          <p:cNvSpPr txBox="1"/>
          <p:nvPr/>
        </p:nvSpPr>
        <p:spPr>
          <a:xfrm>
            <a:off x="2640809" y="5330433"/>
            <a:ext cx="112402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Consumption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DF4548-E82A-483A-8E54-416BA1C1903D}"/>
              </a:ext>
            </a:extLst>
          </p:cNvPr>
          <p:cNvSpPr/>
          <p:nvPr/>
        </p:nvSpPr>
        <p:spPr>
          <a:xfrm>
            <a:off x="5279500" y="5638576"/>
            <a:ext cx="1296144" cy="884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Name</a:t>
            </a:r>
          </a:p>
          <a:p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addr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residentNum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101BDD-73ED-48F5-8FE8-E8711D1D01B2}"/>
              </a:ext>
            </a:extLst>
          </p:cNvPr>
          <p:cNvSpPr/>
          <p:nvPr/>
        </p:nvSpPr>
        <p:spPr>
          <a:xfrm>
            <a:off x="5279500" y="5299290"/>
            <a:ext cx="1296144" cy="3392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525BD5-2512-432A-996F-40453156E06F}"/>
              </a:ext>
            </a:extLst>
          </p:cNvPr>
          <p:cNvSpPr txBox="1"/>
          <p:nvPr/>
        </p:nvSpPr>
        <p:spPr>
          <a:xfrm>
            <a:off x="5148281" y="5020415"/>
            <a:ext cx="495649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User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751B22-A638-451B-8339-76AD18AD7924}"/>
              </a:ext>
            </a:extLst>
          </p:cNvPr>
          <p:cNvSpPr/>
          <p:nvPr/>
        </p:nvSpPr>
        <p:spPr>
          <a:xfrm>
            <a:off x="2712818" y="5638575"/>
            <a:ext cx="1296144" cy="884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a typeface="나눔고딕" pitchFamily="50" charset="-127"/>
              </a:rPr>
              <a:t>number(FK)</a:t>
            </a:r>
          </a:p>
          <a:p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a typeface="나눔고딕" pitchFamily="50" charset="-127"/>
              </a:rPr>
              <a:t>c_msg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ysClr val="windowText" lastClr="000000"/>
              </a:solidFill>
              <a:ea typeface="나눔고딕" pitchFamily="50" charset="-127"/>
            </a:endParaRPr>
          </a:p>
          <a:p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a typeface="나눔고딕" pitchFamily="50" charset="-127"/>
              </a:rPr>
              <a:t>c_call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ysClr val="windowText" lastClr="000000"/>
              </a:solidFill>
              <a:ea typeface="나눔고딕" pitchFamily="50" charset="-127"/>
            </a:endParaRPr>
          </a:p>
          <a:p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a typeface="나눔고딕" pitchFamily="50" charset="-127"/>
              </a:rPr>
              <a:t>c_data</a:t>
            </a:r>
            <a:endParaRPr lang="en-US" altLang="ko-KR" sz="120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8E5787E-812B-44C8-AE73-FBF3304D82E2}"/>
              </a:ext>
            </a:extLst>
          </p:cNvPr>
          <p:cNvCxnSpPr>
            <a:cxnSpLocks/>
            <a:stCxn id="63" idx="3"/>
            <a:endCxn id="56" idx="1"/>
          </p:cNvCxnSpPr>
          <p:nvPr/>
        </p:nvCxnSpPr>
        <p:spPr>
          <a:xfrm>
            <a:off x="4008962" y="6081000"/>
            <a:ext cx="12705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4788864-50D7-4CA2-BB6C-317DB67C251B}"/>
              </a:ext>
            </a:extLst>
          </p:cNvPr>
          <p:cNvCxnSpPr/>
          <p:nvPr/>
        </p:nvCxnSpPr>
        <p:spPr>
          <a:xfrm>
            <a:off x="4177263" y="5842104"/>
            <a:ext cx="0" cy="477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7CF3115-0A92-4299-A090-765E54423C2C}"/>
              </a:ext>
            </a:extLst>
          </p:cNvPr>
          <p:cNvCxnSpPr>
            <a:cxnSpLocks/>
          </p:cNvCxnSpPr>
          <p:nvPr/>
        </p:nvCxnSpPr>
        <p:spPr>
          <a:xfrm flipH="1">
            <a:off x="5130061" y="5831840"/>
            <a:ext cx="739" cy="488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28F6D53-126B-44DE-A522-802080C04317}"/>
              </a:ext>
            </a:extLst>
          </p:cNvPr>
          <p:cNvCxnSpPr>
            <a:cxnSpLocks/>
            <a:stCxn id="44" idx="2"/>
            <a:endCxn id="57" idx="0"/>
          </p:cNvCxnSpPr>
          <p:nvPr/>
        </p:nvCxnSpPr>
        <p:spPr>
          <a:xfrm>
            <a:off x="5927572" y="4676028"/>
            <a:ext cx="0" cy="6232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9E130A-5279-46D2-A62C-92DDF61EAA7F}"/>
              </a:ext>
            </a:extLst>
          </p:cNvPr>
          <p:cNvCxnSpPr>
            <a:cxnSpLocks/>
          </p:cNvCxnSpPr>
          <p:nvPr/>
        </p:nvCxnSpPr>
        <p:spPr>
          <a:xfrm flipH="1">
            <a:off x="5779295" y="4814988"/>
            <a:ext cx="296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4B80F6A-9672-4223-A604-32D282F5D13A}"/>
              </a:ext>
            </a:extLst>
          </p:cNvPr>
          <p:cNvCxnSpPr>
            <a:cxnSpLocks/>
          </p:cNvCxnSpPr>
          <p:nvPr/>
        </p:nvCxnSpPr>
        <p:spPr>
          <a:xfrm flipH="1">
            <a:off x="5779295" y="5158914"/>
            <a:ext cx="296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212EC6-1681-4375-A376-8880170079F5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3956466" y="4107128"/>
            <a:ext cx="1323034" cy="19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77863A1-70A9-42BE-B68C-D2C36826F482}"/>
              </a:ext>
            </a:extLst>
          </p:cNvPr>
          <p:cNvCxnSpPr>
            <a:cxnSpLocks/>
          </p:cNvCxnSpPr>
          <p:nvPr/>
        </p:nvCxnSpPr>
        <p:spPr>
          <a:xfrm>
            <a:off x="4177263" y="3897266"/>
            <a:ext cx="0" cy="358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B638802-3F61-4758-A99F-C0D7BDD9DCF1}"/>
              </a:ext>
            </a:extLst>
          </p:cNvPr>
          <p:cNvCxnSpPr>
            <a:cxnSpLocks/>
          </p:cNvCxnSpPr>
          <p:nvPr/>
        </p:nvCxnSpPr>
        <p:spPr>
          <a:xfrm>
            <a:off x="5018301" y="3897266"/>
            <a:ext cx="0" cy="358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6AD97F5-7B61-4D94-8974-804D6EC3C288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6512971" y="4107128"/>
            <a:ext cx="1196571" cy="120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9612F77-E015-4A48-9439-8AB8C221D6FD}"/>
              </a:ext>
            </a:extLst>
          </p:cNvPr>
          <p:cNvCxnSpPr>
            <a:cxnSpLocks/>
          </p:cNvCxnSpPr>
          <p:nvPr/>
        </p:nvCxnSpPr>
        <p:spPr>
          <a:xfrm>
            <a:off x="6788383" y="3916102"/>
            <a:ext cx="0" cy="358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21997A9-9C17-4D7C-9A11-5410977944D8}"/>
              </a:ext>
            </a:extLst>
          </p:cNvPr>
          <p:cNvCxnSpPr>
            <a:cxnSpLocks/>
          </p:cNvCxnSpPr>
          <p:nvPr/>
        </p:nvCxnSpPr>
        <p:spPr>
          <a:xfrm>
            <a:off x="7509743" y="3897266"/>
            <a:ext cx="0" cy="358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8FBC0C0-5EE6-4DBC-B938-BF2FDE46EF7C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868362" y="2486431"/>
            <a:ext cx="0" cy="7365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E9D2378-5C26-4EEA-ACE7-DC84CC8C5124}"/>
              </a:ext>
            </a:extLst>
          </p:cNvPr>
          <p:cNvCxnSpPr>
            <a:cxnSpLocks/>
          </p:cNvCxnSpPr>
          <p:nvPr/>
        </p:nvCxnSpPr>
        <p:spPr>
          <a:xfrm flipH="1">
            <a:off x="5735012" y="2674200"/>
            <a:ext cx="296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122B38-4846-491D-88AF-E210481D5256}"/>
              </a:ext>
            </a:extLst>
          </p:cNvPr>
          <p:cNvCxnSpPr>
            <a:cxnSpLocks/>
          </p:cNvCxnSpPr>
          <p:nvPr/>
        </p:nvCxnSpPr>
        <p:spPr>
          <a:xfrm flipH="1">
            <a:off x="5735012" y="3073428"/>
            <a:ext cx="296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CC6E9EA-E692-477B-92CF-EAC5B9A73C21}"/>
              </a:ext>
            </a:extLst>
          </p:cNvPr>
          <p:cNvCxnSpPr>
            <a:cxnSpLocks/>
          </p:cNvCxnSpPr>
          <p:nvPr/>
        </p:nvCxnSpPr>
        <p:spPr>
          <a:xfrm flipH="1" flipV="1">
            <a:off x="6578878" y="3914497"/>
            <a:ext cx="196564" cy="192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50CE13D-DA3A-4030-8501-838FCABF4578}"/>
              </a:ext>
            </a:extLst>
          </p:cNvPr>
          <p:cNvCxnSpPr>
            <a:cxnSpLocks/>
          </p:cNvCxnSpPr>
          <p:nvPr/>
        </p:nvCxnSpPr>
        <p:spPr>
          <a:xfrm flipV="1">
            <a:off x="6582114" y="4114132"/>
            <a:ext cx="193328" cy="12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C98429A-F9C5-4121-80BE-65D508579566}"/>
              </a:ext>
            </a:extLst>
          </p:cNvPr>
          <p:cNvCxnSpPr>
            <a:cxnSpLocks/>
            <a:stCxn id="30" idx="1"/>
            <a:endCxn id="50" idx="3"/>
          </p:cNvCxnSpPr>
          <p:nvPr/>
        </p:nvCxnSpPr>
        <p:spPr>
          <a:xfrm flipH="1" flipV="1">
            <a:off x="6516434" y="2044007"/>
            <a:ext cx="1193108" cy="51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5ED3A10-EBA3-4735-BE7A-6236EB7D8F45}"/>
              </a:ext>
            </a:extLst>
          </p:cNvPr>
          <p:cNvCxnSpPr>
            <a:cxnSpLocks/>
          </p:cNvCxnSpPr>
          <p:nvPr/>
        </p:nvCxnSpPr>
        <p:spPr>
          <a:xfrm>
            <a:off x="7519903" y="1897593"/>
            <a:ext cx="0" cy="358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578C27C-EE21-4547-8209-2EA5C842EB33}"/>
              </a:ext>
            </a:extLst>
          </p:cNvPr>
          <p:cNvCxnSpPr>
            <a:cxnSpLocks/>
          </p:cNvCxnSpPr>
          <p:nvPr/>
        </p:nvCxnSpPr>
        <p:spPr>
          <a:xfrm>
            <a:off x="6722476" y="1865387"/>
            <a:ext cx="0" cy="358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67C82C0-52A0-4454-B4D5-6FBA19C5972F}"/>
              </a:ext>
            </a:extLst>
          </p:cNvPr>
          <p:cNvCxnSpPr>
            <a:cxnSpLocks/>
          </p:cNvCxnSpPr>
          <p:nvPr/>
        </p:nvCxnSpPr>
        <p:spPr>
          <a:xfrm flipH="1" flipV="1">
            <a:off x="6512971" y="1863782"/>
            <a:ext cx="196564" cy="192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5A5E94F-21B6-4322-B181-A9642496F864}"/>
              </a:ext>
            </a:extLst>
          </p:cNvPr>
          <p:cNvCxnSpPr>
            <a:cxnSpLocks/>
          </p:cNvCxnSpPr>
          <p:nvPr/>
        </p:nvCxnSpPr>
        <p:spPr>
          <a:xfrm flipV="1">
            <a:off x="6516207" y="2063417"/>
            <a:ext cx="193328" cy="12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6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1147" y="20387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2371" y="20387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8985" y="20387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25599" y="20387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1C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sp>
        <p:nvSpPr>
          <p:cNvPr id="11" name="이등변 삼각형 10"/>
          <p:cNvSpPr/>
          <p:nvPr/>
        </p:nvSpPr>
        <p:spPr>
          <a:xfrm>
            <a:off x="10297492" y="770416"/>
            <a:ext cx="133350" cy="114957"/>
          </a:xfrm>
          <a:prstGeom prst="triangl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12864" y="1367896"/>
            <a:ext cx="1957614" cy="4858734"/>
            <a:chOff x="212864" y="1367896"/>
            <a:chExt cx="1957614" cy="4858734"/>
          </a:xfrm>
        </p:grpSpPr>
        <p:grpSp>
          <p:nvGrpSpPr>
            <p:cNvPr id="13" name="그룹 12"/>
            <p:cNvGrpSpPr/>
            <p:nvPr/>
          </p:nvGrpSpPr>
          <p:grpSpPr>
            <a:xfrm>
              <a:off x="212864" y="3933370"/>
              <a:ext cx="1957614" cy="2293260"/>
              <a:chOff x="212864" y="3933370"/>
              <a:chExt cx="1957614" cy="229326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93215" y="4036366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CONTENT</a:t>
                </a:r>
                <a:endPara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2864" y="4601027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2864" y="50074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2864" y="54138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12864" y="5820229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2864" y="3933370"/>
                <a:ext cx="1957614" cy="667658"/>
              </a:xfrm>
              <a:prstGeom prst="rect">
                <a:avLst/>
              </a:prstGeom>
              <a:noFill/>
              <a:ln w="9525">
                <a:solidFill>
                  <a:srgbClr val="444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6527" y="4634950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6527" y="50259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6527" y="54323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6527" y="58387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9" t="26853" r="37825" b="21666"/>
            <a:stretch/>
          </p:blipFill>
          <p:spPr>
            <a:xfrm>
              <a:off x="350739" y="1367896"/>
              <a:ext cx="1681865" cy="2303244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1" name="직사각형 30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40" y="1356708"/>
            <a:ext cx="4354245" cy="19077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68" y="1367896"/>
            <a:ext cx="3707042" cy="50301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46889" y="1589012"/>
            <a:ext cx="1446291" cy="36927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79" y="3626661"/>
            <a:ext cx="2935287" cy="258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1147" y="20387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2371" y="20387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8985" y="20387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25599" y="20387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1C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sp>
        <p:nvSpPr>
          <p:cNvPr id="11" name="이등변 삼각형 10"/>
          <p:cNvSpPr/>
          <p:nvPr/>
        </p:nvSpPr>
        <p:spPr>
          <a:xfrm>
            <a:off x="10764025" y="770416"/>
            <a:ext cx="133350" cy="114957"/>
          </a:xfrm>
          <a:prstGeom prst="triangl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12864" y="1367896"/>
            <a:ext cx="1957614" cy="4858734"/>
            <a:chOff x="212864" y="1367896"/>
            <a:chExt cx="1957614" cy="4858734"/>
          </a:xfrm>
        </p:grpSpPr>
        <p:grpSp>
          <p:nvGrpSpPr>
            <p:cNvPr id="13" name="그룹 12"/>
            <p:cNvGrpSpPr/>
            <p:nvPr/>
          </p:nvGrpSpPr>
          <p:grpSpPr>
            <a:xfrm>
              <a:off x="212864" y="3933370"/>
              <a:ext cx="1957614" cy="2293260"/>
              <a:chOff x="212864" y="3933370"/>
              <a:chExt cx="1957614" cy="229326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93215" y="4036366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CONTENT</a:t>
                </a:r>
                <a:endPara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2864" y="4601027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2864" y="50074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2864" y="54138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12864" y="5820229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2864" y="3933370"/>
                <a:ext cx="1957614" cy="667658"/>
              </a:xfrm>
              <a:prstGeom prst="rect">
                <a:avLst/>
              </a:prstGeom>
              <a:noFill/>
              <a:ln w="9525">
                <a:solidFill>
                  <a:srgbClr val="444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6527" y="4634950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6527" y="50259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6527" y="54323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6527" y="58387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9" t="26853" r="37825" b="21666"/>
            <a:stretch/>
          </p:blipFill>
          <p:spPr>
            <a:xfrm>
              <a:off x="350739" y="1367896"/>
              <a:ext cx="1681865" cy="2303244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1" name="직사각형 30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52" y="2039431"/>
            <a:ext cx="6088380" cy="2362200"/>
          </a:xfrm>
          <a:prstGeom prst="rect">
            <a:avLst/>
          </a:prstGeom>
        </p:spPr>
      </p:pic>
      <p:sp>
        <p:nvSpPr>
          <p:cNvPr id="3" name="순서도: 다른 페이지 연결선 2"/>
          <p:cNvSpPr/>
          <p:nvPr/>
        </p:nvSpPr>
        <p:spPr>
          <a:xfrm>
            <a:off x="3366262" y="1105206"/>
            <a:ext cx="6563360" cy="660095"/>
          </a:xfrm>
          <a:prstGeom prst="flowChartOffpageConnector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명세서 조회 화면</a:t>
            </a:r>
          </a:p>
        </p:txBody>
      </p:sp>
      <p:sp>
        <p:nvSpPr>
          <p:cNvPr id="5" name="타원 4"/>
          <p:cNvSpPr/>
          <p:nvPr/>
        </p:nvSpPr>
        <p:spPr>
          <a:xfrm>
            <a:off x="3366262" y="4627256"/>
            <a:ext cx="2058666" cy="797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월정액</a:t>
            </a:r>
            <a:endParaRPr lang="en-US" altLang="ko-KR" dirty="0"/>
          </a:p>
        </p:txBody>
      </p:sp>
      <p:sp>
        <p:nvSpPr>
          <p:cNvPr id="28" name="타원 27"/>
          <p:cNvSpPr/>
          <p:nvPr/>
        </p:nvSpPr>
        <p:spPr>
          <a:xfrm>
            <a:off x="5567220" y="4627256"/>
            <a:ext cx="2058666" cy="797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초과요금</a:t>
            </a:r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7768178" y="4627256"/>
            <a:ext cx="2058666" cy="797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단말기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분할상환금</a:t>
            </a:r>
            <a:endParaRPr lang="en-US" altLang="ko-KR" dirty="0"/>
          </a:p>
        </p:txBody>
      </p:sp>
      <p:sp>
        <p:nvSpPr>
          <p:cNvPr id="33" name="타원 32"/>
          <p:cNvSpPr/>
          <p:nvPr/>
        </p:nvSpPr>
        <p:spPr>
          <a:xfrm>
            <a:off x="5567220" y="5652283"/>
            <a:ext cx="2058666" cy="7974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잔여</a:t>
            </a:r>
            <a:endParaRPr lang="en-US" altLang="ko-KR" dirty="0"/>
          </a:p>
          <a:p>
            <a:pPr algn="ctr"/>
            <a:r>
              <a:rPr lang="ko-KR" altLang="en-US" dirty="0"/>
              <a:t>할부금</a:t>
            </a:r>
            <a:endParaRPr lang="en-US" altLang="ko-KR" dirty="0"/>
          </a:p>
        </p:txBody>
      </p:sp>
      <p:sp>
        <p:nvSpPr>
          <p:cNvPr id="34" name="타원 33"/>
          <p:cNvSpPr/>
          <p:nvPr/>
        </p:nvSpPr>
        <p:spPr>
          <a:xfrm>
            <a:off x="3366262" y="5652283"/>
            <a:ext cx="2058666" cy="797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당월요금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099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1147" y="20387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2371" y="20387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8985" y="20387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25599" y="20387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1C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sp>
        <p:nvSpPr>
          <p:cNvPr id="11" name="이등변 삼각형 10"/>
          <p:cNvSpPr/>
          <p:nvPr/>
        </p:nvSpPr>
        <p:spPr>
          <a:xfrm>
            <a:off x="10764025" y="770416"/>
            <a:ext cx="133350" cy="114957"/>
          </a:xfrm>
          <a:prstGeom prst="triangl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12864" y="1367896"/>
            <a:ext cx="1957614" cy="4858734"/>
            <a:chOff x="212864" y="1367896"/>
            <a:chExt cx="1957614" cy="4858734"/>
          </a:xfrm>
        </p:grpSpPr>
        <p:grpSp>
          <p:nvGrpSpPr>
            <p:cNvPr id="13" name="그룹 12"/>
            <p:cNvGrpSpPr/>
            <p:nvPr/>
          </p:nvGrpSpPr>
          <p:grpSpPr>
            <a:xfrm>
              <a:off x="212864" y="3933370"/>
              <a:ext cx="1957614" cy="2293260"/>
              <a:chOff x="212864" y="3933370"/>
              <a:chExt cx="1957614" cy="229326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93215" y="4036366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CONTENT</a:t>
                </a:r>
                <a:endPara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2864" y="4601027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2864" y="50074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2864" y="54138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12864" y="5820229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2864" y="3933370"/>
                <a:ext cx="1957614" cy="667658"/>
              </a:xfrm>
              <a:prstGeom prst="rect">
                <a:avLst/>
              </a:prstGeom>
              <a:noFill/>
              <a:ln w="9525">
                <a:solidFill>
                  <a:srgbClr val="444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6527" y="4634950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6527" y="50259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6527" y="54323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6527" y="58387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9" t="26853" r="37825" b="21666"/>
            <a:stretch/>
          </p:blipFill>
          <p:spPr>
            <a:xfrm>
              <a:off x="350739" y="1367896"/>
              <a:ext cx="1681865" cy="2303244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1" name="직사각형 30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다른 페이지 연결선 2"/>
          <p:cNvSpPr/>
          <p:nvPr/>
        </p:nvSpPr>
        <p:spPr>
          <a:xfrm>
            <a:off x="3558924" y="1105206"/>
            <a:ext cx="6563360" cy="660095"/>
          </a:xfrm>
          <a:prstGeom prst="flowChartOffpageConnector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명세서 테이블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24" y="1905565"/>
            <a:ext cx="6563360" cy="41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36666" r="15307" b="37408"/>
          <a:stretch/>
        </p:blipFill>
        <p:spPr>
          <a:xfrm>
            <a:off x="335643" y="248604"/>
            <a:ext cx="1712057" cy="45224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885373"/>
            <a:ext cx="12192000" cy="0"/>
          </a:xfrm>
          <a:prstGeom prst="line">
            <a:avLst/>
          </a:prstGeom>
          <a:ln w="190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1147" y="20387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2371" y="20387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8985" y="20387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25599" y="20387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1C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</a:p>
        </p:txBody>
      </p:sp>
      <p:sp>
        <p:nvSpPr>
          <p:cNvPr id="11" name="이등변 삼각형 10"/>
          <p:cNvSpPr/>
          <p:nvPr/>
        </p:nvSpPr>
        <p:spPr>
          <a:xfrm>
            <a:off x="10297492" y="770416"/>
            <a:ext cx="133350" cy="114957"/>
          </a:xfrm>
          <a:prstGeom prst="triangl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12864" y="1367896"/>
            <a:ext cx="1957614" cy="4858734"/>
            <a:chOff x="212864" y="1367896"/>
            <a:chExt cx="1957614" cy="4858734"/>
          </a:xfrm>
        </p:grpSpPr>
        <p:grpSp>
          <p:nvGrpSpPr>
            <p:cNvPr id="13" name="그룹 12"/>
            <p:cNvGrpSpPr/>
            <p:nvPr/>
          </p:nvGrpSpPr>
          <p:grpSpPr>
            <a:xfrm>
              <a:off x="212864" y="3933370"/>
              <a:ext cx="1957614" cy="2293260"/>
              <a:chOff x="212864" y="3933370"/>
              <a:chExt cx="1957614" cy="229326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93215" y="4036366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CONTENT</a:t>
                </a:r>
                <a:endPara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2864" y="4601027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2864" y="50074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2864" y="5413828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12864" y="5820229"/>
                <a:ext cx="1957614" cy="40640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2864" y="3933370"/>
                <a:ext cx="1957614" cy="667658"/>
              </a:xfrm>
              <a:prstGeom prst="rect">
                <a:avLst/>
              </a:prstGeom>
              <a:noFill/>
              <a:ln w="9525">
                <a:solidFill>
                  <a:srgbClr val="444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6527" y="4634950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6527" y="50259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6527" y="54323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6527" y="5838762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4444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Content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44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9" t="26853" r="37825" b="21666"/>
            <a:stretch/>
          </p:blipFill>
          <p:spPr>
            <a:xfrm>
              <a:off x="350739" y="1367896"/>
              <a:ext cx="1681865" cy="2303244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0" y="6743700"/>
            <a:ext cx="12192000" cy="114300"/>
            <a:chOff x="0" y="0"/>
            <a:chExt cx="12192000" cy="278296"/>
          </a:xfrm>
        </p:grpSpPr>
        <p:sp>
          <p:nvSpPr>
            <p:cNvPr id="31" name="직사각형 30"/>
            <p:cNvSpPr/>
            <p:nvPr/>
          </p:nvSpPr>
          <p:spPr>
            <a:xfrm>
              <a:off x="0" y="0"/>
              <a:ext cx="12192000" cy="278296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19513" y="0"/>
              <a:ext cx="4752975" cy="278296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다른 페이지 연결선 2"/>
          <p:cNvSpPr/>
          <p:nvPr/>
        </p:nvSpPr>
        <p:spPr>
          <a:xfrm>
            <a:off x="2930209" y="1103229"/>
            <a:ext cx="6563360" cy="660095"/>
          </a:xfrm>
          <a:prstGeom prst="flowChartOffpageConnector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명세서 금액 계산 과정</a:t>
            </a:r>
          </a:p>
        </p:txBody>
      </p:sp>
      <p:sp>
        <p:nvSpPr>
          <p:cNvPr id="5" name="타원 4"/>
          <p:cNvSpPr/>
          <p:nvPr/>
        </p:nvSpPr>
        <p:spPr>
          <a:xfrm>
            <a:off x="2564134" y="1964086"/>
            <a:ext cx="2058666" cy="797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월정액</a:t>
            </a:r>
            <a:endParaRPr lang="en-US" altLang="ko-KR" dirty="0"/>
          </a:p>
        </p:txBody>
      </p:sp>
      <p:sp>
        <p:nvSpPr>
          <p:cNvPr id="28" name="타원 27"/>
          <p:cNvSpPr/>
          <p:nvPr/>
        </p:nvSpPr>
        <p:spPr>
          <a:xfrm>
            <a:off x="4765092" y="1964086"/>
            <a:ext cx="2058666" cy="797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초과요금</a:t>
            </a:r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6966050" y="1964086"/>
            <a:ext cx="2058666" cy="797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단말기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분할상환금</a:t>
            </a:r>
            <a:endParaRPr lang="en-US" altLang="ko-KR" dirty="0"/>
          </a:p>
        </p:txBody>
      </p:sp>
      <p:sp>
        <p:nvSpPr>
          <p:cNvPr id="33" name="타원 32"/>
          <p:cNvSpPr/>
          <p:nvPr/>
        </p:nvSpPr>
        <p:spPr>
          <a:xfrm>
            <a:off x="10079418" y="2918898"/>
            <a:ext cx="2058666" cy="7974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잔여</a:t>
            </a:r>
            <a:endParaRPr lang="en-US" altLang="ko-KR" dirty="0"/>
          </a:p>
          <a:p>
            <a:pPr algn="ctr"/>
            <a:r>
              <a:rPr lang="ko-KR" altLang="en-US" dirty="0"/>
              <a:t>할부금</a:t>
            </a:r>
            <a:endParaRPr lang="en-US" altLang="ko-KR" dirty="0"/>
          </a:p>
        </p:txBody>
      </p:sp>
      <p:sp>
        <p:nvSpPr>
          <p:cNvPr id="34" name="타원 33"/>
          <p:cNvSpPr/>
          <p:nvPr/>
        </p:nvSpPr>
        <p:spPr>
          <a:xfrm>
            <a:off x="10048901" y="1957952"/>
            <a:ext cx="2058666" cy="797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당월요금</a:t>
            </a:r>
            <a:endParaRPr lang="en-US" altLang="ko-KR" dirty="0"/>
          </a:p>
        </p:txBody>
      </p:sp>
      <p:sp>
        <p:nvSpPr>
          <p:cNvPr id="25" name="덧셈 기호 24"/>
          <p:cNvSpPr/>
          <p:nvPr/>
        </p:nvSpPr>
        <p:spPr>
          <a:xfrm>
            <a:off x="4257118" y="2045578"/>
            <a:ext cx="853440" cy="591067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덧셈 기호 34"/>
          <p:cNvSpPr/>
          <p:nvPr/>
        </p:nvSpPr>
        <p:spPr>
          <a:xfrm>
            <a:off x="6468184" y="2045578"/>
            <a:ext cx="853440" cy="591067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등호 25"/>
          <p:cNvSpPr/>
          <p:nvPr/>
        </p:nvSpPr>
        <p:spPr>
          <a:xfrm>
            <a:off x="8961818" y="2098212"/>
            <a:ext cx="1117600" cy="485798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81147" y="3733300"/>
            <a:ext cx="6837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월정액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초과요금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단말기분할상환금</a:t>
            </a:r>
            <a:r>
              <a:rPr lang="en-US" altLang="ko-KR" dirty="0"/>
              <a:t>) / </a:t>
            </a:r>
            <a:r>
              <a:rPr lang="ko-KR" altLang="en-US" dirty="0"/>
              <a:t>할인율 </a:t>
            </a:r>
            <a:r>
              <a:rPr lang="en-US" altLang="ko-KR" dirty="0"/>
              <a:t>= </a:t>
            </a:r>
            <a:r>
              <a:rPr lang="ko-KR" altLang="en-US" dirty="0" err="1"/>
              <a:t>당월요금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초과요금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초과량 </a:t>
            </a:r>
            <a:r>
              <a:rPr lang="en-US" altLang="ko-KR" dirty="0"/>
              <a:t>+ </a:t>
            </a:r>
            <a:r>
              <a:rPr lang="ko-KR" altLang="en-US" dirty="0" err="1"/>
              <a:t>초과요금표</a:t>
            </a:r>
            <a:endParaRPr lang="en-US" altLang="ko-KR" dirty="0"/>
          </a:p>
          <a:p>
            <a:r>
              <a:rPr lang="ko-KR" altLang="en-US" dirty="0"/>
              <a:t>초과량 </a:t>
            </a:r>
            <a:r>
              <a:rPr lang="en-US" altLang="ko-KR" dirty="0"/>
              <a:t>= </a:t>
            </a:r>
            <a:r>
              <a:rPr lang="ko-KR" altLang="en-US" dirty="0"/>
              <a:t>사용량 </a:t>
            </a:r>
            <a:r>
              <a:rPr lang="en-US" altLang="ko-KR" dirty="0"/>
              <a:t>– </a:t>
            </a:r>
            <a:r>
              <a:rPr lang="ko-KR" altLang="en-US" dirty="0" err="1"/>
              <a:t>기본제공량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단말기분할상환금 </a:t>
            </a:r>
            <a:r>
              <a:rPr lang="en-US" altLang="ko-KR" dirty="0"/>
              <a:t>= </a:t>
            </a:r>
            <a:r>
              <a:rPr lang="ko-KR" altLang="en-US" dirty="0"/>
              <a:t>단말기 가격</a:t>
            </a:r>
            <a:r>
              <a:rPr lang="en-US" altLang="ko-KR" dirty="0"/>
              <a:t>/</a:t>
            </a:r>
            <a:r>
              <a:rPr lang="ko-KR" altLang="en-US" dirty="0"/>
              <a:t>약정기간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잔여 할부금 </a:t>
            </a:r>
            <a:r>
              <a:rPr lang="en-US" altLang="ko-KR" dirty="0"/>
              <a:t>= </a:t>
            </a:r>
            <a:r>
              <a:rPr lang="ko-KR" altLang="en-US" dirty="0"/>
              <a:t>남은 </a:t>
            </a:r>
            <a:r>
              <a:rPr lang="ko-KR" altLang="en-US" dirty="0" err="1"/>
              <a:t>할부개월</a:t>
            </a:r>
            <a:r>
              <a:rPr lang="ko-KR" altLang="en-US" dirty="0"/>
              <a:t> 수 </a:t>
            </a:r>
            <a:r>
              <a:rPr lang="en-US" altLang="ko-KR" dirty="0"/>
              <a:t>* </a:t>
            </a:r>
            <a:r>
              <a:rPr lang="ko-KR" altLang="en-US" dirty="0" smtClean="0"/>
              <a:t>단말기분할상관금</a:t>
            </a:r>
            <a:endParaRPr lang="en-US" altLang="ko-KR" dirty="0"/>
          </a:p>
          <a:p>
            <a:r>
              <a:rPr lang="ko-KR" altLang="en-US" dirty="0"/>
              <a:t>남은 할부 개월 수 </a:t>
            </a:r>
            <a:r>
              <a:rPr lang="en-US" altLang="ko-KR" dirty="0"/>
              <a:t>= </a:t>
            </a:r>
            <a:r>
              <a:rPr lang="ko-KR" altLang="en-US" dirty="0" err="1"/>
              <a:t>약정시작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현재날짜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4781702" y="2840704"/>
            <a:ext cx="2058666" cy="797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할인율</a:t>
            </a:r>
            <a:endParaRPr lang="en-US" altLang="ko-KR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2564134" y="2812228"/>
            <a:ext cx="646058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40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397</Words>
  <Application>Microsoft Office PowerPoint</Application>
  <PresentationFormat>와이드스크린</PresentationFormat>
  <Paragraphs>224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HY견고딕</vt:lpstr>
      <vt:lpstr>Yoon 윤고딕 550_TT</vt:lpstr>
      <vt:lpstr>-윤고딕330</vt:lpstr>
      <vt:lpstr>맑은 고딕</vt:lpstr>
      <vt:lpstr>나눔고딕 ExtraBold</vt:lpstr>
      <vt:lpstr>Yoon 윤고딕 540_TT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전 종혁</cp:lastModifiedBy>
  <cp:revision>73</cp:revision>
  <dcterms:created xsi:type="dcterms:W3CDTF">2014-08-19T06:16:59Z</dcterms:created>
  <dcterms:modified xsi:type="dcterms:W3CDTF">2020-02-02T05:28:28Z</dcterms:modified>
</cp:coreProperties>
</file>