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  <p:sldMasterId id="2147483656" r:id="rId2"/>
    <p:sldMasterId id="2147483650" r:id="rId3"/>
    <p:sldMasterId id="2147483662" r:id="rId4"/>
    <p:sldMasterId id="2147483654" r:id="rId5"/>
    <p:sldMasterId id="2147483658" r:id="rId6"/>
    <p:sldMasterId id="2147483660" r:id="rId7"/>
    <p:sldMasterId id="2147483652" r:id="rId8"/>
  </p:sldMasterIdLst>
  <p:notesMasterIdLst>
    <p:notesMasterId r:id="rId25"/>
  </p:notesMasterIdLst>
  <p:sldIdLst>
    <p:sldId id="266" r:id="rId9"/>
    <p:sldId id="260" r:id="rId10"/>
    <p:sldId id="321" r:id="rId11"/>
    <p:sldId id="261" r:id="rId12"/>
    <p:sldId id="317" r:id="rId13"/>
    <p:sldId id="322" r:id="rId14"/>
    <p:sldId id="318" r:id="rId15"/>
    <p:sldId id="286" r:id="rId16"/>
    <p:sldId id="319" r:id="rId17"/>
    <p:sldId id="287" r:id="rId18"/>
    <p:sldId id="323" r:id="rId19"/>
    <p:sldId id="297" r:id="rId20"/>
    <p:sldId id="314" r:id="rId21"/>
    <p:sldId id="316" r:id="rId22"/>
    <p:sldId id="289" r:id="rId23"/>
    <p:sldId id="320" r:id="rId24"/>
  </p:sldIdLst>
  <p:sldSz cx="12192000" cy="6858000"/>
  <p:notesSz cx="6858000" cy="9144000"/>
  <p:embeddedFontLst>
    <p:embeddedFont>
      <p:font typeface="나눔바른펜" panose="020B0503000000000000" pitchFamily="34" charset="-127"/>
      <p:regular r:id="rId26"/>
      <p:bold r:id="rId27"/>
    </p:embeddedFont>
    <p:embeddedFont>
      <p:font typeface="나눔스퀘어" panose="020B0600000101010101" pitchFamily="34" charset="-127"/>
      <p:regular r:id="rId28"/>
      <p:bold r:id="rId29"/>
      <p:italic r:id="rId30"/>
      <p:boldItalic r:id="rId31"/>
    </p:embeddedFont>
    <p:embeddedFont>
      <p:font typeface="나눔스퀘어 Bold" panose="020B0600000101010101" pitchFamily="34" charset="-127"/>
      <p:regular r:id="rId32"/>
      <p:bold r:id="rId33"/>
      <p:italic r:id="rId34"/>
      <p:boldItalic r:id="rId35"/>
    </p:embeddedFont>
    <p:embeddedFont>
      <p:font typeface="나눔스퀘어 ExtraBold" panose="020B0600000101010101" pitchFamily="34" charset="-127"/>
      <p:regular r:id="rId36"/>
      <p:bold r:id="rId37"/>
      <p:italic r:id="rId38"/>
      <p:boldItalic r:id="rId39"/>
    </p:embeddedFont>
    <p:embeddedFont>
      <p:font typeface="돋움" panose="020B0600000101010101" pitchFamily="34" charset="-127"/>
      <p:regular r:id="rId40"/>
    </p:embeddedFont>
    <p:embeddedFont>
      <p:font typeface="맑은 고딕" panose="020B0503020000020004" pitchFamily="34" charset="-127"/>
      <p:regular r:id="rId41"/>
      <p:bold r:id="rId42"/>
    </p:embeddedFont>
  </p:embeddedFontLst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23B5A"/>
    <a:srgbClr val="FFC22B"/>
    <a:srgbClr val="FFFFFF"/>
    <a:srgbClr val="FFEAB7"/>
    <a:srgbClr val="E5B02C"/>
    <a:srgbClr val="9BBB59"/>
    <a:srgbClr val="C0C0C0"/>
    <a:srgbClr val="333333"/>
    <a:srgbClr val="FF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5775" autoAdjust="0"/>
  </p:normalViewPr>
  <p:slideViewPr>
    <p:cSldViewPr>
      <p:cViewPr>
        <p:scale>
          <a:sx n="117" d="100"/>
          <a:sy n="117" d="100"/>
        </p:scale>
        <p:origin x="152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3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8EE08-A64C-486A-BB11-628F6BC39E6C}" type="datetimeFigureOut">
              <a:rPr lang="ko-KR" altLang="en-US" smtClean="0"/>
              <a:t>2020. 11. 25.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F91D-DF3D-48CE-AB1E-165D40C98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3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스마트 </a:t>
            </a:r>
            <a:r>
              <a:rPr lang="ko-KR" altLang="en-US" dirty="0" err="1"/>
              <a:t>진동벨</a:t>
            </a:r>
            <a:r>
              <a:rPr lang="ko-KR" altLang="en-US" dirty="0"/>
              <a:t> </a:t>
            </a:r>
            <a:r>
              <a:rPr lang="ko-KR" altLang="en-US" dirty="0" err="1"/>
              <a:t>다섯번째</a:t>
            </a:r>
            <a:r>
              <a:rPr lang="ko-KR" altLang="en-US" dirty="0"/>
              <a:t> 발표 시작하겠습니다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96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작품의 전체 흐름도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저희 작품은 스마트 </a:t>
            </a:r>
            <a:r>
              <a:rPr lang="ko-KR" altLang="en-US" dirty="0" err="1"/>
              <a:t>진동벨</a:t>
            </a:r>
            <a:r>
              <a:rPr lang="ko-KR" altLang="en-US" dirty="0"/>
              <a:t> 즉 </a:t>
            </a:r>
            <a:r>
              <a:rPr lang="ko-KR" altLang="en-US" dirty="0" err="1"/>
              <a:t>진동벨이므로</a:t>
            </a:r>
            <a:r>
              <a:rPr lang="ko-KR" altLang="en-US" dirty="0"/>
              <a:t> 손님에게 진동 알림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기능을 이용하기 위해서는 </a:t>
            </a:r>
            <a:r>
              <a:rPr lang="ko-KR" altLang="en-US" dirty="0" err="1"/>
              <a:t>진동벨</a:t>
            </a:r>
            <a:r>
              <a:rPr lang="ko-KR" altLang="en-US" dirty="0"/>
              <a:t> </a:t>
            </a:r>
            <a:r>
              <a:rPr lang="ko-KR" altLang="en-US" dirty="0" err="1"/>
              <a:t>송신부에서</a:t>
            </a:r>
            <a:r>
              <a:rPr lang="ko-KR" altLang="en-US" dirty="0"/>
              <a:t> 진동 신호를 송신하면 </a:t>
            </a:r>
            <a:r>
              <a:rPr lang="ko-KR" altLang="en-US" dirty="0" err="1"/>
              <a:t>수신부인</a:t>
            </a:r>
            <a:r>
              <a:rPr lang="ko-KR" altLang="en-US" dirty="0"/>
              <a:t> </a:t>
            </a:r>
            <a:r>
              <a:rPr lang="ko-KR" altLang="en-US" dirty="0" err="1"/>
              <a:t>진동벨</a:t>
            </a:r>
            <a:r>
              <a:rPr lang="ko-KR" altLang="en-US" dirty="0"/>
              <a:t> 본체에서 진동이 울립니다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좌석 이용도 파악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기능을 위해서는 먼저 서버가 구동되어 와이파이를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ko-KR" altLang="en-US" dirty="0" err="1"/>
              <a:t>진동벨</a:t>
            </a:r>
            <a:r>
              <a:rPr lang="ko-KR" altLang="en-US" dirty="0"/>
              <a:t> 본체가 테이블 </a:t>
            </a:r>
            <a:r>
              <a:rPr lang="ko-KR" altLang="en-US" dirty="0" err="1"/>
              <a:t>거치대에</a:t>
            </a:r>
            <a:r>
              <a:rPr lang="ko-KR" altLang="en-US" dirty="0"/>
              <a:t> 태그가 되면 테이블 </a:t>
            </a:r>
            <a:r>
              <a:rPr lang="ko-KR" altLang="en-US" dirty="0" err="1"/>
              <a:t>거치대에서</a:t>
            </a:r>
            <a:r>
              <a:rPr lang="ko-KR" altLang="en-US" dirty="0"/>
              <a:t> 서버의 와이파이와 비밀번호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host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주소를 통해 서버로 접속을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접속이 완료되면 해당 </a:t>
            </a:r>
            <a:r>
              <a:rPr lang="ko-KR" altLang="en-US" dirty="0" err="1"/>
              <a:t>거치대의</a:t>
            </a:r>
            <a:r>
              <a:rPr lang="ko-KR" altLang="en-US" dirty="0"/>
              <a:t> 정보와 이용가능 여부를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정보가 서버로 잘 전달되면</a:t>
            </a:r>
            <a:r>
              <a:rPr lang="en-US" altLang="ko-KR" dirty="0"/>
              <a:t>,</a:t>
            </a:r>
            <a:r>
              <a:rPr lang="ko-KR" altLang="en-US" dirty="0"/>
              <a:t> 서버는 해당 정보를 통해 웹 페이지를 구성하여 모니터에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55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데이터 통신을 하는 코드를 설명해드리겠습니다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75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통신을 하기 위해서는</a:t>
            </a:r>
            <a:endParaRPr lang="en-US" altLang="ko-KR" dirty="0"/>
          </a:p>
          <a:p>
            <a:r>
              <a:rPr lang="ko-KR" altLang="en-US" dirty="0"/>
              <a:t>서버가 서버를 구동한 후 테이블 </a:t>
            </a:r>
            <a:r>
              <a:rPr lang="ko-KR" altLang="en-US" dirty="0" err="1"/>
              <a:t>거치대에서</a:t>
            </a:r>
            <a:r>
              <a:rPr lang="ko-KR" altLang="en-US" dirty="0"/>
              <a:t> 서버에 접속해야 통신이 시작됩니다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접속이 완료되면 먼저 테이블 </a:t>
            </a:r>
            <a:r>
              <a:rPr lang="ko-KR" altLang="en-US" dirty="0" err="1"/>
              <a:t>거치대에서</a:t>
            </a:r>
            <a:r>
              <a:rPr lang="ko-KR" altLang="en-US" dirty="0"/>
              <a:t> 서버로 데이터를 </a:t>
            </a:r>
            <a:r>
              <a:rPr lang="ko-KR" altLang="en-US" dirty="0" err="1"/>
              <a:t>전송해야합니다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ko-KR" altLang="en-US" dirty="0" err="1"/>
              <a:t>거치대에서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함수는 </a:t>
            </a:r>
            <a:r>
              <a:rPr lang="en-US" altLang="ko-KR" dirty="0"/>
              <a:t>150ms</a:t>
            </a:r>
            <a:r>
              <a:rPr lang="ko-KR" altLang="en-US" dirty="0"/>
              <a:t>마다 </a:t>
            </a:r>
            <a:r>
              <a:rPr lang="en-US" altLang="ko-KR" dirty="0" err="1"/>
              <a:t>handleRFID</a:t>
            </a:r>
            <a:r>
              <a:rPr lang="ko-KR" altLang="en-US" dirty="0"/>
              <a:t>함수를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함수에서는 태그가 되어있을 경우 정보를 서버에 전송하는데</a:t>
            </a:r>
            <a:r>
              <a:rPr lang="en-US" altLang="ko-KR" dirty="0"/>
              <a:t>,</a:t>
            </a:r>
            <a:r>
              <a:rPr lang="ko-KR" altLang="en-US" dirty="0"/>
              <a:t> 위 코드에서는 테스트용 문자열을 전송했으나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데이터 형식을 간단히 하여 숫자와 같이 다루기 쉬운 데이터를 전송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예시로 </a:t>
            </a:r>
            <a:r>
              <a:rPr lang="ko-KR" altLang="en-US" dirty="0" err="1"/>
              <a:t>두자리</a:t>
            </a:r>
            <a:r>
              <a:rPr lang="ko-KR" altLang="en-US" dirty="0"/>
              <a:t> 수를 전송한다고 가정하면 </a:t>
            </a:r>
            <a:r>
              <a:rPr lang="ko-KR" altLang="en-US" dirty="0" err="1"/>
              <a:t>앞자리수는</a:t>
            </a:r>
            <a:r>
              <a:rPr lang="ko-KR" altLang="en-US" dirty="0"/>
              <a:t> </a:t>
            </a:r>
            <a:r>
              <a:rPr lang="ko-KR" altLang="en-US" dirty="0" err="1"/>
              <a:t>테이블정보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뒷자리수는</a:t>
            </a:r>
            <a:r>
              <a:rPr lang="ko-KR" altLang="en-US" dirty="0"/>
              <a:t> 이용가능여부를 전송하는 등</a:t>
            </a:r>
            <a:endParaRPr lang="en-US" altLang="ko-KR" dirty="0"/>
          </a:p>
          <a:p>
            <a:r>
              <a:rPr lang="ko-KR" altLang="en-US" dirty="0"/>
              <a:t>간단한 데이터를 통해 통신을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서버측에서는</a:t>
            </a:r>
            <a:r>
              <a:rPr lang="ko-KR" altLang="en-US" dirty="0"/>
              <a:t> 각 테이블의 정보를 가지고 있어야 하는데</a:t>
            </a:r>
            <a:r>
              <a:rPr lang="en-US" altLang="ko-KR" dirty="0"/>
              <a:t>,</a:t>
            </a:r>
            <a:r>
              <a:rPr lang="ko-KR" altLang="en-US" dirty="0"/>
              <a:t> 전역 변수로 테이블 수 와 테이블 상태를 담을 수 있는 배열을 선언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loop()</a:t>
            </a:r>
            <a:r>
              <a:rPr lang="ko-KR" altLang="en-US" dirty="0"/>
              <a:t>함수를 지속적으로 반복합니다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loop</a:t>
            </a:r>
            <a:r>
              <a:rPr lang="ko-KR" altLang="en-US" dirty="0"/>
              <a:t>함수에서는 클라이언트 접속을 계속 대기하며</a:t>
            </a:r>
            <a:r>
              <a:rPr lang="en-US" altLang="ko-KR" dirty="0"/>
              <a:t>,</a:t>
            </a:r>
            <a:r>
              <a:rPr lang="ko-KR" altLang="en-US" dirty="0"/>
              <a:t> 클라이언트 에서 전송한 데이터를 </a:t>
            </a:r>
            <a:r>
              <a:rPr lang="en-US" altLang="ko-KR" dirty="0" err="1"/>
              <a:t>client.readStringUntil</a:t>
            </a:r>
            <a:r>
              <a:rPr lang="en-US" altLang="ko-KR" dirty="0"/>
              <a:t>() </a:t>
            </a:r>
            <a:r>
              <a:rPr lang="ko-KR" altLang="en-US" dirty="0"/>
              <a:t>함수를 통해 받습니다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받은 데이터를 확인을 </a:t>
            </a:r>
            <a:r>
              <a:rPr lang="ko-KR" altLang="en-US" dirty="0" err="1"/>
              <a:t>하기위한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받은 데이터는 앞서 </a:t>
            </a:r>
            <a:r>
              <a:rPr lang="ko-KR" altLang="en-US" dirty="0" err="1"/>
              <a:t>말씀드린것과</a:t>
            </a:r>
            <a:r>
              <a:rPr lang="ko-KR" altLang="en-US" dirty="0"/>
              <a:t> 같이 숫자로 변경 가능한 </a:t>
            </a:r>
            <a:r>
              <a:rPr lang="ko-KR" altLang="en-US" dirty="0" err="1"/>
              <a:t>파싱하기</a:t>
            </a:r>
            <a:r>
              <a:rPr lang="ko-KR" altLang="en-US" dirty="0"/>
              <a:t> 쉬운 형태의 데이터이기 때문에</a:t>
            </a:r>
            <a:endParaRPr lang="en-US" altLang="ko-KR" dirty="0"/>
          </a:p>
          <a:p>
            <a:r>
              <a:rPr lang="en-US" altLang="ko-KR" dirty="0" err="1"/>
              <a:t>toInt</a:t>
            </a:r>
            <a:r>
              <a:rPr lang="ko-KR" altLang="en-US" dirty="0"/>
              <a:t> </a:t>
            </a:r>
            <a:r>
              <a:rPr lang="en-US" altLang="ko-KR" dirty="0"/>
              <a:t>() </a:t>
            </a:r>
            <a:r>
              <a:rPr lang="ko-KR" altLang="en-US" dirty="0"/>
              <a:t>함수를 통해 숫자로 변경하여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제대로 된 데이터가 들어갔다면 </a:t>
            </a:r>
            <a:r>
              <a:rPr lang="ko-KR" altLang="en-US" dirty="0" err="1"/>
              <a:t>파싱한</a:t>
            </a:r>
            <a:r>
              <a:rPr lang="ko-KR" altLang="en-US" dirty="0"/>
              <a:t> 데이터는 </a:t>
            </a:r>
            <a:r>
              <a:rPr lang="en-US" altLang="ko-KR" dirty="0"/>
              <a:t>0</a:t>
            </a:r>
            <a:r>
              <a:rPr lang="ko-KR" altLang="en-US" dirty="0"/>
              <a:t>이 아닌 값이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데이터의 앞자리 수는 </a:t>
            </a:r>
            <a:r>
              <a:rPr lang="en-US" altLang="ko-KR" dirty="0" err="1"/>
              <a:t>tableNum</a:t>
            </a:r>
            <a:r>
              <a:rPr lang="ko-KR" altLang="en-US" dirty="0"/>
              <a:t>에 대입되고</a:t>
            </a:r>
            <a:r>
              <a:rPr lang="en-US" altLang="ko-KR" dirty="0"/>
              <a:t>,</a:t>
            </a:r>
            <a:r>
              <a:rPr lang="ko-KR" altLang="en-US" dirty="0"/>
              <a:t> 해당 배열의 값이 </a:t>
            </a:r>
            <a:r>
              <a:rPr lang="en-US" altLang="ko-KR" dirty="0"/>
              <a:t>0</a:t>
            </a:r>
            <a:r>
              <a:rPr lang="ko-KR" altLang="en-US" dirty="0"/>
              <a:t> 에서 </a:t>
            </a:r>
            <a:r>
              <a:rPr lang="en-US" altLang="ko-KR" dirty="0"/>
              <a:t>1</a:t>
            </a:r>
            <a:r>
              <a:rPr lang="ko-KR" altLang="en-US" dirty="0"/>
              <a:t>로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해당 데이터를 통해 주석 부분에서 </a:t>
            </a:r>
            <a:r>
              <a:rPr lang="ko-KR" altLang="en-US" dirty="0" err="1"/>
              <a:t>웹페이지를</a:t>
            </a:r>
            <a:r>
              <a:rPr lang="ko-KR" altLang="en-US" dirty="0"/>
              <a:t> 구성해서 클라이언트에게 전송합니다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여기서 클라이언트는 해당 와이파이로 접속한 모든 사용자이며</a:t>
            </a:r>
            <a:r>
              <a:rPr lang="en-US" altLang="ko-KR" dirty="0"/>
              <a:t>,</a:t>
            </a:r>
            <a:r>
              <a:rPr lang="ko-KR" altLang="en-US" dirty="0"/>
              <a:t> 카페 매장 </a:t>
            </a:r>
            <a:r>
              <a:rPr lang="ko-KR" altLang="en-US" dirty="0" err="1"/>
              <a:t>뿐만아니라</a:t>
            </a:r>
            <a:r>
              <a:rPr lang="ko-KR" altLang="en-US" dirty="0"/>
              <a:t> 개인의 휴대폰으로 접속을 해도 카페 정보를 볼 수 있습니다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4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페이지에서 설명하지 않고 넘어간 페이지 구성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기본 페이지 틀에 해당하는 </a:t>
            </a:r>
            <a:r>
              <a:rPr lang="en-US" altLang="ko-KR" dirty="0"/>
              <a:t>html </a:t>
            </a:r>
            <a:r>
              <a:rPr lang="ko-KR" altLang="en-US" dirty="0"/>
              <a:t>코드를 </a:t>
            </a:r>
            <a:r>
              <a:rPr lang="ko-KR" altLang="en-US" dirty="0" err="1"/>
              <a:t>변수화</a:t>
            </a:r>
            <a:r>
              <a:rPr lang="ko-KR" altLang="en-US" dirty="0"/>
              <a:t> 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받았던 데이터가 만약 </a:t>
            </a:r>
            <a:r>
              <a:rPr lang="ko-KR" altLang="en-US" dirty="0" err="1"/>
              <a:t>제대로된</a:t>
            </a:r>
            <a:r>
              <a:rPr lang="ko-KR" altLang="en-US" dirty="0"/>
              <a:t> 데이터였다면 </a:t>
            </a:r>
            <a:r>
              <a:rPr lang="en-US" altLang="ko-KR" dirty="0" err="1"/>
              <a:t>tableNum</a:t>
            </a:r>
            <a:r>
              <a:rPr lang="en-US" altLang="ko-KR" dirty="0"/>
              <a:t> </a:t>
            </a:r>
            <a:r>
              <a:rPr lang="ko-KR" altLang="en-US" dirty="0"/>
              <a:t>이라는 변수에 </a:t>
            </a:r>
            <a:r>
              <a:rPr lang="en-US" altLang="ko-KR" dirty="0"/>
              <a:t>-1</a:t>
            </a:r>
            <a:r>
              <a:rPr lang="ko-KR" altLang="en-US" dirty="0"/>
              <a:t>이 아닌 값이 들어갔습니다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페이지를 구성하기위해 매장 내 테이블수만큼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진행합니다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안의 빨강 사각형 안에서 </a:t>
            </a:r>
            <a:r>
              <a:rPr lang="en-US" altLang="ko-KR" dirty="0" err="1"/>
              <a:t>tableNum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i</a:t>
            </a:r>
            <a:r>
              <a:rPr lang="ko-KR" altLang="en-US" dirty="0"/>
              <a:t>가 같을 시 </a:t>
            </a:r>
            <a:r>
              <a:rPr lang="en-US" altLang="ko-KR" dirty="0"/>
              <a:t>if</a:t>
            </a:r>
            <a:r>
              <a:rPr lang="ko-KR" altLang="en-US" dirty="0" err="1"/>
              <a:t>조건문에</a:t>
            </a:r>
            <a:r>
              <a:rPr lang="ko-KR" altLang="en-US" dirty="0"/>
              <a:t> 의해 </a:t>
            </a:r>
            <a:r>
              <a:rPr lang="en-US" altLang="ko-KR" dirty="0" err="1"/>
              <a:t>cnt</a:t>
            </a:r>
            <a:r>
              <a:rPr lang="en-US" altLang="ko-KR" dirty="0"/>
              <a:t> </a:t>
            </a:r>
            <a:r>
              <a:rPr lang="ko-KR" altLang="en-US" dirty="0"/>
              <a:t>는 증가하고 </a:t>
            </a:r>
            <a:r>
              <a:rPr lang="en-US" altLang="ko-KR" dirty="0"/>
              <a:t>webpage </a:t>
            </a:r>
            <a:r>
              <a:rPr lang="ko-KR" altLang="en-US" dirty="0"/>
              <a:t>에 이용 가능하다는 </a:t>
            </a:r>
            <a:r>
              <a:rPr lang="en-US" altLang="ko-KR" dirty="0"/>
              <a:t>html</a:t>
            </a:r>
            <a:r>
              <a:rPr lang="ko-KR" altLang="en-US" dirty="0"/>
              <a:t> 코드가 변수에 </a:t>
            </a:r>
            <a:r>
              <a:rPr lang="en-US" altLang="ko-KR" dirty="0"/>
              <a:t>append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</a:t>
            </a:r>
            <a:r>
              <a:rPr lang="en-US" altLang="ko-KR" dirty="0"/>
              <a:t>if </a:t>
            </a:r>
            <a:r>
              <a:rPr lang="ko-KR" altLang="en-US" dirty="0" err="1"/>
              <a:t>조건문에</a:t>
            </a:r>
            <a:r>
              <a:rPr lang="ko-KR" altLang="en-US" dirty="0"/>
              <a:t> 해당되지 않는다면</a:t>
            </a:r>
            <a:r>
              <a:rPr lang="en-US" altLang="ko-KR" dirty="0"/>
              <a:t>,</a:t>
            </a:r>
            <a:r>
              <a:rPr lang="ko-KR" altLang="en-US" dirty="0"/>
              <a:t> 이용 불가능하다는 </a:t>
            </a:r>
            <a:r>
              <a:rPr lang="en-US" altLang="ko-KR" dirty="0"/>
              <a:t>html</a:t>
            </a:r>
            <a:r>
              <a:rPr lang="ko-KR" altLang="en-US" dirty="0"/>
              <a:t>코드가 변수에 </a:t>
            </a:r>
            <a:r>
              <a:rPr lang="en-US" altLang="ko-KR" dirty="0"/>
              <a:t>append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테이블에 대한 검사가 끝났다면 테이블 수에 해당하는 </a:t>
            </a:r>
            <a:r>
              <a:rPr lang="en-US" altLang="ko-KR" dirty="0"/>
              <a:t>RINGNUM</a:t>
            </a:r>
            <a:r>
              <a:rPr lang="ko-KR" altLang="en-US" dirty="0"/>
              <a:t>변수 정보와 </a:t>
            </a:r>
            <a:r>
              <a:rPr lang="en-US" altLang="ko-KR" dirty="0"/>
              <a:t>if</a:t>
            </a:r>
            <a:r>
              <a:rPr lang="ko-KR" altLang="en-US" dirty="0"/>
              <a:t>문에 의해 </a:t>
            </a:r>
            <a:r>
              <a:rPr lang="ko-KR" altLang="en-US" dirty="0" err="1"/>
              <a:t>카운트된</a:t>
            </a:r>
            <a:r>
              <a:rPr lang="ko-KR" altLang="en-US" dirty="0"/>
              <a:t> </a:t>
            </a:r>
            <a:r>
              <a:rPr lang="ko-KR" altLang="en-US" dirty="0" err="1"/>
              <a:t>이용가능한</a:t>
            </a:r>
            <a:r>
              <a:rPr lang="ko-KR" altLang="en-US" dirty="0"/>
              <a:t> 좌석수를 나타내는 </a:t>
            </a:r>
            <a:r>
              <a:rPr lang="en-US" altLang="ko-KR" dirty="0" err="1"/>
              <a:t>cnt</a:t>
            </a:r>
            <a:r>
              <a:rPr lang="ko-KR" altLang="en-US" dirty="0"/>
              <a:t>변수 정보를 같이 </a:t>
            </a:r>
            <a:endParaRPr lang="en-US" altLang="ko-KR" dirty="0"/>
          </a:p>
          <a:p>
            <a:r>
              <a:rPr lang="ko-KR" altLang="en-US" dirty="0" err="1"/>
              <a:t>웹페이지</a:t>
            </a:r>
            <a:r>
              <a:rPr lang="ko-KR" altLang="en-US" dirty="0"/>
              <a:t> 변수에 </a:t>
            </a:r>
            <a:r>
              <a:rPr lang="en-US" altLang="ko-KR" dirty="0"/>
              <a:t>append</a:t>
            </a:r>
            <a:r>
              <a:rPr lang="ko-KR" altLang="en-US" dirty="0"/>
              <a:t>시켜 페이지 구성을 </a:t>
            </a:r>
            <a:r>
              <a:rPr lang="ko-KR" altLang="en-US" dirty="0" err="1"/>
              <a:t>변수화시킵니다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클라이언트에게 전송하여 매장 내 현 상황 출력을 마무리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9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ko-KR" altLang="en-US" dirty="0" err="1"/>
              <a:t>다섯번째</a:t>
            </a:r>
            <a:r>
              <a:rPr lang="ko-KR" altLang="en-US" dirty="0"/>
              <a:t>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4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이전까지의 일정을 본 후 앞으로의 계획을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제작한 작품을 상세하게 보여드릴 예정이며</a:t>
            </a:r>
            <a:r>
              <a:rPr lang="en-US" altLang="ko-KR" dirty="0"/>
              <a:t>,</a:t>
            </a:r>
            <a:r>
              <a:rPr lang="ko-KR" altLang="en-US" dirty="0"/>
              <a:t> 제품이 동작하는 전체 흐름도를 말씀드리겠 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다음으로는 데이터 통신 코드 및 페이지 구성 방식을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전까지 저희가 사용할 여러 모듈을 </a:t>
            </a:r>
            <a:r>
              <a:rPr lang="ko-KR" altLang="en-US" dirty="0" err="1"/>
              <a:t>보여드맀으며</a:t>
            </a:r>
            <a:r>
              <a:rPr lang="en-US" altLang="ko-KR" dirty="0"/>
              <a:t>,</a:t>
            </a:r>
            <a:r>
              <a:rPr lang="ko-KR" altLang="en-US" dirty="0"/>
              <a:t> 각 모듈의 작동까지 </a:t>
            </a:r>
            <a:r>
              <a:rPr lang="ko-KR" altLang="en-US" dirty="0" err="1"/>
              <a:t>보여드렸으므로</a:t>
            </a:r>
            <a:r>
              <a:rPr lang="en-US" altLang="ko-KR" dirty="0"/>
              <a:t>,</a:t>
            </a:r>
            <a:r>
              <a:rPr lang="ko-KR" altLang="en-US" dirty="0"/>
              <a:t> 앞서 보여드린 과정은 생략하고 통신하는 부분과 </a:t>
            </a:r>
            <a:r>
              <a:rPr lang="en-US" altLang="ko-KR" dirty="0"/>
              <a:t> </a:t>
            </a:r>
            <a:r>
              <a:rPr lang="ko-KR" altLang="en-US" dirty="0"/>
              <a:t>앞으로의 일정중심으로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461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일정입니다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6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이전 일정입니다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10</a:t>
            </a:r>
            <a:r>
              <a:rPr lang="ko-KR" altLang="en-US" dirty="0"/>
              <a:t>월부터 </a:t>
            </a:r>
            <a:r>
              <a:rPr lang="en-US" altLang="ko-KR" dirty="0"/>
              <a:t>11</a:t>
            </a:r>
            <a:r>
              <a:rPr lang="ko-KR" altLang="en-US" dirty="0"/>
              <a:t>월 초 까지 설계를 했습니다</a:t>
            </a:r>
            <a:r>
              <a:rPr lang="en-US" altLang="ko-KR" dirty="0"/>
              <a:t>.</a:t>
            </a:r>
            <a:r>
              <a:rPr lang="ko-KR" altLang="en-US" dirty="0"/>
              <a:t> 어떤 프로젝트를 할 지</a:t>
            </a:r>
            <a:r>
              <a:rPr lang="en-US" altLang="ko-KR" dirty="0"/>
              <a:t>,</a:t>
            </a:r>
            <a:r>
              <a:rPr lang="ko-KR" altLang="en-US" dirty="0"/>
              <a:t> 어느 부품을 사용할지</a:t>
            </a:r>
            <a:r>
              <a:rPr lang="en-US" altLang="ko-KR" dirty="0"/>
              <a:t>,</a:t>
            </a:r>
            <a:r>
              <a:rPr lang="ko-KR" altLang="en-US" dirty="0"/>
              <a:t> 각자 </a:t>
            </a:r>
            <a:r>
              <a:rPr lang="ko-KR" altLang="en-US" dirty="0" err="1"/>
              <a:t>어느부분을</a:t>
            </a:r>
            <a:r>
              <a:rPr lang="ko-KR" altLang="en-US" dirty="0"/>
              <a:t> 담당할지를 정했습니다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자료조사와 여러 라이브러리를 조사한 후 전체적인 큰 그림을 그렸습니다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11</a:t>
            </a:r>
            <a:r>
              <a:rPr lang="ko-KR" altLang="en-US" dirty="0"/>
              <a:t>월 초</a:t>
            </a:r>
            <a:r>
              <a:rPr lang="en-US" altLang="ko-KR" dirty="0"/>
              <a:t>-</a:t>
            </a:r>
            <a:r>
              <a:rPr lang="ko-KR" altLang="en-US" dirty="0"/>
              <a:t>중순부터 지금까지 부품을 받아 회로를 구성하고</a:t>
            </a:r>
            <a:r>
              <a:rPr lang="en-US" altLang="ko-KR" dirty="0"/>
              <a:t>,</a:t>
            </a:r>
            <a:r>
              <a:rPr lang="ko-KR" altLang="en-US" dirty="0"/>
              <a:t> 펌웨어 업데이트와 라이브러리 업데이트를 해서 코딩을 할 준비를 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소프트웨어를 코딩해서 모듈에 올렸습니다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앞으로의 계획입니다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12</a:t>
            </a:r>
            <a:r>
              <a:rPr lang="ko-KR" altLang="en-US" dirty="0"/>
              <a:t>월부터는 각자 작동이 잘 되는 모듈을 통합할 예정입니다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 각 </a:t>
            </a:r>
            <a:r>
              <a:rPr lang="ko-KR" altLang="en-US" dirty="0" err="1"/>
              <a:t>모듈간</a:t>
            </a:r>
            <a:r>
              <a:rPr lang="ko-KR" altLang="en-US" dirty="0"/>
              <a:t> 통신을 할 수 있도록 통신 코드를 유지보수 할 예정이며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후에 시간이 된다면 하드웨어를 제작해서 작품의 완성도를 </a:t>
            </a:r>
            <a:r>
              <a:rPr lang="ko-KR" altLang="en-US" dirty="0" err="1"/>
              <a:t>높힐</a:t>
            </a:r>
            <a:r>
              <a:rPr lang="ko-KR" altLang="en-US" dirty="0"/>
              <a:t> 예정입니다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12</a:t>
            </a:r>
            <a:r>
              <a:rPr lang="ko-KR" altLang="en-US" dirty="0"/>
              <a:t>월에는 작품의 완성도를 </a:t>
            </a:r>
            <a:r>
              <a:rPr lang="ko-KR" altLang="en-US" dirty="0" err="1"/>
              <a:t>높히면서</a:t>
            </a:r>
            <a:r>
              <a:rPr lang="ko-KR" altLang="en-US" dirty="0"/>
              <a:t> 마무리 최종 발표를 준비 할 예정입니다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4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</a:t>
            </a:r>
            <a:r>
              <a:rPr kumimoji="1" lang="ko-KR" altLang="en-US" dirty="0"/>
              <a:t> 전체 구성도 입니다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6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서버의 구성요소입니다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서버에서는 앞선 영상에서 </a:t>
            </a:r>
            <a:r>
              <a:rPr lang="ko-KR" altLang="en-US" dirty="0" err="1"/>
              <a:t>말씀드린것과</a:t>
            </a:r>
            <a:r>
              <a:rPr lang="ko-KR" altLang="en-US" dirty="0"/>
              <a:t> 같이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우노와</a:t>
            </a:r>
            <a:r>
              <a:rPr lang="ko-KR" altLang="en-US" dirty="0"/>
              <a:t> </a:t>
            </a:r>
            <a:r>
              <a:rPr lang="en-US" altLang="ko-KR" dirty="0"/>
              <a:t>esp8266</a:t>
            </a:r>
            <a:r>
              <a:rPr lang="ko-KR" altLang="en-US" dirty="0"/>
              <a:t> 및 </a:t>
            </a:r>
            <a:r>
              <a:rPr lang="en-US" altLang="ko-KR" dirty="0"/>
              <a:t>esp8266 </a:t>
            </a:r>
            <a:r>
              <a:rPr lang="ko-KR" altLang="en-US" dirty="0"/>
              <a:t>어댑터를 사용했었습니다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9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진동벨의</a:t>
            </a:r>
            <a:r>
              <a:rPr lang="ko-KR" altLang="en-US" dirty="0"/>
              <a:t> 전체 구성요소입니다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진동벨은</a:t>
            </a:r>
            <a:r>
              <a:rPr lang="ko-KR" altLang="en-US" dirty="0"/>
              <a:t> 진동을 </a:t>
            </a:r>
            <a:r>
              <a:rPr lang="ko-KR" altLang="en-US" dirty="0" err="1"/>
              <a:t>울리게하는</a:t>
            </a:r>
            <a:r>
              <a:rPr lang="ko-KR" altLang="en-US" dirty="0"/>
              <a:t> 송신측</a:t>
            </a:r>
            <a:r>
              <a:rPr lang="en-US" altLang="ko-KR" dirty="0"/>
              <a:t>,</a:t>
            </a:r>
            <a:r>
              <a:rPr lang="ko-KR" altLang="en-US" dirty="0"/>
              <a:t> 진동이 직접 울리는 </a:t>
            </a:r>
            <a:r>
              <a:rPr lang="ko-KR" altLang="en-US" dirty="0" err="1"/>
              <a:t>진동벨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진동벨을</a:t>
            </a:r>
            <a:r>
              <a:rPr lang="ko-KR" altLang="en-US" dirty="0"/>
              <a:t> 테이블에 거치할 </a:t>
            </a:r>
            <a:r>
              <a:rPr lang="ko-KR" altLang="en-US" dirty="0" err="1"/>
              <a:t>거치대</a:t>
            </a:r>
            <a:r>
              <a:rPr lang="ko-KR" altLang="en-US" dirty="0"/>
              <a:t> 부분으로 나누어집니다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진동을 </a:t>
            </a:r>
            <a:r>
              <a:rPr lang="ko-KR" altLang="en-US" dirty="0" err="1"/>
              <a:t>울리게하는</a:t>
            </a:r>
            <a:r>
              <a:rPr lang="ko-KR" altLang="en-US" dirty="0"/>
              <a:t> 모듈 전체에서는 </a:t>
            </a:r>
            <a:r>
              <a:rPr lang="en-US" altLang="ko-KR" dirty="0"/>
              <a:t>nrf24l01, </a:t>
            </a:r>
            <a:r>
              <a:rPr lang="ko-KR" altLang="en-US" dirty="0" err="1"/>
              <a:t>아두이노우노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아두이노프로미니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nrf</a:t>
            </a:r>
            <a:r>
              <a:rPr lang="ko-KR" altLang="en-US" dirty="0" err="1"/>
              <a:t>진동모터를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진동을 </a:t>
            </a:r>
            <a:r>
              <a:rPr lang="ko-KR" altLang="en-US" dirty="0" err="1"/>
              <a:t>울리게하는</a:t>
            </a:r>
            <a:r>
              <a:rPr lang="ko-KR" altLang="en-US" dirty="0"/>
              <a:t> </a:t>
            </a:r>
            <a:r>
              <a:rPr lang="ko-KR" altLang="en-US" dirty="0" err="1"/>
              <a:t>송신측에서는</a:t>
            </a:r>
            <a:r>
              <a:rPr lang="ko-KR" altLang="en-US" dirty="0"/>
              <a:t> </a:t>
            </a:r>
            <a:r>
              <a:rPr lang="en-US" altLang="ko-KR" dirty="0"/>
              <a:t>nef24l01</a:t>
            </a:r>
            <a:r>
              <a:rPr lang="ko-KR" altLang="en-US" dirty="0"/>
              <a:t>과 </a:t>
            </a:r>
            <a:r>
              <a:rPr lang="ko-KR" altLang="en-US" dirty="0" err="1"/>
              <a:t>아두이노우노를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진동을 울리라는 신호를 보냈을 때 이 신호를 받아 진동이 올리는 모듈 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진동벨에서는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프로미니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nrf</a:t>
            </a:r>
            <a:r>
              <a:rPr lang="ko-KR" altLang="en-US" dirty="0" err="1"/>
              <a:t>진동모터를</a:t>
            </a:r>
            <a:r>
              <a:rPr lang="ko-KR" altLang="en-US" dirty="0"/>
              <a:t> 사용하며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추가로 테이블의 이용 중임을 나타내기위해 </a:t>
            </a:r>
            <a:r>
              <a:rPr lang="en-US" altLang="ko-KR" dirty="0" err="1"/>
              <a:t>nfc</a:t>
            </a:r>
            <a:r>
              <a:rPr lang="ko-KR" altLang="en-US" dirty="0" err="1"/>
              <a:t>실드</a:t>
            </a:r>
            <a:r>
              <a:rPr lang="ko-KR" altLang="en-US" dirty="0"/>
              <a:t> 즉 태그를 부착시킬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테이블마다의 고유 </a:t>
            </a:r>
            <a:r>
              <a:rPr lang="ko-KR" altLang="en-US" dirty="0" err="1"/>
              <a:t>거치대인</a:t>
            </a:r>
            <a:r>
              <a:rPr lang="ko-KR" altLang="en-US" dirty="0"/>
              <a:t> </a:t>
            </a:r>
            <a:r>
              <a:rPr lang="en-US" altLang="ko-KR" dirty="0" err="1"/>
              <a:t>nfc</a:t>
            </a:r>
            <a:r>
              <a:rPr lang="ko-KR" altLang="en-US" dirty="0"/>
              <a:t>모듈에서는 </a:t>
            </a:r>
            <a:r>
              <a:rPr lang="en-US" altLang="ko-KR" dirty="0" err="1"/>
              <a:t>WeMos</a:t>
            </a:r>
            <a:r>
              <a:rPr lang="en-US" altLang="ko-KR" dirty="0"/>
              <a:t> D1 R1 </a:t>
            </a:r>
            <a:r>
              <a:rPr lang="ko-KR" altLang="en-US" dirty="0"/>
              <a:t>보드 와 </a:t>
            </a:r>
            <a:r>
              <a:rPr lang="en-US" altLang="ko-KR" dirty="0"/>
              <a:t>RC522 RFID </a:t>
            </a:r>
            <a:r>
              <a:rPr lang="ko-KR" altLang="en-US" dirty="0"/>
              <a:t>모듈을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2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진동벨</a:t>
            </a:r>
            <a:r>
              <a:rPr lang="ko-KR" altLang="en-US" dirty="0"/>
              <a:t> </a:t>
            </a:r>
            <a:r>
              <a:rPr lang="ko-KR" altLang="en-US" dirty="0" err="1"/>
              <a:t>송신부는</a:t>
            </a:r>
            <a:r>
              <a:rPr lang="ko-KR" altLang="en-US" dirty="0"/>
              <a:t> </a:t>
            </a:r>
            <a:r>
              <a:rPr lang="ko-KR" altLang="en-US" dirty="0" err="1"/>
              <a:t>진동벨을</a:t>
            </a:r>
            <a:r>
              <a:rPr lang="ko-KR" altLang="en-US" dirty="0"/>
              <a:t> </a:t>
            </a:r>
            <a:r>
              <a:rPr lang="ko-KR" altLang="en-US" dirty="0" err="1"/>
              <a:t>울리게하고</a:t>
            </a:r>
            <a:r>
              <a:rPr lang="ko-KR" altLang="en-US" dirty="0"/>
              <a:t> </a:t>
            </a:r>
            <a:r>
              <a:rPr lang="ko-KR" altLang="en-US" dirty="0" err="1"/>
              <a:t>아두이노우노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nrf24l01</a:t>
            </a:r>
            <a:r>
              <a:rPr lang="ko-KR" altLang="en-US" dirty="0"/>
              <a:t> 로 구성되어있고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진동벨</a:t>
            </a:r>
            <a:r>
              <a:rPr lang="ko-KR" altLang="en-US" dirty="0"/>
              <a:t> 본체는 진동이 울리며 테이블 이용 시 이용 할 테이블의 </a:t>
            </a:r>
            <a:r>
              <a:rPr lang="ko-KR" altLang="en-US" dirty="0" err="1"/>
              <a:t>거치대에</a:t>
            </a:r>
            <a:r>
              <a:rPr lang="ko-KR" altLang="en-US" dirty="0"/>
              <a:t> 올려두는 용도이며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프로미니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nrf</a:t>
            </a:r>
            <a:r>
              <a:rPr lang="ko-KR" altLang="en-US" dirty="0" err="1"/>
              <a:t>진동모터</a:t>
            </a:r>
            <a:r>
              <a:rPr lang="ko-KR" altLang="en-US" dirty="0"/>
              <a:t> </a:t>
            </a:r>
            <a:r>
              <a:rPr lang="en-US" altLang="ko-KR" dirty="0" err="1"/>
              <a:t>nfc</a:t>
            </a:r>
            <a:r>
              <a:rPr lang="ko-KR" altLang="en-US" dirty="0"/>
              <a:t>태그로 구성되어있습니다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태그 </a:t>
            </a:r>
            <a:r>
              <a:rPr lang="ko-KR" altLang="en-US" dirty="0" err="1"/>
              <a:t>거치대는</a:t>
            </a:r>
            <a:r>
              <a:rPr lang="ko-KR" altLang="en-US" dirty="0"/>
              <a:t> 해당 테이블의 </a:t>
            </a:r>
            <a:r>
              <a:rPr lang="ko-KR" altLang="en-US" dirty="0" err="1"/>
              <a:t>이용상태를</a:t>
            </a:r>
            <a:r>
              <a:rPr lang="ko-KR" altLang="en-US" dirty="0"/>
              <a:t> 파악하고 파악한 정보를 서버에 전송하는 용도이며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WeMos</a:t>
            </a:r>
            <a:r>
              <a:rPr lang="en-US" altLang="ko-KR" dirty="0"/>
              <a:t> D1 R1 </a:t>
            </a:r>
            <a:r>
              <a:rPr lang="ko-KR" altLang="en-US" dirty="0"/>
              <a:t>보드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RC522 </a:t>
            </a:r>
            <a:r>
              <a:rPr lang="ko-KR" altLang="en-US" dirty="0"/>
              <a:t>모듈로 구성되어있습니다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1F91D-DF3D-48CE-AB1E-165D40C987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5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7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4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8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4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5615948" y="3104"/>
            <a:ext cx="960107" cy="144587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3179" y="4393945"/>
            <a:ext cx="3985652" cy="24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668EB-52EC-8A40-95C9-87FD325BFD55}"/>
              </a:ext>
            </a:extLst>
          </p:cNvPr>
          <p:cNvSpPr/>
          <p:nvPr userDrawn="1"/>
        </p:nvSpPr>
        <p:spPr>
          <a:xfrm>
            <a:off x="0" y="1095285"/>
            <a:ext cx="12192000" cy="57627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5615948" y="2"/>
            <a:ext cx="960107" cy="2180861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4103179" y="4393945"/>
            <a:ext cx="3985652" cy="24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5615948" y="3104"/>
            <a:ext cx="960107" cy="1445879"/>
            <a:chOff x="683568" y="551237"/>
            <a:chExt cx="720080" cy="10844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3179" y="4393945"/>
            <a:ext cx="3985652" cy="2474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615948" y="2"/>
            <a:ext cx="960107" cy="2180861"/>
            <a:chOff x="683568" y="0"/>
            <a:chExt cx="720080" cy="16356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3179" y="4393945"/>
            <a:ext cx="3985652" cy="2474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1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5615948" y="3104"/>
            <a:ext cx="960107" cy="144587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</p:spTree>
    <p:extLst>
      <p:ext uri="{BB962C8B-B14F-4D97-AF65-F5344CB8AC3E}">
        <p14:creationId xmlns:p14="http://schemas.microsoft.com/office/powerpoint/2010/main" val="19428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5615948" y="3104"/>
            <a:ext cx="960107" cy="144587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15948" y="6272143"/>
            <a:ext cx="960107" cy="5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095285"/>
            <a:ext cx="12192000" cy="57627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39349" y="13533"/>
            <a:ext cx="960107" cy="1344149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9664" y="6447853"/>
            <a:ext cx="672075" cy="4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095285"/>
            <a:ext cx="12192000" cy="576271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431374" y="0"/>
            <a:ext cx="411476" cy="576064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99664" y="6447853"/>
            <a:ext cx="672075" cy="4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39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2131620" y="2090898"/>
            <a:ext cx="79287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pc="8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</a:t>
            </a:r>
            <a:r>
              <a:rPr lang="ko-KR" altLang="en-US" sz="8800" spc="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진동벨</a:t>
            </a:r>
            <a:endParaRPr lang="ko-KR" altLang="en-US" sz="8800" spc="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1416" y="3355301"/>
            <a:ext cx="2169184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201401140 </a:t>
            </a:r>
            <a:r>
              <a:rPr lang="ko-KR" altLang="en-US" sz="18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유용민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201501091 </a:t>
            </a:r>
            <a:r>
              <a: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김민재</a:t>
            </a:r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201502616 </a:t>
            </a:r>
            <a:r>
              <a:rPr lang="ko-KR" altLang="en-US" sz="18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전경안</a:t>
            </a:r>
            <a:endParaRPr lang="ko-KR" altLang="en-US" sz="1867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82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5DA006-F3B3-4E71-9AC9-032C65FEDD4A}"/>
              </a:ext>
            </a:extLst>
          </p:cNvPr>
          <p:cNvSpPr txBox="1"/>
          <p:nvPr/>
        </p:nvSpPr>
        <p:spPr>
          <a:xfrm>
            <a:off x="479377" y="188642"/>
            <a:ext cx="4512774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구성도</a:t>
            </a:r>
            <a:r>
              <a:rPr lang="en-US" altLang="ko-KR" sz="5867" b="1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흐름</a:t>
            </a:r>
            <a:endParaRPr lang="ko-KR" altLang="en-US" sz="3200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D06BF01-8763-9143-AA65-CA32BAB7D081}"/>
              </a:ext>
            </a:extLst>
          </p:cNvPr>
          <p:cNvGrpSpPr/>
          <p:nvPr/>
        </p:nvGrpSpPr>
        <p:grpSpPr>
          <a:xfrm>
            <a:off x="1127448" y="1484784"/>
            <a:ext cx="10183670" cy="4983076"/>
            <a:chOff x="7715" y="1183850"/>
            <a:chExt cx="10183670" cy="49830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3086ED-D8A0-4C49-B304-5CE7214CFF70}"/>
                </a:ext>
              </a:extLst>
            </p:cNvPr>
            <p:cNvSpPr txBox="1"/>
            <p:nvPr/>
          </p:nvSpPr>
          <p:spPr>
            <a:xfrm>
              <a:off x="7715" y="3511297"/>
              <a:ext cx="135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chemeClr val="bg1"/>
                  </a:solidFill>
                </a:rPr>
                <a:t>수신된</a:t>
              </a:r>
              <a:r>
                <a:rPr kumimoji="1" lang="ko-KR" altLang="en-US" sz="1600" b="1" dirty="0">
                  <a:solidFill>
                    <a:schemeClr val="bg1"/>
                  </a:solidFill>
                </a:rPr>
                <a:t> 정보 </a:t>
              </a:r>
              <a:endParaRPr kumimoji="1" lang="en-US" altLang="ko-KR" sz="1600" b="1" dirty="0">
                <a:solidFill>
                  <a:schemeClr val="bg1"/>
                </a:solidFill>
              </a:endParaRPr>
            </a:p>
            <a:p>
              <a:r>
                <a:rPr kumimoji="1" lang="ko-KR" altLang="en-US" sz="1600" b="1" dirty="0">
                  <a:solidFill>
                    <a:schemeClr val="bg1"/>
                  </a:solidFill>
                </a:rPr>
                <a:t>적용 후 </a:t>
              </a:r>
              <a:r>
                <a:rPr kumimoji="1" lang="ko-Kore-KR" altLang="en-US" sz="1600" b="1" dirty="0">
                  <a:solidFill>
                    <a:schemeClr val="bg1"/>
                  </a:solidFill>
                </a:rPr>
                <a:t>출력</a:t>
              </a:r>
              <a:endParaRPr kumimoji="1" lang="en-US" altLang="ko-Kore-KR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5404BB-A33F-0F4A-8BA7-723C756A9DA4}"/>
                </a:ext>
              </a:extLst>
            </p:cNvPr>
            <p:cNvGrpSpPr/>
            <p:nvPr/>
          </p:nvGrpSpPr>
          <p:grpSpPr>
            <a:xfrm>
              <a:off x="131146" y="1183850"/>
              <a:ext cx="10060239" cy="4983076"/>
              <a:chOff x="131146" y="1183850"/>
              <a:chExt cx="10060239" cy="4983076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2F64F41-A474-BE42-B0DC-EB4EEF94A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9656" y="1183850"/>
                <a:ext cx="2531120" cy="253112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05AA1B-DBC8-BD44-A324-48E278C06017}"/>
                  </a:ext>
                </a:extLst>
              </p:cNvPr>
              <p:cNvSpPr txBox="1"/>
              <p:nvPr/>
            </p:nvSpPr>
            <p:spPr>
              <a:xfrm>
                <a:off x="259287" y="2033911"/>
                <a:ext cx="80021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bg1"/>
                    </a:solidFill>
                  </a:rPr>
                  <a:t>서버</a:t>
                </a:r>
                <a:endParaRPr kumimoji="1" lang="en-US" altLang="ko-KR" b="1" dirty="0">
                  <a:solidFill>
                    <a:schemeClr val="bg1"/>
                  </a:solidFill>
                </a:endParaRPr>
              </a:p>
              <a:p>
                <a:r>
                  <a:rPr kumimoji="1" lang="ko-KR" altLang="en-US" b="1" dirty="0">
                    <a:solidFill>
                      <a:schemeClr val="bg1"/>
                    </a:solidFill>
                  </a:rPr>
                  <a:t>구동</a:t>
                </a:r>
                <a:endParaRPr kumimoji="1" lang="ko-Kore-KR" alt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9BFE8AEF-1DF6-7744-A269-82F1BDB5C22F}"/>
                  </a:ext>
                </a:extLst>
              </p:cNvPr>
              <p:cNvCxnSpPr>
                <a:stCxn id="15" idx="3"/>
                <a:endCxn id="13" idx="1"/>
              </p:cNvCxnSpPr>
              <p:nvPr/>
            </p:nvCxnSpPr>
            <p:spPr>
              <a:xfrm>
                <a:off x="1059506" y="2449410"/>
                <a:ext cx="1940150" cy="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1B2916-8374-954E-8FFA-A2CA5181DD92}"/>
                  </a:ext>
                </a:extLst>
              </p:cNvPr>
              <p:cNvSpPr txBox="1"/>
              <p:nvPr/>
            </p:nvSpPr>
            <p:spPr>
              <a:xfrm>
                <a:off x="8051055" y="1880886"/>
                <a:ext cx="21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chemeClr val="bg1"/>
                    </a:solidFill>
                  </a:rPr>
                  <a:t>진동벨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송신부</a:t>
                </a:r>
                <a:endParaRPr kumimoji="1" lang="ko-Kore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AE6FE6-B1D1-C54A-ADE2-C416AFCF8CDB}"/>
                  </a:ext>
                </a:extLst>
              </p:cNvPr>
              <p:cNvSpPr txBox="1"/>
              <p:nvPr/>
            </p:nvSpPr>
            <p:spPr>
              <a:xfrm>
                <a:off x="7326775" y="4977114"/>
                <a:ext cx="1832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 err="1">
                    <a:solidFill>
                      <a:schemeClr val="bg1"/>
                    </a:solidFill>
                  </a:rPr>
                  <a:t>진동벨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본체</a:t>
                </a:r>
                <a:endParaRPr kumimoji="1" lang="en-US" altLang="ko-Kore-K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0E1B73-191F-E54B-AA37-69B59C9C1EDD}"/>
                  </a:ext>
                </a:extLst>
              </p:cNvPr>
              <p:cNvSpPr txBox="1"/>
              <p:nvPr/>
            </p:nvSpPr>
            <p:spPr>
              <a:xfrm>
                <a:off x="3865944" y="5335929"/>
                <a:ext cx="18325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chemeClr val="bg1"/>
                    </a:solidFill>
                  </a:rPr>
                  <a:t>테이블</a:t>
                </a:r>
                <a:endParaRPr kumimoji="1" lang="en-US" altLang="ko-Kore-KR" b="1" dirty="0">
                  <a:solidFill>
                    <a:schemeClr val="bg1"/>
                  </a:solidFill>
                </a:endParaRPr>
              </a:p>
              <a:p>
                <a:r>
                  <a:rPr kumimoji="1" lang="ko-KR" altLang="en-US" b="1" dirty="0">
                    <a:solidFill>
                      <a:schemeClr val="bg1"/>
                    </a:solidFill>
                  </a:rPr>
                  <a:t>태그</a:t>
                </a:r>
                <a:r>
                  <a:rPr kumimoji="1" lang="en-US" altLang="ko-Kore-KR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ko-Kore-KR" altLang="en-US" b="1" dirty="0">
                    <a:solidFill>
                      <a:schemeClr val="bg1"/>
                    </a:solidFill>
                  </a:rPr>
                  <a:t>거치대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909516-8684-2744-ACFA-730E910652CE}"/>
                  </a:ext>
                </a:extLst>
              </p:cNvPr>
              <p:cNvSpPr txBox="1"/>
              <p:nvPr/>
            </p:nvSpPr>
            <p:spPr>
              <a:xfrm>
                <a:off x="3407620" y="1634451"/>
                <a:ext cx="18485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 err="1">
                    <a:solidFill>
                      <a:schemeClr val="bg1"/>
                    </a:solidFill>
                  </a:rPr>
                  <a:t>testwifi</a:t>
                </a:r>
                <a:endParaRPr kumimoji="1" lang="en-US" altLang="ko-Kore-KR" b="1" dirty="0">
                  <a:solidFill>
                    <a:schemeClr val="bg1"/>
                  </a:solidFill>
                </a:endParaRPr>
              </a:p>
              <a:p>
                <a:r>
                  <a:rPr kumimoji="1" lang="en-US" altLang="ko-Kore-KR" b="1" dirty="0">
                    <a:solidFill>
                      <a:schemeClr val="bg1"/>
                    </a:solidFill>
                  </a:rPr>
                  <a:t>12345</a:t>
                </a:r>
              </a:p>
              <a:p>
                <a:r>
                  <a:rPr kumimoji="1" lang="en-US" altLang="ko-Kore-KR" b="1" dirty="0">
                    <a:solidFill>
                      <a:schemeClr val="bg1"/>
                    </a:solidFill>
                  </a:rPr>
                  <a:t>192.168.4.1</a:t>
                </a:r>
                <a:endParaRPr kumimoji="1" lang="ko-Kore-KR" altLang="en-US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B8D75BA-0100-5C4E-BB38-E0AD1536FC93}"/>
                  </a:ext>
                </a:extLst>
              </p:cNvPr>
              <p:cNvCxnSpPr/>
              <p:nvPr/>
            </p:nvCxnSpPr>
            <p:spPr>
              <a:xfrm>
                <a:off x="8912305" y="2449410"/>
                <a:ext cx="0" cy="24197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5DD139A-30C2-7B46-A606-972D1071E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7888" y="5207946"/>
                <a:ext cx="2088232" cy="35881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27BD77C4-FEA6-1144-8BB0-914DFAD89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5216" y="3645259"/>
                <a:ext cx="0" cy="15626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3912F03C-9E30-E243-B207-E92A408C2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9506" y="2647656"/>
                <a:ext cx="201215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70B059F-AAD9-044E-8FEF-1BC8745638CB}"/>
                  </a:ext>
                </a:extLst>
              </p:cNvPr>
              <p:cNvSpPr txBox="1"/>
              <p:nvPr/>
            </p:nvSpPr>
            <p:spPr>
              <a:xfrm>
                <a:off x="1136438" y="2122628"/>
                <a:ext cx="15343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bg1"/>
                    </a:solidFill>
                  </a:rPr>
                  <a:t>와이파이</a:t>
                </a:r>
                <a:r>
                  <a:rPr kumimoji="1" lang="ko-KR" altLang="en-US" sz="1400" b="1" dirty="0">
                    <a:solidFill>
                      <a:schemeClr val="bg1"/>
                    </a:solidFill>
                  </a:rPr>
                  <a:t> 생성</a:t>
                </a:r>
                <a:r>
                  <a:rPr kumimoji="1" lang="en-US" altLang="ko-KR" sz="1400" b="1" dirty="0">
                    <a:solidFill>
                      <a:schemeClr val="bg1"/>
                    </a:solidFill>
                  </a:rPr>
                  <a:t>(</a:t>
                </a:r>
                <a:r>
                  <a:rPr kumimoji="1" lang="en-US" altLang="ko-KR" sz="1400" b="1" dirty="0">
                    <a:solidFill>
                      <a:schemeClr val="bg1"/>
                    </a:solidFill>
                    <a:sym typeface="Wingdings" pitchFamily="2" charset="2"/>
                  </a:rPr>
                  <a:t>?)</a:t>
                </a:r>
                <a:endParaRPr kumimoji="1" lang="ko-Kore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D8D46-B850-7D43-B061-62ED134ABC26}"/>
                  </a:ext>
                </a:extLst>
              </p:cNvPr>
              <p:cNvSpPr txBox="1"/>
              <p:nvPr/>
            </p:nvSpPr>
            <p:spPr>
              <a:xfrm>
                <a:off x="3071664" y="3879118"/>
                <a:ext cx="24224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bg1"/>
                    </a:solidFill>
                  </a:rPr>
                  <a:t>와이파이로</a:t>
                </a:r>
                <a:r>
                  <a:rPr kumimoji="1" lang="ko-KR" altLang="en-US" sz="1400" b="1" dirty="0">
                    <a:solidFill>
                      <a:schemeClr val="bg1"/>
                    </a:solidFill>
                  </a:rPr>
                  <a:t> 접속</a:t>
                </a:r>
                <a:endParaRPr kumimoji="1" lang="en-US" altLang="ko-KR" sz="1400" b="1" dirty="0">
                  <a:solidFill>
                    <a:schemeClr val="bg1"/>
                  </a:solidFill>
                </a:endParaRPr>
              </a:p>
              <a:p>
                <a:r>
                  <a:rPr kumimoji="1" lang="en-US" altLang="ko-KR" sz="1400" b="1" dirty="0">
                    <a:solidFill>
                      <a:schemeClr val="bg1"/>
                    </a:solidFill>
                  </a:rPr>
                  <a:t>+</a:t>
                </a:r>
                <a:r>
                  <a:rPr kumimoji="1" lang="ko-KR" altLang="en-US" sz="1400" b="1" dirty="0">
                    <a:solidFill>
                      <a:schemeClr val="bg1"/>
                    </a:solidFill>
                  </a:rPr>
                  <a:t> 태그 된 </a:t>
                </a:r>
                <a:r>
                  <a:rPr kumimoji="1" lang="ko-KR" altLang="en-US" sz="1400" b="1" dirty="0" err="1">
                    <a:solidFill>
                      <a:schemeClr val="bg1"/>
                    </a:solidFill>
                  </a:rPr>
                  <a:t>거치대</a:t>
                </a:r>
                <a:r>
                  <a:rPr kumimoji="1" lang="ko-KR" altLang="en-US" sz="1400" b="1" dirty="0">
                    <a:solidFill>
                      <a:schemeClr val="bg1"/>
                    </a:solidFill>
                  </a:rPr>
                  <a:t> 정보 전송</a:t>
                </a:r>
                <a:endParaRPr kumimoji="1" lang="ko-Kore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CFE1C0-4C31-014B-863D-9ABB7982C36D}"/>
                  </a:ext>
                </a:extLst>
              </p:cNvPr>
              <p:cNvSpPr txBox="1"/>
              <p:nvPr/>
            </p:nvSpPr>
            <p:spPr>
              <a:xfrm>
                <a:off x="7699473" y="3244334"/>
                <a:ext cx="2175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600" b="1" dirty="0">
                    <a:solidFill>
                      <a:schemeClr val="bg1"/>
                    </a:solidFill>
                  </a:rPr>
                  <a:t>손님에게</a:t>
                </a:r>
                <a:r>
                  <a:rPr kumimoji="1" lang="ko-KR" alt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ko-KR" altLang="en-US" sz="1600" b="1" dirty="0" err="1">
                    <a:solidFill>
                      <a:schemeClr val="bg1"/>
                    </a:solidFill>
                  </a:rPr>
                  <a:t>알림용</a:t>
                </a:r>
                <a:r>
                  <a:rPr kumimoji="1" lang="ko-KR" altLang="en-US" sz="1600" b="1" dirty="0">
                    <a:solidFill>
                      <a:schemeClr val="bg1"/>
                    </a:solidFill>
                  </a:rPr>
                  <a:t> 진동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D36F7C-C625-564D-80AF-991EAFE0B513}"/>
                  </a:ext>
                </a:extLst>
              </p:cNvPr>
              <p:cNvSpPr txBox="1"/>
              <p:nvPr/>
            </p:nvSpPr>
            <p:spPr>
              <a:xfrm>
                <a:off x="5858395" y="521967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bg1"/>
                    </a:solidFill>
                  </a:rPr>
                  <a:t>태그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B437FB-7CC3-B64E-8B02-B66A09D1A80F}"/>
                  </a:ext>
                </a:extLst>
              </p:cNvPr>
              <p:cNvSpPr txBox="1"/>
              <p:nvPr/>
            </p:nvSpPr>
            <p:spPr>
              <a:xfrm>
                <a:off x="1408319" y="26374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b="1" dirty="0">
                    <a:solidFill>
                      <a:schemeClr val="bg1"/>
                    </a:solidFill>
                  </a:rPr>
                  <a:t>정보전달</a:t>
                </a: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CD0268E7-DDC4-7B4A-BBEA-84AABDD15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396" y="2890786"/>
                <a:ext cx="0" cy="163466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5D36CC5-9E75-364F-B514-5F7598A8DB2F}"/>
                  </a:ext>
                </a:extLst>
              </p:cNvPr>
              <p:cNvSpPr txBox="1"/>
              <p:nvPr/>
            </p:nvSpPr>
            <p:spPr>
              <a:xfrm>
                <a:off x="131146" y="475081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b="1" dirty="0">
                    <a:solidFill>
                      <a:schemeClr val="bg1"/>
                    </a:solidFill>
                  </a:rPr>
                  <a:t>모니터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907941-EF36-F646-969A-41D1D95579E4}"/>
                  </a:ext>
                </a:extLst>
              </p:cNvPr>
              <p:cNvSpPr txBox="1"/>
              <p:nvPr/>
            </p:nvSpPr>
            <p:spPr>
              <a:xfrm>
                <a:off x="1092174" y="1794663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b="1" dirty="0">
                    <a:solidFill>
                      <a:schemeClr val="bg1"/>
                    </a:solidFill>
                  </a:rPr>
                  <a:t>1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E09DFC-1CA0-4840-99C0-2C080146D4EB}"/>
                  </a:ext>
                </a:extLst>
              </p:cNvPr>
              <p:cNvSpPr txBox="1"/>
              <p:nvPr/>
            </p:nvSpPr>
            <p:spPr>
              <a:xfrm>
                <a:off x="8912305" y="2455712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b="1" dirty="0">
                    <a:solidFill>
                      <a:schemeClr val="bg1"/>
                    </a:solidFill>
                  </a:rPr>
                  <a:t>1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A30478-4EA2-B843-A7E5-CE8C9405349C}"/>
                  </a:ext>
                </a:extLst>
              </p:cNvPr>
              <p:cNvSpPr txBox="1"/>
              <p:nvPr/>
            </p:nvSpPr>
            <p:spPr>
              <a:xfrm>
                <a:off x="6864571" y="4875518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bg1"/>
                    </a:solidFill>
                  </a:rPr>
                  <a:t>2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B3896C-E1F1-A449-BE9E-DBDC1D8C586B}"/>
                  </a:ext>
                </a:extLst>
              </p:cNvPr>
              <p:cNvSpPr txBox="1"/>
              <p:nvPr/>
            </p:nvSpPr>
            <p:spPr>
              <a:xfrm>
                <a:off x="3961928" y="4899503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bg1"/>
                    </a:solidFill>
                  </a:rPr>
                  <a:t>3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B2FDD7-648C-844D-AC88-F2F54507E60C}"/>
                  </a:ext>
                </a:extLst>
              </p:cNvPr>
              <p:cNvSpPr txBox="1"/>
              <p:nvPr/>
            </p:nvSpPr>
            <p:spPr>
              <a:xfrm>
                <a:off x="2775274" y="2647656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bg1"/>
                    </a:solidFill>
                  </a:rPr>
                  <a:t>4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3E1A8EA-3E88-2B43-8C36-5BDDBA9D80B8}"/>
                  </a:ext>
                </a:extLst>
              </p:cNvPr>
              <p:cNvSpPr txBox="1"/>
              <p:nvPr/>
            </p:nvSpPr>
            <p:spPr>
              <a:xfrm>
                <a:off x="655437" y="3186117"/>
                <a:ext cx="303288" cy="338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bg1"/>
                    </a:solidFill>
                  </a:rPr>
                  <a:t>5</a:t>
                </a:r>
                <a:endParaRPr kumimoji="1" lang="ko-Kore-KR" alt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70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163DA-9D61-804C-870C-84AC173F7EB4}"/>
              </a:ext>
            </a:extLst>
          </p:cNvPr>
          <p:cNvSpPr txBox="1"/>
          <p:nvPr/>
        </p:nvSpPr>
        <p:spPr>
          <a:xfrm>
            <a:off x="1726855" y="2708920"/>
            <a:ext cx="87382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0</a:t>
            </a:r>
            <a:r>
              <a:rPr kumimoji="1"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03/</a:t>
            </a:r>
            <a:r>
              <a:rPr kumimoji="1" lang="ko-KR" altLang="en-US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데이터 통신 코드</a:t>
            </a:r>
            <a:endParaRPr kumimoji="1" lang="ko-Kore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33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E5A90FF-7B51-451E-AB50-C0D87F9112ED}"/>
              </a:ext>
            </a:extLst>
          </p:cNvPr>
          <p:cNvGrpSpPr/>
          <p:nvPr/>
        </p:nvGrpSpPr>
        <p:grpSpPr>
          <a:xfrm>
            <a:off x="473629" y="1700808"/>
            <a:ext cx="10840699" cy="4189364"/>
            <a:chOff x="241721" y="130028"/>
            <a:chExt cx="11564501" cy="52442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C54E473-D8ED-4224-8C2C-2F650BF07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709" r="-416" b="20097"/>
            <a:stretch/>
          </p:blipFill>
          <p:spPr>
            <a:xfrm>
              <a:off x="241721" y="130028"/>
              <a:ext cx="4916209" cy="524422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2BF4BB-83BB-4819-BF5F-FF4F67FCA14A}"/>
                </a:ext>
              </a:extLst>
            </p:cNvPr>
            <p:cNvSpPr txBox="1"/>
            <p:nvPr/>
          </p:nvSpPr>
          <p:spPr>
            <a:xfrm>
              <a:off x="7528329" y="211055"/>
              <a:ext cx="4277893" cy="80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</a:rPr>
                <a:t>150ms</a:t>
              </a:r>
              <a:r>
                <a:rPr lang="ko-KR" altLang="en-US" sz="1800" dirty="0">
                  <a:solidFill>
                    <a:schemeClr val="bg1"/>
                  </a:solidFill>
                </a:rPr>
                <a:t>마다 </a:t>
              </a:r>
              <a:r>
                <a:rPr lang="en-US" altLang="ko-KR" sz="1800" dirty="0" err="1">
                  <a:solidFill>
                    <a:schemeClr val="bg1"/>
                  </a:solidFill>
                </a:rPr>
                <a:t>handleRFID</a:t>
              </a:r>
              <a:r>
                <a:rPr lang="ko-KR" altLang="en-US" sz="1800" dirty="0">
                  <a:solidFill>
                    <a:schemeClr val="bg1"/>
                  </a:solidFill>
                </a:rPr>
                <a:t>문을 실행시킨다</a:t>
              </a:r>
              <a:r>
                <a:rPr lang="en-US" altLang="ko-KR" sz="1800" dirty="0">
                  <a:solidFill>
                    <a:schemeClr val="bg1"/>
                  </a:solidFill>
                </a:rPr>
                <a:t> 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0A4D650-187B-440A-869A-9C070E550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38372" y="615593"/>
              <a:ext cx="258995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1C4646-C7F3-4030-B28F-9CE3807E98FF}"/>
              </a:ext>
            </a:extLst>
          </p:cNvPr>
          <p:cNvSpPr txBox="1"/>
          <p:nvPr/>
        </p:nvSpPr>
        <p:spPr>
          <a:xfrm>
            <a:off x="479376" y="188642"/>
            <a:ext cx="7333098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통신 코드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NFC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loop()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r>
              <a:rPr lang="en-US" altLang="ko-KR" sz="5867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333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1561D8-01E9-884F-9B37-430B64347342}"/>
              </a:ext>
            </a:extLst>
          </p:cNvPr>
          <p:cNvSpPr/>
          <p:nvPr/>
        </p:nvSpPr>
        <p:spPr>
          <a:xfrm>
            <a:off x="551384" y="4869160"/>
            <a:ext cx="43204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4A8C2-D0EC-C242-A54A-58611D385832}"/>
              </a:ext>
            </a:extLst>
          </p:cNvPr>
          <p:cNvSpPr txBox="1"/>
          <p:nvPr/>
        </p:nvSpPr>
        <p:spPr>
          <a:xfrm>
            <a:off x="7355296" y="4859018"/>
            <a:ext cx="401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연결된 서버에 데이터를 전송한다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B95849-75F1-6E4C-9A08-EF5DAB0FFEC0}"/>
              </a:ext>
            </a:extLst>
          </p:cNvPr>
          <p:cNvCxnSpPr>
            <a:cxnSpLocks/>
          </p:cNvCxnSpPr>
          <p:nvPr/>
        </p:nvCxnSpPr>
        <p:spPr>
          <a:xfrm>
            <a:off x="4899652" y="5085277"/>
            <a:ext cx="242785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5C6275-9EF5-2340-9A10-0094B29F92AE}"/>
              </a:ext>
            </a:extLst>
          </p:cNvPr>
          <p:cNvSpPr txBox="1"/>
          <p:nvPr/>
        </p:nvSpPr>
        <p:spPr>
          <a:xfrm>
            <a:off x="6900216" y="5261465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dirty="0">
                <a:solidFill>
                  <a:schemeClr val="bg1"/>
                </a:solidFill>
              </a:rPr>
              <a:t>(</a:t>
            </a:r>
            <a:r>
              <a:rPr kumimoji="1" lang="ko-Kore-KR" altLang="en-US" sz="1800" dirty="0">
                <a:solidFill>
                  <a:schemeClr val="bg1"/>
                </a:solidFill>
              </a:rPr>
              <a:t>각</a:t>
            </a:r>
            <a:r>
              <a:rPr kumimoji="1" lang="ko-KR" altLang="en-US" sz="1800" dirty="0">
                <a:solidFill>
                  <a:schemeClr val="bg1"/>
                </a:solidFill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</a:rPr>
              <a:t>모듈마다</a:t>
            </a:r>
            <a:r>
              <a:rPr kumimoji="1" lang="ko-KR" altLang="en-US" sz="1800" dirty="0">
                <a:solidFill>
                  <a:schemeClr val="bg1"/>
                </a:solidFill>
              </a:rPr>
              <a:t> </a:t>
            </a:r>
            <a:r>
              <a:rPr kumimoji="1" lang="ko-KR" altLang="en-US" sz="1800" dirty="0" err="1">
                <a:solidFill>
                  <a:schemeClr val="bg1"/>
                </a:solidFill>
              </a:rPr>
              <a:t>서로다른</a:t>
            </a:r>
            <a:r>
              <a:rPr kumimoji="1" lang="ko-KR" altLang="en-US" sz="1800" dirty="0">
                <a:solidFill>
                  <a:schemeClr val="bg1"/>
                </a:solidFill>
              </a:rPr>
              <a:t> 값을 보내게 할 예정</a:t>
            </a:r>
            <a:r>
              <a:rPr kumimoji="1" lang="en-US" altLang="ko-KR" sz="1800" dirty="0">
                <a:solidFill>
                  <a:schemeClr val="bg1"/>
                </a:solidFill>
              </a:rPr>
              <a:t>)</a:t>
            </a:r>
            <a:endParaRPr kumimoji="1" lang="ko-Kore-KR" altLang="en-US" sz="1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99E0C-DBE4-1744-883D-699AEEACFBC5}"/>
              </a:ext>
            </a:extLst>
          </p:cNvPr>
          <p:cNvSpPr txBox="1"/>
          <p:nvPr/>
        </p:nvSpPr>
        <p:spPr>
          <a:xfrm>
            <a:off x="7303167" y="2473854"/>
            <a:ext cx="3384260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/>
              <a:t>데이터</a:t>
            </a:r>
            <a:r>
              <a:rPr kumimoji="1" lang="ko-KR" altLang="en-US" sz="2000" b="1" dirty="0"/>
              <a:t> 형식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두자리</a:t>
            </a:r>
            <a:r>
              <a:rPr kumimoji="1" lang="ko-KR" altLang="en-US" sz="2000" b="1" dirty="0"/>
              <a:t> 숫자</a:t>
            </a:r>
            <a:endParaRPr kumimoji="1" lang="en-US" altLang="ko-KR" sz="2000" b="1" dirty="0"/>
          </a:p>
          <a:p>
            <a:r>
              <a:rPr kumimoji="1" lang="ko-KR" altLang="en-US" sz="2000" b="1" dirty="0" err="1"/>
              <a:t>앞의자리</a:t>
            </a:r>
            <a:r>
              <a:rPr kumimoji="1" lang="ko-KR" altLang="en-US" sz="2000" b="1" dirty="0"/>
              <a:t> 수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테이블번호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뒷자리 수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상태 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or 0 )</a:t>
            </a:r>
          </a:p>
          <a:p>
            <a:r>
              <a:rPr kumimoji="1" lang="ko-KR" altLang="en-US" sz="2000" b="1" dirty="0"/>
              <a:t>예시 </a:t>
            </a:r>
            <a:r>
              <a:rPr kumimoji="1" lang="en-US" altLang="ko-KR" sz="2000" b="1" dirty="0"/>
              <a:t>)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11 </a:t>
            </a:r>
            <a:r>
              <a:rPr kumimoji="1" lang="en-US" altLang="ko-KR" sz="2000" b="1" dirty="0">
                <a:sym typeface="Wingdings" pitchFamily="2" charset="2"/>
              </a:rPr>
              <a:t> 1</a:t>
            </a:r>
            <a:r>
              <a:rPr kumimoji="1" lang="ko-KR" altLang="en-US" sz="2000" b="1" dirty="0">
                <a:sym typeface="Wingdings" pitchFamily="2" charset="2"/>
              </a:rPr>
              <a:t>번 테이블 이용 가능</a:t>
            </a:r>
            <a:endParaRPr kumimoji="1" lang="en-US" altLang="ko-KR" sz="2000" b="1" dirty="0">
              <a:sym typeface="Wingdings" pitchFamily="2" charset="2"/>
            </a:endParaRPr>
          </a:p>
          <a:p>
            <a:r>
              <a:rPr kumimoji="1" lang="en-US" altLang="ko-KR" sz="2000" b="1" dirty="0">
                <a:sym typeface="Wingdings" pitchFamily="2" charset="2"/>
              </a:rPr>
              <a:t>20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2</a:t>
            </a:r>
            <a:r>
              <a:rPr kumimoji="1" lang="ko-KR" altLang="en-US" sz="2000" b="1" dirty="0">
                <a:sym typeface="Wingdings" pitchFamily="2" charset="2"/>
              </a:rPr>
              <a:t>번 테이블 이용 불가</a:t>
            </a:r>
            <a:endParaRPr kumimoji="1" lang="en-US" altLang="ko-KR" sz="2000" b="1" dirty="0">
              <a:sym typeface="Wingdings" pitchFamily="2" charset="2"/>
            </a:endParaRPr>
          </a:p>
          <a:p>
            <a:r>
              <a:rPr kumimoji="1" lang="en-US" altLang="ko-KR" sz="2000" b="1" dirty="0"/>
              <a:t>31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3</a:t>
            </a:r>
            <a:r>
              <a:rPr kumimoji="1" lang="ko-KR" altLang="en-US" sz="2000" b="1" dirty="0">
                <a:sym typeface="Wingdings" pitchFamily="2" charset="2"/>
              </a:rPr>
              <a:t>번 테이블 이용 가능</a:t>
            </a:r>
            <a:endParaRPr kumimoji="1" lang="en-US" altLang="ko-KR" sz="2000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942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5DA006-F3B3-4E71-9AC9-032C65FEDD4A}"/>
              </a:ext>
            </a:extLst>
          </p:cNvPr>
          <p:cNvSpPr txBox="1"/>
          <p:nvPr/>
        </p:nvSpPr>
        <p:spPr>
          <a:xfrm>
            <a:off x="479376" y="548680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통신 코드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loop()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서버</a:t>
            </a:r>
            <a:endParaRPr lang="ko-KR" altLang="en-US" sz="5333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386D10-A834-6C4A-80F5-28A4BAB8AC0E}"/>
              </a:ext>
            </a:extLst>
          </p:cNvPr>
          <p:cNvSpPr/>
          <p:nvPr/>
        </p:nvSpPr>
        <p:spPr>
          <a:xfrm>
            <a:off x="623392" y="170080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// 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클라이언트</a:t>
            </a:r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사용자</a:t>
            </a:r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)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가 접속을 </a:t>
            </a:r>
            <a:r>
              <a:rPr lang="ko-KR" altLang="en-US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했을때</a:t>
            </a:r>
            <a:endParaRPr lang="ko-KR" altLang="en-US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</a:t>
            </a:r>
            <a:r>
              <a:rPr lang="en" altLang="ko-Kore-KR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WiFiClient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client = </a:t>
            </a:r>
            <a:r>
              <a:rPr lang="en" altLang="ko-Kore-KR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server.available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();</a:t>
            </a:r>
          </a:p>
          <a:p>
            <a:endParaRPr lang="en" altLang="ko-Kore-KR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if (!client) {</a:t>
            </a: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  return;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//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접속 한 클라이언트가 없을 시 종료</a:t>
            </a:r>
            <a:endParaRPr lang="en-US" altLang="ko-KR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}</a:t>
            </a:r>
          </a:p>
          <a:p>
            <a:endParaRPr lang="en" altLang="ko-Kore-KR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// 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클라이언트가 전송 할 데이터를 기다립니다</a:t>
            </a:r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  <a:endParaRPr lang="en" altLang="ko-Kore-KR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while(!</a:t>
            </a:r>
            <a:r>
              <a:rPr lang="en" altLang="ko-Kore-KR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client.available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()){</a:t>
            </a: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  delay(1);</a:t>
            </a: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}</a:t>
            </a:r>
          </a:p>
          <a:p>
            <a:endParaRPr lang="en" altLang="ko-Kore-KR" sz="18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// 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클라이언트가 전송한 </a:t>
            </a:r>
            <a:r>
              <a:rPr lang="ko-KR" altLang="en-US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리퀘스트</a:t>
            </a:r>
            <a:r>
              <a:rPr lang="ko-KR" altLang="en-US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헤더를 읽습니다</a:t>
            </a:r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String req = </a:t>
            </a:r>
            <a:r>
              <a:rPr lang="en" altLang="ko-Kore-KR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client.readStringUntil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('\r');</a:t>
            </a:r>
          </a:p>
          <a:p>
            <a:r>
              <a:rPr lang="en-US" altLang="ko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</a:t>
            </a:r>
            <a:r>
              <a:rPr lang="en" altLang="ko-Kore-KR" sz="18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client.flush</a:t>
            </a:r>
            <a:r>
              <a:rPr lang="en" altLang="ko-Kore-KR" sz="18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810F2-009D-D843-97F6-E422AB4BAB8C}"/>
              </a:ext>
            </a:extLst>
          </p:cNvPr>
          <p:cNvSpPr txBox="1"/>
          <p:nvPr/>
        </p:nvSpPr>
        <p:spPr>
          <a:xfrm>
            <a:off x="6096000" y="1700808"/>
            <a:ext cx="6022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//</a:t>
            </a:r>
            <a:r>
              <a:rPr kumimoji="1" lang="ko-KR" altLang="en-US" dirty="0">
                <a:solidFill>
                  <a:schemeClr val="bg1"/>
                </a:solidFill>
              </a:rPr>
              <a:t> 함수 상단에 </a:t>
            </a:r>
            <a:r>
              <a:rPr kumimoji="1" lang="ko-KR" altLang="en-US" dirty="0" err="1">
                <a:solidFill>
                  <a:schemeClr val="bg1"/>
                </a:solidFill>
              </a:rPr>
              <a:t>전역변수로</a:t>
            </a:r>
            <a:r>
              <a:rPr kumimoji="1" lang="ko-KR" altLang="en-US" dirty="0">
                <a:solidFill>
                  <a:schemeClr val="bg1"/>
                </a:solidFill>
              </a:rPr>
              <a:t> 선언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Int RINGNUM = 2; // </a:t>
            </a:r>
            <a:r>
              <a:rPr kumimoji="1" lang="ko-KR" altLang="en-US" dirty="0" err="1">
                <a:solidFill>
                  <a:schemeClr val="bg1"/>
                </a:solidFill>
              </a:rPr>
              <a:t>진동벨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테이블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의 수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int </a:t>
            </a:r>
            <a:r>
              <a:rPr kumimoji="1" lang="en-US" altLang="ko-KR" dirty="0" err="1">
                <a:solidFill>
                  <a:schemeClr val="bg1"/>
                </a:solidFill>
              </a:rPr>
              <a:t>ringState</a:t>
            </a:r>
            <a:r>
              <a:rPr kumimoji="1" lang="en-US" altLang="ko-KR" dirty="0">
                <a:solidFill>
                  <a:schemeClr val="bg1"/>
                </a:solidFill>
              </a:rPr>
              <a:t>[RINGNUM];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//</a:t>
            </a:r>
            <a:r>
              <a:rPr kumimoji="1" lang="ko-KR" altLang="en-US" dirty="0">
                <a:solidFill>
                  <a:schemeClr val="bg1"/>
                </a:solidFill>
              </a:rPr>
              <a:t> 테이블의 상태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0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386D10-A834-6C4A-80F5-28A4BAB8AC0E}"/>
              </a:ext>
            </a:extLst>
          </p:cNvPr>
          <p:cNvSpPr/>
          <p:nvPr/>
        </p:nvSpPr>
        <p:spPr>
          <a:xfrm>
            <a:off x="335360" y="1844824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//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들어온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request</a:t>
            </a:r>
            <a:r>
              <a:rPr lang="ko-KR" altLang="en-US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확인합니다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.</a:t>
            </a:r>
          </a:p>
          <a:p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int state = </a:t>
            </a:r>
            <a:r>
              <a:rPr lang="en-US" altLang="ko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req.toInt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();</a:t>
            </a:r>
          </a:p>
          <a:p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int </a:t>
            </a:r>
            <a:r>
              <a:rPr lang="en-US" altLang="ko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tableNum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= -1;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if (state != 0)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{</a:t>
            </a:r>
          </a:p>
          <a:p>
            <a:r>
              <a:rPr lang="en-US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    </a:t>
            </a:r>
            <a:r>
              <a:rPr lang="en-US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tableNum</a:t>
            </a:r>
            <a:r>
              <a:rPr lang="en-US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= state/10;</a:t>
            </a:r>
          </a:p>
          <a:p>
            <a:r>
              <a:rPr lang="en-US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    </a:t>
            </a:r>
            <a:r>
              <a:rPr lang="en-US" altLang="ko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ringState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[</a:t>
            </a:r>
            <a:r>
              <a:rPr lang="en-US" altLang="ko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tableNum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]</a:t>
            </a:r>
            <a:r>
              <a:rPr lang="en-US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= state%10;</a:t>
            </a:r>
          </a:p>
          <a:p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}</a:t>
            </a:r>
            <a:endParaRPr lang="en" altLang="ko-Kore-KR" sz="15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else {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  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client.stop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  return;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}</a:t>
            </a:r>
          </a:p>
          <a:p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client.flush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();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String webpage = “”;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// </a:t>
            </a:r>
            <a:r>
              <a:rPr lang="ko-Kore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전송받은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request </a:t>
            </a:r>
            <a:r>
              <a:rPr lang="ko-KR" altLang="en-US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Parsing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해서 </a:t>
            </a:r>
            <a:r>
              <a:rPr lang="en-US" altLang="ko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webPage</a:t>
            </a:r>
            <a:r>
              <a:rPr lang="ko-KR" altLang="en-US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를</a:t>
            </a:r>
            <a:r>
              <a:rPr lang="ko-KR" altLang="en-US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출력</a:t>
            </a:r>
            <a:endParaRPr lang="en" altLang="ko-Kore-KR" sz="1500" b="1" dirty="0">
              <a:solidFill>
                <a:schemeClr val="bg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  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client.print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webPage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);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delay(1);</a:t>
            </a:r>
          </a:p>
          <a:p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  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Serial.println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("Client </a:t>
            </a:r>
            <a:r>
              <a:rPr lang="en" altLang="ko-Kore-KR" sz="1500" b="1" dirty="0" err="1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disonnected</a:t>
            </a:r>
            <a:r>
              <a:rPr lang="en" altLang="ko-Kore-KR" sz="1500" b="1" dirty="0">
                <a:solidFill>
                  <a:schemeClr val="bg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47893-7046-3247-893D-18E10058B171}"/>
              </a:ext>
            </a:extLst>
          </p:cNvPr>
          <p:cNvSpPr txBox="1"/>
          <p:nvPr/>
        </p:nvSpPr>
        <p:spPr>
          <a:xfrm>
            <a:off x="479376" y="548680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통신 코드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loop()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서버</a:t>
            </a:r>
            <a:endParaRPr lang="ko-KR" altLang="en-US" sz="5333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71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BF3A6-B303-8045-A88C-56A89A964CC7}"/>
              </a:ext>
            </a:extLst>
          </p:cNvPr>
          <p:cNvSpPr/>
          <p:nvPr/>
        </p:nvSpPr>
        <p:spPr>
          <a:xfrm>
            <a:off x="191344" y="1183851"/>
            <a:ext cx="11161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chemeClr val="bg1"/>
                </a:solidFill>
              </a:rPr>
              <a:t>String </a:t>
            </a:r>
            <a:r>
              <a:rPr lang="en" altLang="ko-Kore-KR" sz="1600" dirty="0" err="1">
                <a:solidFill>
                  <a:schemeClr val="bg1"/>
                </a:solidFill>
              </a:rPr>
              <a:t>wepPage</a:t>
            </a:r>
            <a:r>
              <a:rPr lang="en" altLang="ko-Kore-KR" sz="1600" dirty="0">
                <a:solidFill>
                  <a:schemeClr val="bg1"/>
                </a:solidFill>
              </a:rPr>
              <a:t> = ”&lt;html&gt;&lt;head&gt;&lt;meta name=‘viewport’ content=’width=device-width, initial-scale=1.0’&gt;&lt;/head&gt;&lt;body&gt;&lt;div style='font-family: sans-serif’&gt;&lt;div id=‘header’ style=‘text-align: center; font-size: 50pt; font-family: sans-serif; </a:t>
            </a:r>
            <a:r>
              <a:rPr lang="en" altLang="ko-Kore-KR" sz="1600" dirty="0" err="1">
                <a:solidFill>
                  <a:schemeClr val="bg1"/>
                </a:solidFill>
              </a:rPr>
              <a:t>color:white</a:t>
            </a:r>
            <a:r>
              <a:rPr lang="en" altLang="ko-Kore-KR" sz="1600" dirty="0">
                <a:solidFill>
                  <a:schemeClr val="bg1"/>
                </a:solidFill>
              </a:rPr>
              <a:t>; width:100%; height: 15%; background-color:#525f78;’  &gt;Seat Status&lt;/div&gt;&lt;div id=‘content’ style=‘font-size:15pt; text-align: center; vertical-align: center; padding:60px 0px 60px 0px;’&gt;”;</a:t>
            </a:r>
            <a:endParaRPr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E7CAD9-A06B-3A47-A36D-C0FC0A2CA008}"/>
              </a:ext>
            </a:extLst>
          </p:cNvPr>
          <p:cNvSpPr/>
          <p:nvPr/>
        </p:nvSpPr>
        <p:spPr>
          <a:xfrm>
            <a:off x="203397" y="2134719"/>
            <a:ext cx="66888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chemeClr val="bg1"/>
                </a:solidFill>
              </a:rPr>
              <a:t>int </a:t>
            </a:r>
            <a:r>
              <a:rPr lang="en" altLang="ko-Kore-KR" sz="1600" dirty="0" err="1">
                <a:solidFill>
                  <a:schemeClr val="bg1"/>
                </a:solidFill>
              </a:rPr>
              <a:t>cnt</a:t>
            </a:r>
            <a:r>
              <a:rPr lang="en" altLang="ko-Kore-KR" sz="1600" dirty="0">
                <a:solidFill>
                  <a:schemeClr val="bg1"/>
                </a:solidFill>
              </a:rPr>
              <a:t> = 0;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for(int </a:t>
            </a:r>
            <a:r>
              <a:rPr lang="en" altLang="ko-Kore-KR" sz="1600" dirty="0" err="1">
                <a:solidFill>
                  <a:schemeClr val="bg1"/>
                </a:solidFill>
              </a:rPr>
              <a:t>i</a:t>
            </a:r>
            <a:r>
              <a:rPr lang="en" altLang="ko-Kore-KR" sz="1600" dirty="0">
                <a:solidFill>
                  <a:schemeClr val="bg1"/>
                </a:solidFill>
              </a:rPr>
              <a:t> = 0 ; </a:t>
            </a:r>
            <a:r>
              <a:rPr lang="en" altLang="ko-Kore-KR" sz="1600" dirty="0" err="1">
                <a:solidFill>
                  <a:schemeClr val="bg1"/>
                </a:solidFill>
              </a:rPr>
              <a:t>i</a:t>
            </a:r>
            <a:r>
              <a:rPr lang="en" altLang="ko-Kore-KR" sz="1600" dirty="0">
                <a:solidFill>
                  <a:schemeClr val="bg1"/>
                </a:solidFill>
              </a:rPr>
              <a:t> &lt;= RINGNUM ; </a:t>
            </a:r>
            <a:r>
              <a:rPr lang="en" altLang="ko-Kore-KR" sz="1600" dirty="0" err="1">
                <a:solidFill>
                  <a:schemeClr val="bg1"/>
                </a:solidFill>
              </a:rPr>
              <a:t>i</a:t>
            </a:r>
            <a:r>
              <a:rPr lang="en" altLang="ko-Kore-KR" sz="1600" dirty="0">
                <a:solidFill>
                  <a:schemeClr val="bg1"/>
                </a:solidFill>
              </a:rPr>
              <a:t> ++){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if( </a:t>
            </a:r>
            <a:r>
              <a:rPr lang="en" altLang="ko-Kore-KR" sz="1600" dirty="0" err="1">
                <a:solidFill>
                  <a:schemeClr val="bg1"/>
                </a:solidFill>
              </a:rPr>
              <a:t>ringState</a:t>
            </a:r>
            <a:r>
              <a:rPr lang="en" altLang="ko-Kore-KR" sz="1600" dirty="0">
                <a:solidFill>
                  <a:schemeClr val="bg1"/>
                </a:solidFill>
              </a:rPr>
              <a:t>[</a:t>
            </a:r>
            <a:r>
              <a:rPr lang="en" altLang="ko-Kore-KR" sz="1600" dirty="0" err="1">
                <a:solidFill>
                  <a:schemeClr val="bg1"/>
                </a:solidFill>
              </a:rPr>
              <a:t>i</a:t>
            </a:r>
            <a:r>
              <a:rPr lang="en" altLang="ko-Kore-KR" sz="1600" dirty="0">
                <a:solidFill>
                  <a:schemeClr val="bg1"/>
                </a:solidFill>
              </a:rPr>
              <a:t>] == 1){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  </a:t>
            </a:r>
            <a:r>
              <a:rPr lang="en" altLang="ko-Kore-KR" sz="1600" dirty="0" err="1">
                <a:solidFill>
                  <a:schemeClr val="bg1"/>
                </a:solidFill>
              </a:rPr>
              <a:t>cnt</a:t>
            </a:r>
            <a:r>
              <a:rPr lang="en" altLang="ko-Kore-KR" sz="1600" dirty="0">
                <a:solidFill>
                  <a:schemeClr val="bg1"/>
                </a:solidFill>
              </a:rPr>
              <a:t> += 1;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  </a:t>
            </a:r>
            <a:r>
              <a:rPr lang="en" altLang="ko-Kore-KR" sz="1600" dirty="0" err="1">
                <a:solidFill>
                  <a:schemeClr val="bg1"/>
                </a:solidFill>
              </a:rPr>
              <a:t>webPage</a:t>
            </a:r>
            <a:r>
              <a:rPr lang="en" altLang="ko-Kore-KR" sz="1600" dirty="0">
                <a:solidFill>
                  <a:schemeClr val="bg1"/>
                </a:solidFill>
              </a:rPr>
              <a:t> += “&lt;div id='area1' style='width : 45%; border:1px solid black; display: inline-block; </a:t>
            </a:r>
            <a:r>
              <a:rPr lang="en" altLang="ko-Kore-KR" sz="1600" dirty="0" err="1">
                <a:solidFill>
                  <a:schemeClr val="bg1"/>
                </a:solidFill>
              </a:rPr>
              <a:t>background-color:lawngreen</a:t>
            </a:r>
            <a:r>
              <a:rPr lang="en" altLang="ko-Kore-KR" sz="1600" dirty="0">
                <a:solidFill>
                  <a:schemeClr val="bg1"/>
                </a:solidFill>
              </a:rPr>
              <a:t>;'&gt;</a:t>
            </a:r>
            <a:r>
              <a:rPr lang="en" altLang="ko-Kore-KR" sz="1600" dirty="0">
                <a:solidFill>
                  <a:srgbClr val="FF0000"/>
                </a:solidFill>
              </a:rPr>
              <a:t>Available</a:t>
            </a:r>
            <a:r>
              <a:rPr lang="en" altLang="ko-Kore-KR" sz="1600" dirty="0">
                <a:solidFill>
                  <a:schemeClr val="bg1"/>
                </a:solidFill>
              </a:rPr>
              <a:t>&lt;/div&gt;”;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else{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  </a:t>
            </a:r>
            <a:r>
              <a:rPr lang="en" altLang="ko-Kore-KR" sz="1600" dirty="0" err="1">
                <a:solidFill>
                  <a:schemeClr val="bg1"/>
                </a:solidFill>
              </a:rPr>
              <a:t>webPage</a:t>
            </a:r>
            <a:r>
              <a:rPr lang="en" altLang="ko-Kore-KR" sz="1600" dirty="0">
                <a:solidFill>
                  <a:schemeClr val="bg1"/>
                </a:solidFill>
              </a:rPr>
              <a:t> += “&lt;div id='area2' style='width : 45%; border:1px solid black; display: inline-block; </a:t>
            </a:r>
            <a:r>
              <a:rPr lang="en" altLang="ko-Kore-KR" sz="1600" dirty="0" err="1">
                <a:solidFill>
                  <a:schemeClr val="bg1"/>
                </a:solidFill>
              </a:rPr>
              <a:t>background-color:red</a:t>
            </a:r>
            <a:r>
              <a:rPr lang="en" altLang="ko-Kore-KR" sz="1600" dirty="0">
                <a:solidFill>
                  <a:schemeClr val="bg1"/>
                </a:solidFill>
              </a:rPr>
              <a:t>;'&gt;</a:t>
            </a:r>
            <a:r>
              <a:rPr lang="en" altLang="ko-Kore-KR" sz="1600" dirty="0">
                <a:solidFill>
                  <a:srgbClr val="FFFF00"/>
                </a:solidFill>
              </a:rPr>
              <a:t>Not available</a:t>
            </a:r>
            <a:r>
              <a:rPr lang="en" altLang="ko-Kore-KR" sz="1600" dirty="0">
                <a:solidFill>
                  <a:schemeClr val="bg1"/>
                </a:solidFill>
              </a:rPr>
              <a:t>&lt;/div&gt;”;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  }</a:t>
            </a:r>
          </a:p>
          <a:p>
            <a:r>
              <a:rPr lang="en" altLang="ko-Kore-KR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E2A6C1-88F6-324F-8E87-18262820BB24}"/>
              </a:ext>
            </a:extLst>
          </p:cNvPr>
          <p:cNvSpPr txBox="1"/>
          <p:nvPr/>
        </p:nvSpPr>
        <p:spPr>
          <a:xfrm>
            <a:off x="191344" y="5517759"/>
            <a:ext cx="8664622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" altLang="ko-Kore-KR" sz="1600" dirty="0" err="1">
                <a:solidFill>
                  <a:schemeClr val="bg1"/>
                </a:solidFill>
              </a:rPr>
              <a:t>webPage</a:t>
            </a:r>
            <a:r>
              <a:rPr lang="en" altLang="ko-Kore-KR" sz="1600" dirty="0">
                <a:solidFill>
                  <a:schemeClr val="bg1"/>
                </a:solidFill>
              </a:rPr>
              <a:t> += “&lt;/div&gt;&lt;div id='footer' style='font-family: sans-serif; font-size: 20pt; margin:0; padding:0; text-align: center; </a:t>
            </a:r>
            <a:r>
              <a:rPr lang="en" altLang="ko-Kore-KR" sz="1600" dirty="0" err="1">
                <a:solidFill>
                  <a:schemeClr val="bg1"/>
                </a:solidFill>
              </a:rPr>
              <a:t>color:white</a:t>
            </a:r>
            <a:r>
              <a:rPr lang="en" altLang="ko-Kore-KR" sz="1600" dirty="0">
                <a:solidFill>
                  <a:schemeClr val="bg1"/>
                </a:solidFill>
              </a:rPr>
              <a:t>;'&gt;&lt;ul style='list-style: none;width:100%; background-color:#525f78; padding:10px 0px 10px 0px; border: 1px solid #33435e;'&gt;&lt;li&gt;&lt;div id='total'&gt;Total : </a:t>
            </a:r>
            <a:r>
              <a:rPr lang="en-US" altLang="ko-Kore-KR" sz="1600" dirty="0">
                <a:solidFill>
                  <a:schemeClr val="bg1"/>
                </a:solidFill>
              </a:rPr>
              <a:t>“</a:t>
            </a:r>
            <a:r>
              <a:rPr lang="en-US" altLang="ko-KR" sz="1600" dirty="0">
                <a:solidFill>
                  <a:schemeClr val="bg1"/>
                </a:solidFill>
              </a:rPr>
              <a:t>+</a:t>
            </a:r>
            <a:r>
              <a:rPr lang="en-US" altLang="ko-KR" sz="1600" b="1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RINGNUM</a:t>
            </a:r>
            <a:r>
              <a:rPr lang="en-US" altLang="ko-KR" sz="1600" dirty="0">
                <a:solidFill>
                  <a:schemeClr val="bg1"/>
                </a:solidFill>
              </a:rPr>
              <a:t>+”</a:t>
            </a:r>
            <a:r>
              <a:rPr lang="en" altLang="ko-Kore-KR" sz="1600" dirty="0">
                <a:solidFill>
                  <a:schemeClr val="bg1"/>
                </a:solidFill>
              </a:rPr>
              <a:t>&lt;/div&gt;&lt;/li&gt;&lt;li&gt;&lt;div id='remaining'&gt;Remaining Seat : “+</a:t>
            </a:r>
            <a:r>
              <a:rPr lang="en" altLang="ko-Kore-KR" sz="1600" b="1" dirty="0" err="1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cnt</a:t>
            </a:r>
            <a:r>
              <a:rPr lang="en" altLang="ko-Kore-KR" sz="1600" dirty="0">
                <a:solidFill>
                  <a:schemeClr val="bg1"/>
                </a:solidFill>
              </a:rPr>
              <a:t>+”&lt;/div&gt;&lt;/li&gt;&lt;/ul&gt;&lt;/div&gt;&lt;/div&gt;&lt;/body&gt;&lt;/html&gt;”;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E99ACB-A540-FB4A-81C9-AF8EC46C8123}"/>
              </a:ext>
            </a:extLst>
          </p:cNvPr>
          <p:cNvSpPr/>
          <p:nvPr/>
        </p:nvSpPr>
        <p:spPr>
          <a:xfrm>
            <a:off x="191344" y="2680298"/>
            <a:ext cx="6840760" cy="132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440E84-ED3E-214B-B533-861200612739}"/>
              </a:ext>
            </a:extLst>
          </p:cNvPr>
          <p:cNvSpPr/>
          <p:nvPr/>
        </p:nvSpPr>
        <p:spPr>
          <a:xfrm>
            <a:off x="191344" y="4112385"/>
            <a:ext cx="6840760" cy="12241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63685-D473-164F-936A-C1E06699E0CE}"/>
              </a:ext>
            </a:extLst>
          </p:cNvPr>
          <p:cNvSpPr txBox="1"/>
          <p:nvPr/>
        </p:nvSpPr>
        <p:spPr>
          <a:xfrm>
            <a:off x="479376" y="548680"/>
            <a:ext cx="7295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003/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통신 코드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loop()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서버</a:t>
            </a:r>
            <a:endParaRPr lang="ko-KR" altLang="en-US" sz="5333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69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2589152" y="2280055"/>
            <a:ext cx="70137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spc="400" dirty="0">
                <a:solidFill>
                  <a:srgbClr val="FFC22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800" spc="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5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11" name="TextBox 10"/>
          <p:cNvSpPr txBox="1"/>
          <p:nvPr/>
        </p:nvSpPr>
        <p:spPr>
          <a:xfrm>
            <a:off x="5094789" y="1584484"/>
            <a:ext cx="2083712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9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1145" y="3502360"/>
            <a:ext cx="244971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    </a:t>
            </a:r>
            <a:r>
              <a:rPr lang="ko-KR" altLang="en-US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구성도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5200128" y="2258588"/>
            <a:ext cx="1791744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D0C5CC-1E7F-F04C-9B81-38AB8B5C56E2}"/>
              </a:ext>
            </a:extLst>
          </p:cNvPr>
          <p:cNvSpPr txBox="1"/>
          <p:nvPr/>
        </p:nvSpPr>
        <p:spPr>
          <a:xfrm>
            <a:off x="5208577" y="2926845"/>
            <a:ext cx="177484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    </a:t>
            </a:r>
            <a:r>
              <a:rPr lang="ko-KR" altLang="en-US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0B73F-104B-8C4D-B6BA-735AF14C3A87}"/>
              </a:ext>
            </a:extLst>
          </p:cNvPr>
          <p:cNvSpPr txBox="1"/>
          <p:nvPr/>
        </p:nvSpPr>
        <p:spPr>
          <a:xfrm>
            <a:off x="4565773" y="4077875"/>
            <a:ext cx="30604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    </a:t>
            </a:r>
            <a:r>
              <a:rPr lang="ko-KR" altLang="en-US" sz="2133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통신 코드</a:t>
            </a:r>
          </a:p>
        </p:txBody>
      </p: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FB33D-E3E3-444B-8DBF-825E872B1A49}"/>
              </a:ext>
            </a:extLst>
          </p:cNvPr>
          <p:cNvSpPr txBox="1"/>
          <p:nvPr/>
        </p:nvSpPr>
        <p:spPr>
          <a:xfrm>
            <a:off x="4140977" y="2636912"/>
            <a:ext cx="3910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001/</a:t>
            </a:r>
            <a:r>
              <a:rPr kumimoji="1" lang="ko-KR" altLang="en-US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일정</a:t>
            </a:r>
            <a:endParaRPr kumimoji="1" lang="ko-Kore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11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1631504" y="548681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r>
              <a:rPr lang="en-US" altLang="ko-KR" sz="32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나눔바른펜" panose="020B0600000101010101" charset="-127"/>
                <a:ea typeface="나눔바른펜" panose="020B0600000101010101" charset="-127"/>
              </a:rPr>
              <a:t>일정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824735-B25D-4174-887E-AB53ACB0B8A7}"/>
              </a:ext>
            </a:extLst>
          </p:cNvPr>
          <p:cNvSpPr txBox="1"/>
          <p:nvPr/>
        </p:nvSpPr>
        <p:spPr>
          <a:xfrm>
            <a:off x="5527007" y="189283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defRPr/>
            </a:pPr>
            <a:endParaRPr kumimoji="1" lang="ko-KR" altLang="en-US" sz="3200" b="1" kern="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472CE-FF53-A442-B5EC-F5B16DC1E380}"/>
              </a:ext>
            </a:extLst>
          </p:cNvPr>
          <p:cNvGrpSpPr/>
          <p:nvPr/>
        </p:nvGrpSpPr>
        <p:grpSpPr>
          <a:xfrm>
            <a:off x="1871532" y="1892832"/>
            <a:ext cx="6959824" cy="2881264"/>
            <a:chOff x="1871532" y="1892832"/>
            <a:chExt cx="6959824" cy="288126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CFD6022-005F-4925-92D2-B7015554853B}"/>
                </a:ext>
              </a:extLst>
            </p:cNvPr>
            <p:cNvSpPr txBox="1"/>
            <p:nvPr/>
          </p:nvSpPr>
          <p:spPr>
            <a:xfrm>
              <a:off x="5041089" y="1892832"/>
              <a:ext cx="8354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kumimoji="1" lang="en-US" altLang="ko-KR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10</a:t>
              </a:r>
              <a:r>
                <a:rPr kumimoji="1" lang="ko-KR" altLang="en-US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AA05171-0A62-42B9-AE1A-8270517E2E13}"/>
                </a:ext>
              </a:extLst>
            </p:cNvPr>
            <p:cNvSpPr txBox="1"/>
            <p:nvPr/>
          </p:nvSpPr>
          <p:spPr>
            <a:xfrm>
              <a:off x="6363041" y="1892832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kumimoji="1" lang="en-US" altLang="ko-KR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11</a:t>
              </a:r>
              <a:r>
                <a:rPr kumimoji="1" lang="ko-KR" altLang="en-US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A3F7DF-4CFA-4AAD-9528-8D25A39C26CE}"/>
                </a:ext>
              </a:extLst>
            </p:cNvPr>
            <p:cNvSpPr txBox="1"/>
            <p:nvPr/>
          </p:nvSpPr>
          <p:spPr>
            <a:xfrm>
              <a:off x="7684996" y="1892832"/>
              <a:ext cx="8274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r>
                <a:rPr kumimoji="1" lang="en-US" altLang="ko-KR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12</a:t>
              </a:r>
              <a:r>
                <a:rPr kumimoji="1" lang="ko-KR" altLang="en-US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</a:t>
              </a:r>
              <a:endParaRPr kumimoji="1" lang="en-US" altLang="ko-KR" sz="3200" b="1" kern="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2298B36-3720-F44C-8513-51557091C328}"/>
                </a:ext>
              </a:extLst>
            </p:cNvPr>
            <p:cNvGrpSpPr/>
            <p:nvPr/>
          </p:nvGrpSpPr>
          <p:grpSpPr>
            <a:xfrm>
              <a:off x="1871532" y="2532904"/>
              <a:ext cx="6959824" cy="2241192"/>
              <a:chOff x="1871532" y="2532904"/>
              <a:chExt cx="6959824" cy="224119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71BC226-79B9-4264-8F55-D6CBAFF7614A}"/>
                  </a:ext>
                </a:extLst>
              </p:cNvPr>
              <p:cNvGrpSpPr/>
              <p:nvPr/>
            </p:nvGrpSpPr>
            <p:grpSpPr>
              <a:xfrm>
                <a:off x="1871532" y="2532904"/>
                <a:ext cx="6959824" cy="2241192"/>
                <a:chOff x="941343" y="2688769"/>
                <a:chExt cx="3914901" cy="1260670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6F875155-6441-4B18-836B-EB05C4FBD995}"/>
                    </a:ext>
                  </a:extLst>
                </p:cNvPr>
                <p:cNvGrpSpPr/>
                <p:nvPr/>
              </p:nvGrpSpPr>
              <p:grpSpPr>
                <a:xfrm>
                  <a:off x="941343" y="2688769"/>
                  <a:ext cx="3914901" cy="1260670"/>
                  <a:chOff x="545497" y="2841060"/>
                  <a:chExt cx="5219868" cy="1680893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DFF757D5-5705-43B8-8022-C781D9B63D34}"/>
                      </a:ext>
                    </a:extLst>
                  </p:cNvPr>
                  <p:cNvSpPr/>
                  <p:nvPr/>
                </p:nvSpPr>
                <p:spPr>
                  <a:xfrm>
                    <a:off x="3956934" y="2996585"/>
                    <a:ext cx="370449" cy="370449"/>
                  </a:xfrm>
                  <a:prstGeom prst="ellipse">
                    <a:avLst/>
                  </a:prstGeom>
                  <a:solidFill>
                    <a:srgbClr val="58B6C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1" name="타원 160">
                    <a:extLst>
                      <a:ext uri="{FF2B5EF4-FFF2-40B4-BE49-F238E27FC236}">
                        <a16:creationId xmlns:a16="http://schemas.microsoft.com/office/drawing/2014/main" id="{A2841BA0-6E41-4BBB-AF8E-97DEED049356}"/>
                      </a:ext>
                    </a:extLst>
                  </p:cNvPr>
                  <p:cNvSpPr/>
                  <p:nvPr/>
                </p:nvSpPr>
                <p:spPr>
                  <a:xfrm>
                    <a:off x="5394916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2" name="타원 161">
                    <a:extLst>
                      <a:ext uri="{FF2B5EF4-FFF2-40B4-BE49-F238E27FC236}">
                        <a16:creationId xmlns:a16="http://schemas.microsoft.com/office/drawing/2014/main" id="{198CDFD8-284F-48A2-A918-C118297B978D}"/>
                      </a:ext>
                    </a:extLst>
                  </p:cNvPr>
                  <p:cNvSpPr/>
                  <p:nvPr/>
                </p:nvSpPr>
                <p:spPr>
                  <a:xfrm>
                    <a:off x="4436261" y="3537709"/>
                    <a:ext cx="370449" cy="370449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3" name="타원 162">
                    <a:extLst>
                      <a:ext uri="{FF2B5EF4-FFF2-40B4-BE49-F238E27FC236}">
                        <a16:creationId xmlns:a16="http://schemas.microsoft.com/office/drawing/2014/main" id="{95EAC2B4-5C1F-4D94-9D6D-B8EB3EE61E22}"/>
                      </a:ext>
                    </a:extLst>
                  </p:cNvPr>
                  <p:cNvSpPr/>
                  <p:nvPr/>
                </p:nvSpPr>
                <p:spPr>
                  <a:xfrm>
                    <a:off x="4915588" y="3537709"/>
                    <a:ext cx="370449" cy="370449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7DDFB5F8-EC13-4024-B120-C322E9F581A1}"/>
                      </a:ext>
                    </a:extLst>
                  </p:cNvPr>
                  <p:cNvSpPr/>
                  <p:nvPr/>
                </p:nvSpPr>
                <p:spPr>
                  <a:xfrm>
                    <a:off x="5394916" y="3523210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6" name="타원 165">
                    <a:extLst>
                      <a:ext uri="{FF2B5EF4-FFF2-40B4-BE49-F238E27FC236}">
                        <a16:creationId xmlns:a16="http://schemas.microsoft.com/office/drawing/2014/main" id="{8FAB1BF9-E845-4E4B-B488-B290CDE71887}"/>
                      </a:ext>
                    </a:extLst>
                  </p:cNvPr>
                  <p:cNvSpPr/>
                  <p:nvPr/>
                </p:nvSpPr>
                <p:spPr>
                  <a:xfrm>
                    <a:off x="5394916" y="4078835"/>
                    <a:ext cx="370449" cy="37044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B843DC49-B25A-4115-B480-92D41B85F4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497" y="2841060"/>
                    <a:ext cx="2048879" cy="1680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sz="3200" b="1" kern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설계</a:t>
                    </a:r>
                    <a:endParaRPr lang="en-US" altLang="ko-KR" sz="3200" b="1" kern="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sz="3200" b="1" kern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테스트 및 보완</a:t>
                    </a:r>
                    <a:br>
                      <a:rPr lang="en-US" altLang="ko-KR" sz="3200" b="1" kern="0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</a:br>
                    <a:r>
                      <a:rPr lang="ko-KR" altLang="en-US" sz="3200" b="1" kern="0" dirty="0">
                        <a:solidFill>
                          <a:srgbClr val="7030A0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발표 준비 및 발표</a:t>
                    </a:r>
                  </a:p>
                </p:txBody>
              </p:sp>
              <p:sp>
                <p:nvSpPr>
                  <p:cNvPr id="182" name="타원 181">
                    <a:extLst>
                      <a:ext uri="{FF2B5EF4-FFF2-40B4-BE49-F238E27FC236}">
                        <a16:creationId xmlns:a16="http://schemas.microsoft.com/office/drawing/2014/main" id="{54E2FC67-9EE3-4463-BD5B-CE46125BF44E}"/>
                      </a:ext>
                    </a:extLst>
                  </p:cNvPr>
                  <p:cNvSpPr/>
                  <p:nvPr/>
                </p:nvSpPr>
                <p:spPr>
                  <a:xfrm>
                    <a:off x="2998280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3" name="타원 182">
                    <a:extLst>
                      <a:ext uri="{FF2B5EF4-FFF2-40B4-BE49-F238E27FC236}">
                        <a16:creationId xmlns:a16="http://schemas.microsoft.com/office/drawing/2014/main" id="{974E71CB-CC62-4532-BA39-5E6C5D34ADE8}"/>
                      </a:ext>
                    </a:extLst>
                  </p:cNvPr>
                  <p:cNvSpPr/>
                  <p:nvPr/>
                </p:nvSpPr>
                <p:spPr>
                  <a:xfrm>
                    <a:off x="4915588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32AF76B-6AEE-45F9-B290-32EC8F98721D}"/>
                      </a:ext>
                    </a:extLst>
                  </p:cNvPr>
                  <p:cNvSpPr/>
                  <p:nvPr/>
                </p:nvSpPr>
                <p:spPr>
                  <a:xfrm>
                    <a:off x="3477608" y="2996585"/>
                    <a:ext cx="370449" cy="370449"/>
                  </a:xfrm>
                  <a:prstGeom prst="ellipse">
                    <a:avLst/>
                  </a:prstGeom>
                  <a:solidFill>
                    <a:srgbClr val="58B6C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7" name="타원 186">
                    <a:extLst>
                      <a:ext uri="{FF2B5EF4-FFF2-40B4-BE49-F238E27FC236}">
                        <a16:creationId xmlns:a16="http://schemas.microsoft.com/office/drawing/2014/main" id="{E588BC2D-C716-48FA-A275-EA31BBA39693}"/>
                      </a:ext>
                    </a:extLst>
                  </p:cNvPr>
                  <p:cNvSpPr/>
                  <p:nvPr/>
                </p:nvSpPr>
                <p:spPr>
                  <a:xfrm>
                    <a:off x="2998280" y="3537709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F608F5A7-C82F-47EF-9744-00B15ED81FE1}"/>
                      </a:ext>
                    </a:extLst>
                  </p:cNvPr>
                  <p:cNvSpPr/>
                  <p:nvPr/>
                </p:nvSpPr>
                <p:spPr>
                  <a:xfrm>
                    <a:off x="3477608" y="3537709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2" name="타원 191">
                    <a:extLst>
                      <a:ext uri="{FF2B5EF4-FFF2-40B4-BE49-F238E27FC236}">
                        <a16:creationId xmlns:a16="http://schemas.microsoft.com/office/drawing/2014/main" id="{FC1DF237-DA5F-48E1-88F2-3735B27471B0}"/>
                      </a:ext>
                    </a:extLst>
                  </p:cNvPr>
                  <p:cNvSpPr/>
                  <p:nvPr/>
                </p:nvSpPr>
                <p:spPr>
                  <a:xfrm>
                    <a:off x="2998279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42D8DF1D-6607-44EA-A113-0975599B9360}"/>
                      </a:ext>
                    </a:extLst>
                  </p:cNvPr>
                  <p:cNvSpPr/>
                  <p:nvPr/>
                </p:nvSpPr>
                <p:spPr>
                  <a:xfrm>
                    <a:off x="3477608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4" name="타원 193">
                    <a:extLst>
                      <a:ext uri="{FF2B5EF4-FFF2-40B4-BE49-F238E27FC236}">
                        <a16:creationId xmlns:a16="http://schemas.microsoft.com/office/drawing/2014/main" id="{31F7CC68-8A23-46D7-AB81-C1484E1FA000}"/>
                      </a:ext>
                    </a:extLst>
                  </p:cNvPr>
                  <p:cNvSpPr/>
                  <p:nvPr/>
                </p:nvSpPr>
                <p:spPr>
                  <a:xfrm>
                    <a:off x="3956934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7FB67BD9-5609-4924-8C72-2A9CEA7D26AB}"/>
                      </a:ext>
                    </a:extLst>
                  </p:cNvPr>
                  <p:cNvSpPr/>
                  <p:nvPr/>
                </p:nvSpPr>
                <p:spPr>
                  <a:xfrm>
                    <a:off x="4436261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</p:grpSp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B731093A-F7E4-4EDA-8FA1-F3C8177CF488}"/>
                    </a:ext>
                  </a:extLst>
                </p:cNvPr>
                <p:cNvSpPr/>
                <p:nvPr/>
              </p:nvSpPr>
              <p:spPr>
                <a:xfrm>
                  <a:off x="3505644" y="3218931"/>
                  <a:ext cx="277837" cy="277837"/>
                </a:xfrm>
                <a:prstGeom prst="ellips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defRPr/>
                  </a:pPr>
                  <a:endParaRPr lang="ko-KR" altLang="en-US" sz="3200" ker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439205B7-74C1-4E9F-A26B-3F4158A69084}"/>
                    </a:ext>
                  </a:extLst>
                </p:cNvPr>
                <p:cNvSpPr/>
                <p:nvPr/>
              </p:nvSpPr>
              <p:spPr>
                <a:xfrm>
                  <a:off x="4218911" y="3622351"/>
                  <a:ext cx="277837" cy="277837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defRPr/>
                  </a:pPr>
                  <a:endParaRPr lang="ko-KR" altLang="en-US" sz="3200" ker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</p:grp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0FFAC39-6296-F647-9C38-466656743189}"/>
                  </a:ext>
                </a:extLst>
              </p:cNvPr>
              <p:cNvSpPr/>
              <p:nvPr/>
            </p:nvSpPr>
            <p:spPr>
              <a:xfrm>
                <a:off x="7059216" y="2734724"/>
                <a:ext cx="493932" cy="493932"/>
              </a:xfrm>
              <a:prstGeom prst="ellipse">
                <a:avLst/>
              </a:prstGeom>
              <a:solidFill>
                <a:srgbClr val="7A8C8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defRPr/>
                </a:pPr>
                <a:endParaRPr lang="ko-KR" altLang="en-US" sz="3200" kern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3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1631504" y="548681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001/</a:t>
            </a:r>
            <a:r>
              <a:rPr lang="en-US" altLang="ko-KR" sz="3200" dirty="0">
                <a:solidFill>
                  <a:srgbClr val="FFC22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latin typeface="나눔바른펜" panose="020B0600000101010101" charset="-127"/>
                <a:ea typeface="나눔바른펜" panose="020B0600000101010101" charset="-127"/>
              </a:rPr>
              <a:t>일정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9CC331-FED7-0749-9B2E-4A37B26A8AAE}"/>
              </a:ext>
            </a:extLst>
          </p:cNvPr>
          <p:cNvGrpSpPr/>
          <p:nvPr/>
        </p:nvGrpSpPr>
        <p:grpSpPr>
          <a:xfrm>
            <a:off x="911424" y="2348880"/>
            <a:ext cx="10801200" cy="2881264"/>
            <a:chOff x="551384" y="1661919"/>
            <a:chExt cx="10801200" cy="28812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995606-E634-9741-8897-CFC0B52C618E}"/>
                </a:ext>
              </a:extLst>
            </p:cNvPr>
            <p:cNvGrpSpPr/>
            <p:nvPr/>
          </p:nvGrpSpPr>
          <p:grpSpPr>
            <a:xfrm>
              <a:off x="551384" y="1661919"/>
              <a:ext cx="6959824" cy="2881264"/>
              <a:chOff x="1871532" y="1892832"/>
              <a:chExt cx="6959824" cy="2881264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8824735-B25D-4174-887E-AB53ACB0B8A7}"/>
                  </a:ext>
                </a:extLst>
              </p:cNvPr>
              <p:cNvSpPr txBox="1"/>
              <p:nvPr/>
            </p:nvSpPr>
            <p:spPr>
              <a:xfrm>
                <a:off x="5527007" y="1892832"/>
                <a:ext cx="18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0">
                  <a:defRPr/>
                </a:pPr>
                <a:endParaRPr kumimoji="1" lang="ko-KR" altLang="en-US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FD6022-005F-4925-92D2-B7015554853B}"/>
                  </a:ext>
                </a:extLst>
              </p:cNvPr>
              <p:cNvSpPr txBox="1"/>
              <p:nvPr/>
            </p:nvSpPr>
            <p:spPr>
              <a:xfrm>
                <a:off x="5041089" y="1892832"/>
                <a:ext cx="8354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0">
                  <a:defRPr/>
                </a:pPr>
                <a:r>
                  <a:rPr kumimoji="1" lang="en-US" altLang="ko-KR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10</a:t>
                </a:r>
                <a:r>
                  <a:rPr kumimoji="1" lang="ko-KR" altLang="en-US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월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AA05171-0A62-42B9-AE1A-8270517E2E13}"/>
                  </a:ext>
                </a:extLst>
              </p:cNvPr>
              <p:cNvSpPr txBox="1"/>
              <p:nvPr/>
            </p:nvSpPr>
            <p:spPr>
              <a:xfrm>
                <a:off x="6363041" y="1892832"/>
                <a:ext cx="780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0">
                  <a:defRPr/>
                </a:pPr>
                <a:r>
                  <a:rPr kumimoji="1" lang="en-US" altLang="ko-KR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11</a:t>
                </a:r>
                <a:r>
                  <a:rPr kumimoji="1" lang="ko-KR" altLang="en-US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월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BA3F7DF-4CFA-4AAD-9528-8D25A39C26CE}"/>
                  </a:ext>
                </a:extLst>
              </p:cNvPr>
              <p:cNvSpPr txBox="1"/>
              <p:nvPr/>
            </p:nvSpPr>
            <p:spPr>
              <a:xfrm>
                <a:off x="7684996" y="1892832"/>
                <a:ext cx="8274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0">
                  <a:defRPr/>
                </a:pPr>
                <a:r>
                  <a:rPr kumimoji="1" lang="en-US" altLang="ko-KR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12</a:t>
                </a:r>
                <a:r>
                  <a:rPr kumimoji="1" lang="ko-KR" altLang="en-US" sz="3200" b="1" kern="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월</a:t>
                </a:r>
                <a:endParaRPr kumimoji="1" lang="en-US" altLang="ko-KR" sz="3200" b="1" kern="0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71BC226-79B9-4264-8F55-D6CBAFF7614A}"/>
                  </a:ext>
                </a:extLst>
              </p:cNvPr>
              <p:cNvGrpSpPr/>
              <p:nvPr/>
            </p:nvGrpSpPr>
            <p:grpSpPr>
              <a:xfrm>
                <a:off x="1871532" y="2532904"/>
                <a:ext cx="6959824" cy="2241192"/>
                <a:chOff x="941343" y="2688769"/>
                <a:chExt cx="3914901" cy="1260670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6F875155-6441-4B18-836B-EB05C4FBD995}"/>
                    </a:ext>
                  </a:extLst>
                </p:cNvPr>
                <p:cNvGrpSpPr/>
                <p:nvPr/>
              </p:nvGrpSpPr>
              <p:grpSpPr>
                <a:xfrm>
                  <a:off x="941343" y="2688769"/>
                  <a:ext cx="3914901" cy="1260670"/>
                  <a:chOff x="545497" y="2841060"/>
                  <a:chExt cx="5219868" cy="1680893"/>
                </a:xfrm>
              </p:grpSpPr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DFF757D5-5705-43B8-8022-C781D9B63D34}"/>
                      </a:ext>
                    </a:extLst>
                  </p:cNvPr>
                  <p:cNvSpPr/>
                  <p:nvPr/>
                </p:nvSpPr>
                <p:spPr>
                  <a:xfrm>
                    <a:off x="3956934" y="2996585"/>
                    <a:ext cx="370449" cy="370449"/>
                  </a:xfrm>
                  <a:prstGeom prst="ellipse">
                    <a:avLst/>
                  </a:prstGeom>
                  <a:solidFill>
                    <a:srgbClr val="58B6C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0" name="타원 159">
                    <a:extLst>
                      <a:ext uri="{FF2B5EF4-FFF2-40B4-BE49-F238E27FC236}">
                        <a16:creationId xmlns:a16="http://schemas.microsoft.com/office/drawing/2014/main" id="{679B156D-7903-449F-A80B-5136EBC4C46E}"/>
                      </a:ext>
                    </a:extLst>
                  </p:cNvPr>
                  <p:cNvSpPr/>
                  <p:nvPr/>
                </p:nvSpPr>
                <p:spPr>
                  <a:xfrm>
                    <a:off x="4436261" y="2996585"/>
                    <a:ext cx="370449" cy="370449"/>
                  </a:xfrm>
                  <a:prstGeom prst="ellipse">
                    <a:avLst/>
                  </a:prstGeom>
                  <a:solidFill>
                    <a:srgbClr val="58B6C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1" name="타원 160">
                    <a:extLst>
                      <a:ext uri="{FF2B5EF4-FFF2-40B4-BE49-F238E27FC236}">
                        <a16:creationId xmlns:a16="http://schemas.microsoft.com/office/drawing/2014/main" id="{A2841BA0-6E41-4BBB-AF8E-97DEED049356}"/>
                      </a:ext>
                    </a:extLst>
                  </p:cNvPr>
                  <p:cNvSpPr/>
                  <p:nvPr/>
                </p:nvSpPr>
                <p:spPr>
                  <a:xfrm>
                    <a:off x="5394916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2" name="타원 161">
                    <a:extLst>
                      <a:ext uri="{FF2B5EF4-FFF2-40B4-BE49-F238E27FC236}">
                        <a16:creationId xmlns:a16="http://schemas.microsoft.com/office/drawing/2014/main" id="{198CDFD8-284F-48A2-A918-C118297B978D}"/>
                      </a:ext>
                    </a:extLst>
                  </p:cNvPr>
                  <p:cNvSpPr/>
                  <p:nvPr/>
                </p:nvSpPr>
                <p:spPr>
                  <a:xfrm>
                    <a:off x="4436261" y="3537709"/>
                    <a:ext cx="370449" cy="370449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3" name="타원 162">
                    <a:extLst>
                      <a:ext uri="{FF2B5EF4-FFF2-40B4-BE49-F238E27FC236}">
                        <a16:creationId xmlns:a16="http://schemas.microsoft.com/office/drawing/2014/main" id="{95EAC2B4-5C1F-4D94-9D6D-B8EB3EE61E22}"/>
                      </a:ext>
                    </a:extLst>
                  </p:cNvPr>
                  <p:cNvSpPr/>
                  <p:nvPr/>
                </p:nvSpPr>
                <p:spPr>
                  <a:xfrm>
                    <a:off x="4915588" y="3537709"/>
                    <a:ext cx="370449" cy="37044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4" name="타원 163">
                    <a:extLst>
                      <a:ext uri="{FF2B5EF4-FFF2-40B4-BE49-F238E27FC236}">
                        <a16:creationId xmlns:a16="http://schemas.microsoft.com/office/drawing/2014/main" id="{7DDFB5F8-EC13-4024-B120-C322E9F581A1}"/>
                      </a:ext>
                    </a:extLst>
                  </p:cNvPr>
                  <p:cNvSpPr/>
                  <p:nvPr/>
                </p:nvSpPr>
                <p:spPr>
                  <a:xfrm>
                    <a:off x="5394916" y="3523210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6" name="타원 165">
                    <a:extLst>
                      <a:ext uri="{FF2B5EF4-FFF2-40B4-BE49-F238E27FC236}">
                        <a16:creationId xmlns:a16="http://schemas.microsoft.com/office/drawing/2014/main" id="{8FAB1BF9-E845-4E4B-B488-B290CDE71887}"/>
                      </a:ext>
                    </a:extLst>
                  </p:cNvPr>
                  <p:cNvSpPr/>
                  <p:nvPr/>
                </p:nvSpPr>
                <p:spPr>
                  <a:xfrm>
                    <a:off x="5394916" y="4078835"/>
                    <a:ext cx="370449" cy="37044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B843DC49-B25A-4115-B480-92D41B85F4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497" y="2841060"/>
                    <a:ext cx="2048879" cy="1680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sz="3200" b="1" kern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설계</a:t>
                    </a:r>
                    <a:endParaRPr lang="en-US" altLang="ko-KR" sz="3200" b="1" kern="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  <a:p>
                    <a:pPr latinLnBrk="0">
                      <a:lnSpc>
                        <a:spcPct val="150000"/>
                      </a:lnSpc>
                      <a:defRPr/>
                    </a:pPr>
                    <a:r>
                      <a:rPr lang="ko-KR" altLang="en-US" sz="3200" b="1" kern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테스트 및 보완</a:t>
                    </a:r>
                    <a:br>
                      <a:rPr lang="en-US" altLang="ko-KR" sz="3200" b="1" kern="0" dirty="0">
                        <a:solidFill>
                          <a:schemeClr val="bg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</a:br>
                    <a:r>
                      <a:rPr lang="ko-KR" altLang="en-US" sz="3200" b="1" kern="0" dirty="0">
                        <a:solidFill>
                          <a:srgbClr val="7030A0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rPr>
                      <a:t>발표 준비 및 발표</a:t>
                    </a:r>
                  </a:p>
                </p:txBody>
              </p:sp>
              <p:sp>
                <p:nvSpPr>
                  <p:cNvPr id="182" name="타원 181">
                    <a:extLst>
                      <a:ext uri="{FF2B5EF4-FFF2-40B4-BE49-F238E27FC236}">
                        <a16:creationId xmlns:a16="http://schemas.microsoft.com/office/drawing/2014/main" id="{54E2FC67-9EE3-4463-BD5B-CE46125BF44E}"/>
                      </a:ext>
                    </a:extLst>
                  </p:cNvPr>
                  <p:cNvSpPr/>
                  <p:nvPr/>
                </p:nvSpPr>
                <p:spPr>
                  <a:xfrm>
                    <a:off x="2998280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3" name="타원 182">
                    <a:extLst>
                      <a:ext uri="{FF2B5EF4-FFF2-40B4-BE49-F238E27FC236}">
                        <a16:creationId xmlns:a16="http://schemas.microsoft.com/office/drawing/2014/main" id="{974E71CB-CC62-4532-BA39-5E6C5D34ADE8}"/>
                      </a:ext>
                    </a:extLst>
                  </p:cNvPr>
                  <p:cNvSpPr/>
                  <p:nvPr/>
                </p:nvSpPr>
                <p:spPr>
                  <a:xfrm>
                    <a:off x="4915588" y="299658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4" name="타원 183">
                    <a:extLst>
                      <a:ext uri="{FF2B5EF4-FFF2-40B4-BE49-F238E27FC236}">
                        <a16:creationId xmlns:a16="http://schemas.microsoft.com/office/drawing/2014/main" id="{532AF76B-6AEE-45F9-B290-32EC8F98721D}"/>
                      </a:ext>
                    </a:extLst>
                  </p:cNvPr>
                  <p:cNvSpPr/>
                  <p:nvPr/>
                </p:nvSpPr>
                <p:spPr>
                  <a:xfrm>
                    <a:off x="3477608" y="2996585"/>
                    <a:ext cx="370449" cy="370449"/>
                  </a:xfrm>
                  <a:prstGeom prst="ellipse">
                    <a:avLst/>
                  </a:prstGeom>
                  <a:solidFill>
                    <a:srgbClr val="58B6C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7" name="타원 186">
                    <a:extLst>
                      <a:ext uri="{FF2B5EF4-FFF2-40B4-BE49-F238E27FC236}">
                        <a16:creationId xmlns:a16="http://schemas.microsoft.com/office/drawing/2014/main" id="{E588BC2D-C716-48FA-A275-EA31BBA39693}"/>
                      </a:ext>
                    </a:extLst>
                  </p:cNvPr>
                  <p:cNvSpPr/>
                  <p:nvPr/>
                </p:nvSpPr>
                <p:spPr>
                  <a:xfrm>
                    <a:off x="2998280" y="3537709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88" name="타원 187">
                    <a:extLst>
                      <a:ext uri="{FF2B5EF4-FFF2-40B4-BE49-F238E27FC236}">
                        <a16:creationId xmlns:a16="http://schemas.microsoft.com/office/drawing/2014/main" id="{F608F5A7-C82F-47EF-9744-00B15ED81FE1}"/>
                      </a:ext>
                    </a:extLst>
                  </p:cNvPr>
                  <p:cNvSpPr/>
                  <p:nvPr/>
                </p:nvSpPr>
                <p:spPr>
                  <a:xfrm>
                    <a:off x="3477608" y="3537709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2" name="타원 191">
                    <a:extLst>
                      <a:ext uri="{FF2B5EF4-FFF2-40B4-BE49-F238E27FC236}">
                        <a16:creationId xmlns:a16="http://schemas.microsoft.com/office/drawing/2014/main" id="{FC1DF237-DA5F-48E1-88F2-3735B27471B0}"/>
                      </a:ext>
                    </a:extLst>
                  </p:cNvPr>
                  <p:cNvSpPr/>
                  <p:nvPr/>
                </p:nvSpPr>
                <p:spPr>
                  <a:xfrm>
                    <a:off x="2998279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3" name="타원 192">
                    <a:extLst>
                      <a:ext uri="{FF2B5EF4-FFF2-40B4-BE49-F238E27FC236}">
                        <a16:creationId xmlns:a16="http://schemas.microsoft.com/office/drawing/2014/main" id="{42D8DF1D-6607-44EA-A113-0975599B9360}"/>
                      </a:ext>
                    </a:extLst>
                  </p:cNvPr>
                  <p:cNvSpPr/>
                  <p:nvPr/>
                </p:nvSpPr>
                <p:spPr>
                  <a:xfrm>
                    <a:off x="3477608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4" name="타원 193">
                    <a:extLst>
                      <a:ext uri="{FF2B5EF4-FFF2-40B4-BE49-F238E27FC236}">
                        <a16:creationId xmlns:a16="http://schemas.microsoft.com/office/drawing/2014/main" id="{31F7CC68-8A23-46D7-AB81-C1484E1FA000}"/>
                      </a:ext>
                    </a:extLst>
                  </p:cNvPr>
                  <p:cNvSpPr/>
                  <p:nvPr/>
                </p:nvSpPr>
                <p:spPr>
                  <a:xfrm>
                    <a:off x="3956934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7FB67BD9-5609-4924-8C72-2A9CEA7D26AB}"/>
                      </a:ext>
                    </a:extLst>
                  </p:cNvPr>
                  <p:cNvSpPr/>
                  <p:nvPr/>
                </p:nvSpPr>
                <p:spPr>
                  <a:xfrm>
                    <a:off x="4436261" y="4078835"/>
                    <a:ext cx="370449" cy="370449"/>
                  </a:xfrm>
                  <a:prstGeom prst="ellipse">
                    <a:avLst/>
                  </a:prstGeom>
                  <a:solidFill>
                    <a:srgbClr val="7A8C8E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latinLnBrk="0">
                      <a:defRPr/>
                    </a:pPr>
                    <a:endParaRPr lang="ko-KR" altLang="en-US" sz="3200" ker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</a:endParaRPr>
                  </a:p>
                </p:txBody>
              </p:sp>
            </p:grpSp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B731093A-F7E4-4EDA-8FA1-F3C8177CF488}"/>
                    </a:ext>
                  </a:extLst>
                </p:cNvPr>
                <p:cNvSpPr/>
                <p:nvPr/>
              </p:nvSpPr>
              <p:spPr>
                <a:xfrm>
                  <a:off x="3505644" y="3218931"/>
                  <a:ext cx="277837" cy="277837"/>
                </a:xfrm>
                <a:prstGeom prst="ellips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defRPr/>
                  </a:pPr>
                  <a:endParaRPr lang="ko-KR" altLang="en-US" sz="3200" ker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439205B7-74C1-4E9F-A26B-3F4158A69084}"/>
                    </a:ext>
                  </a:extLst>
                </p:cNvPr>
                <p:cNvSpPr/>
                <p:nvPr/>
              </p:nvSpPr>
              <p:spPr>
                <a:xfrm>
                  <a:off x="4218911" y="3622351"/>
                  <a:ext cx="277837" cy="277837"/>
                </a:xfrm>
                <a:prstGeom prst="ellipse">
                  <a:avLst/>
                </a:prstGeom>
                <a:solidFill>
                  <a:srgbClr val="7030A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defRPr/>
                  </a:pPr>
                  <a:endParaRPr lang="ko-KR" altLang="en-US" sz="3200" ker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endParaRPr>
                </a:p>
              </p:txBody>
            </p:sp>
          </p:grpSp>
        </p:grp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BB1007B0-D2CB-2F48-AB79-D71FA17DE88B}"/>
                </a:ext>
              </a:extLst>
            </p:cNvPr>
            <p:cNvCxnSpPr>
              <a:stCxn id="163" idx="6"/>
            </p:cNvCxnSpPr>
            <p:nvPr/>
          </p:nvCxnSpPr>
          <p:spPr>
            <a:xfrm>
              <a:off x="6872104" y="3477823"/>
              <a:ext cx="16001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7936E-774A-DD4B-B254-6910EC52AB3D}"/>
                </a:ext>
              </a:extLst>
            </p:cNvPr>
            <p:cNvSpPr/>
            <p:nvPr/>
          </p:nvSpPr>
          <p:spPr>
            <a:xfrm>
              <a:off x="8472264" y="2332860"/>
              <a:ext cx="2880320" cy="2122766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2000" dirty="0">
                  <a:solidFill>
                    <a:schemeClr val="tx1"/>
                  </a:solidFill>
                </a:rPr>
                <a:t>-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</a:t>
              </a:r>
              <a:r>
                <a:rPr kumimoji="1" lang="ko-Kore-KR" altLang="en-US" sz="2000" dirty="0">
                  <a:solidFill>
                    <a:schemeClr val="tx1"/>
                  </a:solidFill>
                </a:rPr>
                <a:t>모듈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통합</a:t>
              </a:r>
              <a:endParaRPr kumimoji="1" lang="en-US" altLang="ko-KR" sz="2000" dirty="0">
                <a:solidFill>
                  <a:schemeClr val="tx1"/>
                </a:solidFill>
              </a:endParaRPr>
            </a:p>
            <a:p>
              <a:r>
                <a:rPr kumimoji="1" lang="en-US" altLang="ko-KR" sz="2000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2000" dirty="0" err="1">
                  <a:solidFill>
                    <a:schemeClr val="tx1"/>
                  </a:solidFill>
                </a:rPr>
                <a:t>마그넷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2000" dirty="0">
                  <a:solidFill>
                    <a:schemeClr val="tx1"/>
                  </a:solidFill>
                </a:rPr>
                <a:t>+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2000" dirty="0" err="1">
                  <a:solidFill>
                    <a:schemeClr val="tx1"/>
                  </a:solidFill>
                </a:rPr>
                <a:t>진동수신</a:t>
              </a:r>
              <a:r>
                <a:rPr kumimoji="1" lang="en-US" altLang="ko-KR" sz="2000" dirty="0">
                  <a:solidFill>
                    <a:schemeClr val="tx1"/>
                  </a:solidFill>
                </a:rPr>
                <a:t>)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데이터 통신 코드 </a:t>
              </a:r>
              <a:endParaRPr kumimoji="1" lang="en-US" altLang="ko-KR" sz="2000" dirty="0">
                <a:solidFill>
                  <a:schemeClr val="tx1"/>
                </a:solidFill>
              </a:endParaRPr>
            </a:p>
            <a:p>
              <a:r>
                <a:rPr kumimoji="1" lang="en-US" altLang="ko-KR" sz="2000" dirty="0">
                  <a:solidFill>
                    <a:schemeClr val="tx1"/>
                  </a:solidFill>
                </a:rPr>
                <a:t>-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유지보수</a:t>
              </a:r>
              <a:endParaRPr kumimoji="1" lang="en-US" altLang="ko-KR" sz="2000" dirty="0">
                <a:solidFill>
                  <a:schemeClr val="tx1"/>
                </a:solidFill>
              </a:endParaRPr>
            </a:p>
            <a:p>
              <a:r>
                <a:rPr kumimoji="1" lang="en-US" altLang="ko-KR" sz="2000" dirty="0">
                  <a:solidFill>
                    <a:schemeClr val="tx1"/>
                  </a:solidFill>
                </a:rPr>
                <a:t>-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 하드웨어 제작</a:t>
              </a:r>
              <a:r>
                <a:rPr kumimoji="1" lang="en-US" altLang="ko-KR" sz="2000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sz="2000" dirty="0">
                  <a:solidFill>
                    <a:schemeClr val="tx1"/>
                  </a:solidFill>
                </a:rPr>
                <a:t>가능하다면</a:t>
              </a:r>
              <a:r>
                <a:rPr kumimoji="1" lang="en-US" altLang="ko-KR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8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BA9B12-FF9D-B749-84E1-558CE7875F13}"/>
              </a:ext>
            </a:extLst>
          </p:cNvPr>
          <p:cNvSpPr txBox="1"/>
          <p:nvPr/>
        </p:nvSpPr>
        <p:spPr>
          <a:xfrm>
            <a:off x="2722320" y="2708920"/>
            <a:ext cx="6747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0</a:t>
            </a:r>
            <a:r>
              <a:rPr kumimoji="1" lang="en-US" altLang="ko-KR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02/</a:t>
            </a:r>
            <a:r>
              <a:rPr kumimoji="1" lang="ko-KR" altLang="en-US" sz="6600" dirty="0">
                <a:solidFill>
                  <a:srgbClr val="FFC22B"/>
                </a:solidFill>
                <a:latin typeface="BusanBada" panose="02000603000000000000" pitchFamily="2" charset="-127"/>
                <a:ea typeface="BusanBada" panose="02000603000000000000" pitchFamily="2" charset="-127"/>
              </a:rPr>
              <a:t> 전체 구성도</a:t>
            </a:r>
            <a:endParaRPr kumimoji="1" lang="ko-Kore-KR" altLang="en-US" sz="6600" dirty="0">
              <a:solidFill>
                <a:srgbClr val="FFC22B"/>
              </a:solidFill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5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038BCA-6349-43C6-A201-29D6B8435CC3}"/>
              </a:ext>
            </a:extLst>
          </p:cNvPr>
          <p:cNvSpPr txBox="1"/>
          <p:nvPr/>
        </p:nvSpPr>
        <p:spPr>
          <a:xfrm>
            <a:off x="567245" y="593385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구성도 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서버</a:t>
            </a:r>
            <a:endParaRPr lang="ko-KR" altLang="en-US" sz="5333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3DBB9-A3C2-A54C-93EC-38DCF9458CFC}"/>
              </a:ext>
            </a:extLst>
          </p:cNvPr>
          <p:cNvGrpSpPr/>
          <p:nvPr/>
        </p:nvGrpSpPr>
        <p:grpSpPr>
          <a:xfrm>
            <a:off x="1055440" y="2276872"/>
            <a:ext cx="9368920" cy="2905344"/>
            <a:chOff x="281578" y="1340768"/>
            <a:chExt cx="9368920" cy="290534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D696212-AF59-C640-BE57-3A488AA11858}"/>
                </a:ext>
              </a:extLst>
            </p:cNvPr>
            <p:cNvGrpSpPr/>
            <p:nvPr/>
          </p:nvGrpSpPr>
          <p:grpSpPr>
            <a:xfrm>
              <a:off x="1690233" y="1484783"/>
              <a:ext cx="6741177" cy="2358989"/>
              <a:chOff x="549395" y="1340767"/>
              <a:chExt cx="6741177" cy="235898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908508AC-597C-FD42-BEBC-D3A111CE5AB1}"/>
                  </a:ext>
                </a:extLst>
              </p:cNvPr>
              <p:cNvGrpSpPr/>
              <p:nvPr/>
            </p:nvGrpSpPr>
            <p:grpSpPr>
              <a:xfrm>
                <a:off x="549395" y="1340767"/>
                <a:ext cx="6741177" cy="2358989"/>
                <a:chOff x="-256992" y="1778236"/>
                <a:chExt cx="7595595" cy="235898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0A7968AB-29DE-3848-963E-7C25CD6917EB}"/>
                    </a:ext>
                  </a:extLst>
                </p:cNvPr>
                <p:cNvGrpSpPr/>
                <p:nvPr/>
              </p:nvGrpSpPr>
              <p:grpSpPr>
                <a:xfrm>
                  <a:off x="5223414" y="1778236"/>
                  <a:ext cx="2115189" cy="2358989"/>
                  <a:chOff x="6571600" y="2474699"/>
                  <a:chExt cx="1699105" cy="2095953"/>
                </a:xfrm>
              </p:grpSpPr>
              <p:pic>
                <p:nvPicPr>
                  <p:cNvPr id="19" name="그림 18" descr="회로, 원격이(가) 표시된 사진&#10;&#10;자동 생성된 설명">
                    <a:extLst>
                      <a:ext uri="{FF2B5EF4-FFF2-40B4-BE49-F238E27FC236}">
                        <a16:creationId xmlns:a16="http://schemas.microsoft.com/office/drawing/2014/main" id="{251F450C-037D-DA41-A762-8A4132C109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71600" y="2474699"/>
                    <a:ext cx="1699105" cy="1630913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6CB5016-EB1E-C043-910C-CCC3A34A4C93}"/>
                      </a:ext>
                    </a:extLst>
                  </p:cNvPr>
                  <p:cNvSpPr txBox="1"/>
                  <p:nvPr/>
                </p:nvSpPr>
                <p:spPr>
                  <a:xfrm>
                    <a:off x="6767124" y="4215156"/>
                    <a:ext cx="1105861" cy="3554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ore-KR" sz="2000" b="1" dirty="0">
                        <a:solidFill>
                          <a:schemeClr val="bg1"/>
                        </a:solidFill>
                      </a:rPr>
                      <a:t>ESP8266</a:t>
                    </a:r>
                    <a:endParaRPr kumimoji="1" lang="ko-Kore-KR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17" name="그림 16" descr="전자기기, 회로이(가) 표시된 사진&#10;&#10;자동 생성된 설명">
                  <a:extLst>
                    <a:ext uri="{FF2B5EF4-FFF2-40B4-BE49-F238E27FC236}">
                      <a16:creationId xmlns:a16="http://schemas.microsoft.com/office/drawing/2014/main" id="{7D4464A1-3FD9-1648-84A1-C308862B8D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256992" y="1778237"/>
                  <a:ext cx="2192880" cy="1835587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7655FB-662E-A440-A129-4B407197C748}"/>
                  </a:ext>
                </a:extLst>
              </p:cNvPr>
              <p:cNvSpPr txBox="1"/>
              <p:nvPr/>
            </p:nvSpPr>
            <p:spPr>
              <a:xfrm>
                <a:off x="626415" y="3281536"/>
                <a:ext cx="1813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2000" b="1" dirty="0" err="1">
                    <a:solidFill>
                      <a:schemeClr val="bg1"/>
                    </a:solidFill>
                  </a:rPr>
                  <a:t>아두이노</a:t>
                </a:r>
                <a:r>
                  <a:rPr kumimoji="1"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ko-KR" altLang="en-US" sz="2000" b="1" dirty="0" err="1">
                    <a:solidFill>
                      <a:schemeClr val="bg1"/>
                    </a:solidFill>
                  </a:rPr>
                  <a:t>우노</a:t>
                </a:r>
                <a:endParaRPr kumimoji="1" lang="ko-Kore-KR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2F29A4-F28C-1540-A225-1696A6513BF0}"/>
                </a:ext>
              </a:extLst>
            </p:cNvPr>
            <p:cNvSpPr txBox="1"/>
            <p:nvPr/>
          </p:nvSpPr>
          <p:spPr>
            <a:xfrm>
              <a:off x="281578" y="357514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서버측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1035F-BA24-E448-ACCF-5A30F1994D51}"/>
                </a:ext>
              </a:extLst>
            </p:cNvPr>
            <p:cNvSpPr/>
            <p:nvPr/>
          </p:nvSpPr>
          <p:spPr>
            <a:xfrm>
              <a:off x="1415479" y="1340768"/>
              <a:ext cx="8235019" cy="29053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2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038BCA-6349-43C6-A201-29D6B8435CC3}"/>
              </a:ext>
            </a:extLst>
          </p:cNvPr>
          <p:cNvSpPr txBox="1"/>
          <p:nvPr/>
        </p:nvSpPr>
        <p:spPr>
          <a:xfrm>
            <a:off x="567245" y="593385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구성도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진동벨</a:t>
            </a:r>
            <a:endParaRPr lang="ko-KR" altLang="en-US" sz="2800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33DBB9-A3C2-A54C-93EC-38DCF9458CFC}"/>
              </a:ext>
            </a:extLst>
          </p:cNvPr>
          <p:cNvGrpSpPr/>
          <p:nvPr/>
        </p:nvGrpSpPr>
        <p:grpSpPr>
          <a:xfrm>
            <a:off x="21554" y="1246900"/>
            <a:ext cx="5659391" cy="5347086"/>
            <a:chOff x="38007" y="1123920"/>
            <a:chExt cx="5659391" cy="53470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2F29A4-F28C-1540-A225-1696A6513BF0}"/>
                </a:ext>
              </a:extLst>
            </p:cNvPr>
            <p:cNvSpPr txBox="1"/>
            <p:nvPr/>
          </p:nvSpPr>
          <p:spPr>
            <a:xfrm>
              <a:off x="38007" y="358240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진동모듈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01035F-BA24-E448-ACCF-5A30F1994D51}"/>
                </a:ext>
              </a:extLst>
            </p:cNvPr>
            <p:cNvSpPr/>
            <p:nvPr/>
          </p:nvSpPr>
          <p:spPr>
            <a:xfrm>
              <a:off x="1453780" y="1123920"/>
              <a:ext cx="4243618" cy="53470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798736-E52F-1848-A738-DF2DA523AC85}"/>
              </a:ext>
            </a:extLst>
          </p:cNvPr>
          <p:cNvSpPr/>
          <p:nvPr/>
        </p:nvSpPr>
        <p:spPr>
          <a:xfrm>
            <a:off x="1648856" y="3761443"/>
            <a:ext cx="6660214" cy="269189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0D54AB0-7236-8541-9E63-4493D0CB558B}"/>
              </a:ext>
            </a:extLst>
          </p:cNvPr>
          <p:cNvGrpSpPr/>
          <p:nvPr/>
        </p:nvGrpSpPr>
        <p:grpSpPr>
          <a:xfrm>
            <a:off x="6312023" y="1178160"/>
            <a:ext cx="5934972" cy="5563208"/>
            <a:chOff x="6241005" y="1178160"/>
            <a:chExt cx="5934972" cy="556320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952B6EA-F49C-D547-BC66-42BBFD2A3F4F}"/>
                </a:ext>
              </a:extLst>
            </p:cNvPr>
            <p:cNvGrpSpPr/>
            <p:nvPr/>
          </p:nvGrpSpPr>
          <p:grpSpPr>
            <a:xfrm>
              <a:off x="6241005" y="1178160"/>
              <a:ext cx="5934972" cy="5563208"/>
              <a:chOff x="6102084" y="1295130"/>
              <a:chExt cx="5934972" cy="5563208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03ACA7CB-E379-6A41-82A2-57CDE182ABCF}"/>
                  </a:ext>
                </a:extLst>
              </p:cNvPr>
              <p:cNvGrpSpPr/>
              <p:nvPr/>
            </p:nvGrpSpPr>
            <p:grpSpPr>
              <a:xfrm>
                <a:off x="6102084" y="1295130"/>
                <a:ext cx="5934972" cy="5563208"/>
                <a:chOff x="6534132" y="1178160"/>
                <a:chExt cx="5934972" cy="5563208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3629B154-CD56-1845-A7B2-3FBF49758B49}"/>
                    </a:ext>
                  </a:extLst>
                </p:cNvPr>
                <p:cNvGrpSpPr/>
                <p:nvPr/>
              </p:nvGrpSpPr>
              <p:grpSpPr>
                <a:xfrm>
                  <a:off x="8052849" y="1340768"/>
                  <a:ext cx="2711401" cy="5247223"/>
                  <a:chOff x="6531498" y="-11891"/>
                  <a:chExt cx="3071530" cy="7191617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30D21DFD-8ADE-6842-88C0-330D92456DE4}"/>
                      </a:ext>
                    </a:extLst>
                  </p:cNvPr>
                  <p:cNvGrpSpPr/>
                  <p:nvPr/>
                </p:nvGrpSpPr>
                <p:grpSpPr>
                  <a:xfrm>
                    <a:off x="6531498" y="-11891"/>
                    <a:ext cx="2923652" cy="3226257"/>
                    <a:chOff x="6531498" y="-11891"/>
                    <a:chExt cx="2923652" cy="3226257"/>
                  </a:xfrm>
                </p:grpSpPr>
                <p:pic>
                  <p:nvPicPr>
                    <p:cNvPr id="28" name="Picture 2" descr="WeMos D1 R1 WiFi Development Board | Xenyl Technology">
                      <a:extLst>
                        <a:ext uri="{FF2B5EF4-FFF2-40B4-BE49-F238E27FC236}">
                          <a16:creationId xmlns:a16="http://schemas.microsoft.com/office/drawing/2014/main" id="{876EF6FF-92FC-BD4E-8E08-9AFE72797C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31498" y="-11891"/>
                      <a:ext cx="2923652" cy="224550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052E624-7614-A84E-B249-14D24FF1F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89779" y="2244168"/>
                      <a:ext cx="2438537" cy="9701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2000" b="1" dirty="0" err="1">
                          <a:solidFill>
                            <a:schemeClr val="bg1"/>
                          </a:solidFill>
                        </a:rPr>
                        <a:t>Wemos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 D1 R1 board</a:t>
                      </a:r>
                    </a:p>
                  </p:txBody>
                </p: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40B4307-4E89-7846-89DC-9199A6EC792E}"/>
                      </a:ext>
                    </a:extLst>
                  </p:cNvPr>
                  <p:cNvSpPr txBox="1"/>
                  <p:nvPr/>
                </p:nvSpPr>
                <p:spPr>
                  <a:xfrm>
                    <a:off x="7164491" y="6209528"/>
                    <a:ext cx="2438537" cy="970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b="1" dirty="0">
                        <a:solidFill>
                          <a:schemeClr val="bg1"/>
                        </a:solidFill>
                      </a:rPr>
                      <a:t>RC522 RFID Module</a:t>
                    </a:r>
                  </a:p>
                </p:txBody>
              </p:sp>
            </p:grp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9E85E47-4CC1-034B-B7C3-F42CC2B6CCBE}"/>
                    </a:ext>
                  </a:extLst>
                </p:cNvPr>
                <p:cNvSpPr/>
                <p:nvPr/>
              </p:nvSpPr>
              <p:spPr>
                <a:xfrm>
                  <a:off x="6534132" y="1178160"/>
                  <a:ext cx="4530419" cy="5563208"/>
                </a:xfrm>
                <a:prstGeom prst="rect">
                  <a:avLst/>
                </a:prstGeom>
                <a:noFill/>
                <a:ln w="571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557F7B3-49A6-DD47-9E0E-B8F739E3D867}"/>
                    </a:ext>
                  </a:extLst>
                </p:cNvPr>
                <p:cNvSpPr txBox="1"/>
                <p:nvPr/>
              </p:nvSpPr>
              <p:spPr>
                <a:xfrm>
                  <a:off x="11064552" y="3457070"/>
                  <a:ext cx="14045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b="1" dirty="0">
                      <a:ln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</a:rPr>
                    <a:t>NFC</a:t>
                  </a:r>
                  <a:r>
                    <a:rPr kumimoji="1" lang="ko-KR" altLang="en-US" b="1" dirty="0">
                      <a:ln>
                        <a:solidFill>
                          <a:srgbClr val="FFFF00"/>
                        </a:solidFill>
                      </a:ln>
                      <a:solidFill>
                        <a:srgbClr val="FFFF00"/>
                      </a:solidFill>
                    </a:rPr>
                    <a:t>모듈</a:t>
                  </a:r>
                  <a:endParaRPr kumimoji="1" lang="ko-Kore-KR" altLang="en-US" b="1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</p:grpSp>
          <p:pic>
            <p:nvPicPr>
              <p:cNvPr id="35" name="Picture 4" descr="An Introduction to RFID. The RC522 RFID module based on MFRC522… | by Ruthu  S Sanketh | AUTONOMOUS ROBOTICS | Medium">
                <a:extLst>
                  <a:ext uri="{FF2B5EF4-FFF2-40B4-BE49-F238E27FC236}">
                    <a16:creationId xmlns:a16="http://schemas.microsoft.com/office/drawing/2014/main" id="{A13B2A73-8F76-1B40-B001-767FA90FF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826"/>
              <a:stretch/>
            </p:blipFill>
            <p:spPr bwMode="auto">
              <a:xfrm>
                <a:off x="8264328" y="3977545"/>
                <a:ext cx="1293809" cy="1999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4" descr="An Introduction to RFID. The RC522 RFID module based on MFRC522… | by Ruthu  S Sanketh | AUTONOMOUS ROBOTICS | Medium">
              <a:extLst>
                <a:ext uri="{FF2B5EF4-FFF2-40B4-BE49-F238E27FC236}">
                  <a16:creationId xmlns:a16="http://schemas.microsoft.com/office/drawing/2014/main" id="{F915D856-0346-CB40-8DDF-9FFC48F871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54" t="-4306"/>
            <a:stretch/>
          </p:blipFill>
          <p:spPr bwMode="auto">
            <a:xfrm>
              <a:off x="6397890" y="3794634"/>
              <a:ext cx="1632728" cy="2085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AFBEC8-8B67-AD43-9B87-6EE2C2DD544D}"/>
              </a:ext>
            </a:extLst>
          </p:cNvPr>
          <p:cNvSpPr txBox="1"/>
          <p:nvPr/>
        </p:nvSpPr>
        <p:spPr>
          <a:xfrm>
            <a:off x="3180522" y="2822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2050" name="Picture 2" descr="Akshai M - Things that I do">
            <a:extLst>
              <a:ext uri="{FF2B5EF4-FFF2-40B4-BE49-F238E27FC236}">
                <a16:creationId xmlns:a16="http://schemas.microsoft.com/office/drawing/2014/main" id="{4ED4423C-C531-7B42-B0ED-58458050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59" y="1385814"/>
            <a:ext cx="1788342" cy="178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그림 4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6CCC700-E646-FE4E-BD62-2C844C915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761" y="1385814"/>
            <a:ext cx="1946206" cy="1835587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A563E08-0CA2-9744-8522-41FC20C5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80" y="4063637"/>
            <a:ext cx="1547463" cy="15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2464D2-6C83-E549-93C4-12A29F45B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09" y="4071007"/>
            <a:ext cx="1410074" cy="141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706521-D6DA-4845-967C-FB9F4CF306FF}"/>
              </a:ext>
            </a:extLst>
          </p:cNvPr>
          <p:cNvSpPr txBox="1"/>
          <p:nvPr/>
        </p:nvSpPr>
        <p:spPr>
          <a:xfrm>
            <a:off x="4303782" y="604324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6">
                    <a:lumMod val="75000"/>
                  </a:schemeClr>
                </a:solidFill>
              </a:rPr>
              <a:t>진동벨수신부</a:t>
            </a:r>
            <a:r>
              <a:rPr kumimoji="1" lang="en-US" altLang="ko-Kore-KR" b="1" dirty="0">
                <a:solidFill>
                  <a:schemeClr val="accent6">
                    <a:lumMod val="75000"/>
                  </a:schemeClr>
                </a:solidFill>
              </a:rPr>
              <a:t>(NFC+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</a:rPr>
              <a:t>진동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kumimoji="1" lang="ko-Kore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F068BC-C012-BD41-A4CE-F6EF26C55F3B}"/>
              </a:ext>
            </a:extLst>
          </p:cNvPr>
          <p:cNvSpPr/>
          <p:nvPr/>
        </p:nvSpPr>
        <p:spPr>
          <a:xfrm>
            <a:off x="1830181" y="3221401"/>
            <a:ext cx="1414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>
                <a:solidFill>
                  <a:schemeClr val="bg1"/>
                </a:solidFill>
              </a:rPr>
              <a:t>nrf24l01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F3A5A6-5CAE-B641-A0B1-67474AF2D800}"/>
              </a:ext>
            </a:extLst>
          </p:cNvPr>
          <p:cNvSpPr txBox="1"/>
          <p:nvPr/>
        </p:nvSpPr>
        <p:spPr>
          <a:xfrm>
            <a:off x="3503699" y="32589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</a:rPr>
              <a:t>아두이노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</a:rPr>
              <a:t>우노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8AA5-AD64-BA4A-8D2F-31231761B9E8}"/>
              </a:ext>
            </a:extLst>
          </p:cNvPr>
          <p:cNvSpPr txBox="1"/>
          <p:nvPr/>
        </p:nvSpPr>
        <p:spPr>
          <a:xfrm>
            <a:off x="2038959" y="56990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</a:rPr>
              <a:t>아두이노</a:t>
            </a:r>
            <a:endParaRPr kumimoji="1" lang="en-US" altLang="ko-Kore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프로미니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9A035-4885-8647-ACF7-3A6468090363}"/>
              </a:ext>
            </a:extLst>
          </p:cNvPr>
          <p:cNvSpPr txBox="1"/>
          <p:nvPr/>
        </p:nvSpPr>
        <p:spPr>
          <a:xfrm>
            <a:off x="3843719" y="5605979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b="1" dirty="0" err="1">
                <a:solidFill>
                  <a:schemeClr val="bg1"/>
                </a:solidFill>
              </a:rPr>
              <a:t>nrf</a:t>
            </a:r>
            <a:r>
              <a:rPr kumimoji="1" lang="en-US" altLang="ko-Kore-KR" sz="1800" b="1" dirty="0">
                <a:solidFill>
                  <a:schemeClr val="bg1"/>
                </a:solidFill>
              </a:rPr>
              <a:t> </a:t>
            </a:r>
            <a:r>
              <a:rPr kumimoji="1" lang="ko-Kore-KR" altLang="en-US" sz="1800" b="1" dirty="0">
                <a:solidFill>
                  <a:schemeClr val="bg1"/>
                </a:solidFill>
              </a:rPr>
              <a:t>진동모터</a:t>
            </a:r>
          </a:p>
        </p:txBody>
      </p:sp>
    </p:spTree>
    <p:extLst>
      <p:ext uri="{BB962C8B-B14F-4D97-AF65-F5344CB8AC3E}">
        <p14:creationId xmlns:p14="http://schemas.microsoft.com/office/powerpoint/2010/main" val="421361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038BCA-6349-43C6-A201-29D6B8435CC3}"/>
              </a:ext>
            </a:extLst>
          </p:cNvPr>
          <p:cNvSpPr txBox="1"/>
          <p:nvPr/>
        </p:nvSpPr>
        <p:spPr>
          <a:xfrm>
            <a:off x="567245" y="593385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002/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구성도</a:t>
            </a:r>
            <a:endParaRPr lang="ko-KR" altLang="en-US" sz="5333" b="1" dirty="0">
              <a:latin typeface="나눔바른펜" panose="020B0600000101010101" charset="-127"/>
              <a:ea typeface="나눔바른펜" panose="020B0600000101010101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5F86F29-33FA-3C44-B848-5F836D013A76}"/>
              </a:ext>
            </a:extLst>
          </p:cNvPr>
          <p:cNvGrpSpPr/>
          <p:nvPr/>
        </p:nvGrpSpPr>
        <p:grpSpPr>
          <a:xfrm>
            <a:off x="335360" y="1934817"/>
            <a:ext cx="7323646" cy="983415"/>
            <a:chOff x="335360" y="1934817"/>
            <a:chExt cx="7323646" cy="9834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01B31E-B1D4-DC47-9861-1D0269EF06CC}"/>
                </a:ext>
              </a:extLst>
            </p:cNvPr>
            <p:cNvSpPr txBox="1"/>
            <p:nvPr/>
          </p:nvSpPr>
          <p:spPr>
            <a:xfrm>
              <a:off x="335360" y="1958346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solidFill>
                    <a:schemeClr val="accent2"/>
                  </a:solidFill>
                </a:rPr>
                <a:t>진동벨</a:t>
              </a:r>
              <a:r>
                <a:rPr kumimoji="1" lang="ko-KR" altLang="en-US" b="1" dirty="0">
                  <a:solidFill>
                    <a:schemeClr val="accent2"/>
                  </a:solidFill>
                </a:rPr>
                <a:t> 송신부</a:t>
              </a:r>
              <a:endParaRPr kumimoji="1" lang="en-US" altLang="ko-KR" b="1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7132A4-35DA-6A4C-8FD6-AF869F0C2A80}"/>
                </a:ext>
              </a:extLst>
            </p:cNvPr>
            <p:cNvSpPr txBox="1"/>
            <p:nvPr/>
          </p:nvSpPr>
          <p:spPr>
            <a:xfrm>
              <a:off x="3458817" y="1934817"/>
              <a:ext cx="4200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accent2"/>
                  </a:solidFill>
                </a:rPr>
                <a:t>-</a:t>
              </a:r>
              <a:r>
                <a:rPr kumimoji="1" lang="ko-KR" altLang="en-US" dirty="0">
                  <a:solidFill>
                    <a:schemeClr val="accent2"/>
                  </a:solidFill>
                </a:rPr>
                <a:t> </a:t>
              </a:r>
              <a:r>
                <a:rPr kumimoji="1" lang="ko-KR" altLang="en-US" dirty="0" err="1">
                  <a:solidFill>
                    <a:schemeClr val="accent2"/>
                  </a:solidFill>
                </a:rPr>
                <a:t>진동벨이</a:t>
              </a:r>
              <a:r>
                <a:rPr kumimoji="1" lang="ko-KR" altLang="en-US" dirty="0">
                  <a:solidFill>
                    <a:schemeClr val="accent2"/>
                  </a:solidFill>
                </a:rPr>
                <a:t> 진동을 울리게 함</a:t>
              </a:r>
              <a:r>
                <a:rPr kumimoji="1" lang="en-US" altLang="ko-KR" dirty="0">
                  <a:solidFill>
                    <a:schemeClr val="accent2"/>
                  </a:solidFill>
                </a:rPr>
                <a:t>.</a:t>
              </a:r>
              <a:endParaRPr kumimoji="1" lang="ko-Kore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9524E0-EA37-3B4A-9DD3-43AEE9888027}"/>
                </a:ext>
              </a:extLst>
            </p:cNvPr>
            <p:cNvSpPr txBox="1"/>
            <p:nvPr/>
          </p:nvSpPr>
          <p:spPr>
            <a:xfrm>
              <a:off x="335360" y="2456567"/>
              <a:ext cx="4219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solidFill>
                    <a:schemeClr val="accent2"/>
                  </a:solidFill>
                  <a:sym typeface="Wingdings" pitchFamily="2" charset="2"/>
                </a:rPr>
                <a:t></a:t>
              </a:r>
              <a:r>
                <a:rPr kumimoji="1" lang="ko-KR" altLang="en-US" b="1" dirty="0">
                  <a:solidFill>
                    <a:schemeClr val="accent2"/>
                  </a:solidFill>
                  <a:sym typeface="Wingdings" pitchFamily="2" charset="2"/>
                </a:rPr>
                <a:t> </a:t>
              </a:r>
              <a:r>
                <a:rPr kumimoji="1" lang="ko-Kore-KR" altLang="en-US" b="1" dirty="0">
                  <a:solidFill>
                    <a:schemeClr val="accent2"/>
                  </a:solidFill>
                </a:rPr>
                <a:t>아두이노</a:t>
              </a:r>
              <a:r>
                <a:rPr kumimoji="1" lang="ko-KR" altLang="en-US" b="1" dirty="0">
                  <a:solidFill>
                    <a:schemeClr val="accent2"/>
                  </a:solidFill>
                </a:rPr>
                <a:t> </a:t>
              </a:r>
              <a:r>
                <a:rPr kumimoji="1" lang="ko-KR" altLang="en-US" b="1" dirty="0" err="1">
                  <a:solidFill>
                    <a:schemeClr val="accent2"/>
                  </a:solidFill>
                </a:rPr>
                <a:t>우노</a:t>
              </a:r>
              <a:r>
                <a:rPr kumimoji="1" lang="ko-KR" altLang="en-US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ko-KR" b="1" dirty="0">
                  <a:solidFill>
                    <a:schemeClr val="accent2"/>
                  </a:solidFill>
                </a:rPr>
                <a:t>+</a:t>
              </a:r>
              <a:r>
                <a:rPr kumimoji="1" lang="ko-KR" altLang="en-US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ko-KR" b="1" dirty="0">
                  <a:solidFill>
                    <a:schemeClr val="accent2"/>
                  </a:solidFill>
                </a:rPr>
                <a:t>nrf24l01</a:t>
              </a:r>
              <a:endParaRPr kumimoji="1" lang="ko-Kore-KR" alt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2C333A-CDBF-5C47-82D0-6F88536A999F}"/>
              </a:ext>
            </a:extLst>
          </p:cNvPr>
          <p:cNvGrpSpPr/>
          <p:nvPr/>
        </p:nvGrpSpPr>
        <p:grpSpPr>
          <a:xfrm>
            <a:off x="335360" y="3339548"/>
            <a:ext cx="10948035" cy="1279194"/>
            <a:chOff x="335360" y="3339548"/>
            <a:chExt cx="10948035" cy="12791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931252-7212-DC43-8A2F-B117B1A256F8}"/>
                </a:ext>
              </a:extLst>
            </p:cNvPr>
            <p:cNvSpPr txBox="1"/>
            <p:nvPr/>
          </p:nvSpPr>
          <p:spPr>
            <a:xfrm>
              <a:off x="335360" y="3398507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solidFill>
                    <a:schemeClr val="accent6"/>
                  </a:solidFill>
                </a:rPr>
                <a:t>진동벨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본체</a:t>
              </a:r>
              <a:endParaRPr kumimoji="1" lang="ko-Kore-KR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43770-8BDB-9649-8D1A-43F63AA58227}"/>
                </a:ext>
              </a:extLst>
            </p:cNvPr>
            <p:cNvSpPr txBox="1"/>
            <p:nvPr/>
          </p:nvSpPr>
          <p:spPr>
            <a:xfrm>
              <a:off x="3458817" y="3339548"/>
              <a:ext cx="782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kumimoji="1" lang="ko-KR" altLang="en-US" dirty="0">
                  <a:solidFill>
                    <a:schemeClr val="accent6"/>
                  </a:solidFill>
                </a:rPr>
                <a:t>진동이 울린다</a:t>
              </a:r>
              <a:r>
                <a:rPr kumimoji="1" lang="en-US" altLang="ko-KR" dirty="0">
                  <a:solidFill>
                    <a:schemeClr val="accent6"/>
                  </a:solidFill>
                </a:rPr>
                <a:t>.</a:t>
              </a:r>
            </a:p>
            <a:p>
              <a:pPr marL="342900" indent="-342900">
                <a:buFontTx/>
                <a:buChar char="-"/>
              </a:pPr>
              <a:r>
                <a:rPr kumimoji="1" lang="ko-KR" altLang="en-US" dirty="0">
                  <a:solidFill>
                    <a:schemeClr val="accent6"/>
                  </a:solidFill>
                </a:rPr>
                <a:t>테이블 이용 시 이용 할 테이블의 </a:t>
              </a:r>
              <a:r>
                <a:rPr kumimoji="1" lang="ko-KR" altLang="en-US" dirty="0" err="1">
                  <a:solidFill>
                    <a:schemeClr val="accent6"/>
                  </a:solidFill>
                </a:rPr>
                <a:t>거치대에</a:t>
              </a:r>
              <a:r>
                <a:rPr kumimoji="1" lang="ko-KR" altLang="en-US" dirty="0">
                  <a:solidFill>
                    <a:schemeClr val="accent6"/>
                  </a:solidFill>
                </a:rPr>
                <a:t> 올려둔다</a:t>
              </a:r>
              <a:r>
                <a:rPr kumimoji="1" lang="en-US" altLang="ko-KR" dirty="0">
                  <a:solidFill>
                    <a:schemeClr val="accent6"/>
                  </a:solidFill>
                </a:rPr>
                <a:t>.</a:t>
              </a:r>
              <a:endParaRPr kumimoji="1" lang="ko-Kore-KR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995ECE-6F04-664A-B722-BA9775C007CB}"/>
                </a:ext>
              </a:extLst>
            </p:cNvPr>
            <p:cNvSpPr txBox="1"/>
            <p:nvPr/>
          </p:nvSpPr>
          <p:spPr>
            <a:xfrm>
              <a:off x="365913" y="4157077"/>
              <a:ext cx="71466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solidFill>
                    <a:schemeClr val="accent6"/>
                  </a:solidFill>
                  <a:sym typeface="Wingdings" pitchFamily="2" charset="2"/>
                </a:rPr>
                <a:t></a:t>
              </a:r>
              <a:r>
                <a:rPr kumimoji="1" lang="ko-KR" altLang="en-US" b="1" dirty="0">
                  <a:solidFill>
                    <a:schemeClr val="accent6"/>
                  </a:solidFill>
                  <a:sym typeface="Wingdings" pitchFamily="2" charset="2"/>
                </a:rPr>
                <a:t> </a:t>
              </a:r>
              <a:r>
                <a:rPr kumimoji="1" lang="ko-KR" altLang="en-US" b="1" dirty="0" err="1">
                  <a:solidFill>
                    <a:schemeClr val="accent6"/>
                  </a:solidFill>
                </a:rPr>
                <a:t>아두이노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</a:t>
              </a:r>
              <a:r>
                <a:rPr kumimoji="1" lang="ko-KR" altLang="en-US" b="1" dirty="0" err="1">
                  <a:solidFill>
                    <a:schemeClr val="accent6"/>
                  </a:solidFill>
                </a:rPr>
                <a:t>프로미니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</a:t>
              </a:r>
              <a:r>
                <a:rPr kumimoji="1" lang="en-US" altLang="ko-KR" b="1" dirty="0">
                  <a:solidFill>
                    <a:schemeClr val="accent6"/>
                  </a:solidFill>
                </a:rPr>
                <a:t>+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</a:t>
              </a:r>
              <a:r>
                <a:rPr kumimoji="1" lang="en-US" altLang="ko-KR" b="1" dirty="0" err="1">
                  <a:solidFill>
                    <a:schemeClr val="accent6"/>
                  </a:solidFill>
                </a:rPr>
                <a:t>nrf</a:t>
              </a:r>
              <a:r>
                <a:rPr kumimoji="1" lang="en-US" altLang="ko-KR" b="1" dirty="0">
                  <a:solidFill>
                    <a:schemeClr val="accent6"/>
                  </a:solidFill>
                </a:rPr>
                <a:t> </a:t>
              </a:r>
              <a:r>
                <a:rPr kumimoji="1" lang="ko-KR" altLang="en-US" b="1" dirty="0" err="1">
                  <a:solidFill>
                    <a:schemeClr val="accent6"/>
                  </a:solidFill>
                </a:rPr>
                <a:t>진동모터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</a:t>
              </a:r>
              <a:r>
                <a:rPr kumimoji="1" lang="en-US" altLang="ko-KR" b="1" dirty="0">
                  <a:solidFill>
                    <a:schemeClr val="accent6"/>
                  </a:solidFill>
                </a:rPr>
                <a:t>+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 </a:t>
              </a:r>
              <a:r>
                <a:rPr kumimoji="1" lang="en-US" altLang="ko-KR" b="1" dirty="0">
                  <a:solidFill>
                    <a:schemeClr val="accent6"/>
                  </a:solidFill>
                </a:rPr>
                <a:t>NFC </a:t>
              </a:r>
              <a:r>
                <a:rPr kumimoji="1" lang="ko-KR" altLang="en-US" b="1" dirty="0">
                  <a:solidFill>
                    <a:schemeClr val="accent6"/>
                  </a:solidFill>
                </a:rPr>
                <a:t>태그</a:t>
              </a:r>
              <a:endParaRPr kumimoji="1" lang="ko-Kore-KR" alt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B303B3-7E6B-6E47-AC26-C81EB8BD917A}"/>
              </a:ext>
            </a:extLst>
          </p:cNvPr>
          <p:cNvGrpSpPr/>
          <p:nvPr/>
        </p:nvGrpSpPr>
        <p:grpSpPr>
          <a:xfrm>
            <a:off x="334278" y="5013176"/>
            <a:ext cx="8555834" cy="1075243"/>
            <a:chOff x="334278" y="5013176"/>
            <a:chExt cx="8555834" cy="10752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7846C-7858-184F-96F1-0B170EF4868E}"/>
                </a:ext>
              </a:extLst>
            </p:cNvPr>
            <p:cNvSpPr txBox="1"/>
            <p:nvPr/>
          </p:nvSpPr>
          <p:spPr>
            <a:xfrm>
              <a:off x="335360" y="5069500"/>
              <a:ext cx="2864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b="1" dirty="0">
                  <a:solidFill>
                    <a:srgbClr val="FFFF00"/>
                  </a:solidFill>
                </a:rPr>
                <a:t>테이블</a:t>
              </a:r>
              <a:r>
                <a:rPr kumimoji="1" lang="ko-KR" altLang="en-US" b="1" dirty="0">
                  <a:solidFill>
                    <a:srgbClr val="FFFF00"/>
                  </a:solidFill>
                </a:rPr>
                <a:t> 태그 </a:t>
              </a:r>
              <a:r>
                <a:rPr kumimoji="1" lang="ko-KR" altLang="en-US" b="1" dirty="0" err="1">
                  <a:solidFill>
                    <a:srgbClr val="FFFF00"/>
                  </a:solidFill>
                </a:rPr>
                <a:t>거치대</a:t>
              </a:r>
              <a:endParaRPr kumimoji="1" lang="ko-Kore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3A7D65-9FEB-1A4C-9F9F-45106B11EBE5}"/>
                </a:ext>
              </a:extLst>
            </p:cNvPr>
            <p:cNvSpPr txBox="1"/>
            <p:nvPr/>
          </p:nvSpPr>
          <p:spPr>
            <a:xfrm>
              <a:off x="3458817" y="5013176"/>
              <a:ext cx="5431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FFFF00"/>
                  </a:solidFill>
                </a:rPr>
                <a:t>-</a:t>
              </a:r>
              <a:r>
                <a:rPr kumimoji="1" lang="ko-KR" altLang="en-US" dirty="0">
                  <a:solidFill>
                    <a:srgbClr val="FFFF00"/>
                  </a:solidFill>
                </a:rPr>
                <a:t> </a:t>
              </a:r>
              <a:r>
                <a:rPr kumimoji="1" lang="ko-Kore-KR" altLang="en-US" dirty="0">
                  <a:solidFill>
                    <a:srgbClr val="FFFF00"/>
                  </a:solidFill>
                </a:rPr>
                <a:t>해당</a:t>
              </a:r>
              <a:r>
                <a:rPr kumimoji="1" lang="ko-KR" altLang="en-US" dirty="0">
                  <a:solidFill>
                    <a:srgbClr val="FFFF00"/>
                  </a:solidFill>
                </a:rPr>
                <a:t> 테이블의 </a:t>
              </a:r>
              <a:r>
                <a:rPr kumimoji="1" lang="ko-KR" altLang="en-US" dirty="0" err="1">
                  <a:solidFill>
                    <a:srgbClr val="FFFF00"/>
                  </a:solidFill>
                </a:rPr>
                <a:t>이용상태를</a:t>
              </a:r>
              <a:r>
                <a:rPr kumimoji="1" lang="ko-KR" altLang="en-US" dirty="0">
                  <a:solidFill>
                    <a:srgbClr val="FFFF00"/>
                  </a:solidFill>
                </a:rPr>
                <a:t> 파악한다</a:t>
              </a:r>
              <a:r>
                <a:rPr kumimoji="1" lang="en-US" altLang="ko-KR" dirty="0">
                  <a:solidFill>
                    <a:srgbClr val="FFFF00"/>
                  </a:solidFill>
                </a:rPr>
                <a:t>.</a:t>
              </a:r>
              <a:endParaRPr kumimoji="1" lang="ko-Kore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63AC17-6C61-FC49-A854-0AFA35B1CD08}"/>
                </a:ext>
              </a:extLst>
            </p:cNvPr>
            <p:cNvSpPr txBox="1"/>
            <p:nvPr/>
          </p:nvSpPr>
          <p:spPr>
            <a:xfrm>
              <a:off x="334278" y="5626754"/>
              <a:ext cx="7119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  <a:sym typeface="Wingdings" pitchFamily="2" charset="2"/>
                </a:rPr>
                <a:t> </a:t>
              </a:r>
              <a:r>
                <a:rPr lang="en-US" altLang="ko-KR" b="1" dirty="0" err="1">
                  <a:solidFill>
                    <a:srgbClr val="FFFF00"/>
                  </a:solidFill>
                </a:rPr>
                <a:t>Wemos</a:t>
              </a:r>
              <a:r>
                <a:rPr lang="en-US" altLang="ko-KR" b="1" dirty="0">
                  <a:solidFill>
                    <a:srgbClr val="FFFF00"/>
                  </a:solidFill>
                </a:rPr>
                <a:t> D1 R1 board + RC522 RFID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926962"/>
      </p:ext>
    </p:extLst>
  </p:cSld>
  <p:clrMapOvr>
    <a:masterClrMapping/>
  </p:clrMapOvr>
</p:sld>
</file>

<file path=ppt/theme/theme1.xml><?xml version="1.0" encoding="utf-8"?>
<a:theme xmlns:a="http://schemas.openxmlformats.org/drawingml/2006/main" name="1_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인,마무리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메인,마무리 +그림자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메인,마무리 +그림자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목차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내용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1721</Words>
  <Application>Microsoft Macintosh PowerPoint</Application>
  <PresentationFormat>와이드스크린</PresentationFormat>
  <Paragraphs>223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16</vt:i4>
      </vt:variant>
    </vt:vector>
  </HeadingPairs>
  <TitlesOfParts>
    <vt:vector size="32" baseType="lpstr">
      <vt:lpstr>나눔바른펜</vt:lpstr>
      <vt:lpstr>BusanBada</vt:lpstr>
      <vt:lpstr>나눔스퀘어</vt:lpstr>
      <vt:lpstr>나눔스퀘어 ExtraBold</vt:lpstr>
      <vt:lpstr>Arial</vt:lpstr>
      <vt:lpstr>돋움</vt:lpstr>
      <vt:lpstr>나눔스퀘어 Bold</vt:lpstr>
      <vt:lpstr>맑은 고딕</vt:lpstr>
      <vt:lpstr>1_메인,마무리 2</vt:lpstr>
      <vt:lpstr>메인,마무리 2</vt:lpstr>
      <vt:lpstr>메인,마무리 +그림자</vt:lpstr>
      <vt:lpstr>메인,마무리 +그림자 2</vt:lpstr>
      <vt:lpstr>목차</vt:lpstr>
      <vt:lpstr>목차 2</vt:lpstr>
      <vt:lpstr>내용</vt:lpstr>
      <vt:lpstr>내용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전경안</cp:lastModifiedBy>
  <cp:revision>128</cp:revision>
  <dcterms:created xsi:type="dcterms:W3CDTF">2016-07-29T12:22:46Z</dcterms:created>
  <dcterms:modified xsi:type="dcterms:W3CDTF">2020-11-25T11:27:35Z</dcterms:modified>
</cp:coreProperties>
</file>