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  <p:sldMasterId id="2147483656" r:id="rId2"/>
    <p:sldMasterId id="2147483650" r:id="rId3"/>
    <p:sldMasterId id="2147483662" r:id="rId4"/>
    <p:sldMasterId id="2147483654" r:id="rId5"/>
    <p:sldMasterId id="2147483658" r:id="rId6"/>
    <p:sldMasterId id="2147483660" r:id="rId7"/>
    <p:sldMasterId id="2147483652" r:id="rId8"/>
  </p:sldMasterIdLst>
  <p:notesMasterIdLst>
    <p:notesMasterId r:id="rId29"/>
  </p:notesMasterIdLst>
  <p:sldIdLst>
    <p:sldId id="266" r:id="rId9"/>
    <p:sldId id="260" r:id="rId10"/>
    <p:sldId id="261" r:id="rId11"/>
    <p:sldId id="259" r:id="rId12"/>
    <p:sldId id="262" r:id="rId13"/>
    <p:sldId id="263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69" r:id="rId28"/>
  </p:sldIdLst>
  <p:sldSz cx="9144000" cy="5143500" type="screen16x9"/>
  <p:notesSz cx="6858000" cy="9144000"/>
  <p:embeddedFontLst>
    <p:embeddedFont>
      <p:font typeface="KoPubWorld돋움체 Bold"/>
      <p:bold r:id="rId30"/>
    </p:embeddedFont>
    <p:embeddedFont>
      <p:font typeface="나눔바른펜" panose="020B0503000000000000" pitchFamily="50" charset="-127"/>
      <p:regular r:id="rId31"/>
      <p:bold r:id="rId32"/>
    </p:embeddedFon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22B"/>
    <a:srgbClr val="FFFFFF"/>
    <a:srgbClr val="FFEAB7"/>
    <a:srgbClr val="E5B02C"/>
    <a:srgbClr val="9BBB59"/>
    <a:srgbClr val="C0C0C0"/>
    <a:srgbClr val="223B5A"/>
    <a:srgbClr val="333333"/>
    <a:srgbClr val="FF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5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7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8EE08-A64C-486A-BB11-628F6BC39E6C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F91D-DF3D-48CE-AB1E-165D40C98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전자공학과 캡스턴 디자인 스마트 </a:t>
            </a:r>
            <a:r>
              <a:rPr lang="ko-KR" altLang="en-US" dirty="0" err="1"/>
              <a:t>진동벨조</a:t>
            </a:r>
            <a:r>
              <a:rPr lang="ko-KR" altLang="en-US" dirty="0"/>
              <a:t> 두번째 발표를 맡게 된 김민재입니다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96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설정이 끝나면 와이파이 접속 및 서버 구동 시도를 합니다</a:t>
            </a:r>
            <a:r>
              <a:rPr lang="en-US" altLang="ko-KR" dirty="0"/>
              <a:t>. </a:t>
            </a:r>
            <a:r>
              <a:rPr lang="ko-KR" altLang="en-US" dirty="0"/>
              <a:t>큰 문제가 없으시 위 사진처럼 </a:t>
            </a:r>
            <a:r>
              <a:rPr lang="en-US" altLang="ko-KR" dirty="0" err="1"/>
              <a:t>printWifiStatus</a:t>
            </a:r>
            <a:r>
              <a:rPr lang="en-US" altLang="ko-KR" dirty="0"/>
              <a:t>()</a:t>
            </a:r>
            <a:r>
              <a:rPr lang="ko-KR" altLang="en-US" dirty="0"/>
              <a:t>함수를 통해 와이파이 접속 및 서버가 구동 될 </a:t>
            </a:r>
            <a:r>
              <a:rPr lang="en-US" altLang="ko-KR" dirty="0"/>
              <a:t>IP</a:t>
            </a:r>
            <a:r>
              <a:rPr lang="ko-KR" altLang="en-US" dirty="0"/>
              <a:t>주소를 알 </a:t>
            </a:r>
            <a:r>
              <a:rPr lang="ko-KR" altLang="en-US" dirty="0" err="1"/>
              <a:t>숭</a:t>
            </a:r>
            <a:r>
              <a:rPr lang="ko-KR" altLang="en-US" dirty="0"/>
              <a:t> </a:t>
            </a:r>
            <a:r>
              <a:rPr lang="ko-KR" altLang="en-US" dirty="0" err="1"/>
              <a:t>ㅣㅆ습니다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해당 주소로 접속하면 모듈이 구동한 웹서버에서 출력되는 값을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서버 구동이 완료되면 본격 서버 구동을 위한 함수인 </a:t>
            </a:r>
            <a:r>
              <a:rPr lang="en-US" altLang="ko-KR" dirty="0"/>
              <a:t>loop()</a:t>
            </a:r>
            <a:r>
              <a:rPr lang="ko-KR" altLang="en-US" dirty="0"/>
              <a:t>가 실행되고 이 함수에서 클라이언트 대기</a:t>
            </a:r>
            <a:r>
              <a:rPr lang="en-US" altLang="ko-KR" dirty="0"/>
              <a:t>, 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동작 정의</a:t>
            </a:r>
            <a:r>
              <a:rPr lang="en-US" altLang="ko-KR" dirty="0"/>
              <a:t>, </a:t>
            </a:r>
            <a:r>
              <a:rPr lang="ko-KR" altLang="en-US" dirty="0"/>
              <a:t>동작에 따른 </a:t>
            </a:r>
            <a:r>
              <a:rPr lang="en-US" altLang="ko-KR" dirty="0"/>
              <a:t>html </a:t>
            </a:r>
            <a:r>
              <a:rPr lang="ko-KR" altLang="en-US" dirty="0"/>
              <a:t>코드 생성을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말하는 클라이언트는 본 프로젝트의 </a:t>
            </a:r>
            <a:r>
              <a:rPr lang="ko-KR" altLang="en-US" dirty="0" err="1"/>
              <a:t>진동벨과</a:t>
            </a:r>
            <a:r>
              <a:rPr lang="ko-KR" altLang="en-US" dirty="0"/>
              <a:t> 출력을 위한 모니터에 해당됩니다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진동벨의</a:t>
            </a:r>
            <a:r>
              <a:rPr lang="ko-KR" altLang="en-US" dirty="0"/>
              <a:t> 호출기능을 담당할 </a:t>
            </a:r>
            <a:r>
              <a:rPr lang="en-US" altLang="ko-KR" dirty="0"/>
              <a:t>RF </a:t>
            </a:r>
            <a:r>
              <a:rPr lang="ko-KR" altLang="en-US" dirty="0"/>
              <a:t>통신에 대한 내용입니다</a:t>
            </a:r>
            <a:r>
              <a:rPr lang="en-US" altLang="ko-KR" dirty="0"/>
              <a:t>. RF</a:t>
            </a:r>
            <a:r>
              <a:rPr lang="ko-KR" altLang="en-US" dirty="0"/>
              <a:t>통신을 사용하는 수많은 모듈이 있지만</a:t>
            </a:r>
            <a:r>
              <a:rPr lang="en-US" altLang="ko-KR" dirty="0"/>
              <a:t>, </a:t>
            </a:r>
            <a:r>
              <a:rPr lang="ko-KR" altLang="en-US" dirty="0"/>
              <a:t>저희 조가 선택한 것은 </a:t>
            </a:r>
            <a:r>
              <a:rPr lang="en-US" altLang="ko-KR" dirty="0"/>
              <a:t>nRF24L01</a:t>
            </a:r>
            <a:r>
              <a:rPr lang="ko-KR" altLang="en-US" dirty="0"/>
              <a:t>라는 모듈입니다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1:N</a:t>
            </a:r>
            <a:r>
              <a:rPr lang="ko-KR" altLang="en-US" dirty="0"/>
              <a:t>통신이 가능하고 값이 저렴하며 카페같은 넓고 폐쇄된 공간에서 사용할 수 있는 장점때문에 이 모듈을 사용하기로 정했습니다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nRF24</a:t>
            </a:r>
            <a:r>
              <a:rPr lang="ko-KR" altLang="en-US" dirty="0"/>
              <a:t>모듈은 </a:t>
            </a:r>
            <a:r>
              <a:rPr lang="en-US" altLang="ko-KR" dirty="0"/>
              <a:t>3.3V</a:t>
            </a:r>
            <a:r>
              <a:rPr lang="ko-KR" altLang="en-US" dirty="0"/>
              <a:t>의 전원을 사용하므로</a:t>
            </a:r>
            <a:r>
              <a:rPr lang="en-US" altLang="ko-KR" dirty="0"/>
              <a:t>, </a:t>
            </a:r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3.3V</a:t>
            </a:r>
            <a:r>
              <a:rPr lang="ko-KR" altLang="en-US" dirty="0"/>
              <a:t>의 출력단에 연결해주면 됩니다</a:t>
            </a:r>
            <a:r>
              <a:rPr lang="en-US" altLang="ko-KR" dirty="0"/>
              <a:t>. </a:t>
            </a:r>
            <a:r>
              <a:rPr lang="ko-KR" altLang="en-US" dirty="0"/>
              <a:t>전원을 제외하고 다른 통신 핀들이 </a:t>
            </a:r>
            <a:r>
              <a:rPr lang="en-US" altLang="ko-KR" dirty="0"/>
              <a:t>5V</a:t>
            </a:r>
            <a:r>
              <a:rPr lang="ko-KR" altLang="en-US" dirty="0"/>
              <a:t>로 직전압을 거치기 때문에 별도의 전압 레벨 컨버터가 필요하지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보드에 내장된 </a:t>
            </a:r>
            <a:r>
              <a:rPr lang="en-US" altLang="ko-KR" dirty="0"/>
              <a:t>3.3V </a:t>
            </a:r>
            <a:r>
              <a:rPr lang="ko-KR" altLang="en-US" dirty="0" err="1"/>
              <a:t>레귤레이터로</a:t>
            </a:r>
            <a:r>
              <a:rPr lang="ko-KR" altLang="en-US" dirty="0"/>
              <a:t> 인해 노이즈가 발생할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이런 문제를 없애기 위해 모듈의 </a:t>
            </a:r>
            <a:r>
              <a:rPr lang="en-US" altLang="ko-KR" dirty="0"/>
              <a:t>VCC</a:t>
            </a:r>
            <a:r>
              <a:rPr lang="ko-KR" altLang="en-US" dirty="0"/>
              <a:t>와 </a:t>
            </a:r>
            <a:r>
              <a:rPr lang="en-US" altLang="ko-KR" dirty="0"/>
              <a:t>GND</a:t>
            </a:r>
            <a:r>
              <a:rPr lang="ko-KR" altLang="en-US" dirty="0"/>
              <a:t>에 </a:t>
            </a:r>
            <a:r>
              <a:rPr lang="en-US" altLang="ko-KR" dirty="0"/>
              <a:t>1~10uF</a:t>
            </a:r>
            <a:r>
              <a:rPr lang="ko-KR" altLang="en-US" dirty="0"/>
              <a:t>정도 되는 </a:t>
            </a:r>
            <a:r>
              <a:rPr lang="en-US" altLang="ko-KR" dirty="0"/>
              <a:t>Bypass Capacitor</a:t>
            </a:r>
            <a:r>
              <a:rPr lang="ko-KR" altLang="en-US" dirty="0"/>
              <a:t>를 달아줘서 해결합니다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34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무선 통신을 위한 소스코드의 업로드는 그림에 나오는 </a:t>
            </a:r>
            <a:r>
              <a:rPr lang="en-US" altLang="ko-KR" dirty="0"/>
              <a:t>Visual Studio Code</a:t>
            </a:r>
            <a:r>
              <a:rPr lang="ko-KR" altLang="en-US" dirty="0"/>
              <a:t>에서 </a:t>
            </a:r>
            <a:r>
              <a:rPr lang="en-US" altLang="ko-KR" dirty="0" err="1"/>
              <a:t>PlatformIO</a:t>
            </a:r>
            <a:r>
              <a:rPr lang="en-US" altLang="ko-KR" dirty="0"/>
              <a:t> Extension</a:t>
            </a:r>
            <a:r>
              <a:rPr lang="ko-KR" altLang="en-US" dirty="0"/>
              <a:t>이 설치되어 있는 환경에서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코드에 대한 내용입니다</a:t>
            </a:r>
            <a:r>
              <a:rPr lang="en-US" altLang="ko-KR" dirty="0"/>
              <a:t>. </a:t>
            </a:r>
            <a:r>
              <a:rPr lang="ko-KR" altLang="en-US" dirty="0"/>
              <a:t>먼저 통신이 제대로 이루어지는지 테스트를 하기 위해 보드 </a:t>
            </a:r>
            <a:r>
              <a:rPr lang="en-US" altLang="ko-KR" dirty="0"/>
              <a:t>2</a:t>
            </a:r>
            <a:r>
              <a:rPr lang="ko-KR" altLang="en-US" dirty="0"/>
              <a:t>개와 모듈 </a:t>
            </a:r>
            <a:r>
              <a:rPr lang="en-US" altLang="ko-KR" dirty="0"/>
              <a:t>2</a:t>
            </a:r>
            <a:r>
              <a:rPr lang="ko-KR" altLang="en-US" dirty="0"/>
              <a:t>개를 가지고 진행합니다</a:t>
            </a:r>
            <a:r>
              <a:rPr lang="en-US" altLang="ko-KR" dirty="0"/>
              <a:t>. </a:t>
            </a:r>
            <a:r>
              <a:rPr lang="ko-KR" altLang="en-US" dirty="0"/>
              <a:t>하나는 송신측</a:t>
            </a:r>
            <a:r>
              <a:rPr lang="en-US" altLang="ko-KR" dirty="0"/>
              <a:t>, </a:t>
            </a:r>
            <a:r>
              <a:rPr lang="ko-KR" altLang="en-US" dirty="0"/>
              <a:t>다른 한 쪽은 </a:t>
            </a:r>
            <a:r>
              <a:rPr lang="ko-KR" altLang="en-US" dirty="0" err="1"/>
              <a:t>수신측으로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RF24</a:t>
            </a:r>
            <a:r>
              <a:rPr lang="ko-KR" altLang="en-US" dirty="0"/>
              <a:t>라는 라이브러리를 불러와서 송</a:t>
            </a:r>
            <a:r>
              <a:rPr lang="en-US" altLang="ko-KR" dirty="0"/>
              <a:t>/</a:t>
            </a:r>
            <a:r>
              <a:rPr lang="ko-KR" altLang="en-US" dirty="0"/>
              <a:t>수신하려는 </a:t>
            </a:r>
            <a:r>
              <a:rPr lang="ko-KR" altLang="en-US" dirty="0" err="1"/>
              <a:t>아두이노를</a:t>
            </a:r>
            <a:r>
              <a:rPr lang="ko-KR" altLang="en-US" dirty="0"/>
              <a:t> 각각 </a:t>
            </a:r>
            <a:r>
              <a:rPr lang="en-US" altLang="ko-KR" dirty="0"/>
              <a:t>0,1</a:t>
            </a:r>
            <a:r>
              <a:rPr lang="ko-KR" altLang="en-US" dirty="0"/>
              <a:t>번으로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SPI </a:t>
            </a:r>
            <a:r>
              <a:rPr lang="ko-KR" altLang="en-US" dirty="0"/>
              <a:t>버스에 </a:t>
            </a:r>
            <a:r>
              <a:rPr lang="en-US" altLang="ko-KR" dirty="0"/>
              <a:t>CE, CSN</a:t>
            </a:r>
            <a:r>
              <a:rPr lang="ko-KR" altLang="en-US" dirty="0"/>
              <a:t>을 선언하고 </a:t>
            </a:r>
            <a:r>
              <a:rPr lang="ko-KR" altLang="en-US" dirty="0" err="1"/>
              <a:t>주소값은</a:t>
            </a:r>
            <a:r>
              <a:rPr lang="en-US" altLang="ko-KR" dirty="0"/>
              <a:t> 5</a:t>
            </a:r>
            <a:r>
              <a:rPr lang="ko-KR" altLang="en-US" dirty="0"/>
              <a:t>가지 문자열로 변경할 수 있으나 송신기와 수신기가 동일한 주소로 해야 하므로 같은 값으로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송신측에서는</a:t>
            </a:r>
            <a:r>
              <a:rPr lang="ko-KR" altLang="en-US" dirty="0"/>
              <a:t> 먼저 데이터를 보낼 주소를 설정하고 모듈 사이 거리에 따른 파워레벨을 설정합니다</a:t>
            </a:r>
            <a:r>
              <a:rPr lang="en-US" altLang="ko-KR" dirty="0"/>
              <a:t>. </a:t>
            </a:r>
            <a:r>
              <a:rPr lang="ko-KR" altLang="en-US" dirty="0"/>
              <a:t>서로 가까우면 최소로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수신측은 채널의 대역폭과 채널</a:t>
            </a:r>
            <a:r>
              <a:rPr lang="en-US" altLang="ko-KR" dirty="0"/>
              <a:t> </a:t>
            </a:r>
            <a:r>
              <a:rPr lang="ko-KR" altLang="en-US" dirty="0"/>
              <a:t>내에서의 </a:t>
            </a:r>
            <a:r>
              <a:rPr lang="en-US" altLang="ko-KR" dirty="0"/>
              <a:t>pipe address</a:t>
            </a:r>
            <a:r>
              <a:rPr lang="ko-KR" altLang="en-US" dirty="0"/>
              <a:t>를 설정하면 끝납니다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6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</a:t>
            </a:r>
            <a:r>
              <a:rPr lang="en-US" altLang="ko-KR" dirty="0"/>
              <a:t>nRF24</a:t>
            </a:r>
            <a:r>
              <a:rPr lang="ko-KR" altLang="en-US" dirty="0"/>
              <a:t>모듈은 왼쪽에 보이는 그림처럼 하나의 </a:t>
            </a:r>
            <a:r>
              <a:rPr lang="en-US" altLang="ko-KR" dirty="0"/>
              <a:t>RX</a:t>
            </a:r>
            <a:r>
              <a:rPr lang="ko-KR" altLang="en-US" dirty="0"/>
              <a:t>가 총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TX</a:t>
            </a:r>
            <a:r>
              <a:rPr lang="ko-KR" altLang="en-US" dirty="0"/>
              <a:t>들과 </a:t>
            </a:r>
            <a:r>
              <a:rPr lang="en-US" altLang="ko-KR" dirty="0"/>
              <a:t>1</a:t>
            </a:r>
            <a:r>
              <a:rPr lang="ko-KR" altLang="en-US" dirty="0"/>
              <a:t>채널 내에서 통신할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주의할 점은 여러 개의 </a:t>
            </a:r>
            <a:r>
              <a:rPr lang="ko-KR" altLang="en-US" dirty="0" err="1"/>
              <a:t>주소중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 주소는 </a:t>
            </a:r>
            <a:r>
              <a:rPr lang="en-US" altLang="ko-KR" dirty="0"/>
              <a:t>5</a:t>
            </a:r>
            <a:r>
              <a:rPr lang="ko-KR" altLang="en-US" dirty="0"/>
              <a:t>바이트 </a:t>
            </a:r>
            <a:r>
              <a:rPr lang="ko-KR" altLang="en-US" dirty="0" err="1"/>
              <a:t>주소값</a:t>
            </a:r>
            <a:r>
              <a:rPr lang="ko-KR" altLang="en-US" dirty="0"/>
              <a:t> 전체를 원하는 대로 만들어주면 되지만</a:t>
            </a:r>
            <a:r>
              <a:rPr lang="en-US" altLang="ko-KR" dirty="0"/>
              <a:t>, 1~5</a:t>
            </a:r>
            <a:r>
              <a:rPr lang="ko-KR" altLang="en-US" dirty="0"/>
              <a:t>번 주소는 가장 마지막 </a:t>
            </a:r>
            <a:r>
              <a:rPr lang="en-US" altLang="ko-KR" dirty="0" err="1"/>
              <a:t>LSByte</a:t>
            </a:r>
            <a:r>
              <a:rPr lang="ko-KR" altLang="en-US" dirty="0"/>
              <a:t>값을 제외한 나머지 </a:t>
            </a:r>
            <a:r>
              <a:rPr lang="en-US" altLang="ko-KR" dirty="0"/>
              <a:t>4</a:t>
            </a:r>
            <a:r>
              <a:rPr lang="ko-KR" altLang="en-US" dirty="0"/>
              <a:t>바이트 값들은 동일해야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설명한 것이 오른쪽에 보이는 그림입니다</a:t>
            </a:r>
            <a:r>
              <a:rPr lang="en-US" altLang="ko-KR" dirty="0"/>
              <a:t>. Data Pipe 0</a:t>
            </a:r>
            <a:r>
              <a:rPr lang="ko-KR" altLang="en-US" dirty="0"/>
              <a:t>의 주소는 유저 맘대로 정해도 되나 </a:t>
            </a:r>
            <a:r>
              <a:rPr lang="en-US" altLang="ko-KR" dirty="0"/>
              <a:t>Pipe 1~5 </a:t>
            </a:r>
            <a:r>
              <a:rPr lang="ko-KR" altLang="en-US" dirty="0"/>
              <a:t>까지는 앞의 </a:t>
            </a:r>
            <a:r>
              <a:rPr lang="en-US" altLang="ko-KR" dirty="0"/>
              <a:t>4</a:t>
            </a:r>
            <a:r>
              <a:rPr lang="ko-KR" altLang="en-US" dirty="0"/>
              <a:t>바이트 </a:t>
            </a:r>
            <a:r>
              <a:rPr lang="ko-KR" altLang="en-US" dirty="0" err="1"/>
              <a:t>주소값이</a:t>
            </a:r>
            <a:r>
              <a:rPr lang="ko-KR" altLang="en-US" dirty="0"/>
              <a:t> 같아야 하며 제일 마지막 </a:t>
            </a:r>
            <a:r>
              <a:rPr lang="en-US" altLang="ko-KR" dirty="0"/>
              <a:t>1</a:t>
            </a:r>
            <a:r>
              <a:rPr lang="ko-KR" altLang="en-US" dirty="0"/>
              <a:t>바이트는 </a:t>
            </a:r>
            <a:r>
              <a:rPr lang="ko-KR" altLang="en-US" dirty="0" err="1"/>
              <a:t>주소값이</a:t>
            </a:r>
            <a:r>
              <a:rPr lang="ko-KR" altLang="en-US" dirty="0"/>
              <a:t> 같으면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파트로 </a:t>
            </a:r>
            <a:r>
              <a:rPr lang="en-US" altLang="ko-KR" dirty="0"/>
              <a:t>NFC</a:t>
            </a:r>
            <a:r>
              <a:rPr lang="ko-KR" altLang="en-US" dirty="0"/>
              <a:t> 기능을 담당할 </a:t>
            </a:r>
            <a:r>
              <a:rPr lang="en-US" altLang="ko-KR" dirty="0"/>
              <a:t>RFID Module</a:t>
            </a:r>
            <a:r>
              <a:rPr lang="ko-KR" altLang="en-US" dirty="0"/>
              <a:t>입니다</a:t>
            </a:r>
            <a:r>
              <a:rPr lang="en-US" altLang="ko-KR" dirty="0"/>
              <a:t>. NFC</a:t>
            </a:r>
            <a:r>
              <a:rPr lang="ko-KR" altLang="en-US" dirty="0"/>
              <a:t>는 </a:t>
            </a:r>
            <a:r>
              <a:rPr lang="en-US" altLang="ko-KR" dirty="0"/>
              <a:t>RF </a:t>
            </a:r>
            <a:r>
              <a:rPr lang="ko-KR" altLang="en-US" dirty="0"/>
              <a:t>통신의 일종으로 응답시간이 짧고 통신거리가 짧아 상대적으로 보안이 우수하며 가격 또한 저렴하고 동작전력 또한 다른 </a:t>
            </a:r>
            <a:r>
              <a:rPr lang="ko-KR" altLang="en-US" dirty="0" err="1"/>
              <a:t>통신모듈과</a:t>
            </a:r>
            <a:r>
              <a:rPr lang="ko-KR" altLang="en-US" dirty="0"/>
              <a:t> 비교해서 상대적으로 저전력을 요구하기 때문에 이 부품을 선택했습니다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9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RFID </a:t>
            </a:r>
            <a:r>
              <a:rPr lang="ko-KR" altLang="en-US" dirty="0"/>
              <a:t>센서 모듈을 사용하기 위해서는 라이브러리가 필요한데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Arduino Sketch tool</a:t>
            </a:r>
            <a:r>
              <a:rPr lang="ko-KR" altLang="en-US" dirty="0"/>
              <a:t>에서 지원하는 </a:t>
            </a:r>
            <a:r>
              <a:rPr lang="en-US" altLang="ko-KR" dirty="0"/>
              <a:t>Adafruit PN532</a:t>
            </a:r>
            <a:r>
              <a:rPr lang="ko-KR" altLang="en-US" dirty="0"/>
              <a:t>를 이용하면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8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코드 내용입니다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SPI </a:t>
            </a:r>
            <a:r>
              <a:rPr lang="ko-KR" altLang="en-US" dirty="0"/>
              <a:t>모드에서 테스트를 하기 위해 </a:t>
            </a:r>
            <a:r>
              <a:rPr lang="en-US" altLang="ko-KR" dirty="0"/>
              <a:t>Adafruit</a:t>
            </a:r>
            <a:r>
              <a:rPr lang="ko-KR" altLang="en-US" dirty="0"/>
              <a:t>에서 제공하는 예제에서 </a:t>
            </a:r>
            <a:r>
              <a:rPr lang="en-US" altLang="ko-KR" dirty="0"/>
              <a:t>SPI</a:t>
            </a:r>
            <a:r>
              <a:rPr lang="ko-KR" altLang="en-US" dirty="0"/>
              <a:t>에 맞게 수정해주고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 err="1"/>
              <a:t>보드레이트가</a:t>
            </a:r>
            <a:r>
              <a:rPr lang="ko-KR" altLang="en-US" dirty="0"/>
              <a:t> </a:t>
            </a:r>
            <a:r>
              <a:rPr lang="en-US" altLang="ko-KR" dirty="0"/>
              <a:t>115200</a:t>
            </a:r>
            <a:r>
              <a:rPr lang="ko-KR" altLang="en-US" dirty="0"/>
              <a:t>으로 설정되어 있으므로 시리얼 모니터를 열고 같은 </a:t>
            </a:r>
            <a:r>
              <a:rPr lang="ko-KR" altLang="en-US" dirty="0" err="1"/>
              <a:t>보드레이트로</a:t>
            </a:r>
            <a:r>
              <a:rPr lang="ko-KR" altLang="en-US" dirty="0"/>
              <a:t> 설정해줍니다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셋팅이 끝나면</a:t>
            </a:r>
            <a:r>
              <a:rPr lang="en-US" altLang="ko-KR" dirty="0"/>
              <a:t>, </a:t>
            </a:r>
            <a:r>
              <a:rPr lang="ko-KR" altLang="en-US" dirty="0"/>
              <a:t>하드웨어 연결을 통해 코드가 정상적인지 확인 후 시리얼 모니터를 통해 모듈이 대기상태인지 확인합니다</a:t>
            </a:r>
            <a:r>
              <a:rPr lang="en-US" altLang="ko-KR" dirty="0"/>
              <a:t>. </a:t>
            </a:r>
            <a:r>
              <a:rPr lang="ko-KR" altLang="en-US" dirty="0"/>
              <a:t>위 상태에서 </a:t>
            </a:r>
            <a:r>
              <a:rPr lang="en-US" altLang="ko-KR" dirty="0"/>
              <a:t>PN532 </a:t>
            </a:r>
            <a:r>
              <a:rPr lang="ko-KR" altLang="en-US" dirty="0"/>
              <a:t>모듈에 카드를 스캔하면 코드에 따라 스캔한 카드의 </a:t>
            </a:r>
            <a:r>
              <a:rPr lang="en-US" altLang="ko-KR" dirty="0"/>
              <a:t>ID </a:t>
            </a:r>
            <a:r>
              <a:rPr lang="ko-KR" altLang="en-US" dirty="0"/>
              <a:t>정보를 </a:t>
            </a:r>
            <a:r>
              <a:rPr lang="ko-KR" altLang="en-US" dirty="0" err="1"/>
              <a:t>읽어들여</a:t>
            </a:r>
            <a:r>
              <a:rPr lang="ko-KR" altLang="en-US" dirty="0"/>
              <a:t> 이를 시리얼 모니터에 출력시키게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8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소개할 내용은 역할 분담입니다</a:t>
            </a:r>
            <a:r>
              <a:rPr lang="en-US" altLang="ko-KR" dirty="0"/>
              <a:t>. </a:t>
            </a:r>
            <a:r>
              <a:rPr lang="ko-KR" altLang="en-US" dirty="0"/>
              <a:t>스마트 </a:t>
            </a:r>
            <a:r>
              <a:rPr lang="ko-KR" altLang="en-US" dirty="0" err="1"/>
              <a:t>진동벨은</a:t>
            </a:r>
            <a:r>
              <a:rPr lang="ko-KR" altLang="en-US" dirty="0"/>
              <a:t> 앞서 설명한 것과 마찬가지로 크게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  <a:r>
              <a:rPr lang="en-US" altLang="ko-KR" dirty="0"/>
              <a:t>, RF </a:t>
            </a:r>
            <a:r>
              <a:rPr lang="ko-KR" altLang="en-US" dirty="0"/>
              <a:t>통신</a:t>
            </a:r>
            <a:r>
              <a:rPr lang="en-US" altLang="ko-KR" dirty="0"/>
              <a:t>, NFC</a:t>
            </a:r>
            <a:r>
              <a:rPr lang="ko-KR" altLang="en-US" dirty="0"/>
              <a:t>로 나뉘어집니다</a:t>
            </a:r>
            <a:r>
              <a:rPr lang="en-US" altLang="ko-KR" dirty="0"/>
              <a:t>. </a:t>
            </a:r>
            <a:r>
              <a:rPr lang="ko-KR" altLang="en-US" dirty="0"/>
              <a:t>여기서 저희 조는</a:t>
            </a:r>
            <a:r>
              <a:rPr lang="en-US" altLang="ko-KR" dirty="0"/>
              <a:t> </a:t>
            </a:r>
            <a:r>
              <a:rPr lang="ko-KR" altLang="en-US" dirty="0"/>
              <a:t>서버와 </a:t>
            </a:r>
            <a:r>
              <a:rPr lang="en-US" altLang="ko-KR" dirty="0" err="1"/>
              <a:t>Wif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통신은 </a:t>
            </a:r>
            <a:r>
              <a:rPr lang="ko-KR" altLang="en-US" dirty="0" err="1"/>
              <a:t>전경안</a:t>
            </a:r>
            <a:r>
              <a:rPr lang="en-US" altLang="ko-KR" dirty="0"/>
              <a:t>, </a:t>
            </a:r>
            <a:r>
              <a:rPr lang="ko-KR" altLang="en-US" dirty="0"/>
              <a:t>무선통신을 이용한 진동부분은 </a:t>
            </a:r>
            <a:r>
              <a:rPr lang="ko-KR" altLang="en-US" dirty="0" err="1"/>
              <a:t>유용민</a:t>
            </a:r>
            <a:r>
              <a:rPr lang="en-US" altLang="ko-KR" dirty="0"/>
              <a:t>, NFC </a:t>
            </a:r>
            <a:r>
              <a:rPr lang="ko-KR" altLang="en-US" dirty="0"/>
              <a:t>태그 기능은 발표자인 저 김민재가 맡기로 했습니다</a:t>
            </a:r>
            <a:r>
              <a:rPr lang="en-US" altLang="ko-KR" dirty="0"/>
              <a:t>. </a:t>
            </a:r>
            <a:r>
              <a:rPr lang="ko-KR" altLang="en-US" dirty="0"/>
              <a:t>따라서 각자 담당한 기능을 부품이 </a:t>
            </a:r>
            <a:r>
              <a:rPr lang="ko-KR" altLang="en-US" dirty="0" err="1"/>
              <a:t>수령되는</a:t>
            </a:r>
            <a:r>
              <a:rPr lang="ko-KR" altLang="en-US" dirty="0"/>
              <a:t> 대로 진행해서 </a:t>
            </a:r>
            <a:r>
              <a:rPr lang="en-US" altLang="ko-KR" dirty="0"/>
              <a:t>10</a:t>
            </a:r>
            <a:r>
              <a:rPr lang="ko-KR" altLang="en-US" dirty="0"/>
              <a:t>월 말까지 구현을 하고 </a:t>
            </a:r>
            <a:r>
              <a:rPr lang="en-US" altLang="ko-KR" dirty="0"/>
              <a:t>11</a:t>
            </a:r>
            <a:r>
              <a:rPr lang="ko-KR" altLang="en-US" dirty="0"/>
              <a:t>월부터 각 기능을 통합해서 본격적으로 설계프로젝트를 진행하려고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발표의 주된 내용은 그동안 작품에 대해 진행한 것을 좀 소개해드리고</a:t>
            </a:r>
            <a:r>
              <a:rPr lang="en-US" altLang="ko-KR" dirty="0"/>
              <a:t>,</a:t>
            </a:r>
            <a:r>
              <a:rPr lang="ko-KR" altLang="en-US" dirty="0"/>
              <a:t> 선정한 부품들을 공부한 내용과 함께 설명한 뒤 향후 계획과 역할 분담을 발표하는 순서로 진행을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6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두번째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2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일정표입니다</a:t>
            </a:r>
            <a:r>
              <a:rPr lang="en-US" altLang="ko-KR" dirty="0"/>
              <a:t>. </a:t>
            </a:r>
            <a:r>
              <a:rPr lang="ko-KR" altLang="en-US" dirty="0"/>
              <a:t>첫 발표 때 주제 선정은 이미 완료되었으며</a:t>
            </a:r>
            <a:r>
              <a:rPr lang="en-US" altLang="ko-KR" dirty="0"/>
              <a:t>, </a:t>
            </a:r>
            <a:r>
              <a:rPr lang="ko-KR" altLang="en-US" dirty="0"/>
              <a:t>현재는 설계를 위한 학습도 거의 마친 상태입니다</a:t>
            </a:r>
            <a:r>
              <a:rPr lang="en-US" altLang="ko-KR" dirty="0"/>
              <a:t>. </a:t>
            </a:r>
            <a:r>
              <a:rPr lang="ko-KR" altLang="en-US" dirty="0"/>
              <a:t>부품 선정 또한 확정되어 학과에 부품신청서를 제출한 상황이지만 다음주가 추석이다 보니 부품배송이 지연되어 실제 설계로 들어가는 것은 빠르면 </a:t>
            </a:r>
            <a:r>
              <a:rPr lang="en-US" altLang="ko-KR" dirty="0"/>
              <a:t>10</a:t>
            </a:r>
            <a:r>
              <a:rPr lang="ko-KR" altLang="en-US" dirty="0"/>
              <a:t>월 중순 혹은 늦으면 </a:t>
            </a:r>
            <a:r>
              <a:rPr lang="en-US" altLang="ko-KR" dirty="0"/>
              <a:t>10</a:t>
            </a:r>
            <a:r>
              <a:rPr lang="ko-KR" altLang="en-US" dirty="0"/>
              <a:t>월 말쯤 되리라 예상하고 있습니다</a:t>
            </a:r>
            <a:r>
              <a:rPr lang="en-US" altLang="ko-KR" dirty="0"/>
              <a:t>. </a:t>
            </a:r>
            <a:r>
              <a:rPr lang="ko-KR" altLang="en-US" dirty="0"/>
              <a:t>그전까지 서버 구축을 하고 관련 데이터시트들을 정리할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지금까지 구상해둔 작품의 형태입니다</a:t>
            </a:r>
            <a:r>
              <a:rPr lang="en-US" altLang="ko-KR" dirty="0"/>
              <a:t>. </a:t>
            </a:r>
            <a:r>
              <a:rPr lang="ko-KR" altLang="en-US" dirty="0"/>
              <a:t>왼쪽은 </a:t>
            </a:r>
            <a:r>
              <a:rPr lang="ko-KR" altLang="en-US" dirty="0" err="1"/>
              <a:t>진동벨을</a:t>
            </a:r>
            <a:r>
              <a:rPr lang="ko-KR" altLang="en-US" dirty="0"/>
              <a:t> 오른쪽은 거치함을 각각 모델링한 것입니다</a:t>
            </a:r>
            <a:r>
              <a:rPr lang="en-US" altLang="ko-KR" dirty="0"/>
              <a:t>. </a:t>
            </a:r>
            <a:r>
              <a:rPr lang="ko-KR" altLang="en-US" dirty="0"/>
              <a:t>아직은 초기 구상안이라 실제로 이런</a:t>
            </a:r>
            <a:r>
              <a:rPr lang="en-US" altLang="ko-KR" dirty="0"/>
              <a:t> </a:t>
            </a:r>
            <a:r>
              <a:rPr lang="ko-KR" altLang="en-US" dirty="0"/>
              <a:t>형태로 꼭 된다는 것은 아니고 시간과 예산 여하에 따라 차후에 변경 될 수 있는 부분인데요</a:t>
            </a:r>
            <a:r>
              <a:rPr lang="en-US" altLang="ko-KR" dirty="0"/>
              <a:t>. </a:t>
            </a:r>
            <a:r>
              <a:rPr lang="ko-KR" altLang="en-US" dirty="0"/>
              <a:t>그래도 기본적으로 </a:t>
            </a:r>
            <a:r>
              <a:rPr lang="ko-KR" altLang="en-US" dirty="0" err="1"/>
              <a:t>진동벨은</a:t>
            </a:r>
            <a:r>
              <a:rPr lang="ko-KR" altLang="en-US" dirty="0"/>
              <a:t> 코인 </a:t>
            </a:r>
            <a:r>
              <a:rPr lang="en-US" altLang="ko-KR" dirty="0"/>
              <a:t>Cell</a:t>
            </a:r>
            <a:r>
              <a:rPr lang="ko-KR" altLang="en-US" dirty="0"/>
              <a:t>을 외부전원으로 하는 무선통신 수신기와 진동모터 그리고 </a:t>
            </a:r>
            <a:r>
              <a:rPr lang="en-US" altLang="ko-KR" dirty="0"/>
              <a:t>NFC Tag</a:t>
            </a:r>
            <a:r>
              <a:rPr lang="ko-KR" altLang="en-US" dirty="0"/>
              <a:t>로 구성할 예정입니다</a:t>
            </a:r>
            <a:r>
              <a:rPr lang="en-US" altLang="ko-KR" dirty="0"/>
              <a:t>. </a:t>
            </a:r>
            <a:r>
              <a:rPr lang="ko-KR" altLang="en-US" dirty="0"/>
              <a:t>반면에 오른쪽에 보이는 거치함에는 </a:t>
            </a:r>
            <a:r>
              <a:rPr lang="en-US" altLang="ko-KR" dirty="0"/>
              <a:t>NFC </a:t>
            </a:r>
            <a:r>
              <a:rPr lang="ko-KR" altLang="en-US" dirty="0"/>
              <a:t>단말기와 외부전원용 건전지를 달 것으로 생각하고 있습니다</a:t>
            </a:r>
            <a:r>
              <a:rPr lang="en-US" altLang="ko-KR" dirty="0"/>
              <a:t>. </a:t>
            </a:r>
            <a:r>
              <a:rPr lang="ko-KR" altLang="en-US" dirty="0"/>
              <a:t>우선 지금 기준으로는 작품의 주요 기능인 </a:t>
            </a:r>
            <a:r>
              <a:rPr lang="en-US" altLang="ko-KR" dirty="0" err="1"/>
              <a:t>nfc</a:t>
            </a:r>
            <a:r>
              <a:rPr lang="ko-KR" altLang="en-US" dirty="0"/>
              <a:t>통신과 원격제어를 구현하는 것이 목적이라 </a:t>
            </a:r>
            <a:r>
              <a:rPr lang="ko-KR" altLang="en-US" dirty="0" err="1"/>
              <a:t>진동벨과</a:t>
            </a:r>
            <a:r>
              <a:rPr lang="ko-KR" altLang="en-US" dirty="0"/>
              <a:t> 거치함 각각 </a:t>
            </a:r>
            <a:r>
              <a:rPr lang="en-US" altLang="ko-KR" dirty="0"/>
              <a:t>2</a:t>
            </a:r>
            <a:r>
              <a:rPr lang="ko-KR" altLang="en-US" dirty="0"/>
              <a:t>개정도만 만들 예정입니다만</a:t>
            </a:r>
            <a:r>
              <a:rPr lang="en-US" altLang="ko-KR" dirty="0"/>
              <a:t>, </a:t>
            </a:r>
            <a:r>
              <a:rPr lang="ko-KR" altLang="en-US" dirty="0"/>
              <a:t>차후 프로젝트 진행 상황에 따라서 추가될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작품의 시나리오입니다</a:t>
            </a:r>
            <a:r>
              <a:rPr lang="en-US" altLang="ko-KR" dirty="0"/>
              <a:t>. </a:t>
            </a:r>
            <a:r>
              <a:rPr lang="ko-KR" altLang="en-US" dirty="0"/>
              <a:t>손님들은 입구의 디스플레이를 통해 좌석을 확인하고 선택한 뒤 주문을 접수하여 </a:t>
            </a:r>
            <a:r>
              <a:rPr lang="ko-KR" altLang="en-US" dirty="0" err="1"/>
              <a:t>진동벨을</a:t>
            </a:r>
            <a:r>
              <a:rPr lang="ko-KR" altLang="en-US" dirty="0"/>
              <a:t> 가져갑니다</a:t>
            </a:r>
            <a:r>
              <a:rPr lang="en-US" altLang="ko-KR" dirty="0"/>
              <a:t>. </a:t>
            </a:r>
            <a:r>
              <a:rPr lang="ko-KR" altLang="en-US" dirty="0"/>
              <a:t>동시에 점원에게는 접수된 주문을 확인하고 조리를 시작합니다</a:t>
            </a:r>
            <a:r>
              <a:rPr lang="en-US" altLang="ko-KR" dirty="0"/>
              <a:t>. </a:t>
            </a:r>
            <a:r>
              <a:rPr lang="ko-KR" altLang="en-US" dirty="0"/>
              <a:t>손님은 선택한 좌석으로 가서 수령한 </a:t>
            </a:r>
            <a:r>
              <a:rPr lang="ko-KR" altLang="en-US" dirty="0" err="1"/>
              <a:t>진동벨을</a:t>
            </a:r>
            <a:r>
              <a:rPr lang="ko-KR" altLang="en-US" dirty="0"/>
              <a:t> 테이블의 거치함에 놔둡니다</a:t>
            </a:r>
            <a:r>
              <a:rPr lang="en-US" altLang="ko-KR" dirty="0"/>
              <a:t>. </a:t>
            </a:r>
            <a:r>
              <a:rPr lang="ko-KR" altLang="en-US" dirty="0"/>
              <a:t>거치함에 있는 </a:t>
            </a:r>
            <a:r>
              <a:rPr lang="en-US" altLang="ko-KR" dirty="0"/>
              <a:t>NFC </a:t>
            </a:r>
            <a:r>
              <a:rPr lang="ko-KR" altLang="en-US" dirty="0"/>
              <a:t>단말기가 </a:t>
            </a:r>
            <a:r>
              <a:rPr lang="ko-KR" altLang="en-US" dirty="0" err="1"/>
              <a:t>진동벨의</a:t>
            </a:r>
            <a:r>
              <a:rPr lang="ko-KR" altLang="en-US" dirty="0"/>
              <a:t> </a:t>
            </a:r>
            <a:r>
              <a:rPr lang="en-US" altLang="ko-KR" dirty="0"/>
              <a:t>NFC tag</a:t>
            </a:r>
            <a:r>
              <a:rPr lang="ko-KR" altLang="en-US" dirty="0"/>
              <a:t>를 인식하여 이때 좌석 현황에는 </a:t>
            </a:r>
            <a:r>
              <a:rPr lang="ko-KR" altLang="en-US" dirty="0" err="1"/>
              <a:t>사용중이라</a:t>
            </a:r>
            <a:r>
              <a:rPr lang="ko-KR" altLang="en-US" dirty="0"/>
              <a:t> 표시됩니다</a:t>
            </a:r>
            <a:r>
              <a:rPr lang="en-US" altLang="ko-KR" dirty="0"/>
              <a:t>. </a:t>
            </a:r>
            <a:r>
              <a:rPr lang="ko-KR" altLang="en-US" dirty="0"/>
              <a:t>조리가 끝나면 점원이 </a:t>
            </a:r>
            <a:r>
              <a:rPr lang="ko-KR" altLang="en-US" dirty="0" err="1"/>
              <a:t>진동벨을</a:t>
            </a:r>
            <a:r>
              <a:rPr lang="ko-KR" altLang="en-US" dirty="0"/>
              <a:t> </a:t>
            </a:r>
            <a:r>
              <a:rPr lang="ko-KR" altLang="en-US" dirty="0" err="1"/>
              <a:t>호출시키고</a:t>
            </a:r>
            <a:r>
              <a:rPr lang="ko-KR" altLang="en-US" dirty="0"/>
              <a:t> 이를 확인한 손님은 음식을 가지러 갑니다</a:t>
            </a:r>
            <a:r>
              <a:rPr lang="en-US" altLang="ko-KR" dirty="0"/>
              <a:t>.  </a:t>
            </a:r>
            <a:r>
              <a:rPr lang="ko-KR" altLang="en-US" dirty="0"/>
              <a:t>좌석 이용이 끝나면 </a:t>
            </a:r>
            <a:r>
              <a:rPr lang="ko-KR" altLang="en-US" dirty="0" err="1"/>
              <a:t>진동벨을</a:t>
            </a:r>
            <a:r>
              <a:rPr lang="ko-KR" altLang="en-US" dirty="0"/>
              <a:t> 거치함에 적힌 안내사항에 따라 반납하면서 좌석 현황에는 여석이라 표시됩니다</a:t>
            </a:r>
            <a:r>
              <a:rPr lang="en-US" altLang="ko-KR" dirty="0"/>
              <a:t>. </a:t>
            </a:r>
            <a:r>
              <a:rPr lang="ko-KR" altLang="en-US" dirty="0"/>
              <a:t>이렇게 실시간 좌석현황을 통해 점원과 손님 둘 다 동선을 줄일 수 있게 되고 </a:t>
            </a:r>
            <a:r>
              <a:rPr lang="ko-KR" altLang="en-US" dirty="0" err="1"/>
              <a:t>매장측에서는</a:t>
            </a:r>
            <a:r>
              <a:rPr lang="ko-KR" altLang="en-US" dirty="0"/>
              <a:t> 인건비를 줄일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내용은 부품에 대한 설명입니다</a:t>
            </a:r>
            <a:r>
              <a:rPr lang="en-US" altLang="ko-KR" dirty="0"/>
              <a:t>. </a:t>
            </a:r>
            <a:r>
              <a:rPr lang="ko-KR" altLang="en-US" dirty="0"/>
              <a:t>공부한 내용과 함께 소개하도록 하겠습니다</a:t>
            </a:r>
            <a:r>
              <a:rPr lang="en-US" altLang="ko-KR" dirty="0"/>
              <a:t>. </a:t>
            </a:r>
            <a:r>
              <a:rPr lang="ko-KR" altLang="en-US" dirty="0"/>
              <a:t>좌석의 현황을 디스플레이에 출력하기 위해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통신을 이용할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 </a:t>
            </a:r>
            <a:r>
              <a:rPr lang="en-US" altLang="ko-KR" dirty="0"/>
              <a:t>ESP8266</a:t>
            </a:r>
            <a:r>
              <a:rPr lang="ko-KR" altLang="en-US" dirty="0"/>
              <a:t>이라는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모듈을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0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모듈을 사용하기 위한 통신 구조는 다음과 같이 구성을 해봤습니다</a:t>
            </a:r>
            <a:r>
              <a:rPr lang="en-US" altLang="ko-KR" dirty="0"/>
              <a:t>. </a:t>
            </a:r>
            <a:r>
              <a:rPr lang="ko-KR" altLang="en-US" dirty="0"/>
              <a:t>매장의 현황을 출력하기 위해 먼저 해당 모듈을 서버로 사용하여 매장 정보를 디스플레이에 나타낼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좌석을 이용할 때 </a:t>
            </a:r>
            <a:r>
              <a:rPr lang="en-US" altLang="ko-KR" dirty="0"/>
              <a:t>NFC</a:t>
            </a:r>
            <a:r>
              <a:rPr lang="ko-KR" altLang="en-US" dirty="0"/>
              <a:t>태그가 이루어지면 이 정보를 그림에 보이는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모듈이 받으며 받은 정보를 업데이트하고 웹에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2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ESP8266</a:t>
            </a:r>
            <a:r>
              <a:rPr lang="ko-KR" altLang="en-US" dirty="0"/>
              <a:t> </a:t>
            </a:r>
            <a:r>
              <a:rPr lang="en-US" altLang="ko-KR" dirty="0"/>
              <a:t>WIFI </a:t>
            </a:r>
            <a:r>
              <a:rPr lang="ko-KR" altLang="en-US" dirty="0"/>
              <a:t>모듈을 이용하여 웹 서버를 구축하는 방법은 </a:t>
            </a:r>
            <a:r>
              <a:rPr lang="en-US" altLang="ko-KR" dirty="0"/>
              <a:t>Arduino Sketch tool</a:t>
            </a:r>
            <a:r>
              <a:rPr lang="ko-KR" altLang="en-US" dirty="0"/>
              <a:t>에서 지원하는 예제를 통해 간단히 구축할 수 있습니다</a:t>
            </a:r>
            <a:r>
              <a:rPr lang="en-US" altLang="ko-KR" dirty="0"/>
              <a:t>. Sketch </a:t>
            </a:r>
            <a:r>
              <a:rPr lang="ko-KR" altLang="en-US" dirty="0"/>
              <a:t>툴을 실행한 후 </a:t>
            </a:r>
            <a:r>
              <a:rPr lang="en-US" altLang="ko-KR" dirty="0" err="1"/>
              <a:t>WifiESP</a:t>
            </a:r>
            <a:r>
              <a:rPr lang="en-US" altLang="ko-KR" dirty="0"/>
              <a:t> </a:t>
            </a:r>
            <a:r>
              <a:rPr lang="ko-KR" altLang="en-US" dirty="0"/>
              <a:t>탭에서 </a:t>
            </a:r>
            <a:r>
              <a:rPr lang="en-US" altLang="ko-KR" dirty="0"/>
              <a:t>Webserver</a:t>
            </a:r>
            <a:r>
              <a:rPr lang="ko-KR" altLang="en-US" dirty="0"/>
              <a:t>에 관한 예제를 가져오면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7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서버 구축을 위한 코드의 내용입니다</a:t>
            </a:r>
            <a:r>
              <a:rPr lang="en-US" altLang="ko-KR" dirty="0"/>
              <a:t>. </a:t>
            </a:r>
            <a:r>
              <a:rPr lang="ko-KR" altLang="en-US" dirty="0"/>
              <a:t>모듈이 와이파이에 접속하기 위해서는 </a:t>
            </a:r>
            <a:r>
              <a:rPr lang="en-US" altLang="ko-KR" dirty="0"/>
              <a:t>SSID </a:t>
            </a:r>
            <a:r>
              <a:rPr lang="ko-KR" altLang="en-US" dirty="0"/>
              <a:t>및 </a:t>
            </a:r>
            <a:r>
              <a:rPr lang="en-US" altLang="ko-KR" dirty="0"/>
              <a:t>PASSWORD</a:t>
            </a:r>
            <a:r>
              <a:rPr lang="ko-KR" altLang="en-US" dirty="0"/>
              <a:t>를 입력해야 합니다</a:t>
            </a:r>
            <a:r>
              <a:rPr lang="en-US" altLang="ko-KR" dirty="0"/>
              <a:t>. </a:t>
            </a:r>
            <a:r>
              <a:rPr lang="ko-KR" altLang="en-US" dirty="0"/>
              <a:t>그 후 포트번호를 지정해야 하는데</a:t>
            </a:r>
            <a:r>
              <a:rPr lang="en-US" altLang="ko-KR" dirty="0"/>
              <a:t>, </a:t>
            </a:r>
            <a:r>
              <a:rPr lang="ko-KR" altLang="en-US" dirty="0"/>
              <a:t>따로 지정하지 않을 경우 기본값인 </a:t>
            </a:r>
            <a:r>
              <a:rPr lang="en-US" altLang="ko-KR" dirty="0"/>
              <a:t>80</a:t>
            </a:r>
            <a:r>
              <a:rPr lang="ko-KR" altLang="en-US" dirty="0"/>
              <a:t>번 포트를 이용합니다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서버 구동 하기 전 초기 설정입니다</a:t>
            </a:r>
            <a:r>
              <a:rPr lang="en-US" altLang="ko-KR" dirty="0"/>
              <a:t>. </a:t>
            </a:r>
            <a:r>
              <a:rPr lang="ko-KR" altLang="en-US" dirty="0"/>
              <a:t>주로 모듈 구동 시 최초 </a:t>
            </a:r>
            <a:r>
              <a:rPr lang="en-US" altLang="ko-KR" dirty="0"/>
              <a:t>1</a:t>
            </a:r>
            <a:r>
              <a:rPr lang="ko-KR" altLang="en-US" dirty="0"/>
              <a:t>회만 실행되는 </a:t>
            </a:r>
            <a:r>
              <a:rPr lang="en-US" altLang="ko-KR" dirty="0"/>
              <a:t>Setup()</a:t>
            </a:r>
            <a:r>
              <a:rPr lang="ko-KR" altLang="en-US" dirty="0"/>
              <a:t> 함수를 통해 하게 되는데</a:t>
            </a:r>
            <a:r>
              <a:rPr lang="en-US" altLang="ko-KR" dirty="0"/>
              <a:t>, </a:t>
            </a:r>
            <a:r>
              <a:rPr lang="ko-KR" altLang="en-US" dirty="0"/>
              <a:t>여기서 포트개방과 하드웨어체크</a:t>
            </a:r>
            <a:r>
              <a:rPr lang="en-US" altLang="ko-KR" dirty="0"/>
              <a:t>, </a:t>
            </a:r>
            <a:r>
              <a:rPr lang="ko-KR" altLang="en-US" dirty="0" err="1"/>
              <a:t>펌웨어체크</a:t>
            </a:r>
            <a:r>
              <a:rPr lang="en-US" altLang="ko-KR" dirty="0"/>
              <a:t>, </a:t>
            </a:r>
            <a:r>
              <a:rPr lang="ko-KR" altLang="en-US" dirty="0" err="1"/>
              <a:t>와이파이네트워크연결</a:t>
            </a:r>
            <a:r>
              <a:rPr lang="ko-KR" altLang="en-US" dirty="0"/>
              <a:t> 등의 서버 초기 설정을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0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4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4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7381" y="3295453"/>
            <a:ext cx="2989238" cy="1855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1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428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1960" y="4704106"/>
            <a:ext cx="720080" cy="4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323528" y="0"/>
            <a:ext cx="308606" cy="432048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49747" y="4835888"/>
            <a:ext cx="504056" cy="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microsoft.com/office/2007/relationships/hdphoto" Target="../media/hdphoto10.wdp"/><Relationship Id="rId18" Type="http://schemas.microsoft.com/office/2007/relationships/hdphoto" Target="../media/hdphoto12.wdp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2.png"/><Relationship Id="rId20" Type="http://schemas.microsoft.com/office/2007/relationships/hdphoto" Target="../media/hdphoto13.wdp"/><Relationship Id="rId1" Type="http://schemas.openxmlformats.org/officeDocument/2006/relationships/slideLayout" Target="../slideLayouts/slideLayout8.xml"/><Relationship Id="rId6" Type="http://schemas.microsoft.com/office/2007/relationships/hdphoto" Target="../media/hdphoto6.wdp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5" Type="http://schemas.microsoft.com/office/2007/relationships/hdphoto" Target="../media/hdphoto11.wdp"/><Relationship Id="rId10" Type="http://schemas.microsoft.com/office/2007/relationships/hdphoto" Target="../media/hdphoto9.wdp"/><Relationship Id="rId19" Type="http://schemas.openxmlformats.org/officeDocument/2006/relationships/image" Target="../media/image34.png"/><Relationship Id="rId4" Type="http://schemas.microsoft.com/office/2007/relationships/hdphoto" Target="../media/hdphoto5.wdp"/><Relationship Id="rId9" Type="http://schemas.microsoft.com/office/2007/relationships/hdphoto" Target="../media/hdphoto8.wdp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6242" y="1568172"/>
            <a:ext cx="55515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6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</a:t>
            </a:r>
            <a:r>
              <a:rPr lang="ko-KR" altLang="en-US" sz="6600" spc="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진동벨</a:t>
            </a:r>
            <a:endParaRPr lang="ko-KR" altLang="en-US" sz="66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1449" y="2516475"/>
            <a:ext cx="1701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201401140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유용민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201501091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김민재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201502616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전경안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CA0BC0-D760-4F2D-8B63-6378DE4C074C}"/>
              </a:ext>
            </a:extLst>
          </p:cNvPr>
          <p:cNvSpPr/>
          <p:nvPr/>
        </p:nvSpPr>
        <p:spPr>
          <a:xfrm>
            <a:off x="6719938" y="4807454"/>
            <a:ext cx="2424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Made By 201501091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김민재</a:t>
            </a:r>
          </a:p>
        </p:txBody>
      </p:sp>
    </p:spTree>
    <p:extLst>
      <p:ext uri="{BB962C8B-B14F-4D97-AF65-F5344CB8AC3E}">
        <p14:creationId xmlns:p14="http://schemas.microsoft.com/office/powerpoint/2010/main" val="36518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26C15-56F9-44C7-8A14-65CA1EFDB968}"/>
              </a:ext>
            </a:extLst>
          </p:cNvPr>
          <p:cNvSpPr txBox="1"/>
          <p:nvPr/>
        </p:nvSpPr>
        <p:spPr>
          <a:xfrm>
            <a:off x="649938" y="1095982"/>
            <a:ext cx="1686680" cy="197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연결 시도 및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IP_ADRESS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발급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F6F0C-6E17-4EF5-A42E-C5FBF981409E}"/>
              </a:ext>
            </a:extLst>
          </p:cNvPr>
          <p:cNvSpPr txBox="1"/>
          <p:nvPr/>
        </p:nvSpPr>
        <p:spPr>
          <a:xfrm>
            <a:off x="251726" y="1485659"/>
            <a:ext cx="295212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Setup()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 후 와이파이                    되면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모듈이 서버를 구동 할 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         </a:t>
            </a:r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발급받음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D7506-A6BE-402F-A54C-23E96CA8D0A9}"/>
              </a:ext>
            </a:extLst>
          </p:cNvPr>
          <p:cNvSpPr txBox="1"/>
          <p:nvPr/>
        </p:nvSpPr>
        <p:spPr>
          <a:xfrm>
            <a:off x="410865" y="2331941"/>
            <a:ext cx="132440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void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printWifiStatus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()</a:t>
            </a:r>
            <a:r>
              <a:rPr kumimoji="1"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endParaRPr kumimoji="1" lang="en-US" altLang="ko-KR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en-US" altLang="ko-KR" sz="10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//TODO…</a:t>
            </a:r>
          </a:p>
          <a:p>
            <a:endParaRPr kumimoji="1" lang="en-US" altLang="ko-KR" sz="1000" i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kumimoji="1" lang="en-US" altLang="ko-KR" sz="1000" i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  <a:endParaRPr kumimoji="1"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BBD5-379C-481C-8E8F-57D02C83306C}"/>
              </a:ext>
            </a:extLst>
          </p:cNvPr>
          <p:cNvSpPr txBox="1"/>
          <p:nvPr/>
        </p:nvSpPr>
        <p:spPr>
          <a:xfrm>
            <a:off x="3407210" y="2493272"/>
            <a:ext cx="1778051" cy="720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와이파이 연결 시 </a:t>
            </a:r>
            <a:r>
              <a:rPr kumimoji="1" lang="en-US" altLang="ko-KR" sz="1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ip_address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출력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1" lang="ko-KR" altLang="en-US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9A096FE6-8982-4E66-932C-C979CAC3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68" y="915570"/>
            <a:ext cx="4409769" cy="15121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3201F4-3AC6-4FC2-ADAD-583E229594B0}"/>
              </a:ext>
            </a:extLst>
          </p:cNvPr>
          <p:cNvSpPr/>
          <p:nvPr/>
        </p:nvSpPr>
        <p:spPr>
          <a:xfrm>
            <a:off x="4224268" y="1329120"/>
            <a:ext cx="2579888" cy="178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B38F29-9EBD-4F99-8BAA-8B88DAA4E8E8}"/>
              </a:ext>
            </a:extLst>
          </p:cNvPr>
          <p:cNvSpPr/>
          <p:nvPr/>
        </p:nvSpPr>
        <p:spPr>
          <a:xfrm>
            <a:off x="4224268" y="1683724"/>
            <a:ext cx="3888466" cy="156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9" name="꺾인 연결선[E] 35">
            <a:extLst>
              <a:ext uri="{FF2B5EF4-FFF2-40B4-BE49-F238E27FC236}">
                <a16:creationId xmlns:a16="http://schemas.microsoft.com/office/drawing/2014/main" id="{007AA01B-B875-4C90-9806-505FC2CD51CF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1849306" y="1400554"/>
            <a:ext cx="2410675" cy="927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0C7D38-6C53-476B-BC0F-C0CF3DEB2732}"/>
              </a:ext>
            </a:extLst>
          </p:cNvPr>
          <p:cNvSpPr/>
          <p:nvPr/>
        </p:nvSpPr>
        <p:spPr>
          <a:xfrm>
            <a:off x="275018" y="1786548"/>
            <a:ext cx="7473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IP_ADRESS</a:t>
            </a:r>
            <a:endParaRPr lang="ko-KR" altLang="en-US" sz="1000" dirty="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41" name="꺾인 연결선[E] 43">
            <a:extLst>
              <a:ext uri="{FF2B5EF4-FFF2-40B4-BE49-F238E27FC236}">
                <a16:creationId xmlns:a16="http://schemas.microsoft.com/office/drawing/2014/main" id="{F3E2C781-AC54-4BE2-AC9A-2328AB0D211E}"/>
              </a:ext>
            </a:extLst>
          </p:cNvPr>
          <p:cNvCxnSpPr>
            <a:cxnSpLocks/>
            <a:stCxn id="38" idx="1"/>
            <a:endCxn id="40" idx="2"/>
          </p:cNvCxnSpPr>
          <p:nvPr/>
        </p:nvCxnSpPr>
        <p:spPr>
          <a:xfrm rot="10800000" flipV="1">
            <a:off x="648678" y="1761993"/>
            <a:ext cx="3575590" cy="270775"/>
          </a:xfrm>
          <a:prstGeom prst="bentConnector4">
            <a:avLst>
              <a:gd name="adj1" fmla="val 44775"/>
              <a:gd name="adj2" fmla="val 1844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9DBE3D-715F-478A-B1CB-78C9E84B2811}"/>
              </a:ext>
            </a:extLst>
          </p:cNvPr>
          <p:cNvSpPr/>
          <p:nvPr/>
        </p:nvSpPr>
        <p:spPr>
          <a:xfrm>
            <a:off x="1493278" y="1493292"/>
            <a:ext cx="7120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000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접속이 완료</a:t>
            </a:r>
            <a:endParaRPr lang="ko-KR" altLang="en-US" sz="1000" dirty="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2DC94-4E64-44AA-8C61-DA503E5EF7B8}"/>
              </a:ext>
            </a:extLst>
          </p:cNvPr>
          <p:cNvSpPr txBox="1"/>
          <p:nvPr/>
        </p:nvSpPr>
        <p:spPr>
          <a:xfrm>
            <a:off x="755576" y="3460624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서버 구동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291D4B-1AAC-4017-AB5D-6BB6AF40211E}"/>
              </a:ext>
            </a:extLst>
          </p:cNvPr>
          <p:cNvSpPr txBox="1"/>
          <p:nvPr/>
        </p:nvSpPr>
        <p:spPr>
          <a:xfrm>
            <a:off x="410865" y="3800755"/>
            <a:ext cx="2390398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본격 클라이언트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서버 간 통신이 이루어짐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함수에 좌석 현황 출력 등 과 같은 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사용자의 코드를 작성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CB3503-D8FB-43E2-BEB0-A2DB15EB684D}"/>
              </a:ext>
            </a:extLst>
          </p:cNvPr>
          <p:cNvSpPr txBox="1"/>
          <p:nvPr/>
        </p:nvSpPr>
        <p:spPr>
          <a:xfrm>
            <a:off x="3710487" y="3893869"/>
            <a:ext cx="78098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void loop()</a:t>
            </a:r>
            <a:r>
              <a:rPr kumimoji="1"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</a:t>
            </a:r>
          </a:p>
          <a:p>
            <a:endParaRPr kumimoji="1" lang="en-US" altLang="ko-KR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en-US" altLang="ko-KR" sz="1000" i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//TODO…</a:t>
            </a:r>
          </a:p>
          <a:p>
            <a:endParaRPr kumimoji="1" lang="en-US" altLang="ko-KR" sz="1000" i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}</a:t>
            </a:r>
            <a:endParaRPr kumimoji="1"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A38B27-C952-4B04-8601-46BE09FDD830}"/>
              </a:ext>
            </a:extLst>
          </p:cNvPr>
          <p:cNvSpPr txBox="1"/>
          <p:nvPr/>
        </p:nvSpPr>
        <p:spPr>
          <a:xfrm>
            <a:off x="6302362" y="3583735"/>
            <a:ext cx="148630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 대기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 algn="ctr"/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클라이언트와의 접속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kumimoji="1" lang="en-US" altLang="ko-KR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접속 시 동작 정의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kumimoji="1" lang="en-US" altLang="ko-KR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동작에 따른 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html</a:t>
            </a:r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 생성</a:t>
            </a:r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kumimoji="1"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kumimoji="1" lang="en-US" altLang="ko-KR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kumimoji="1"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1" lang="ko-KR" altLang="en-US" sz="1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4D5775-FF0A-4C41-BE5C-00F149154F84}"/>
              </a:ext>
            </a:extLst>
          </p:cNvPr>
          <p:cNvGrpSpPr/>
          <p:nvPr/>
        </p:nvGrpSpPr>
        <p:grpSpPr>
          <a:xfrm>
            <a:off x="4459300" y="4294759"/>
            <a:ext cx="1843062" cy="59994"/>
            <a:chOff x="8159260" y="3697427"/>
            <a:chExt cx="2393026" cy="45719"/>
          </a:xfrm>
        </p:grpSpPr>
        <p:cxnSp>
          <p:nvCxnSpPr>
            <p:cNvPr id="49" name="직선 연결선[R] 11">
              <a:extLst>
                <a:ext uri="{FF2B5EF4-FFF2-40B4-BE49-F238E27FC236}">
                  <a16:creationId xmlns:a16="http://schemas.microsoft.com/office/drawing/2014/main" id="{9DB53A14-3B16-4212-8389-57D57A7E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9" y="3720882"/>
              <a:ext cx="235125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A9D8740-B58E-44B1-BD68-FCCFFAF6256E}"/>
                </a:ext>
              </a:extLst>
            </p:cNvPr>
            <p:cNvSpPr/>
            <p:nvPr/>
          </p:nvSpPr>
          <p:spPr>
            <a:xfrm flipH="1" flipV="1">
              <a:off x="8159260" y="369742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7A6170-66D6-456B-BCE4-3DD521F34319}"/>
              </a:ext>
            </a:extLst>
          </p:cNvPr>
          <p:cNvGrpSpPr/>
          <p:nvPr/>
        </p:nvGrpSpPr>
        <p:grpSpPr>
          <a:xfrm>
            <a:off x="1166038" y="2750780"/>
            <a:ext cx="2241172" cy="45719"/>
            <a:chOff x="8159259" y="3644757"/>
            <a:chExt cx="2393027" cy="45720"/>
          </a:xfrm>
        </p:grpSpPr>
        <p:cxnSp>
          <p:nvCxnSpPr>
            <p:cNvPr id="52" name="직선 연결선[R] 11">
              <a:extLst>
                <a:ext uri="{FF2B5EF4-FFF2-40B4-BE49-F238E27FC236}">
                  <a16:creationId xmlns:a16="http://schemas.microsoft.com/office/drawing/2014/main" id="{5773F38C-267D-4577-89AF-79CADB3F5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9" y="3668211"/>
              <a:ext cx="235125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4D7D5B1-1B2A-40B3-9636-DC53B31E4AC9}"/>
                </a:ext>
              </a:extLst>
            </p:cNvPr>
            <p:cNvSpPr/>
            <p:nvPr/>
          </p:nvSpPr>
          <p:spPr>
            <a:xfrm flipH="1" flipV="1">
              <a:off x="8159259" y="3644757"/>
              <a:ext cx="45718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5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F1221-CC73-40DD-BCB8-C90296AAB127}"/>
              </a:ext>
            </a:extLst>
          </p:cNvPr>
          <p:cNvSpPr txBox="1"/>
          <p:nvPr/>
        </p:nvSpPr>
        <p:spPr>
          <a:xfrm>
            <a:off x="590469" y="3700720"/>
            <a:ext cx="4763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SPI 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인터페이스를 사용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통신 거리가 이론상 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200m 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가량 되므로 카페 내 폐쇄적인 공간에서 송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수신에 큰 문제가 없음</a:t>
            </a:r>
            <a:endParaRPr lang="en-US" altLang="ko-KR" sz="1400" b="1" i="0" u="none" strike="noStrike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블루투스 통신과 비교하여 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1:N 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통신이 가능함</a:t>
            </a:r>
            <a:endParaRPr lang="en-US" altLang="ko-KR" sz="1400" b="1" i="0" u="none" strike="noStrike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개당 </a:t>
            </a:r>
            <a:r>
              <a: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3~4</a:t>
            </a: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천원의 저렴한 가격으로 다른 무선통신 모듈보다 값이 싸다는 장점을 가지고 있음</a:t>
            </a:r>
            <a:b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endParaRPr kumimoji="1" lang="ko-KR" altLang="en-US" sz="1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3CFEF-7536-4B96-8F85-75B3D4950B7E}"/>
              </a:ext>
            </a:extLst>
          </p:cNvPr>
          <p:cNvSpPr/>
          <p:nvPr/>
        </p:nvSpPr>
        <p:spPr>
          <a:xfrm>
            <a:off x="787983" y="1575134"/>
            <a:ext cx="2256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nRF24L01 module &gt;</a:t>
            </a:r>
            <a:endParaRPr lang="ko-KR" altLang="en-US" sz="2000" dirty="0">
              <a:solidFill>
                <a:srgbClr val="E5B02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8AA28D-1C50-4B14-91B1-211C8851DD4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71854"/>
            <a:ext cx="4363200" cy="15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D41033-3E9A-4961-B83E-4B3BF255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35" y="1059582"/>
            <a:ext cx="2155003" cy="37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3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7025C31-3F62-4875-B1BF-05A1BC6C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6" y="915566"/>
            <a:ext cx="3676184" cy="24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60E4B39-0BB7-4D72-973E-A168C136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9742"/>
            <a:ext cx="3816424" cy="25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31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AD352-A2E7-4504-87DC-582A1E84CEE1}"/>
              </a:ext>
            </a:extLst>
          </p:cNvPr>
          <p:cNvSpPr txBox="1"/>
          <p:nvPr/>
        </p:nvSpPr>
        <p:spPr>
          <a:xfrm>
            <a:off x="307564" y="1507316"/>
            <a:ext cx="40640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#include &lt;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SPI.h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#include "RF24.h"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bool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radioNumber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= 0; </a:t>
            </a:r>
            <a:r>
              <a:rPr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// </a:t>
            </a:r>
            <a:r>
              <a:rPr lang="en-US" altLang="ko-KR" sz="1000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 Or 1</a:t>
            </a:r>
            <a:r>
              <a:rPr lang="ko-KR" altLang="en-US" sz="1000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RF24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(7,8); // 7 : CE , 8: CSN</a:t>
            </a:r>
            <a:endParaRPr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byte addresses[][6] = {"1Node","2Node"}; </a:t>
            </a:r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// Pipe Address </a:t>
            </a: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를 설정하기 위한 값</a:t>
            </a:r>
            <a:endParaRPr lang="ko-KR" altLang="en-US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0DED0-9A3B-4440-9B93-7BF303C89DA4}"/>
              </a:ext>
            </a:extLst>
          </p:cNvPr>
          <p:cNvSpPr txBox="1"/>
          <p:nvPr/>
        </p:nvSpPr>
        <p:spPr>
          <a:xfrm>
            <a:off x="323528" y="125417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송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수신 공통 코드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6A97E-8AB8-46AD-8E56-63D746296D93}"/>
              </a:ext>
            </a:extLst>
          </p:cNvPr>
          <p:cNvSpPr txBox="1"/>
          <p:nvPr/>
        </p:nvSpPr>
        <p:spPr>
          <a:xfrm>
            <a:off x="3007246" y="2669462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송신측 코드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36728-6860-48CD-8E23-8A02A7C0A101}"/>
              </a:ext>
            </a:extLst>
          </p:cNvPr>
          <p:cNvSpPr txBox="1"/>
          <p:nvPr/>
        </p:nvSpPr>
        <p:spPr>
          <a:xfrm>
            <a:off x="3007246" y="2915683"/>
            <a:ext cx="28424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void setup() {</a:t>
            </a:r>
            <a:b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  </a:t>
            </a:r>
            <a:r>
              <a:rPr lang="en-US" altLang="ko-KR" sz="1000" b="1" i="0" dirty="0" err="1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radio.begin</a:t>
            </a:r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();</a:t>
            </a:r>
            <a:r>
              <a:rPr lang="en-US" altLang="ko-KR" sz="1000" b="0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//  RF24 </a:t>
            </a: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모듈 초기화</a:t>
            </a:r>
            <a:b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  </a:t>
            </a:r>
            <a:r>
              <a:rPr lang="en-US" altLang="ko-KR" sz="1000" b="1" i="0" dirty="0" err="1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radio.openWritingPipe</a:t>
            </a:r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(address); //</a:t>
            </a: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설정</a:t>
            </a:r>
            <a:b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  </a:t>
            </a:r>
            <a:r>
              <a:rPr lang="en-US" altLang="ko-KR" sz="1000" b="1" i="0" dirty="0" err="1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radio.setPALevel</a:t>
            </a:r>
            <a:r>
              <a:rPr lang="en-US" altLang="ko-KR" sz="1000" b="1" i="0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(RF24_PA_MIN); //Power level</a:t>
            </a:r>
            <a:endParaRPr lang="ko-KR" altLang="en-US" sz="1000" b="1" i="0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1000" b="1" i="0" dirty="0">
                <a:solidFill>
                  <a:srgbClr val="FFC22B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  </a:t>
            </a:r>
            <a:r>
              <a:rPr lang="en-US" altLang="ko-KR" sz="1000" b="1" i="0" dirty="0" err="1">
                <a:solidFill>
                  <a:srgbClr val="FFC22B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radio.stopListening</a:t>
            </a:r>
            <a:r>
              <a:rPr lang="en-US" altLang="ko-KR" sz="1000" b="1" i="0" dirty="0">
                <a:solidFill>
                  <a:srgbClr val="FFC22B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();  //</a:t>
            </a:r>
            <a:r>
              <a:rPr lang="ko-KR" altLang="en-US" sz="1000" b="1" i="0" dirty="0">
                <a:solidFill>
                  <a:srgbClr val="FFC22B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모듈을 송신기로 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5C7E8-DD56-4C3E-9B48-CD2D97122F32}"/>
              </a:ext>
            </a:extLst>
          </p:cNvPr>
          <p:cNvSpPr txBox="1"/>
          <p:nvPr/>
        </p:nvSpPr>
        <p:spPr>
          <a:xfrm>
            <a:off x="5711524" y="378407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수신측 코드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9EE3C-9060-4420-893E-ABDA7FA4946E}"/>
              </a:ext>
            </a:extLst>
          </p:cNvPr>
          <p:cNvSpPr txBox="1"/>
          <p:nvPr/>
        </p:nvSpPr>
        <p:spPr>
          <a:xfrm>
            <a:off x="5698391" y="3952647"/>
            <a:ext cx="2651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void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setup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() {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Serial.begin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(9600);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radio.begin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();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radio.openReadingPipe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(0,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address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);</a:t>
            </a:r>
          </a:p>
          <a:p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radio.setPALevel</a:t>
            </a:r>
            <a:r>
              <a:rPr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(RF24_PA_MIN</a:t>
            </a:r>
            <a:r>
              <a:rPr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);</a:t>
            </a:r>
            <a:endParaRPr lang="ko-KR" altLang="en-US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000" b="1" dirty="0" err="1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radio.startListening</a:t>
            </a:r>
            <a:r>
              <a:rPr lang="ko-KR" altLang="en-US" sz="1000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(); //모듈을 수신기로 설정</a:t>
            </a:r>
          </a:p>
        </p:txBody>
      </p:sp>
    </p:spTree>
    <p:extLst>
      <p:ext uri="{BB962C8B-B14F-4D97-AF65-F5344CB8AC3E}">
        <p14:creationId xmlns:p14="http://schemas.microsoft.com/office/powerpoint/2010/main" val="234942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8C315ED-ABDB-4ADA-B93C-4F1D3220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1" y="1131590"/>
            <a:ext cx="2952328" cy="29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A33D30B-C0B0-4763-873B-75F974ED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91306"/>
            <a:ext cx="353148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8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F1221-CC73-40DD-BCB8-C90296AAB127}"/>
              </a:ext>
            </a:extLst>
          </p:cNvPr>
          <p:cNvSpPr txBox="1"/>
          <p:nvPr/>
        </p:nvSpPr>
        <p:spPr>
          <a:xfrm>
            <a:off x="590469" y="3700720"/>
            <a:ext cx="4763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I2C/SPI </a:t>
            </a: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환경을 단순 스위치로 제어 가능</a:t>
            </a:r>
            <a:endParaRPr lang="en-US" altLang="ko-KR" sz="1400" b="1" i="0" u="none" strike="noStrike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블루투스 통신과 비교하여 응답시간이 짧고 보안이 우수함</a:t>
            </a:r>
            <a:endParaRPr lang="en-US" altLang="ko-KR" sz="1400" b="1" i="0" u="none" strike="noStrike" dirty="0">
              <a:solidFill>
                <a:schemeClr val="bg1"/>
              </a:solidFill>
              <a:effectLst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5V</a:t>
            </a: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동작전압을 가진다</a:t>
            </a:r>
            <a:b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endParaRPr kumimoji="1" lang="ko-KR" altLang="en-US" sz="1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3CFEF-7536-4B96-8F85-75B3D4950B7E}"/>
              </a:ext>
            </a:extLst>
          </p:cNvPr>
          <p:cNvSpPr/>
          <p:nvPr/>
        </p:nvSpPr>
        <p:spPr>
          <a:xfrm>
            <a:off x="787983" y="1575134"/>
            <a:ext cx="2256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nRF24L01 module &gt;</a:t>
            </a:r>
            <a:endParaRPr lang="ko-KR" altLang="en-US" sz="2000" dirty="0">
              <a:solidFill>
                <a:srgbClr val="E5B02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Picture 2" descr="PN532 NFC RFID Module Pinout, Datasheet, Features &amp; Application Circuit">
            <a:extLst>
              <a:ext uri="{FF2B5EF4-FFF2-40B4-BE49-F238E27FC236}">
                <a16:creationId xmlns:a16="http://schemas.microsoft.com/office/drawing/2014/main" id="{E5236358-996C-4392-94FA-F4A0BAAC5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7542"/>
            <a:ext cx="1602947" cy="15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N532- NFC RFID Module">
            <a:extLst>
              <a:ext uri="{FF2B5EF4-FFF2-40B4-BE49-F238E27FC236}">
                <a16:creationId xmlns:a16="http://schemas.microsoft.com/office/drawing/2014/main" id="{3A31FB58-184C-432E-BF8E-71C48145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75" y="2065062"/>
            <a:ext cx="1678117" cy="15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40AD1D8-663B-46D0-932C-0452D85C8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33" y="1117984"/>
            <a:ext cx="2936999" cy="2907531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CC87C95A-22BF-4314-BBC2-7720B471F1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64" y="4045722"/>
            <a:ext cx="3405468" cy="9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아래쪽 화살표[D] 36">
            <a:extLst>
              <a:ext uri="{FF2B5EF4-FFF2-40B4-BE49-F238E27FC236}">
                <a16:creationId xmlns:a16="http://schemas.microsoft.com/office/drawing/2014/main" id="{79190B34-8EA1-4169-B352-3DF0797C6965}"/>
              </a:ext>
            </a:extLst>
          </p:cNvPr>
          <p:cNvSpPr/>
          <p:nvPr/>
        </p:nvSpPr>
        <p:spPr>
          <a:xfrm rot="5400000">
            <a:off x="3399991" y="1840576"/>
            <a:ext cx="683742" cy="2154241"/>
          </a:xfrm>
          <a:prstGeom prst="downArrow">
            <a:avLst/>
          </a:prstGeom>
          <a:solidFill>
            <a:srgbClr val="FFC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0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219B-D9B5-4D48-9B82-AAA6F43066DB}"/>
              </a:ext>
            </a:extLst>
          </p:cNvPr>
          <p:cNvSpPr txBox="1"/>
          <p:nvPr/>
        </p:nvSpPr>
        <p:spPr>
          <a:xfrm>
            <a:off x="878365" y="1684385"/>
            <a:ext cx="12038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RFID Reader &gt;</a:t>
            </a:r>
            <a:endParaRPr kumimoji="1" lang="ko-KR" altLang="en-US" sz="13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8DF62-CE01-4A0D-8499-8B0B6B8211B9}"/>
              </a:ext>
            </a:extLst>
          </p:cNvPr>
          <p:cNvSpPr txBox="1"/>
          <p:nvPr/>
        </p:nvSpPr>
        <p:spPr>
          <a:xfrm>
            <a:off x="6813310" y="3905148"/>
            <a:ext cx="569892" cy="123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sz="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1EEC8-474C-4A03-9827-05918D299844}"/>
              </a:ext>
            </a:extLst>
          </p:cNvPr>
          <p:cNvSpPr txBox="1"/>
          <p:nvPr/>
        </p:nvSpPr>
        <p:spPr>
          <a:xfrm>
            <a:off x="5065623" y="4552758"/>
            <a:ext cx="3463694" cy="323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프로그램에서 지원하는 </a:t>
            </a:r>
            <a:r>
              <a:rPr kumimoji="1" lang="ko-KR" altLang="en-US" sz="13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예제코드를</a:t>
            </a:r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3E6F4-0BFF-40B8-AC87-EFF4E6906E9D}"/>
              </a:ext>
            </a:extLst>
          </p:cNvPr>
          <p:cNvSpPr txBox="1"/>
          <p:nvPr/>
        </p:nvSpPr>
        <p:spPr>
          <a:xfrm>
            <a:off x="5076056" y="4267195"/>
            <a:ext cx="26428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Sketch &gt; Adafruit PN532 &gt; </a:t>
            </a:r>
            <a:r>
              <a:rPr kumimoji="1" lang="en-US" altLang="ko-KR" sz="13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readMifare</a:t>
            </a:r>
            <a:endParaRPr kumimoji="1" lang="ko-KR" altLang="en-US" sz="13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E0E44-35D4-47B0-81F0-DA4D81E68BAA}"/>
              </a:ext>
            </a:extLst>
          </p:cNvPr>
          <p:cNvSpPr txBox="1"/>
          <p:nvPr/>
        </p:nvSpPr>
        <p:spPr>
          <a:xfrm>
            <a:off x="3011078" y="2796950"/>
            <a:ext cx="14927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PN532 </a:t>
            </a:r>
            <a:r>
              <a:rPr kumimoji="1"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무선 통신 구축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F876B-6A92-431A-9C8F-6230FD7C1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84606"/>
            <a:ext cx="3061323" cy="3151954"/>
          </a:xfrm>
          <a:prstGeom prst="rect">
            <a:avLst/>
          </a:prstGeom>
        </p:spPr>
      </p:pic>
      <p:pic>
        <p:nvPicPr>
          <p:cNvPr id="10242" name="Picture 2" descr="PN532 NFC RFID Module - Wiki">
            <a:extLst>
              <a:ext uri="{FF2B5EF4-FFF2-40B4-BE49-F238E27FC236}">
                <a16:creationId xmlns:a16="http://schemas.microsoft.com/office/drawing/2014/main" id="{0272AE63-BDFA-4212-9001-EB5D0F70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6" y="1976773"/>
            <a:ext cx="22193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3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315061-D9DE-4FBC-82F2-80452DB74565}"/>
              </a:ext>
            </a:extLst>
          </p:cNvPr>
          <p:cNvGrpSpPr/>
          <p:nvPr/>
        </p:nvGrpSpPr>
        <p:grpSpPr>
          <a:xfrm>
            <a:off x="1212980" y="915566"/>
            <a:ext cx="7702015" cy="1567545"/>
            <a:chOff x="131134" y="2034391"/>
            <a:chExt cx="13116384" cy="3899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74A190-125A-484D-B21C-15BD4003C107}"/>
                </a:ext>
              </a:extLst>
            </p:cNvPr>
            <p:cNvSpPr txBox="1"/>
            <p:nvPr/>
          </p:nvSpPr>
          <p:spPr>
            <a:xfrm>
              <a:off x="523876" y="2034391"/>
              <a:ext cx="2367355" cy="61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1.  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하드웨어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 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사용 설정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401EFD-12ED-492A-A169-E321C964780F}"/>
                </a:ext>
              </a:extLst>
            </p:cNvPr>
            <p:cNvSpPr txBox="1"/>
            <p:nvPr/>
          </p:nvSpPr>
          <p:spPr>
            <a:xfrm>
              <a:off x="7508757" y="3109127"/>
              <a:ext cx="5738761" cy="995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 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인터페이스를 사용하기 위해 모듈의 스위치를 아래와 같이 설정하고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하드웨어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 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설정을 위해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SS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핀만 사용한다고 선언한다 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8A14371-E530-4395-B4B5-547391D9D85A}"/>
                </a:ext>
              </a:extLst>
            </p:cNvPr>
            <p:cNvSpPr/>
            <p:nvPr/>
          </p:nvSpPr>
          <p:spPr>
            <a:xfrm>
              <a:off x="131134" y="2641614"/>
              <a:ext cx="7314515" cy="329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#include &lt;</a:t>
              </a:r>
              <a:r>
                <a:rPr lang="en-US" altLang="ko-KR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Wire.h</a:t>
              </a:r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#include &lt;</a:t>
              </a:r>
              <a:r>
                <a:rPr lang="en-US" altLang="ko-KR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SPI.h</a:t>
              </a:r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#include &lt;Adafruit_PN532.h&gt;</a:t>
              </a:r>
            </a:p>
            <a:p>
              <a:endParaRPr lang="en-US" altLang="ko-KR" sz="1000" b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//#define PN532_SCK  (2)</a:t>
              </a:r>
            </a:p>
            <a:p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//#define PN532_MOSI (3)</a:t>
              </a:r>
            </a:p>
            <a:p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#define PN532_SS (10) // (4) &lt;-SS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핀 하나만을 사용함으로써 하드웨어 </a:t>
              </a:r>
              <a:r>
                <a:rPr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를 사용설정 </a:t>
              </a:r>
              <a:endParaRPr lang="en-US" altLang="ko-KR" sz="1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//#define PN532_MISO (5)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9AADFB-6B92-430F-9098-135EBCD33727}"/>
              </a:ext>
            </a:extLst>
          </p:cNvPr>
          <p:cNvGrpSpPr/>
          <p:nvPr/>
        </p:nvGrpSpPr>
        <p:grpSpPr>
          <a:xfrm>
            <a:off x="1212980" y="2931790"/>
            <a:ext cx="4295124" cy="1631216"/>
            <a:chOff x="-137087" y="2694229"/>
            <a:chExt cx="5534678" cy="16312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6BB256-E65C-4483-947E-A3D7D8A9695C}"/>
                </a:ext>
              </a:extLst>
            </p:cNvPr>
            <p:cNvSpPr txBox="1"/>
            <p:nvPr/>
          </p:nvSpPr>
          <p:spPr>
            <a:xfrm>
              <a:off x="406901" y="3096962"/>
              <a:ext cx="1328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2.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보드레이트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설정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204BE4-8F45-4E4D-B3D8-846B11CD54CD}"/>
                </a:ext>
              </a:extLst>
            </p:cNvPr>
            <p:cNvSpPr txBox="1"/>
            <p:nvPr/>
          </p:nvSpPr>
          <p:spPr>
            <a:xfrm>
              <a:off x="-137087" y="3405222"/>
              <a:ext cx="37887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시리얼 모니터를 통해 카드의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ID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를 받아오는 것을 확인하므로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</a:t>
              </a:r>
            </a:p>
            <a:p>
              <a:r>
                <a:rPr kumimoji="1" lang="ko-KR" altLang="en-US" sz="10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보드레이트를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115200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으로 설정한다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C13A0-FB17-4188-947C-3E103843C6FF}"/>
                </a:ext>
              </a:extLst>
            </p:cNvPr>
            <p:cNvSpPr txBox="1"/>
            <p:nvPr/>
          </p:nvSpPr>
          <p:spPr>
            <a:xfrm>
              <a:off x="3711854" y="2694229"/>
              <a:ext cx="1685737" cy="163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void setup()</a:t>
              </a:r>
              <a:r>
                <a:rPr kumimoji="1"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{</a:t>
              </a:r>
            </a:p>
            <a:p>
              <a:endPara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en-US" altLang="ko-KR" sz="1000" i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Serial.begin</a:t>
              </a:r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(115200);</a:t>
              </a:r>
            </a:p>
            <a:p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   </a:t>
              </a:r>
              <a:r>
                <a:rPr kumimoji="1" lang="en-US" altLang="ko-KR" sz="1000" i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Serial.print</a:t>
              </a:r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("\r\n\r\nPN532 NFC Start by </a:t>
              </a:r>
              <a:r>
                <a:rPr kumimoji="1" lang="en-US" altLang="ko-KR" sz="1000" i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DotoriKing</a:t>
              </a:r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");</a:t>
              </a:r>
            </a:p>
            <a:p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</a:p>
            <a:p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   </a:t>
              </a:r>
              <a:r>
                <a:rPr kumimoji="1" lang="en-US" altLang="ko-KR" sz="1000" i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nfc.begin</a:t>
              </a:r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();</a:t>
              </a:r>
            </a:p>
            <a:p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}</a:t>
              </a:r>
              <a:endParaRPr kumimoji="1"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070F2EF-FFCD-41B2-818D-B40CE7F50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t="64830" r="42469" b="18523"/>
          <a:stretch/>
        </p:blipFill>
        <p:spPr bwMode="auto">
          <a:xfrm>
            <a:off x="6365837" y="1923678"/>
            <a:ext cx="1427118" cy="7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2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26C15-56F9-44C7-8A14-65CA1EFDB968}"/>
              </a:ext>
            </a:extLst>
          </p:cNvPr>
          <p:cNvSpPr txBox="1"/>
          <p:nvPr/>
        </p:nvSpPr>
        <p:spPr>
          <a:xfrm>
            <a:off x="649938" y="1095982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연결 확인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F6F0C-6E17-4EF5-A42E-C5FBF981409E}"/>
              </a:ext>
            </a:extLst>
          </p:cNvPr>
          <p:cNvSpPr txBox="1"/>
          <p:nvPr/>
        </p:nvSpPr>
        <p:spPr>
          <a:xfrm>
            <a:off x="251726" y="1485659"/>
            <a:ext cx="295212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코드를 업로드 후 시리얼 모니터 창을 열었을 때 오른쪽 그림과 같은 메시지가 보인다면 하드웨어 연결과 코드가 모두 정상임을 의미한다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D7506-A6BE-402F-A54C-23E96CA8D0A9}"/>
              </a:ext>
            </a:extLst>
          </p:cNvPr>
          <p:cNvSpPr txBox="1"/>
          <p:nvPr/>
        </p:nvSpPr>
        <p:spPr>
          <a:xfrm>
            <a:off x="251726" y="3329751"/>
            <a:ext cx="272127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for (uint8_t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= 0;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&lt;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uidLength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++)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{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  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Serial.print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(" 0x");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   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Serial.print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uid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kumimoji="1" lang="en-US" altLang="ko-KR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], HEX);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}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// Wait 1 second before continuing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delay(1000);</a:t>
            </a:r>
          </a:p>
          <a:p>
            <a:r>
              <a: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2DC94-4E64-44AA-8C61-DA503E5EF7B8}"/>
              </a:ext>
            </a:extLst>
          </p:cNvPr>
          <p:cNvSpPr txBox="1"/>
          <p:nvPr/>
        </p:nvSpPr>
        <p:spPr>
          <a:xfrm>
            <a:off x="630702" y="284414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태그 확인</a:t>
            </a:r>
            <a:endParaRPr kumimoji="1" lang="en-US" altLang="ko-KR" sz="1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7679860-0530-47CD-93BF-13B749D28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30" y="917234"/>
            <a:ext cx="4460161" cy="237459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51294E-D61D-49FC-8430-F7BA54D1F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66" y="3370927"/>
            <a:ext cx="2497425" cy="14429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610B-67A1-4B58-AE36-C7B124BF1A5F}"/>
              </a:ext>
            </a:extLst>
          </p:cNvPr>
          <p:cNvSpPr txBox="1"/>
          <p:nvPr/>
        </p:nvSpPr>
        <p:spPr>
          <a:xfrm>
            <a:off x="3059832" y="3551089"/>
            <a:ext cx="216024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위와 같은 상태에서 모듈에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NFC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카드를 </a:t>
            </a:r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태그시키면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왼쪽에서 선언한대로 카드의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정보를 </a:t>
            </a:r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읽어들이고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오른쪽에 보이는 것처럼 </a:t>
            </a:r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읽어들인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정보를 시리얼 모니터에 출력시킨다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33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모니터 아이콘 PNG 이미지 | 벡터 및 PSD 파일 | Pngtree에 무료 다운로드">
            <a:extLst>
              <a:ext uri="{FF2B5EF4-FFF2-40B4-BE49-F238E27FC236}">
                <a16:creationId xmlns:a16="http://schemas.microsoft.com/office/drawing/2014/main" id="{C3758CF4-8907-4969-9AD2-6762A99FB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" y="2782912"/>
            <a:ext cx="2462322" cy="24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53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oles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왼쪽/오른쪽 화살표[L] 73">
            <a:extLst>
              <a:ext uri="{FF2B5EF4-FFF2-40B4-BE49-F238E27FC236}">
                <a16:creationId xmlns:a16="http://schemas.microsoft.com/office/drawing/2014/main" id="{EA2D87FC-07D9-45E4-82B1-0AA9F13F7CA8}"/>
              </a:ext>
            </a:extLst>
          </p:cNvPr>
          <p:cNvSpPr/>
          <p:nvPr/>
        </p:nvSpPr>
        <p:spPr>
          <a:xfrm rot="1711022">
            <a:off x="1739472" y="2028055"/>
            <a:ext cx="2178379" cy="222145"/>
          </a:xfrm>
          <a:prstGeom prst="leftRightArrow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2" name="Picture 6" descr="집에 서버 아이콘 - ico,png,icns,무료 아이콘 다운로드">
            <a:extLst>
              <a:ext uri="{FF2B5EF4-FFF2-40B4-BE49-F238E27FC236}">
                <a16:creationId xmlns:a16="http://schemas.microsoft.com/office/drawing/2014/main" id="{79CDE3FC-3B71-485B-AD60-9A7FB09E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6444" l="8889" r="89778">
                        <a14:foregroundMark x1="26667" y1="16000" x2="68444" y2="14222"/>
                        <a14:foregroundMark x1="72000" y1="12889" x2="61333" y2="11556"/>
                        <a14:foregroundMark x1="45333" y1="22222" x2="68000" y2="16444"/>
                        <a14:foregroundMark x1="36000" y1="9778" x2="30222" y2="12000"/>
                        <a14:foregroundMark x1="9333" y1="78222" x2="9333" y2="83111"/>
                        <a14:foregroundMark x1="11111" y1="85778" x2="45778" y2="92889"/>
                        <a14:foregroundMark x1="45778" y1="92889" x2="48000" y2="94222"/>
                        <a14:foregroundMark x1="45778" y1="96444" x2="50222" y2="9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8" y="1096161"/>
            <a:ext cx="1264995" cy="130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Green table icon - Free green furniture icons">
            <a:extLst>
              <a:ext uri="{FF2B5EF4-FFF2-40B4-BE49-F238E27FC236}">
                <a16:creationId xmlns:a16="http://schemas.microsoft.com/office/drawing/2014/main" id="{4BB73B3A-C596-482D-AA24-130A4415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74" y="3483147"/>
            <a:ext cx="1193624" cy="12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Green table icon - Free green furniture icons">
            <a:extLst>
              <a:ext uri="{FF2B5EF4-FFF2-40B4-BE49-F238E27FC236}">
                <a16:creationId xmlns:a16="http://schemas.microsoft.com/office/drawing/2014/main" id="{50F84833-2B40-45CE-A777-D2E3B1B4A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69" y="2163217"/>
            <a:ext cx="1193624" cy="12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reen table icon - Free green furniture icons">
            <a:extLst>
              <a:ext uri="{FF2B5EF4-FFF2-40B4-BE49-F238E27FC236}">
                <a16:creationId xmlns:a16="http://schemas.microsoft.com/office/drawing/2014/main" id="{5ABB19B4-3783-445E-8365-D4E59E2A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80" y="1011808"/>
            <a:ext cx="1193624" cy="12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리텍본사 LEETEKOREA">
            <a:extLst>
              <a:ext uri="{FF2B5EF4-FFF2-40B4-BE49-F238E27FC236}">
                <a16:creationId xmlns:a16="http://schemas.microsoft.com/office/drawing/2014/main" id="{3580275E-7B30-4768-A411-7BF88503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28" y="1051144"/>
            <a:ext cx="707641" cy="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리텍본사 LEETEKOREA">
            <a:extLst>
              <a:ext uri="{FF2B5EF4-FFF2-40B4-BE49-F238E27FC236}">
                <a16:creationId xmlns:a16="http://schemas.microsoft.com/office/drawing/2014/main" id="{9550D754-4512-4B5F-9800-26ED8405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89" y="3500364"/>
            <a:ext cx="707641" cy="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리텍본사 LEETEKOREA">
            <a:extLst>
              <a:ext uri="{FF2B5EF4-FFF2-40B4-BE49-F238E27FC236}">
                <a16:creationId xmlns:a16="http://schemas.microsoft.com/office/drawing/2014/main" id="{6E2093C2-FAAE-4070-A4CB-5A58F0DA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28" y="2205828"/>
            <a:ext cx="707641" cy="8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신용카드단말기 최저가공동구매 쇼핑몰에 오신걸 환영합니다!">
            <a:extLst>
              <a:ext uri="{FF2B5EF4-FFF2-40B4-BE49-F238E27FC236}">
                <a16:creationId xmlns:a16="http://schemas.microsoft.com/office/drawing/2014/main" id="{F9EADC86-D9AF-4DBA-931F-9FEA1DA9C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4400" y1="64800" x2="14000" y2="44400"/>
                        <a14:foregroundMark x1="14397" y1="19389" x2="14400" y2="19200"/>
                        <a14:foregroundMark x1="14000" y1="44400" x2="14232" y2="29796"/>
                        <a14:foregroundMark x1="21200" y1="44000" x2="36200" y2="55800"/>
                        <a14:foregroundMark x1="36200" y1="55800" x2="42000" y2="50600"/>
                        <a14:foregroundMark x1="42000" y1="50600" x2="40400" y2="42800"/>
                        <a14:foregroundMark x1="40400" y1="42800" x2="34200" y2="38200"/>
                        <a14:foregroundMark x1="34200" y1="38200" x2="26200" y2="38400"/>
                        <a14:foregroundMark x1="26200" y1="38400" x2="22800" y2="46600"/>
                        <a14:foregroundMark x1="22800" y1="46600" x2="29000" y2="55600"/>
                        <a14:foregroundMark x1="29000" y1="55600" x2="38400" y2="59000"/>
                        <a14:foregroundMark x1="38400" y1="59000" x2="47400" y2="58600"/>
                        <a14:foregroundMark x1="47400" y1="58600" x2="48000" y2="58000"/>
                        <a14:foregroundMark x1="50000" y1="52400" x2="49400" y2="52400"/>
                        <a14:foregroundMark x1="52400" y1="53600" x2="51800" y2="53200"/>
                        <a14:backgroundMark x1="12800" y1="79600" x2="34600" y2="78800"/>
                        <a14:backgroundMark x1="34600" y1="78800" x2="77800" y2="80000"/>
                        <a14:backgroundMark x1="77800" y1="80000" x2="84600" y2="80000"/>
                        <a14:backgroundMark x1="10800" y1="73600" x2="28000" y2="71400"/>
                        <a14:backgroundMark x1="28000" y1="71400" x2="81200" y2="73200"/>
                        <a14:backgroundMark x1="81200" y1="73200" x2="89000" y2="77800"/>
                        <a14:backgroundMark x1="89000" y1="77800" x2="91200" y2="86000"/>
                        <a14:backgroundMark x1="91200" y1="86000" x2="75000" y2="94600"/>
                        <a14:backgroundMark x1="75000" y1="94600" x2="27000" y2="93800"/>
                        <a14:backgroundMark x1="27000" y1="93800" x2="12200" y2="88200"/>
                        <a14:backgroundMark x1="12200" y1="88200" x2="7400" y2="80200"/>
                        <a14:backgroundMark x1="7400" y1="80200" x2="11200" y2="72200"/>
                        <a14:backgroundMark x1="11200" y1="72200" x2="12600" y2="71400"/>
                        <a14:backgroundMark x1="24000" y1="90200" x2="39000" y2="81800"/>
                        <a14:backgroundMark x1="39000" y1="81800" x2="60400" y2="78800"/>
                        <a14:backgroundMark x1="60400" y1="78800" x2="68400" y2="79400"/>
                        <a14:backgroundMark x1="68400" y1="79400" x2="86400" y2="86200"/>
                        <a14:backgroundMark x1="86400" y1="86200" x2="57600" y2="94000"/>
                        <a14:backgroundMark x1="57600" y1="94000" x2="18400" y2="93800"/>
                        <a14:backgroundMark x1="18400" y1="93800" x2="14600" y2="86000"/>
                        <a14:backgroundMark x1="14600" y1="86000" x2="14600" y2="85800"/>
                        <a14:backgroundMark x1="74000" y1="89000" x2="59600" y2="90400"/>
                        <a14:backgroundMark x1="59600" y1="90400" x2="51800" y2="85200"/>
                        <a14:backgroundMark x1="51800" y1="85200" x2="60800" y2="78000"/>
                        <a14:backgroundMark x1="60800" y1="78000" x2="72000" y2="78000"/>
                        <a14:backgroundMark x1="72000" y1="78000" x2="77000" y2="84800"/>
                        <a14:backgroundMark x1="77000" y1="84800" x2="69800" y2="92800"/>
                        <a14:backgroundMark x1="69800" y1="92800" x2="60400" y2="93200"/>
                        <a14:backgroundMark x1="60400" y1="93200" x2="60400" y2="93200"/>
                        <a14:backgroundMark x1="64800" y1="84400" x2="56000" y2="84600"/>
                        <a14:backgroundMark x1="56000" y1="84600" x2="68800" y2="83400"/>
                        <a14:backgroundMark x1="68800" y1="83400" x2="60800" y2="88600"/>
                        <a14:backgroundMark x1="60800" y1="88600" x2="67200" y2="84800"/>
                        <a14:backgroundMark x1="67200" y1="84800" x2="61400" y2="85800"/>
                        <a14:backgroundMark x1="46400" y1="89600" x2="39000" y2="87200"/>
                        <a14:backgroundMark x1="39000" y1="87200" x2="42800" y2="86600"/>
                        <a14:backgroundMark x1="24200" y1="87000" x2="28000" y2="80400"/>
                        <a14:backgroundMark x1="28000" y1="80400" x2="20000" y2="87200"/>
                        <a14:backgroundMark x1="20000" y1="87200" x2="19400" y2="87000"/>
                        <a14:backgroundMark x1="46800" y1="89200" x2="48000" y2="88000"/>
                        <a14:backgroundMark x1="48000" y1="88000" x2="46000" y2="86800"/>
                        <a14:backgroundMark x1="38000" y1="83600" x2="32200" y2="88400"/>
                        <a14:backgroundMark x1="32200" y1="88400" x2="31200" y2="88400"/>
                        <a14:backgroundMark x1="33400" y1="75000" x2="48200" y2="74000"/>
                        <a14:backgroundMark x1="19400" y1="87600" x2="26200" y2="87800"/>
                        <a14:backgroundMark x1="13800" y1="19400" x2="14000" y2="29800"/>
                        <a14:backgroundMark x1="11400" y1="52400" x2="28600" y2="64600"/>
                        <a14:backgroundMark x1="48400" y1="63200" x2="57200" y2="57200"/>
                        <a14:backgroundMark x1="54200" y1="59000" x2="56800" y2="5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20" t="15051" r="38612" b="28885"/>
          <a:stretch/>
        </p:blipFill>
        <p:spPr bwMode="auto">
          <a:xfrm>
            <a:off x="3845841" y="1990404"/>
            <a:ext cx="1028570" cy="108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제품, 컴퓨터, 디스플레이, pc, 화면을 tv 무료 아이콘 의 Kitchen Appliances, Computers and  Electronics">
            <a:extLst>
              <a:ext uri="{FF2B5EF4-FFF2-40B4-BE49-F238E27FC236}">
                <a16:creationId xmlns:a16="http://schemas.microsoft.com/office/drawing/2014/main" id="{51C62D30-4A0D-4F7D-9F2A-AE60275B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rgbClr val="8064A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  <a14:imgEffect>
                      <a14:colorTemperature colorTemp="5431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5" y="2993805"/>
            <a:ext cx="1913694" cy="19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왼쪽/오른쪽 화살표[L] 12">
            <a:extLst>
              <a:ext uri="{FF2B5EF4-FFF2-40B4-BE49-F238E27FC236}">
                <a16:creationId xmlns:a16="http://schemas.microsoft.com/office/drawing/2014/main" id="{087F189C-D5C0-4AFB-AE94-F00E4F381B3B}"/>
              </a:ext>
            </a:extLst>
          </p:cNvPr>
          <p:cNvSpPr/>
          <p:nvPr/>
        </p:nvSpPr>
        <p:spPr>
          <a:xfrm>
            <a:off x="6273269" y="1369837"/>
            <a:ext cx="562343" cy="222145"/>
          </a:xfrm>
          <a:prstGeom prst="leftRightArrow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2" name="아래쪽 화살표[D] 28">
            <a:extLst>
              <a:ext uri="{FF2B5EF4-FFF2-40B4-BE49-F238E27FC236}">
                <a16:creationId xmlns:a16="http://schemas.microsoft.com/office/drawing/2014/main" id="{D413216B-4EB2-49B7-8DD3-CE93AE8B036F}"/>
              </a:ext>
            </a:extLst>
          </p:cNvPr>
          <p:cNvSpPr/>
          <p:nvPr/>
        </p:nvSpPr>
        <p:spPr>
          <a:xfrm>
            <a:off x="1052599" y="2565636"/>
            <a:ext cx="375594" cy="484843"/>
          </a:xfrm>
          <a:prstGeom prst="downArrow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B83E7CB-69ED-4D40-A5E6-FC27ADFCE8D9}"/>
              </a:ext>
            </a:extLst>
          </p:cNvPr>
          <p:cNvGrpSpPr/>
          <p:nvPr/>
        </p:nvGrpSpPr>
        <p:grpSpPr>
          <a:xfrm>
            <a:off x="698581" y="3392074"/>
            <a:ext cx="1107487" cy="942435"/>
            <a:chOff x="6816693" y="5226756"/>
            <a:chExt cx="1039742" cy="1361176"/>
          </a:xfrm>
        </p:grpSpPr>
        <p:pic>
          <p:nvPicPr>
            <p:cNvPr id="54" name="그림 53" descr="창문, 실내, 옅은, 대형이(가) 표시된 사진&#10;&#10;자동 생성된 설명">
              <a:extLst>
                <a:ext uri="{FF2B5EF4-FFF2-40B4-BE49-F238E27FC236}">
                  <a16:creationId xmlns:a16="http://schemas.microsoft.com/office/drawing/2014/main" id="{51013C14-80CA-435B-9CE4-537448D4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-1" r="55007" b="55820"/>
            <a:stretch/>
          </p:blipFill>
          <p:spPr>
            <a:xfrm>
              <a:off x="6819424" y="5291825"/>
              <a:ext cx="1037011" cy="1244180"/>
            </a:xfrm>
            <a:custGeom>
              <a:avLst/>
              <a:gdLst>
                <a:gd name="connsiteX0" fmla="*/ 0 w 1530224"/>
                <a:gd name="connsiteY0" fmla="*/ 0 h 1918418"/>
                <a:gd name="connsiteX1" fmla="*/ 1530224 w 1530224"/>
                <a:gd name="connsiteY1" fmla="*/ 0 h 1918418"/>
                <a:gd name="connsiteX2" fmla="*/ 1530224 w 1530224"/>
                <a:gd name="connsiteY2" fmla="*/ 1918418 h 1918418"/>
                <a:gd name="connsiteX3" fmla="*/ 0 w 1530224"/>
                <a:gd name="connsiteY3" fmla="*/ 1918418 h 19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224" h="1918418">
                  <a:moveTo>
                    <a:pt x="0" y="0"/>
                  </a:moveTo>
                  <a:lnTo>
                    <a:pt x="1530224" y="0"/>
                  </a:lnTo>
                  <a:lnTo>
                    <a:pt x="1530224" y="1918418"/>
                  </a:lnTo>
                  <a:lnTo>
                    <a:pt x="0" y="1918418"/>
                  </a:lnTo>
                  <a:close/>
                </a:path>
              </a:pathLst>
            </a:cu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8175DE-72A9-49F4-9E84-D45221C7F092}"/>
                </a:ext>
              </a:extLst>
            </p:cNvPr>
            <p:cNvSpPr txBox="1"/>
            <p:nvPr/>
          </p:nvSpPr>
          <p:spPr>
            <a:xfrm rot="16200000">
              <a:off x="7163680" y="5390395"/>
              <a:ext cx="558437" cy="231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가능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408443-CBA8-4140-B2E4-F4CA336EDA8A}"/>
                </a:ext>
              </a:extLst>
            </p:cNvPr>
            <p:cNvSpPr txBox="1"/>
            <p:nvPr/>
          </p:nvSpPr>
          <p:spPr>
            <a:xfrm rot="16200000">
              <a:off x="7165958" y="6193134"/>
              <a:ext cx="558437" cy="231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가능</a:t>
              </a:r>
            </a:p>
          </p:txBody>
        </p:sp>
        <p:pic>
          <p:nvPicPr>
            <p:cNvPr id="57" name="그림 56" descr="창문, 실내, 옅은, 대형이(가) 표시된 사진&#10;&#10;자동 생성된 설명">
              <a:extLst>
                <a:ext uri="{FF2B5EF4-FFF2-40B4-BE49-F238E27FC236}">
                  <a16:creationId xmlns:a16="http://schemas.microsoft.com/office/drawing/2014/main" id="{D19AA244-6949-4783-B0C1-8AE896CF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Cutout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1" r="55007" b="55820"/>
            <a:stretch/>
          </p:blipFill>
          <p:spPr>
            <a:xfrm>
              <a:off x="6816693" y="5287232"/>
              <a:ext cx="1034214" cy="1240826"/>
            </a:xfrm>
            <a:custGeom>
              <a:avLst/>
              <a:gdLst>
                <a:gd name="connsiteX0" fmla="*/ 0 w 1253727"/>
                <a:gd name="connsiteY0" fmla="*/ 0 h 1544400"/>
                <a:gd name="connsiteX1" fmla="*/ 1253727 w 1253727"/>
                <a:gd name="connsiteY1" fmla="*/ 0 h 1544400"/>
                <a:gd name="connsiteX2" fmla="*/ 1253727 w 1253727"/>
                <a:gd name="connsiteY2" fmla="*/ 10092 h 1544400"/>
                <a:gd name="connsiteX3" fmla="*/ 632008 w 1253727"/>
                <a:gd name="connsiteY3" fmla="*/ 10092 h 1544400"/>
                <a:gd name="connsiteX4" fmla="*/ 632008 w 1253727"/>
                <a:gd name="connsiteY4" fmla="*/ 513148 h 1544400"/>
                <a:gd name="connsiteX5" fmla="*/ 1253727 w 1253727"/>
                <a:gd name="connsiteY5" fmla="*/ 513148 h 1544400"/>
                <a:gd name="connsiteX6" fmla="*/ 1253727 w 1253727"/>
                <a:gd name="connsiteY6" fmla="*/ 1026228 h 1544400"/>
                <a:gd name="connsiteX7" fmla="*/ 637088 w 1253727"/>
                <a:gd name="connsiteY7" fmla="*/ 1026228 h 1544400"/>
                <a:gd name="connsiteX8" fmla="*/ 637088 w 1253727"/>
                <a:gd name="connsiteY8" fmla="*/ 1518988 h 1544400"/>
                <a:gd name="connsiteX9" fmla="*/ 1253727 w 1253727"/>
                <a:gd name="connsiteY9" fmla="*/ 1518988 h 1544400"/>
                <a:gd name="connsiteX10" fmla="*/ 1253727 w 1253727"/>
                <a:gd name="connsiteY10" fmla="*/ 1544400 h 1544400"/>
                <a:gd name="connsiteX11" fmla="*/ 0 w 1253727"/>
                <a:gd name="connsiteY11" fmla="*/ 1544400 h 15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727" h="1544400">
                  <a:moveTo>
                    <a:pt x="0" y="0"/>
                  </a:moveTo>
                  <a:lnTo>
                    <a:pt x="1253727" y="0"/>
                  </a:lnTo>
                  <a:lnTo>
                    <a:pt x="1253727" y="10092"/>
                  </a:lnTo>
                  <a:lnTo>
                    <a:pt x="632008" y="10092"/>
                  </a:lnTo>
                  <a:lnTo>
                    <a:pt x="632008" y="513148"/>
                  </a:lnTo>
                  <a:lnTo>
                    <a:pt x="1253727" y="513148"/>
                  </a:lnTo>
                  <a:lnTo>
                    <a:pt x="1253727" y="1026228"/>
                  </a:lnTo>
                  <a:lnTo>
                    <a:pt x="637088" y="1026228"/>
                  </a:lnTo>
                  <a:lnTo>
                    <a:pt x="637088" y="1518988"/>
                  </a:lnTo>
                  <a:lnTo>
                    <a:pt x="1253727" y="1518988"/>
                  </a:lnTo>
                  <a:lnTo>
                    <a:pt x="1253727" y="1544400"/>
                  </a:lnTo>
                  <a:lnTo>
                    <a:pt x="0" y="1544400"/>
                  </a:lnTo>
                  <a:close/>
                </a:path>
              </a:pathLst>
            </a:cu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1D605D-3952-491B-8713-FC1498A251EE}"/>
              </a:ext>
            </a:extLst>
          </p:cNvPr>
          <p:cNvGrpSpPr/>
          <p:nvPr/>
        </p:nvGrpSpPr>
        <p:grpSpPr>
          <a:xfrm>
            <a:off x="4825247" y="1475088"/>
            <a:ext cx="742241" cy="2449220"/>
            <a:chOff x="6746884" y="1806272"/>
            <a:chExt cx="1108304" cy="3537452"/>
          </a:xfrm>
          <a:solidFill>
            <a:srgbClr val="FFC22B"/>
          </a:solidFill>
        </p:grpSpPr>
        <p:cxnSp>
          <p:nvCxnSpPr>
            <p:cNvPr id="61" name="꺾인 연결선[E] 19">
              <a:extLst>
                <a:ext uri="{FF2B5EF4-FFF2-40B4-BE49-F238E27FC236}">
                  <a16:creationId xmlns:a16="http://schemas.microsoft.com/office/drawing/2014/main" id="{1D95721E-EDEC-4D7E-934F-0BBB69698BC1}"/>
                </a:ext>
              </a:extLst>
            </p:cNvPr>
            <p:cNvCxnSpPr>
              <a:stCxn id="46" idx="1"/>
              <a:endCxn id="47" idx="1"/>
            </p:cNvCxnSpPr>
            <p:nvPr/>
          </p:nvCxnSpPr>
          <p:spPr>
            <a:xfrm rot="10800000" flipH="1" flipV="1">
              <a:off x="7852409" y="1806272"/>
              <a:ext cx="2779" cy="3537452"/>
            </a:xfrm>
            <a:prstGeom prst="bentConnector3">
              <a:avLst>
                <a:gd name="adj1" fmla="val -17439079"/>
              </a:avLst>
            </a:prstGeom>
            <a:grpFill/>
            <a:ln w="38100">
              <a:solidFill>
                <a:srgbClr val="FFC2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3">
              <a:extLst>
                <a:ext uri="{FF2B5EF4-FFF2-40B4-BE49-F238E27FC236}">
                  <a16:creationId xmlns:a16="http://schemas.microsoft.com/office/drawing/2014/main" id="{C5A126EE-53AE-4757-8C44-39944C14A87F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816598" y="3474003"/>
              <a:ext cx="1035812" cy="0"/>
            </a:xfrm>
            <a:prstGeom prst="line">
              <a:avLst/>
            </a:prstGeom>
            <a:grpFill/>
            <a:ln w="38100">
              <a:solidFill>
                <a:srgbClr val="FFC2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삼각형 44">
              <a:extLst>
                <a:ext uri="{FF2B5EF4-FFF2-40B4-BE49-F238E27FC236}">
                  <a16:creationId xmlns:a16="http://schemas.microsoft.com/office/drawing/2014/main" id="{3919BB90-24A5-44C6-B48D-93D6F7BFF76C}"/>
                </a:ext>
              </a:extLst>
            </p:cNvPr>
            <p:cNvSpPr/>
            <p:nvPr/>
          </p:nvSpPr>
          <p:spPr>
            <a:xfrm rot="16200000">
              <a:off x="6721572" y="3389585"/>
              <a:ext cx="219456" cy="1688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0" name="삼각형 62">
            <a:extLst>
              <a:ext uri="{FF2B5EF4-FFF2-40B4-BE49-F238E27FC236}">
                <a16:creationId xmlns:a16="http://schemas.microsoft.com/office/drawing/2014/main" id="{F79F11D0-9C45-4D0C-83F0-F300E5967D06}"/>
              </a:ext>
            </a:extLst>
          </p:cNvPr>
          <p:cNvSpPr/>
          <p:nvPr/>
        </p:nvSpPr>
        <p:spPr>
          <a:xfrm rot="5400000">
            <a:off x="5475802" y="2574327"/>
            <a:ext cx="151944" cy="113068"/>
          </a:xfrm>
          <a:prstGeom prst="triangle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D1C7968-DADF-4897-935E-15302D84A3CA}"/>
              </a:ext>
            </a:extLst>
          </p:cNvPr>
          <p:cNvGrpSpPr/>
          <p:nvPr/>
        </p:nvGrpSpPr>
        <p:grpSpPr>
          <a:xfrm>
            <a:off x="6837474" y="1142602"/>
            <a:ext cx="601336" cy="530357"/>
            <a:chOff x="9568633" y="837198"/>
            <a:chExt cx="897907" cy="766004"/>
          </a:xfrm>
        </p:grpSpPr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1751F449-7047-46ED-8D0D-F5543AE6AA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9BC479-25E1-48FF-BFDC-6E4D17CA0FE3}"/>
                </a:ext>
              </a:extLst>
            </p:cNvPr>
            <p:cNvSpPr txBox="1"/>
            <p:nvPr/>
          </p:nvSpPr>
          <p:spPr>
            <a:xfrm>
              <a:off x="9886814" y="1014108"/>
              <a:ext cx="579726" cy="355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NFC</a:t>
              </a:r>
              <a:endPara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7" name="왼쪽/오른쪽 화살표[L] 48">
            <a:extLst>
              <a:ext uri="{FF2B5EF4-FFF2-40B4-BE49-F238E27FC236}">
                <a16:creationId xmlns:a16="http://schemas.microsoft.com/office/drawing/2014/main" id="{0B16FBAF-A517-4BED-93C5-BF06B66C0164}"/>
              </a:ext>
            </a:extLst>
          </p:cNvPr>
          <p:cNvSpPr/>
          <p:nvPr/>
        </p:nvSpPr>
        <p:spPr>
          <a:xfrm>
            <a:off x="6275130" y="2518699"/>
            <a:ext cx="562343" cy="222145"/>
          </a:xfrm>
          <a:prstGeom prst="leftRightArrow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왼쪽/오른쪽 화살표[L] 49">
            <a:extLst>
              <a:ext uri="{FF2B5EF4-FFF2-40B4-BE49-F238E27FC236}">
                <a16:creationId xmlns:a16="http://schemas.microsoft.com/office/drawing/2014/main" id="{0CA3C5AF-5EED-45BF-91BA-C2E3DE183C5F}"/>
              </a:ext>
            </a:extLst>
          </p:cNvPr>
          <p:cNvSpPr/>
          <p:nvPr/>
        </p:nvSpPr>
        <p:spPr>
          <a:xfrm>
            <a:off x="6309829" y="3813235"/>
            <a:ext cx="562343" cy="222145"/>
          </a:xfrm>
          <a:prstGeom prst="leftRightArrow">
            <a:avLst/>
          </a:prstGeom>
          <a:solidFill>
            <a:srgbClr val="FF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8F9D071-FD2C-4EFB-BB81-049874F8A3FC}"/>
              </a:ext>
            </a:extLst>
          </p:cNvPr>
          <p:cNvGrpSpPr/>
          <p:nvPr/>
        </p:nvGrpSpPr>
        <p:grpSpPr>
          <a:xfrm>
            <a:off x="6831243" y="2339457"/>
            <a:ext cx="601336" cy="530357"/>
            <a:chOff x="9568633" y="837198"/>
            <a:chExt cx="897907" cy="76600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F07B60EF-4BEB-4178-B5B0-D1E444F948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C2CE2F-547E-49D7-BB62-7428E2522BAD}"/>
                </a:ext>
              </a:extLst>
            </p:cNvPr>
            <p:cNvSpPr txBox="1"/>
            <p:nvPr/>
          </p:nvSpPr>
          <p:spPr>
            <a:xfrm>
              <a:off x="9886814" y="1014108"/>
              <a:ext cx="579726" cy="355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NFC</a:t>
              </a:r>
              <a:endPara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405D71A-A024-4B24-ABAD-92FC336E0215}"/>
              </a:ext>
            </a:extLst>
          </p:cNvPr>
          <p:cNvGrpSpPr/>
          <p:nvPr/>
        </p:nvGrpSpPr>
        <p:grpSpPr>
          <a:xfrm>
            <a:off x="6821361" y="3645365"/>
            <a:ext cx="601336" cy="530357"/>
            <a:chOff x="9568633" y="837198"/>
            <a:chExt cx="897907" cy="76600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B5943694-9AD5-496B-B105-EAD5279677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932184-601C-4522-92A9-FBF3D3041195}"/>
                </a:ext>
              </a:extLst>
            </p:cNvPr>
            <p:cNvSpPr txBox="1"/>
            <p:nvPr/>
          </p:nvSpPr>
          <p:spPr>
            <a:xfrm>
              <a:off x="9886814" y="1014108"/>
              <a:ext cx="579726" cy="355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NFC</a:t>
              </a:r>
              <a:endPara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4AE2062-8E0E-443B-A813-5C7AC38BFF39}"/>
              </a:ext>
            </a:extLst>
          </p:cNvPr>
          <p:cNvSpPr txBox="1"/>
          <p:nvPr/>
        </p:nvSpPr>
        <p:spPr>
          <a:xfrm>
            <a:off x="1743798" y="2544685"/>
            <a:ext cx="1443024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자바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RXTX 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라이브러리 사용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30F022-0EDA-4AF6-8C5B-ADE7989C4551}"/>
              </a:ext>
            </a:extLst>
          </p:cNvPr>
          <p:cNvSpPr txBox="1"/>
          <p:nvPr/>
        </p:nvSpPr>
        <p:spPr>
          <a:xfrm>
            <a:off x="1743737" y="230588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TCP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 정보 전송</a:t>
            </a:r>
          </a:p>
        </p:txBody>
      </p:sp>
      <p:cxnSp>
        <p:nvCxnSpPr>
          <p:cNvPr id="79" name="직선 연결선 39">
            <a:extLst>
              <a:ext uri="{FF2B5EF4-FFF2-40B4-BE49-F238E27FC236}">
                <a16:creationId xmlns:a16="http://schemas.microsoft.com/office/drawing/2014/main" id="{1E5773F6-B18A-4876-A94A-8B9B32E7E0E3}"/>
              </a:ext>
            </a:extLst>
          </p:cNvPr>
          <p:cNvCxnSpPr>
            <a:cxnSpLocks/>
          </p:cNvCxnSpPr>
          <p:nvPr/>
        </p:nvCxnSpPr>
        <p:spPr>
          <a:xfrm>
            <a:off x="1713118" y="2305881"/>
            <a:ext cx="0" cy="457425"/>
          </a:xfrm>
          <a:prstGeom prst="lin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53379FE-0D41-4081-87AA-BBDF85F36BAC}"/>
              </a:ext>
            </a:extLst>
          </p:cNvPr>
          <p:cNvSpPr txBox="1"/>
          <p:nvPr/>
        </p:nvSpPr>
        <p:spPr>
          <a:xfrm>
            <a:off x="3930572" y="4184618"/>
            <a:ext cx="1471878" cy="2462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아두이노를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이용한 무선 진동</a:t>
            </a:r>
          </a:p>
        </p:txBody>
      </p:sp>
      <p:cxnSp>
        <p:nvCxnSpPr>
          <p:cNvPr id="82" name="직선 연결선 39">
            <a:extLst>
              <a:ext uri="{FF2B5EF4-FFF2-40B4-BE49-F238E27FC236}">
                <a16:creationId xmlns:a16="http://schemas.microsoft.com/office/drawing/2014/main" id="{1BAA6F66-B257-4620-87DA-310298020A3D}"/>
              </a:ext>
            </a:extLst>
          </p:cNvPr>
          <p:cNvCxnSpPr>
            <a:cxnSpLocks/>
          </p:cNvCxnSpPr>
          <p:nvPr/>
        </p:nvCxnSpPr>
        <p:spPr>
          <a:xfrm>
            <a:off x="3930572" y="4184618"/>
            <a:ext cx="0" cy="255714"/>
          </a:xfrm>
          <a:prstGeom prst="lin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380A3F-41CB-4B8E-ACE8-ADEC77CF9A18}"/>
              </a:ext>
            </a:extLst>
          </p:cNvPr>
          <p:cNvSpPr txBox="1"/>
          <p:nvPr/>
        </p:nvSpPr>
        <p:spPr>
          <a:xfrm>
            <a:off x="6469942" y="4585642"/>
            <a:ext cx="1486304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아두이노를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이용한 </a:t>
            </a:r>
            <a:r>
              <a: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NFC</a:t>
            </a:r>
            <a:r>
              <a:rPr kumimoji="1" lang="ko-KR" altLang="en-US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태그</a:t>
            </a:r>
          </a:p>
        </p:txBody>
      </p:sp>
      <p:cxnSp>
        <p:nvCxnSpPr>
          <p:cNvPr id="85" name="직선 연결선 39">
            <a:extLst>
              <a:ext uri="{FF2B5EF4-FFF2-40B4-BE49-F238E27FC236}">
                <a16:creationId xmlns:a16="http://schemas.microsoft.com/office/drawing/2014/main" id="{71529331-63CF-46DF-ADCE-EDFE09E54AB2}"/>
              </a:ext>
            </a:extLst>
          </p:cNvPr>
          <p:cNvCxnSpPr>
            <a:cxnSpLocks/>
          </p:cNvCxnSpPr>
          <p:nvPr/>
        </p:nvCxnSpPr>
        <p:spPr>
          <a:xfrm>
            <a:off x="6469942" y="4585642"/>
            <a:ext cx="0" cy="255714"/>
          </a:xfrm>
          <a:prstGeom prst="line">
            <a:avLst/>
          </a:prstGeom>
          <a:solidFill>
            <a:schemeClr val="bg1"/>
          </a:solidFill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712FBFA-A461-4EDD-AA85-3971D150EB99}"/>
              </a:ext>
            </a:extLst>
          </p:cNvPr>
          <p:cNvSpPr/>
          <p:nvPr/>
        </p:nvSpPr>
        <p:spPr>
          <a:xfrm>
            <a:off x="1544683" y="2165266"/>
            <a:ext cx="1658505" cy="664059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13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B72F759-C64A-453F-A422-715C75D7294C}"/>
              </a:ext>
            </a:extLst>
          </p:cNvPr>
          <p:cNvSpPr/>
          <p:nvPr/>
        </p:nvSpPr>
        <p:spPr>
          <a:xfrm>
            <a:off x="3553096" y="1058047"/>
            <a:ext cx="2356368" cy="3457919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13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3304D7-384F-4D85-B70C-E3E25859A99D}"/>
              </a:ext>
            </a:extLst>
          </p:cNvPr>
          <p:cNvSpPr/>
          <p:nvPr/>
        </p:nvSpPr>
        <p:spPr>
          <a:xfrm>
            <a:off x="4349022" y="4530816"/>
            <a:ext cx="5741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 dirty="0" err="1">
                <a:solidFill>
                  <a:srgbClr val="9BBB5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유용민</a:t>
            </a:r>
            <a:endParaRPr lang="ko-KR" altLang="en-US" sz="1300" dirty="0">
              <a:solidFill>
                <a:srgbClr val="9BBB59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2DFBE4-0D19-4BBC-9DFB-8AA148891286}"/>
              </a:ext>
            </a:extLst>
          </p:cNvPr>
          <p:cNvSpPr/>
          <p:nvPr/>
        </p:nvSpPr>
        <p:spPr>
          <a:xfrm>
            <a:off x="1964907" y="2861989"/>
            <a:ext cx="5677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전경안</a:t>
            </a:r>
            <a:endParaRPr lang="ko-KR" altLang="en-US" sz="13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0541B7B-3340-447B-80AF-D0E9ADA2DE02}"/>
              </a:ext>
            </a:extLst>
          </p:cNvPr>
          <p:cNvSpPr/>
          <p:nvPr/>
        </p:nvSpPr>
        <p:spPr>
          <a:xfrm>
            <a:off x="6001703" y="1051262"/>
            <a:ext cx="2513465" cy="3824440"/>
          </a:xfrm>
          <a:prstGeom prst="roundRect">
            <a:avLst>
              <a:gd name="adj" fmla="val 16667"/>
            </a:avLst>
          </a:prstGeom>
          <a:noFill/>
          <a:ln algn="ctr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13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D0F6C7C-8550-437D-AA6C-D435A980AF18}"/>
              </a:ext>
            </a:extLst>
          </p:cNvPr>
          <p:cNvSpPr/>
          <p:nvPr/>
        </p:nvSpPr>
        <p:spPr>
          <a:xfrm>
            <a:off x="6951357" y="4861494"/>
            <a:ext cx="56778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>
                <a:solidFill>
                  <a:srgbClr val="FFFF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김민재</a:t>
            </a:r>
            <a:endParaRPr lang="ko-KR" altLang="en-US" sz="13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92002" y="1188358"/>
            <a:ext cx="1620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1446" y="1988136"/>
            <a:ext cx="17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상황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5799" y="2512082"/>
            <a:ext cx="1752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부품 설명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1447" y="3036028"/>
            <a:ext cx="17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12108" y="1710041"/>
            <a:ext cx="5319790" cy="915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rgbClr val="FFC22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6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37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5029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ime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83C9AB04-E9B1-4B58-B738-E7ABC63E5588}"/>
              </a:ext>
            </a:extLst>
          </p:cNvPr>
          <p:cNvGrpSpPr/>
          <p:nvPr/>
        </p:nvGrpSpPr>
        <p:grpSpPr>
          <a:xfrm>
            <a:off x="1259632" y="1419622"/>
            <a:ext cx="6444621" cy="3029600"/>
            <a:chOff x="533815" y="1430384"/>
            <a:chExt cx="6444621" cy="302960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6F875155-6441-4B18-836B-EB05C4FBD995}"/>
                </a:ext>
              </a:extLst>
            </p:cNvPr>
            <p:cNvGrpSpPr/>
            <p:nvPr/>
          </p:nvGrpSpPr>
          <p:grpSpPr>
            <a:xfrm>
              <a:off x="533815" y="1648060"/>
              <a:ext cx="6444621" cy="2811924"/>
              <a:chOff x="550008" y="1750584"/>
              <a:chExt cx="6444621" cy="2811924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F4B92407-FEDB-4E31-955C-D97457562E77}"/>
                  </a:ext>
                </a:extLst>
              </p:cNvPr>
              <p:cNvSpPr/>
              <p:nvPr/>
            </p:nvSpPr>
            <p:spPr>
              <a:xfrm>
                <a:off x="3268889" y="1914336"/>
                <a:ext cx="370449" cy="370449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8B944E6-9869-456F-9825-33C5CBD8EAE5}"/>
                  </a:ext>
                </a:extLst>
              </p:cNvPr>
              <p:cNvSpPr/>
              <p:nvPr/>
            </p:nvSpPr>
            <p:spPr>
              <a:xfrm>
                <a:off x="3748219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EFC3D264-C625-491C-BB3A-8D2337E8417A}"/>
                  </a:ext>
                </a:extLst>
              </p:cNvPr>
              <p:cNvSpPr/>
              <p:nvPr/>
            </p:nvSpPr>
            <p:spPr>
              <a:xfrm>
                <a:off x="4227545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FDB25D16-8A9E-437F-985D-00E0B0627638}"/>
                  </a:ext>
                </a:extLst>
              </p:cNvPr>
              <p:cNvSpPr/>
              <p:nvPr/>
            </p:nvSpPr>
            <p:spPr>
              <a:xfrm>
                <a:off x="4706872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DFF757D5-5705-43B8-8022-C781D9B63D34}"/>
                  </a:ext>
                </a:extLst>
              </p:cNvPr>
              <p:cNvSpPr/>
              <p:nvPr/>
            </p:nvSpPr>
            <p:spPr>
              <a:xfrm>
                <a:off x="5186198" y="2996585"/>
                <a:ext cx="370449" cy="370449"/>
              </a:xfrm>
              <a:prstGeom prst="ellipse">
                <a:avLst/>
              </a:prstGeom>
              <a:solidFill>
                <a:srgbClr val="58B6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679B156D-7903-449F-A80B-5136EBC4C46E}"/>
                  </a:ext>
                </a:extLst>
              </p:cNvPr>
              <p:cNvSpPr/>
              <p:nvPr/>
            </p:nvSpPr>
            <p:spPr>
              <a:xfrm>
                <a:off x="5665525" y="2996585"/>
                <a:ext cx="370449" cy="370449"/>
              </a:xfrm>
              <a:prstGeom prst="ellipse">
                <a:avLst/>
              </a:prstGeom>
              <a:solidFill>
                <a:srgbClr val="58B6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A2841BA0-6E41-4BBB-AF8E-97DEED049356}"/>
                  </a:ext>
                </a:extLst>
              </p:cNvPr>
              <p:cNvSpPr/>
              <p:nvPr/>
            </p:nvSpPr>
            <p:spPr>
              <a:xfrm>
                <a:off x="6624180" y="299658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98CDFD8-284F-48A2-A918-C118297B978D}"/>
                  </a:ext>
                </a:extLst>
              </p:cNvPr>
              <p:cNvSpPr/>
              <p:nvPr/>
            </p:nvSpPr>
            <p:spPr>
              <a:xfrm>
                <a:off x="5665525" y="3537709"/>
                <a:ext cx="370449" cy="370449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95EAC2B4-5C1F-4D94-9D6D-B8EB3EE61E22}"/>
                  </a:ext>
                </a:extLst>
              </p:cNvPr>
              <p:cNvSpPr/>
              <p:nvPr/>
            </p:nvSpPr>
            <p:spPr>
              <a:xfrm>
                <a:off x="6144852" y="3537709"/>
                <a:ext cx="370449" cy="370449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DDFB5F8-EC13-4024-B120-C322E9F581A1}"/>
                  </a:ext>
                </a:extLst>
              </p:cNvPr>
              <p:cNvSpPr/>
              <p:nvPr/>
            </p:nvSpPr>
            <p:spPr>
              <a:xfrm>
                <a:off x="6624180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0460AA87-2E57-4AD4-A180-6EE3676DE39B}"/>
                  </a:ext>
                </a:extLst>
              </p:cNvPr>
              <p:cNvSpPr/>
              <p:nvPr/>
            </p:nvSpPr>
            <p:spPr>
              <a:xfrm>
                <a:off x="6144852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8FAB1BF9-E845-4E4B-B488-B290CDE71887}"/>
                  </a:ext>
                </a:extLst>
              </p:cNvPr>
              <p:cNvSpPr/>
              <p:nvPr/>
            </p:nvSpPr>
            <p:spPr>
              <a:xfrm>
                <a:off x="6624180" y="4078835"/>
                <a:ext cx="370449" cy="370449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843DC49-B25A-4115-B480-92D41B85F4D9}"/>
                  </a:ext>
                </a:extLst>
              </p:cNvPr>
              <p:cNvSpPr txBox="1"/>
              <p:nvPr/>
            </p:nvSpPr>
            <p:spPr>
              <a:xfrm>
                <a:off x="550008" y="1750584"/>
                <a:ext cx="2097049" cy="2811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주제 선정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설계 관련 학습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설계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테스트 및 보완</a:t>
                </a:r>
                <a:br>
                  <a:rPr kumimoji="0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</a:br>
                <a:r>
                  <a:rPr kumimoji="0" lang="ko-KR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발표 준비 및 발표</a:t>
                </a: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92B1176-D2AB-481E-93BF-19E875081085}"/>
                  </a:ext>
                </a:extLst>
              </p:cNvPr>
              <p:cNvSpPr/>
              <p:nvPr/>
            </p:nvSpPr>
            <p:spPr>
              <a:xfrm>
                <a:off x="3748216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47938FF-536B-498B-A313-F1BA88EF2116}"/>
                  </a:ext>
                </a:extLst>
              </p:cNvPr>
              <p:cNvSpPr/>
              <p:nvPr/>
            </p:nvSpPr>
            <p:spPr>
              <a:xfrm>
                <a:off x="4227543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AC8008B-F61E-497C-A397-165D37C6AD3B}"/>
                  </a:ext>
                </a:extLst>
              </p:cNvPr>
              <p:cNvSpPr/>
              <p:nvPr/>
            </p:nvSpPr>
            <p:spPr>
              <a:xfrm>
                <a:off x="4706872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545493CD-9DA6-4DBD-8016-E379F80CB0A0}"/>
                  </a:ext>
                </a:extLst>
              </p:cNvPr>
              <p:cNvSpPr/>
              <p:nvPr/>
            </p:nvSpPr>
            <p:spPr>
              <a:xfrm>
                <a:off x="5186198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992BA60-35F2-4D70-AD00-FF54C845CDC1}"/>
                  </a:ext>
                </a:extLst>
              </p:cNvPr>
              <p:cNvSpPr/>
              <p:nvPr/>
            </p:nvSpPr>
            <p:spPr>
              <a:xfrm>
                <a:off x="5665525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3C76423A-C0EE-4540-AE35-2F8ECB8A2C5F}"/>
                  </a:ext>
                </a:extLst>
              </p:cNvPr>
              <p:cNvSpPr/>
              <p:nvPr/>
            </p:nvSpPr>
            <p:spPr>
              <a:xfrm>
                <a:off x="6144852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C56E00AA-58A5-469A-AC53-7A56A9707823}"/>
                  </a:ext>
                </a:extLst>
              </p:cNvPr>
              <p:cNvSpPr/>
              <p:nvPr/>
            </p:nvSpPr>
            <p:spPr>
              <a:xfrm>
                <a:off x="6624180" y="1914336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25339B1-ACBD-4DBC-A0C9-6520A39E9784}"/>
                  </a:ext>
                </a:extLst>
              </p:cNvPr>
              <p:cNvSpPr/>
              <p:nvPr/>
            </p:nvSpPr>
            <p:spPr>
              <a:xfrm>
                <a:off x="3268889" y="2455461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C7F931BA-F933-4127-8803-D310DA10C5D2}"/>
                  </a:ext>
                </a:extLst>
              </p:cNvPr>
              <p:cNvSpPr/>
              <p:nvPr/>
            </p:nvSpPr>
            <p:spPr>
              <a:xfrm>
                <a:off x="5203250" y="244522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95055E07-B937-417D-A9C4-DE9A3DA062F9}"/>
                  </a:ext>
                </a:extLst>
              </p:cNvPr>
              <p:cNvSpPr/>
              <p:nvPr/>
            </p:nvSpPr>
            <p:spPr>
              <a:xfrm>
                <a:off x="5665525" y="2455461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792D1201-F844-4D60-AD1B-3AA417E449AE}"/>
                  </a:ext>
                </a:extLst>
              </p:cNvPr>
              <p:cNvSpPr/>
              <p:nvPr/>
            </p:nvSpPr>
            <p:spPr>
              <a:xfrm>
                <a:off x="6144852" y="2455461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6FD3D591-BAEC-4EDB-B6D6-FA8049434802}"/>
                  </a:ext>
                </a:extLst>
              </p:cNvPr>
              <p:cNvSpPr/>
              <p:nvPr/>
            </p:nvSpPr>
            <p:spPr>
              <a:xfrm>
                <a:off x="6624180" y="2455461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44145D-46DB-4A7D-92BC-2380DD730DD0}"/>
                  </a:ext>
                </a:extLst>
              </p:cNvPr>
              <p:cNvSpPr/>
              <p:nvPr/>
            </p:nvSpPr>
            <p:spPr>
              <a:xfrm>
                <a:off x="3268889" y="299658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36DAA01D-6028-4355-AF46-51A0B6BC739D}"/>
                  </a:ext>
                </a:extLst>
              </p:cNvPr>
              <p:cNvSpPr/>
              <p:nvPr/>
            </p:nvSpPr>
            <p:spPr>
              <a:xfrm>
                <a:off x="3748217" y="299658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54E2FC67-9EE3-4463-BD5B-CE46125BF44E}"/>
                  </a:ext>
                </a:extLst>
              </p:cNvPr>
              <p:cNvSpPr/>
              <p:nvPr/>
            </p:nvSpPr>
            <p:spPr>
              <a:xfrm>
                <a:off x="4227544" y="299658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974E71CB-CC62-4532-BA39-5E6C5D34ADE8}"/>
                  </a:ext>
                </a:extLst>
              </p:cNvPr>
              <p:cNvSpPr/>
              <p:nvPr/>
            </p:nvSpPr>
            <p:spPr>
              <a:xfrm>
                <a:off x="6144852" y="299658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32AF76B-6AEE-45F9-B290-32EC8F98721D}"/>
                  </a:ext>
                </a:extLst>
              </p:cNvPr>
              <p:cNvSpPr/>
              <p:nvPr/>
            </p:nvSpPr>
            <p:spPr>
              <a:xfrm>
                <a:off x="4706872" y="2996585"/>
                <a:ext cx="370449" cy="370449"/>
              </a:xfrm>
              <a:prstGeom prst="ellipse">
                <a:avLst/>
              </a:prstGeom>
              <a:solidFill>
                <a:srgbClr val="58B6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B349A530-CBD2-46F6-A020-FEDDC2EB3FEB}"/>
                  </a:ext>
                </a:extLst>
              </p:cNvPr>
              <p:cNvSpPr/>
              <p:nvPr/>
            </p:nvSpPr>
            <p:spPr>
              <a:xfrm>
                <a:off x="3268889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91B6B492-1CA1-487F-B10A-194200327F1C}"/>
                  </a:ext>
                </a:extLst>
              </p:cNvPr>
              <p:cNvSpPr/>
              <p:nvPr/>
            </p:nvSpPr>
            <p:spPr>
              <a:xfrm>
                <a:off x="3748217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E588BC2D-C716-48FA-A275-EA31BBA39693}"/>
                  </a:ext>
                </a:extLst>
              </p:cNvPr>
              <p:cNvSpPr/>
              <p:nvPr/>
            </p:nvSpPr>
            <p:spPr>
              <a:xfrm>
                <a:off x="4227544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F608F5A7-C82F-47EF-9744-00B15ED81FE1}"/>
                  </a:ext>
                </a:extLst>
              </p:cNvPr>
              <p:cNvSpPr/>
              <p:nvPr/>
            </p:nvSpPr>
            <p:spPr>
              <a:xfrm>
                <a:off x="4706872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A91F002E-B012-458D-BB13-DF3B578C8DF8}"/>
                  </a:ext>
                </a:extLst>
              </p:cNvPr>
              <p:cNvSpPr/>
              <p:nvPr/>
            </p:nvSpPr>
            <p:spPr>
              <a:xfrm>
                <a:off x="5186198" y="3537709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12216221-113E-4D35-923E-9F8526E9283C}"/>
                  </a:ext>
                </a:extLst>
              </p:cNvPr>
              <p:cNvSpPr/>
              <p:nvPr/>
            </p:nvSpPr>
            <p:spPr>
              <a:xfrm>
                <a:off x="3268889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67FF33FD-388D-474A-B617-A55817F4737D}"/>
                  </a:ext>
                </a:extLst>
              </p:cNvPr>
              <p:cNvSpPr/>
              <p:nvPr/>
            </p:nvSpPr>
            <p:spPr>
              <a:xfrm>
                <a:off x="3748216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FC1DF237-DA5F-48E1-88F2-3735B27471B0}"/>
                  </a:ext>
                </a:extLst>
              </p:cNvPr>
              <p:cNvSpPr/>
              <p:nvPr/>
            </p:nvSpPr>
            <p:spPr>
              <a:xfrm>
                <a:off x="4227543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42D8DF1D-6607-44EA-A113-0975599B9360}"/>
                  </a:ext>
                </a:extLst>
              </p:cNvPr>
              <p:cNvSpPr/>
              <p:nvPr/>
            </p:nvSpPr>
            <p:spPr>
              <a:xfrm>
                <a:off x="4706872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31F7CC68-8A23-46D7-AB81-C1484E1FA000}"/>
                  </a:ext>
                </a:extLst>
              </p:cNvPr>
              <p:cNvSpPr/>
              <p:nvPr/>
            </p:nvSpPr>
            <p:spPr>
              <a:xfrm>
                <a:off x="5186198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7FB67BD9-5609-4924-8C72-2A9CEA7D26AB}"/>
                  </a:ext>
                </a:extLst>
              </p:cNvPr>
              <p:cNvSpPr/>
              <p:nvPr/>
            </p:nvSpPr>
            <p:spPr>
              <a:xfrm>
                <a:off x="5665525" y="4078835"/>
                <a:ext cx="370449" cy="370449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8824735-B25D-4174-887E-AB53ACB0B8A7}"/>
                </a:ext>
              </a:extLst>
            </p:cNvPr>
            <p:cNvSpPr txBox="1"/>
            <p:nvPr/>
          </p:nvSpPr>
          <p:spPr>
            <a:xfrm>
              <a:off x="3419432" y="143038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9</a:t>
              </a:r>
              <a:r>
                <a:rPr kumimoji="1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CFD6022-005F-4925-92D2-B7015554853B}"/>
                </a:ext>
              </a:extLst>
            </p:cNvPr>
            <p:cNvSpPr txBox="1"/>
            <p:nvPr/>
          </p:nvSpPr>
          <p:spPr>
            <a:xfrm>
              <a:off x="4284259" y="143038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10</a:t>
              </a:r>
              <a:r>
                <a:rPr kumimoji="1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AA05171-0A62-42B9-AE1A-8270517E2E13}"/>
                </a:ext>
              </a:extLst>
            </p:cNvPr>
            <p:cNvSpPr txBox="1"/>
            <p:nvPr/>
          </p:nvSpPr>
          <p:spPr>
            <a:xfrm>
              <a:off x="5275723" y="1430384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</a:t>
              </a:r>
              <a:r>
                <a:rPr kumimoji="1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A3F7DF-4CFA-4AAD-9528-8D25A39C26CE}"/>
                </a:ext>
              </a:extLst>
            </p:cNvPr>
            <p:cNvSpPr txBox="1"/>
            <p:nvPr/>
          </p:nvSpPr>
          <p:spPr>
            <a:xfrm>
              <a:off x="6267188" y="1430384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12</a:t>
              </a:r>
              <a:r>
                <a:rPr kumimoji="1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  <a:endPara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04" y="242367"/>
            <a:ext cx="331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oncept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C7D0B-4BB4-45F9-9421-85B69720E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1" y="1717097"/>
            <a:ext cx="3024336" cy="23655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5B8B45-8910-433B-9C6D-3FCD3AC3A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50" y="1673954"/>
            <a:ext cx="3024336" cy="236559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64EBA47-5F69-4327-A8FD-90AE4F7CACAC}"/>
              </a:ext>
            </a:extLst>
          </p:cNvPr>
          <p:cNvSpPr/>
          <p:nvPr/>
        </p:nvSpPr>
        <p:spPr>
          <a:xfrm>
            <a:off x="2733821" y="1011808"/>
            <a:ext cx="1367619" cy="57337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38100" algn="ctr">
            <a:solidFill>
              <a:srgbClr val="33333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RF </a:t>
            </a:r>
            <a:r>
              <a:rPr lang="en-US" altLang="ko-KR" sz="13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Commuciation</a:t>
            </a:r>
            <a:endParaRPr lang="ko-KR" altLang="en-US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0FA675-955B-420E-ACC9-9AAC15406B55}"/>
              </a:ext>
            </a:extLst>
          </p:cNvPr>
          <p:cNvSpPr/>
          <p:nvPr/>
        </p:nvSpPr>
        <p:spPr>
          <a:xfrm>
            <a:off x="3360093" y="2638110"/>
            <a:ext cx="1367619" cy="57337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38100" algn="ctr">
            <a:solidFill>
              <a:srgbClr val="33333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Vibration</a:t>
            </a:r>
            <a:endParaRPr lang="ko-KR" altLang="en-US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8C7DC2-D8BE-4264-9285-EDD5E77BDC57}"/>
              </a:ext>
            </a:extLst>
          </p:cNvPr>
          <p:cNvSpPr/>
          <p:nvPr/>
        </p:nvSpPr>
        <p:spPr>
          <a:xfrm>
            <a:off x="323528" y="4144303"/>
            <a:ext cx="1367619" cy="57337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38100" algn="ctr">
            <a:solidFill>
              <a:srgbClr val="33333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NFC tag</a:t>
            </a:r>
            <a:endParaRPr lang="ko-KR" altLang="en-US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BBF8F95-0B9E-43AB-9423-C5E78FF43F6F}"/>
              </a:ext>
            </a:extLst>
          </p:cNvPr>
          <p:cNvSpPr/>
          <p:nvPr/>
        </p:nvSpPr>
        <p:spPr>
          <a:xfrm rot="2480064">
            <a:off x="2665950" y="1507501"/>
            <a:ext cx="389924" cy="1283096"/>
          </a:xfrm>
          <a:prstGeom prst="downArrow">
            <a:avLst>
              <a:gd name="adj1" fmla="val 36536"/>
              <a:gd name="adj2" fmla="val 29733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>
              <a:latin typeface="KoPubWorld돋움체 Bold" panose="00000800000000000000" pitchFamily="2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B243933-6365-4E6F-90AB-336B623CB717}"/>
              </a:ext>
            </a:extLst>
          </p:cNvPr>
          <p:cNvSpPr/>
          <p:nvPr/>
        </p:nvSpPr>
        <p:spPr>
          <a:xfrm rot="5400000">
            <a:off x="2704070" y="2463737"/>
            <a:ext cx="389924" cy="922122"/>
          </a:xfrm>
          <a:prstGeom prst="downArrow">
            <a:avLst>
              <a:gd name="adj1" fmla="val 36536"/>
              <a:gd name="adj2" fmla="val 29733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>
              <a:latin typeface="KoPubWorld돋움체 Bold" panose="00000800000000000000" pitchFamily="2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2C5853F-11CE-4F23-B9BF-BB558D8A45E5}"/>
              </a:ext>
            </a:extLst>
          </p:cNvPr>
          <p:cNvSpPr/>
          <p:nvPr/>
        </p:nvSpPr>
        <p:spPr>
          <a:xfrm rot="12800646">
            <a:off x="1618446" y="3691355"/>
            <a:ext cx="389924" cy="537587"/>
          </a:xfrm>
          <a:prstGeom prst="downArrow">
            <a:avLst>
              <a:gd name="adj1" fmla="val 36536"/>
              <a:gd name="adj2" fmla="val 29733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>
              <a:latin typeface="KoPubWorld돋움체 Bold" panose="000008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968A91-6CC7-4CB7-96ED-100B4C2BA96F}"/>
              </a:ext>
            </a:extLst>
          </p:cNvPr>
          <p:cNvSpPr/>
          <p:nvPr/>
        </p:nvSpPr>
        <p:spPr>
          <a:xfrm>
            <a:off x="5003454" y="4304834"/>
            <a:ext cx="1367619" cy="57337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38100" algn="ctr">
            <a:solidFill>
              <a:srgbClr val="33333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NFC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module</a:t>
            </a:r>
            <a:endParaRPr lang="ko-KR" altLang="en-US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59BA8B2-C152-464F-B1F0-C918C0E7DFD5}"/>
              </a:ext>
            </a:extLst>
          </p:cNvPr>
          <p:cNvSpPr/>
          <p:nvPr/>
        </p:nvSpPr>
        <p:spPr>
          <a:xfrm rot="10800000">
            <a:off x="5492301" y="3119760"/>
            <a:ext cx="389924" cy="1185074"/>
          </a:xfrm>
          <a:prstGeom prst="downArrow">
            <a:avLst>
              <a:gd name="adj1" fmla="val 36536"/>
              <a:gd name="adj2" fmla="val 29733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>
              <a:latin typeface="KoPubWorld돋움체 Bold" panose="000008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755927-E3C7-43C2-A1DC-114E24DA26DF}"/>
              </a:ext>
            </a:extLst>
          </p:cNvPr>
          <p:cNvSpPr/>
          <p:nvPr/>
        </p:nvSpPr>
        <p:spPr>
          <a:xfrm>
            <a:off x="6803997" y="4304834"/>
            <a:ext cx="1367619" cy="57337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38100" algn="ctr">
            <a:solidFill>
              <a:srgbClr val="33333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9V Battery</a:t>
            </a:r>
            <a:endParaRPr lang="ko-KR" altLang="en-US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CC61FF77-17CD-4F49-B1EB-7811F97206AE}"/>
              </a:ext>
            </a:extLst>
          </p:cNvPr>
          <p:cNvSpPr/>
          <p:nvPr/>
        </p:nvSpPr>
        <p:spPr>
          <a:xfrm>
            <a:off x="6407640" y="4430991"/>
            <a:ext cx="359789" cy="360040"/>
          </a:xfrm>
          <a:prstGeom prst="plus">
            <a:avLst/>
          </a:prstGeom>
          <a:solidFill>
            <a:srgbClr val="FFC22B"/>
          </a:solidFill>
          <a:ln>
            <a:solidFill>
              <a:srgbClr val="223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cenario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1DC7A5-5DC5-481A-A605-F3502685D881}"/>
              </a:ext>
            </a:extLst>
          </p:cNvPr>
          <p:cNvSpPr/>
          <p:nvPr/>
        </p:nvSpPr>
        <p:spPr>
          <a:xfrm>
            <a:off x="664703" y="1637582"/>
            <a:ext cx="1402597" cy="326673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안내 디스플레이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4261BF2-EA24-4819-B530-9CB952E652C2}"/>
              </a:ext>
            </a:extLst>
          </p:cNvPr>
          <p:cNvSpPr/>
          <p:nvPr/>
        </p:nvSpPr>
        <p:spPr>
          <a:xfrm>
            <a:off x="2066721" y="1702929"/>
            <a:ext cx="642776" cy="195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F6F316-EB00-4CAE-8C7E-5DFAC2A6DA47}"/>
              </a:ext>
            </a:extLst>
          </p:cNvPr>
          <p:cNvSpPr/>
          <p:nvPr/>
        </p:nvSpPr>
        <p:spPr>
          <a:xfrm>
            <a:off x="2710158" y="1637582"/>
            <a:ext cx="1272727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좌석 현황 확인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000576-EBE4-4669-AE07-C29348FEE7AF}"/>
              </a:ext>
            </a:extLst>
          </p:cNvPr>
          <p:cNvSpPr/>
          <p:nvPr/>
        </p:nvSpPr>
        <p:spPr>
          <a:xfrm>
            <a:off x="4667950" y="1637582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좌석 선택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63E7B7-8425-4AEF-B0BB-E93BFC795C06}"/>
              </a:ext>
            </a:extLst>
          </p:cNvPr>
          <p:cNvSpPr/>
          <p:nvPr/>
        </p:nvSpPr>
        <p:spPr>
          <a:xfrm>
            <a:off x="3982885" y="1702929"/>
            <a:ext cx="642776" cy="195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EDF58CD-4F4A-4091-8E0A-8C5DF3D8AEDA}"/>
              </a:ext>
            </a:extLst>
          </p:cNvPr>
          <p:cNvSpPr/>
          <p:nvPr/>
        </p:nvSpPr>
        <p:spPr>
          <a:xfrm>
            <a:off x="5163729" y="1965496"/>
            <a:ext cx="234740" cy="3171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86BED2-406F-4637-BA30-E57F0BD64CF6}"/>
              </a:ext>
            </a:extLst>
          </p:cNvPr>
          <p:cNvSpPr/>
          <p:nvPr/>
        </p:nvSpPr>
        <p:spPr>
          <a:xfrm>
            <a:off x="4667950" y="2282672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주문 접수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D423258-C637-4865-882A-36E9C4BD074B}"/>
              </a:ext>
            </a:extLst>
          </p:cNvPr>
          <p:cNvSpPr/>
          <p:nvPr/>
        </p:nvSpPr>
        <p:spPr>
          <a:xfrm>
            <a:off x="5163729" y="2609346"/>
            <a:ext cx="234740" cy="359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C824C9-C412-4466-ACE3-EF7547FD1278}"/>
              </a:ext>
            </a:extLst>
          </p:cNvPr>
          <p:cNvSpPr/>
          <p:nvPr/>
        </p:nvSpPr>
        <p:spPr>
          <a:xfrm>
            <a:off x="7140070" y="4022588"/>
            <a:ext cx="234740" cy="47443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8E12F41-9EE0-49C0-8045-E34B9689587A}"/>
              </a:ext>
            </a:extLst>
          </p:cNvPr>
          <p:cNvSpPr/>
          <p:nvPr/>
        </p:nvSpPr>
        <p:spPr>
          <a:xfrm>
            <a:off x="6612785" y="4497021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진동벨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반납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4E9030-7624-42FC-AED4-CD0ACBCD5779}"/>
              </a:ext>
            </a:extLst>
          </p:cNvPr>
          <p:cNvSpPr/>
          <p:nvPr/>
        </p:nvSpPr>
        <p:spPr>
          <a:xfrm rot="10800000">
            <a:off x="4006644" y="2349272"/>
            <a:ext cx="642776" cy="195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679E31-86B1-482C-99C8-41E8157AB2B7}"/>
              </a:ext>
            </a:extLst>
          </p:cNvPr>
          <p:cNvSpPr/>
          <p:nvPr/>
        </p:nvSpPr>
        <p:spPr>
          <a:xfrm>
            <a:off x="2739087" y="2270167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조리 시작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7C43A63-7D6C-43D7-B628-4E10C9407BF3}"/>
              </a:ext>
            </a:extLst>
          </p:cNvPr>
          <p:cNvSpPr/>
          <p:nvPr/>
        </p:nvSpPr>
        <p:spPr>
          <a:xfrm>
            <a:off x="3249963" y="2614417"/>
            <a:ext cx="234740" cy="359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0660561-C2E2-4833-9B6F-3DC98119E3E1}"/>
              </a:ext>
            </a:extLst>
          </p:cNvPr>
          <p:cNvSpPr/>
          <p:nvPr/>
        </p:nvSpPr>
        <p:spPr>
          <a:xfrm>
            <a:off x="2718274" y="2979960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조리 완료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89B23E1-9B00-495B-A61C-D6C98C6544CC}"/>
              </a:ext>
            </a:extLst>
          </p:cNvPr>
          <p:cNvSpPr/>
          <p:nvPr/>
        </p:nvSpPr>
        <p:spPr>
          <a:xfrm>
            <a:off x="2608142" y="2192835"/>
            <a:ext cx="1507110" cy="2065657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13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427882D-C7BA-462D-94BB-21CCECC778DF}"/>
              </a:ext>
            </a:extLst>
          </p:cNvPr>
          <p:cNvGrpSpPr/>
          <p:nvPr/>
        </p:nvGrpSpPr>
        <p:grpSpPr>
          <a:xfrm>
            <a:off x="6207313" y="2820444"/>
            <a:ext cx="2109873" cy="815596"/>
            <a:chOff x="5652823" y="1885458"/>
            <a:chExt cx="2109873" cy="8155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3B3E1AD-83BD-4A95-B000-F7FD030690D7}"/>
                </a:ext>
              </a:extLst>
            </p:cNvPr>
            <p:cNvGrpSpPr/>
            <p:nvPr/>
          </p:nvGrpSpPr>
          <p:grpSpPr>
            <a:xfrm>
              <a:off x="5750600" y="1885458"/>
              <a:ext cx="1897641" cy="369332"/>
              <a:chOff x="5819724" y="3496851"/>
              <a:chExt cx="1897641" cy="3693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186127-A16D-4C11-B1B4-B116BE9043E9}"/>
                  </a:ext>
                </a:extLst>
              </p:cNvPr>
              <p:cNvSpPr txBox="1"/>
              <p:nvPr/>
            </p:nvSpPr>
            <p:spPr>
              <a:xfrm>
                <a:off x="5835118" y="3529509"/>
                <a:ext cx="188224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3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거치함에 안내사항 적을 예정</a:t>
                </a:r>
                <a:endParaRPr kumimoji="1" lang="ko-KR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cxnSp>
            <p:nvCxnSpPr>
              <p:cNvPr id="44" name="직선 연결선 39">
                <a:extLst>
                  <a:ext uri="{FF2B5EF4-FFF2-40B4-BE49-F238E27FC236}">
                    <a16:creationId xmlns:a16="http://schemas.microsoft.com/office/drawing/2014/main" id="{AA341C7D-2520-4DB4-A9FE-6DE26B50D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724" y="3496851"/>
                <a:ext cx="0" cy="369332"/>
              </a:xfrm>
              <a:prstGeom prst="lin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644A35-BC0E-4E9E-B032-69969DACF832}"/>
                </a:ext>
              </a:extLst>
            </p:cNvPr>
            <p:cNvSpPr/>
            <p:nvPr/>
          </p:nvSpPr>
          <p:spPr>
            <a:xfrm>
              <a:off x="5652823" y="2270167"/>
              <a:ext cx="210987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>
                <a:defRPr/>
              </a:pPr>
              <a:r>
                <a:rPr kumimoji="1" lang="en-US" altLang="ko-KR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</a:t>
              </a:r>
              <a:r>
                <a:rPr kumimoji="1" lang="ko-KR" altLang="en-US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kumimoji="1" lang="en-US" altLang="ko-KR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1) </a:t>
              </a:r>
              <a:r>
                <a:rPr kumimoji="1" lang="ko-KR" altLang="en-US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이용하려는 좌석에 거치해주세요</a:t>
              </a:r>
              <a:endParaRPr kumimoji="1" lang="en-US" altLang="ko-KR" sz="1100" b="1" kern="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lvl="0" latinLnBrk="0">
                <a:defRPr/>
              </a:pPr>
              <a:r>
                <a:rPr kumimoji="1" lang="en-US" altLang="ko-KR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-</a:t>
              </a:r>
              <a:r>
                <a:rPr kumimoji="1" lang="ko-KR" altLang="en-US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kumimoji="1" lang="en-US" altLang="ko-KR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2) </a:t>
              </a:r>
              <a:r>
                <a:rPr kumimoji="1" lang="ko-KR" altLang="en-US" sz="11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나가실 때 반납해주세요</a:t>
              </a:r>
            </a:p>
          </p:txBody>
        </p:sp>
      </p:grp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B9FF1117-B746-4536-AF1A-441CA9D8DD63}"/>
              </a:ext>
            </a:extLst>
          </p:cNvPr>
          <p:cNvSpPr/>
          <p:nvPr/>
        </p:nvSpPr>
        <p:spPr>
          <a:xfrm>
            <a:off x="3249963" y="3324210"/>
            <a:ext cx="234740" cy="359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AFDF7BB-6761-4F67-B521-2CA3E5295263}"/>
              </a:ext>
            </a:extLst>
          </p:cNvPr>
          <p:cNvSpPr/>
          <p:nvPr/>
        </p:nvSpPr>
        <p:spPr>
          <a:xfrm>
            <a:off x="2718274" y="3689753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진동벨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호출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B492633-DA4E-4A91-9EF2-17B62524185A}"/>
              </a:ext>
            </a:extLst>
          </p:cNvPr>
          <p:cNvSpPr/>
          <p:nvPr/>
        </p:nvSpPr>
        <p:spPr>
          <a:xfrm>
            <a:off x="4667950" y="2979960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진동벨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수령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834880F4-A48B-4B63-AA9D-33FE2904B898}"/>
              </a:ext>
            </a:extLst>
          </p:cNvPr>
          <p:cNvSpPr/>
          <p:nvPr/>
        </p:nvSpPr>
        <p:spPr>
          <a:xfrm>
            <a:off x="5163729" y="3306634"/>
            <a:ext cx="234740" cy="3598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D66EDDF-E543-41A7-93F4-F0C4D97F1F09}"/>
              </a:ext>
            </a:extLst>
          </p:cNvPr>
          <p:cNvSpPr/>
          <p:nvPr/>
        </p:nvSpPr>
        <p:spPr>
          <a:xfrm>
            <a:off x="4667950" y="3692829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진동벨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거치</a:t>
            </a: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태그</a:t>
            </a:r>
            <a:r>
              <a:rPr lang="en-US" altLang="ko-KR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5B02CD21-0BAB-46FD-9674-3584B334458D}"/>
              </a:ext>
            </a:extLst>
          </p:cNvPr>
          <p:cNvSpPr/>
          <p:nvPr/>
        </p:nvSpPr>
        <p:spPr>
          <a:xfrm>
            <a:off x="4006644" y="3746386"/>
            <a:ext cx="642776" cy="195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601E490-61AF-4D8E-8B93-420871495C03}"/>
              </a:ext>
            </a:extLst>
          </p:cNvPr>
          <p:cNvSpPr/>
          <p:nvPr/>
        </p:nvSpPr>
        <p:spPr>
          <a:xfrm>
            <a:off x="6612785" y="3692829"/>
            <a:ext cx="1256493" cy="32667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3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좌석 이용</a:t>
            </a: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12FF543A-C462-4966-82D2-62A7C601D43D}"/>
              </a:ext>
            </a:extLst>
          </p:cNvPr>
          <p:cNvSpPr/>
          <p:nvPr/>
        </p:nvSpPr>
        <p:spPr>
          <a:xfrm>
            <a:off x="5951479" y="3746386"/>
            <a:ext cx="642776" cy="195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86CC19-3DB2-4AD5-8D12-7146340067EC}"/>
              </a:ext>
            </a:extLst>
          </p:cNvPr>
          <p:cNvSpPr/>
          <p:nvPr/>
        </p:nvSpPr>
        <p:spPr>
          <a:xfrm>
            <a:off x="3129153" y="3983681"/>
            <a:ext cx="4347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점원</a:t>
            </a:r>
            <a:endParaRPr lang="ko-KR" altLang="en-US" sz="13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D81C126-72AC-47DD-BC0C-04AFBDF03F1E}"/>
              </a:ext>
            </a:extLst>
          </p:cNvPr>
          <p:cNvSpPr/>
          <p:nvPr/>
        </p:nvSpPr>
        <p:spPr>
          <a:xfrm>
            <a:off x="4549732" y="1563638"/>
            <a:ext cx="1507110" cy="2709805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13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501D7A6-9320-4A78-BD35-78C55272DFA5}"/>
              </a:ext>
            </a:extLst>
          </p:cNvPr>
          <p:cNvSpPr/>
          <p:nvPr/>
        </p:nvSpPr>
        <p:spPr>
          <a:xfrm>
            <a:off x="5094050" y="3989990"/>
            <a:ext cx="44595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>
                <a:solidFill>
                  <a:srgbClr val="9BBB5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손님</a:t>
            </a:r>
            <a:endParaRPr lang="ko-KR" altLang="en-US" sz="1300" dirty="0">
              <a:solidFill>
                <a:srgbClr val="9BBB59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868770D-AC5F-4C6D-BF15-1EFA835E2797}"/>
              </a:ext>
            </a:extLst>
          </p:cNvPr>
          <p:cNvCxnSpPr>
            <a:cxnSpLocks/>
            <a:stCxn id="66" idx="2"/>
            <a:endCxn id="8" idx="2"/>
          </p:cNvCxnSpPr>
          <p:nvPr/>
        </p:nvCxnSpPr>
        <p:spPr>
          <a:xfrm rot="5400000" flipH="1">
            <a:off x="2182453" y="1147804"/>
            <a:ext cx="2318123" cy="3951026"/>
          </a:xfrm>
          <a:prstGeom prst="bentConnector3">
            <a:avLst>
              <a:gd name="adj1" fmla="val -16596"/>
            </a:avLst>
          </a:prstGeom>
          <a:ln w="63500">
            <a:solidFill>
              <a:srgbClr val="FFC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336DF14-9EF1-4AB2-9189-4D4A1B7FAE36}"/>
              </a:ext>
            </a:extLst>
          </p:cNvPr>
          <p:cNvCxnSpPr>
            <a:cxnSpLocks/>
          </p:cNvCxnSpPr>
          <p:nvPr/>
        </p:nvCxnSpPr>
        <p:spPr>
          <a:xfrm flipH="1" flipV="1">
            <a:off x="5303287" y="4659638"/>
            <a:ext cx="1309498" cy="720"/>
          </a:xfrm>
          <a:prstGeom prst="line">
            <a:avLst/>
          </a:prstGeom>
          <a:ln w="63500">
            <a:solidFill>
              <a:srgbClr val="FFC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3746DA-1C3E-4020-A5D6-A1907C523CBD}"/>
              </a:ext>
            </a:extLst>
          </p:cNvPr>
          <p:cNvSpPr/>
          <p:nvPr/>
        </p:nvSpPr>
        <p:spPr>
          <a:xfrm>
            <a:off x="5779848" y="4698328"/>
            <a:ext cx="4347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여석</a:t>
            </a:r>
            <a:endParaRPr lang="ko-KR" altLang="en-US" sz="13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1F7C014-1495-479C-9BAC-2FB6E1A9EA3E}"/>
              </a:ext>
            </a:extLst>
          </p:cNvPr>
          <p:cNvSpPr/>
          <p:nvPr/>
        </p:nvSpPr>
        <p:spPr>
          <a:xfrm>
            <a:off x="4738023" y="4335429"/>
            <a:ext cx="5790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사용중</a:t>
            </a:r>
            <a:endParaRPr lang="ko-KR" altLang="en-US" sz="1300" dirty="0"/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D49F509B-6E49-472E-BBE8-A6A314F06802}"/>
              </a:ext>
            </a:extLst>
          </p:cNvPr>
          <p:cNvSpPr/>
          <p:nvPr/>
        </p:nvSpPr>
        <p:spPr>
          <a:xfrm>
            <a:off x="3244327" y="1965496"/>
            <a:ext cx="234740" cy="3171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22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sz="13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DB3754-6459-4038-8004-D9C452C251AC}"/>
              </a:ext>
            </a:extLst>
          </p:cNvPr>
          <p:cNvSpPr/>
          <p:nvPr/>
        </p:nvSpPr>
        <p:spPr>
          <a:xfrm>
            <a:off x="3374226" y="1923665"/>
            <a:ext cx="7489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kern="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청소 판단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47A807-D82F-4F4A-81F5-86253916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4" t="8262" r="8001" b="7528"/>
          <a:stretch/>
        </p:blipFill>
        <p:spPr>
          <a:xfrm>
            <a:off x="725240" y="2076766"/>
            <a:ext cx="4361835" cy="1591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CF1221-CC73-40DD-BCB8-C90296AAB127}"/>
              </a:ext>
            </a:extLst>
          </p:cNvPr>
          <p:cNvSpPr txBox="1"/>
          <p:nvPr/>
        </p:nvSpPr>
        <p:spPr>
          <a:xfrm>
            <a:off x="590469" y="3700720"/>
            <a:ext cx="4763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모듈은 </a:t>
            </a:r>
            <a:r>
              <a:rPr lang="en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IOT </a:t>
            </a:r>
            <a:r>
              <a:rPr lang="ko-KR" altLang="en-US" sz="14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사물인터넷</a:t>
            </a:r>
            <a:r>
              <a:rPr lang="en-US" altLang="ko-KR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 </a:t>
            </a:r>
            <a:r>
              <a:rPr lang="ko-KR" altLang="en-US" sz="14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스마트홈</a:t>
            </a: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등을 구성할 때 필요한 와이파이 </a:t>
            </a:r>
            <a:b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제품에서 가장 보편적인 </a:t>
            </a:r>
            <a:r>
              <a:rPr lang="ko-KR" altLang="en-US" sz="14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모델중</a:t>
            </a:r>
            <a:r>
              <a:rPr lang="ko-KR" altLang="en-US" sz="1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하나로 활용</a:t>
            </a:r>
            <a:endParaRPr lang="en-US" altLang="ko-KR" sz="1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3.3V(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최소 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300mA 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이상</a:t>
            </a:r>
            <a:r>
              <a:rPr lang="en-US" altLang="ko-KR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i="0" u="none" strike="noStrike" dirty="0">
                <a:solidFill>
                  <a:schemeClr val="bg1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로만 동작</a:t>
            </a:r>
          </a:p>
          <a:p>
            <a:br>
              <a:rPr lang="ko-KR" altLang="en-US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endParaRPr kumimoji="1" lang="ko-KR" altLang="en-US" sz="14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43CFEF-7536-4B96-8F85-75B3D4950B7E}"/>
              </a:ext>
            </a:extLst>
          </p:cNvPr>
          <p:cNvSpPr/>
          <p:nvPr/>
        </p:nvSpPr>
        <p:spPr>
          <a:xfrm>
            <a:off x="787983" y="1575134"/>
            <a:ext cx="4063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ESP8266 </a:t>
            </a:r>
            <a:r>
              <a:rPr kumimoji="1" lang="en-US" altLang="ko-KR" sz="2000" b="1" dirty="0" err="1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wifi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module ( </a:t>
            </a:r>
            <a:r>
              <a:rPr kumimoji="1" lang="en-US" altLang="ko-KR" sz="2000" b="1" dirty="0" err="1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ver</a:t>
            </a:r>
            <a:r>
              <a:rPr kumimoji="1" lang="ko-KR" altLang="en-US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ESP-01 )</a:t>
            </a:r>
            <a:r>
              <a:rPr kumimoji="1" lang="ko-KR" altLang="en-US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2000" b="1" dirty="0">
                <a:solidFill>
                  <a:srgbClr val="E5B02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  <a:endParaRPr lang="ko-KR" altLang="en-US" sz="2000" dirty="0">
              <a:solidFill>
                <a:srgbClr val="E5B02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Picture 26" descr="Wifi Fi 와이파이 연결 - Pixabay의 무료 이미지">
            <a:extLst>
              <a:ext uri="{FF2B5EF4-FFF2-40B4-BE49-F238E27FC236}">
                <a16:creationId xmlns:a16="http://schemas.microsoft.com/office/drawing/2014/main" id="{C0074F73-9C71-4DB1-8ED4-8BF0CD19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41" y="1524991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7" name="내용 개체 틀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FFAB1F7-FC85-4B03-8B5C-E2F07A723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556" y1="53377" x2="47778" y2="83660"/>
                        <a14:backgroundMark x1="47778" y1="83660" x2="47778" y2="83878"/>
                      </a14:backgroundRemoval>
                    </a14:imgEffect>
                  </a14:imgLayer>
                </a14:imgProps>
              </a:ext>
            </a:extLst>
          </a:blip>
          <a:srcRect l="12936" t="13732" r="13115" b="12718"/>
          <a:stretch/>
        </p:blipFill>
        <p:spPr>
          <a:xfrm>
            <a:off x="3469541" y="2001412"/>
            <a:ext cx="2402212" cy="21288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7D5650-8672-4951-9274-822BADA916ED}"/>
              </a:ext>
            </a:extLst>
          </p:cNvPr>
          <p:cNvSpPr txBox="1"/>
          <p:nvPr/>
        </p:nvSpPr>
        <p:spPr>
          <a:xfrm>
            <a:off x="3693308" y="4168981"/>
            <a:ext cx="24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Esp8266 </a:t>
            </a:r>
            <a:r>
              <a:rPr kumimoji="1" lang="en-US" altLang="ko-KR" b="1" dirty="0" err="1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wifi</a:t>
            </a:r>
            <a:r>
              <a:rPr kumimoji="1" lang="en-US" altLang="ko-KR" b="1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module </a:t>
            </a:r>
            <a:endParaRPr kumimoji="1" lang="ko-KR" altLang="en-US" b="1" dirty="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위쪽 화살표[U] 9">
            <a:extLst>
              <a:ext uri="{FF2B5EF4-FFF2-40B4-BE49-F238E27FC236}">
                <a16:creationId xmlns:a16="http://schemas.microsoft.com/office/drawing/2014/main" id="{FDBE8679-B76A-489B-9A9B-59344BF9B970}"/>
              </a:ext>
            </a:extLst>
          </p:cNvPr>
          <p:cNvSpPr/>
          <p:nvPr/>
        </p:nvSpPr>
        <p:spPr>
          <a:xfrm rot="16200000">
            <a:off x="2796166" y="2544756"/>
            <a:ext cx="245674" cy="1115429"/>
          </a:xfrm>
          <a:prstGeom prst="upArrow">
            <a:avLst/>
          </a:prstGeom>
          <a:solidFill>
            <a:srgbClr val="FFC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B88E7F-2A22-4138-B934-399F4B757988}"/>
              </a:ext>
            </a:extLst>
          </p:cNvPr>
          <p:cNvGrpSpPr/>
          <p:nvPr/>
        </p:nvGrpSpPr>
        <p:grpSpPr>
          <a:xfrm>
            <a:off x="395536" y="2462587"/>
            <a:ext cx="1890118" cy="1436986"/>
            <a:chOff x="5365846" y="3010019"/>
            <a:chExt cx="2482177" cy="2160270"/>
          </a:xfrm>
        </p:grpSpPr>
        <p:pic>
          <p:nvPicPr>
            <p:cNvPr id="31" name="그림 30" descr="모니터, 전자기기, 디스플레이, 앉아있는이(가) 표시된 사진&#10;&#10;자동 생성된 설명">
              <a:extLst>
                <a:ext uri="{FF2B5EF4-FFF2-40B4-BE49-F238E27FC236}">
                  <a16:creationId xmlns:a16="http://schemas.microsoft.com/office/drawing/2014/main" id="{D01F03B3-95B8-4F75-9363-0F43BC82D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5846" y="3010019"/>
              <a:ext cx="2482177" cy="21602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B849E8-1006-495E-A727-AFE9930CBAF7}"/>
                </a:ext>
              </a:extLst>
            </p:cNvPr>
            <p:cNvSpPr txBox="1"/>
            <p:nvPr/>
          </p:nvSpPr>
          <p:spPr>
            <a:xfrm>
              <a:off x="5740350" y="3547586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좌석 이용 현황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F1D7A4-C20E-41BC-8103-6E99E26845D7}"/>
              </a:ext>
            </a:extLst>
          </p:cNvPr>
          <p:cNvSpPr txBox="1"/>
          <p:nvPr/>
        </p:nvSpPr>
        <p:spPr>
          <a:xfrm>
            <a:off x="971600" y="3846856"/>
            <a:ext cx="554418" cy="24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매장</a:t>
            </a:r>
            <a:r>
              <a:rPr kumimoji="1"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  <a:endParaRPr kumimoji="1" lang="ko-KR" altLang="en-US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575921-3C34-451C-BC63-1E590C4F660E}"/>
              </a:ext>
            </a:extLst>
          </p:cNvPr>
          <p:cNvSpPr txBox="1"/>
          <p:nvPr/>
        </p:nvSpPr>
        <p:spPr>
          <a:xfrm>
            <a:off x="7728295" y="43455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손님</a:t>
            </a:r>
            <a:r>
              <a:rPr kumimoji="1"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  <a:endParaRPr kumimoji="1" lang="ko-KR" altLang="en-US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5" name="Picture 2" descr="루나 원형 테이블 - 라이크가구쇼파">
            <a:extLst>
              <a:ext uri="{FF2B5EF4-FFF2-40B4-BE49-F238E27FC236}">
                <a16:creationId xmlns:a16="http://schemas.microsoft.com/office/drawing/2014/main" id="{1C8B5080-A24B-41DE-AF68-42F9769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65" y="1029577"/>
            <a:ext cx="1643109" cy="14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루나 원형 테이블 - 라이크가구쇼파">
            <a:extLst>
              <a:ext uri="{FF2B5EF4-FFF2-40B4-BE49-F238E27FC236}">
                <a16:creationId xmlns:a16="http://schemas.microsoft.com/office/drawing/2014/main" id="{B06E530F-023B-4F10-90B1-E0AE4D53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65" y="2941528"/>
            <a:ext cx="1643109" cy="14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위쪽 화살표[U] 30">
            <a:extLst>
              <a:ext uri="{FF2B5EF4-FFF2-40B4-BE49-F238E27FC236}">
                <a16:creationId xmlns:a16="http://schemas.microsoft.com/office/drawing/2014/main" id="{A7B7381A-B0F5-4EB3-BB07-377EECD47C9F}"/>
              </a:ext>
            </a:extLst>
          </p:cNvPr>
          <p:cNvSpPr/>
          <p:nvPr/>
        </p:nvSpPr>
        <p:spPr>
          <a:xfrm rot="14497706">
            <a:off x="6434758" y="1326454"/>
            <a:ext cx="238284" cy="1238701"/>
          </a:xfrm>
          <a:prstGeom prst="upArrow">
            <a:avLst/>
          </a:prstGeom>
          <a:solidFill>
            <a:srgbClr val="FFC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위쪽 화살표[U] 31">
            <a:extLst>
              <a:ext uri="{FF2B5EF4-FFF2-40B4-BE49-F238E27FC236}">
                <a16:creationId xmlns:a16="http://schemas.microsoft.com/office/drawing/2014/main" id="{123CCA65-FD15-4B5E-BF99-5133C836058C}"/>
              </a:ext>
            </a:extLst>
          </p:cNvPr>
          <p:cNvSpPr/>
          <p:nvPr/>
        </p:nvSpPr>
        <p:spPr>
          <a:xfrm rot="17423823">
            <a:off x="6444460" y="2727899"/>
            <a:ext cx="269938" cy="1220758"/>
          </a:xfrm>
          <a:prstGeom prst="upArrow">
            <a:avLst/>
          </a:prstGeom>
          <a:solidFill>
            <a:srgbClr val="FFC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CFF081-E4B1-4A57-9C58-346BEEF4908C}"/>
              </a:ext>
            </a:extLst>
          </p:cNvPr>
          <p:cNvSpPr txBox="1"/>
          <p:nvPr/>
        </p:nvSpPr>
        <p:spPr>
          <a:xfrm>
            <a:off x="6063009" y="2482332"/>
            <a:ext cx="992631" cy="2456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좌석을 이용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0431F-89DE-45B8-A038-48D5A61EB37C}"/>
              </a:ext>
            </a:extLst>
          </p:cNvPr>
          <p:cNvSpPr txBox="1"/>
          <p:nvPr/>
        </p:nvSpPr>
        <p:spPr>
          <a:xfrm>
            <a:off x="3173439" y="1382309"/>
            <a:ext cx="26324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NFC 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태그를 통해  이용중인 </a:t>
            </a:r>
            <a:endParaRPr kumimoji="1"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좌석을 </a:t>
            </a:r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ESP8266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전송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25704-B412-41EA-8C8C-E8DC9F6F76E9}"/>
              </a:ext>
            </a:extLst>
          </p:cNvPr>
          <p:cNvSpPr txBox="1"/>
          <p:nvPr/>
        </p:nvSpPr>
        <p:spPr>
          <a:xfrm>
            <a:off x="2214770" y="3521459"/>
            <a:ext cx="1140330" cy="2456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모니터로 출력</a:t>
            </a:r>
          </a:p>
        </p:txBody>
      </p:sp>
    </p:spTree>
    <p:extLst>
      <p:ext uri="{BB962C8B-B14F-4D97-AF65-F5344CB8AC3E}">
        <p14:creationId xmlns:p14="http://schemas.microsoft.com/office/powerpoint/2010/main" val="316047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아래쪽 화살표[D] 36">
            <a:extLst>
              <a:ext uri="{FF2B5EF4-FFF2-40B4-BE49-F238E27FC236}">
                <a16:creationId xmlns:a16="http://schemas.microsoft.com/office/drawing/2014/main" id="{79190B34-8EA1-4169-B352-3DF0797C6965}"/>
              </a:ext>
            </a:extLst>
          </p:cNvPr>
          <p:cNvSpPr/>
          <p:nvPr/>
        </p:nvSpPr>
        <p:spPr>
          <a:xfrm rot="5400000">
            <a:off x="3319981" y="1840576"/>
            <a:ext cx="683742" cy="2154241"/>
          </a:xfrm>
          <a:prstGeom prst="downArrow">
            <a:avLst/>
          </a:prstGeom>
          <a:solidFill>
            <a:srgbClr val="FFC2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0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내용 개체 틀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29953A6-98BA-47FB-AF7F-590FDDAE7E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556" y1="53377" x2="47778" y2="83660"/>
                        <a14:backgroundMark x1="47778" y1="83660" x2="47778" y2="83878"/>
                      </a14:backgroundRemoval>
                    </a14:imgEffect>
                  </a14:imgLayer>
                </a14:imgProps>
              </a:ext>
            </a:extLst>
          </a:blip>
          <a:srcRect l="12936" t="13732" r="13115" b="12718"/>
          <a:stretch/>
        </p:blipFill>
        <p:spPr>
          <a:xfrm>
            <a:off x="539552" y="1942719"/>
            <a:ext cx="2045180" cy="2092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4A219B-D9B5-4D48-9B82-AAA6F43066DB}"/>
              </a:ext>
            </a:extLst>
          </p:cNvPr>
          <p:cNvSpPr txBox="1"/>
          <p:nvPr/>
        </p:nvSpPr>
        <p:spPr>
          <a:xfrm>
            <a:off x="878365" y="1684385"/>
            <a:ext cx="1400801" cy="323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Web Server &gt;</a:t>
            </a:r>
            <a:endParaRPr kumimoji="1" lang="ko-KR" altLang="en-US" sz="13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109FB07-C1C5-42FD-A831-E49C52C33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639" y="1052489"/>
            <a:ext cx="2154240" cy="3196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8DF62-CE01-4A0D-8499-8B0B6B8211B9}"/>
              </a:ext>
            </a:extLst>
          </p:cNvPr>
          <p:cNvSpPr txBox="1"/>
          <p:nvPr/>
        </p:nvSpPr>
        <p:spPr>
          <a:xfrm>
            <a:off x="6813310" y="3905148"/>
            <a:ext cx="569892" cy="123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sz="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1EEC8-474C-4A03-9827-05918D299844}"/>
              </a:ext>
            </a:extLst>
          </p:cNvPr>
          <p:cNvSpPr txBox="1"/>
          <p:nvPr/>
        </p:nvSpPr>
        <p:spPr>
          <a:xfrm>
            <a:off x="5065623" y="4552758"/>
            <a:ext cx="3463694" cy="323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프로그램에서 지원하는 </a:t>
            </a:r>
            <a:r>
              <a:rPr kumimoji="1" lang="ko-KR" altLang="en-US" sz="13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예제코드를</a:t>
            </a:r>
            <a:r>
              <a:rPr kumimoji="1" lang="ko-KR" altLang="en-US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3E6F4-0BFF-40B8-AC87-EFF4E6906E9D}"/>
              </a:ext>
            </a:extLst>
          </p:cNvPr>
          <p:cNvSpPr txBox="1"/>
          <p:nvPr/>
        </p:nvSpPr>
        <p:spPr>
          <a:xfrm>
            <a:off x="5065623" y="4267195"/>
            <a:ext cx="2604293" cy="323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Sketch &gt; </a:t>
            </a:r>
            <a:r>
              <a:rPr kumimoji="1" lang="en-US" altLang="ko-KR" sz="13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WifiESP</a:t>
            </a:r>
            <a:r>
              <a:rPr kumimoji="1" lang="en-US" altLang="ko-KR" sz="13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&gt; </a:t>
            </a:r>
            <a:r>
              <a:rPr kumimoji="1" lang="en-US" altLang="ko-KR" sz="13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WebServer</a:t>
            </a:r>
            <a:endParaRPr kumimoji="1" lang="ko-KR" altLang="en-US" sz="13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E0E44-35D4-47B0-81F0-DA4D81E68BAA}"/>
              </a:ext>
            </a:extLst>
          </p:cNvPr>
          <p:cNvSpPr txBox="1"/>
          <p:nvPr/>
        </p:nvSpPr>
        <p:spPr>
          <a:xfrm>
            <a:off x="2931068" y="2796950"/>
            <a:ext cx="15214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ESP8266 </a:t>
            </a:r>
            <a:r>
              <a:rPr kumimoji="1" lang="ko-KR" altLang="en-US" sz="13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웹 서버 구축</a:t>
            </a: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42367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en-US" altLang="ko-KR" sz="44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itle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315061-D9DE-4FBC-82F2-80452DB74565}"/>
              </a:ext>
            </a:extLst>
          </p:cNvPr>
          <p:cNvGrpSpPr/>
          <p:nvPr/>
        </p:nvGrpSpPr>
        <p:grpSpPr>
          <a:xfrm>
            <a:off x="1212980" y="915566"/>
            <a:ext cx="6328507" cy="2183098"/>
            <a:chOff x="131134" y="2034391"/>
            <a:chExt cx="10777328" cy="54305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74A190-125A-484D-B21C-15BD4003C107}"/>
                </a:ext>
              </a:extLst>
            </p:cNvPr>
            <p:cNvSpPr txBox="1"/>
            <p:nvPr/>
          </p:nvSpPr>
          <p:spPr>
            <a:xfrm>
              <a:off x="523876" y="2034391"/>
              <a:ext cx="2891493" cy="61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1. 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와이파이 접속 및 포트번호 지정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401EFD-12ED-492A-A169-E321C964780F}"/>
                </a:ext>
              </a:extLst>
            </p:cNvPr>
            <p:cNvSpPr txBox="1"/>
            <p:nvPr/>
          </p:nvSpPr>
          <p:spPr>
            <a:xfrm>
              <a:off x="6733767" y="3620292"/>
              <a:ext cx="4174695" cy="17608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ESP8266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 웹 서버는 </a:t>
              </a:r>
              <a:r>
                <a:rPr kumimoji="1" lang="ko-KR" altLang="en-US" sz="1000" b="1" dirty="0">
                  <a:solidFill>
                    <a:srgbClr val="FFC22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와이파이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를 통해 구동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접속 할 와이파이의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SSID / PASSWORD 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를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지정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ko-KR" altLang="en-US" sz="1000" b="1" dirty="0" err="1">
                  <a:solidFill>
                    <a:srgbClr val="FFC22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포트번호</a:t>
              </a:r>
              <a:r>
                <a:rPr kumimoji="1" lang="ko-KR" altLang="en-US" sz="1000" b="1" dirty="0" err="1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는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지정하지 않을 경우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80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번 포트를 이용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8A14371-E530-4395-B4B5-547391D9D85A}"/>
                </a:ext>
              </a:extLst>
            </p:cNvPr>
            <p:cNvSpPr/>
            <p:nvPr/>
          </p:nvSpPr>
          <p:spPr>
            <a:xfrm>
              <a:off x="131134" y="2641614"/>
              <a:ext cx="6096000" cy="4823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include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&lt;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SPI.h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#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include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&lt;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WiFi.h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&gt;</a:t>
              </a:r>
            </a:p>
            <a:p>
              <a:endParaRPr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endParaRPr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char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ssid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[] = "</a:t>
              </a:r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yourNetwork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";     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와이파이이름</a:t>
              </a:r>
            </a:p>
            <a:p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char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pass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[] = "</a:t>
              </a:r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secretPassword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"; 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와이파이 비밀번호</a:t>
              </a:r>
            </a:p>
            <a:p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int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keyIndex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= 0;                 //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your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network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key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Index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number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(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needed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only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for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WEP)</a:t>
              </a:r>
            </a:p>
            <a:p>
              <a:endParaRPr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int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status</a:t>
              </a:r>
              <a:r>
                <a:rPr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= WL_IDLE_STATUS;</a:t>
              </a:r>
            </a:p>
            <a:p>
              <a:endParaRPr lang="ko-KR" altLang="en-US" sz="1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WiFiServer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server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(80);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	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//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포트번호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9AADFB-6B92-430F-9098-135EBCD33727}"/>
              </a:ext>
            </a:extLst>
          </p:cNvPr>
          <p:cNvGrpSpPr/>
          <p:nvPr/>
        </p:nvGrpSpPr>
        <p:grpSpPr>
          <a:xfrm>
            <a:off x="1212980" y="3334523"/>
            <a:ext cx="6158249" cy="1660326"/>
            <a:chOff x="-137087" y="3096962"/>
            <a:chExt cx="10813206" cy="16603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6BB256-E65C-4483-947E-A3D7D8A9695C}"/>
                </a:ext>
              </a:extLst>
            </p:cNvPr>
            <p:cNvSpPr txBox="1"/>
            <p:nvPr/>
          </p:nvSpPr>
          <p:spPr>
            <a:xfrm>
              <a:off x="406902" y="3096962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2.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웹 서버 초기 설정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204BE4-8F45-4E4D-B3D8-846B11CD54CD}"/>
                </a:ext>
              </a:extLst>
            </p:cNvPr>
            <p:cNvSpPr txBox="1"/>
            <p:nvPr/>
          </p:nvSpPr>
          <p:spPr>
            <a:xfrm>
              <a:off x="-137087" y="3818570"/>
              <a:ext cx="344012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ESP8266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에서 구동 할 웹 서버에 대한 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초기 설정을 함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해당 함수는 구동 시 최초 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kumimoji="1" lang="ko-KR" altLang="en-US" sz="1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회만 실행</a:t>
              </a:r>
              <a:endParaRPr kumimoji="1" lang="en-US" altLang="ko-KR" sz="1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C13A0-FB17-4188-947C-3E103843C6FF}"/>
                </a:ext>
              </a:extLst>
            </p:cNvPr>
            <p:cNvSpPr txBox="1"/>
            <p:nvPr/>
          </p:nvSpPr>
          <p:spPr>
            <a:xfrm>
              <a:off x="5026093" y="3881583"/>
              <a:ext cx="1685737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void setup()</a:t>
              </a:r>
              <a:r>
                <a:rPr kumimoji="1"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{</a:t>
              </a:r>
            </a:p>
            <a:p>
              <a:endParaRPr kumimoji="1"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en-US" altLang="ko-KR" sz="1000" i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 //TODO…</a:t>
              </a:r>
            </a:p>
            <a:p>
              <a:endParaRPr kumimoji="1" lang="en-US" altLang="ko-KR" sz="1000" i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kumimoji="1" lang="en-US" altLang="ko-KR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}</a:t>
              </a:r>
              <a:endParaRPr kumimoji="1"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0912786-9232-4450-87C3-658090341488}"/>
                </a:ext>
              </a:extLst>
            </p:cNvPr>
            <p:cNvGrpSpPr/>
            <p:nvPr/>
          </p:nvGrpSpPr>
          <p:grpSpPr>
            <a:xfrm>
              <a:off x="6274301" y="3433849"/>
              <a:ext cx="4401818" cy="1323439"/>
              <a:chOff x="6705599" y="2518350"/>
              <a:chExt cx="4401818" cy="132343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F8E19C-23B8-44EA-B750-4DA1AA1083E4}"/>
                  </a:ext>
                </a:extLst>
              </p:cNvPr>
              <p:cNvSpPr txBox="1"/>
              <p:nvPr/>
            </p:nvSpPr>
            <p:spPr>
              <a:xfrm>
                <a:off x="8665885" y="2518350"/>
                <a:ext cx="2441532" cy="13234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포트 개방</a:t>
                </a:r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,</a:t>
                </a:r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endParaRPr kumimoji="1"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algn="ctr"/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하드웨어체크</a:t>
                </a:r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,</a:t>
                </a:r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endParaRPr kumimoji="1"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algn="ctr"/>
                <a:r>
                  <a:rPr kumimoji="1" lang="ko-KR" altLang="en-US" sz="1000" b="1" dirty="0" err="1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펌웨어체크</a:t>
                </a:r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,</a:t>
                </a:r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endParaRPr kumimoji="1"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algn="ctr"/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와이파이 네트워크 연결</a:t>
                </a:r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,</a:t>
                </a:r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</a:t>
                </a:r>
                <a:endParaRPr kumimoji="1"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algn="ctr"/>
                <a:r>
                  <a:rPr kumimoji="1" lang="en-US" altLang="ko-KR" sz="1000" b="1" dirty="0" err="1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printWifiStatus</a:t>
                </a:r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()</a:t>
                </a:r>
                <a:r>
                  <a:rPr kumimoji="1" lang="ko-KR" altLang="en-US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호출</a:t>
                </a:r>
                <a:endParaRPr kumimoji="1" lang="en-US" altLang="ko-KR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algn="ctr"/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.</a:t>
                </a:r>
              </a:p>
              <a:p>
                <a:pPr algn="ctr"/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.</a:t>
                </a:r>
              </a:p>
              <a:p>
                <a:pPr algn="ctr"/>
                <a:r>
                  <a:rPr kumimoji="1" lang="en-US" altLang="ko-KR" sz="1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.</a:t>
                </a:r>
                <a:endParaRPr kumimoji="1" lang="ko-KR" altLang="en-US" sz="1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B6CB6E4-190F-423C-AC77-04BC33BC2630}"/>
                  </a:ext>
                </a:extLst>
              </p:cNvPr>
              <p:cNvGrpSpPr/>
              <p:nvPr/>
            </p:nvGrpSpPr>
            <p:grpSpPr>
              <a:xfrm>
                <a:off x="6705599" y="3361848"/>
                <a:ext cx="1960287" cy="45719"/>
                <a:chOff x="8159260" y="3377387"/>
                <a:chExt cx="1960287" cy="45719"/>
              </a:xfrm>
            </p:grpSpPr>
            <p:cxnSp>
              <p:nvCxnSpPr>
                <p:cNvPr id="30" name="직선 연결선[R] 11">
                  <a:extLst>
                    <a:ext uri="{FF2B5EF4-FFF2-40B4-BE49-F238E27FC236}">
                      <a16:creationId xmlns:a16="http://schemas.microsoft.com/office/drawing/2014/main" id="{9A62A86E-C94A-4FDF-8741-24852EF3E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01029" y="3400842"/>
                  <a:ext cx="1918518" cy="1166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D2E8A44-0549-49BD-83B9-9C82C0688A60}"/>
                    </a:ext>
                  </a:extLst>
                </p:cNvPr>
                <p:cNvSpPr/>
                <p:nvPr/>
              </p:nvSpPr>
              <p:spPr>
                <a:xfrm flipH="1" flipV="1">
                  <a:off x="8159260" y="3377387"/>
                  <a:ext cx="45718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00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38851"/>
      </p:ext>
    </p:extLst>
  </p:cSld>
  <p:clrMapOvr>
    <a:masterClrMapping/>
  </p:clrMapOvr>
</p:sld>
</file>

<file path=ppt/theme/theme1.xml><?xml version="1.0" encoding="utf-8"?>
<a:theme xmlns:a="http://schemas.openxmlformats.org/drawingml/2006/main" name="1_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메인,마무리 +그림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메인,마무리 +그림자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목차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내용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2114</Words>
  <Application>Microsoft Office PowerPoint</Application>
  <PresentationFormat>화면 슬라이드 쇼(16:9)</PresentationFormat>
  <Paragraphs>273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KoPubWorld돋움체 Bold</vt:lpstr>
      <vt:lpstr>나눔바른펜</vt:lpstr>
      <vt:lpstr>나눔스퀘어 ExtraBold</vt:lpstr>
      <vt:lpstr>맑은 고딕</vt:lpstr>
      <vt:lpstr>나눔스퀘어 Bold</vt:lpstr>
      <vt:lpstr>나눔스퀘어</vt:lpstr>
      <vt:lpstr>Arial</vt:lpstr>
      <vt:lpstr>1_메인,마무리 2</vt:lpstr>
      <vt:lpstr>메인,마무리 2</vt:lpstr>
      <vt:lpstr>메인,마무리 +그림자</vt:lpstr>
      <vt:lpstr>메인,마무리 +그림자 2</vt:lpstr>
      <vt:lpstr>목차</vt:lpstr>
      <vt:lpstr>목차 2</vt:lpstr>
      <vt:lpstr>내용</vt:lpstr>
      <vt:lpstr>내용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김민재</cp:lastModifiedBy>
  <cp:revision>61</cp:revision>
  <dcterms:created xsi:type="dcterms:W3CDTF">2016-07-29T12:22:46Z</dcterms:created>
  <dcterms:modified xsi:type="dcterms:W3CDTF">2020-09-27T09:35:56Z</dcterms:modified>
</cp:coreProperties>
</file>