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2"/>
  </p:notesMasterIdLst>
  <p:handoutMasterIdLst>
    <p:handoutMasterId r:id="rId13"/>
  </p:handoutMasterIdLst>
  <p:sldIdLst>
    <p:sldId id="306" r:id="rId5"/>
    <p:sldId id="313" r:id="rId6"/>
    <p:sldId id="316" r:id="rId7"/>
    <p:sldId id="319" r:id="rId8"/>
    <p:sldId id="317" r:id="rId9"/>
    <p:sldId id="318" r:id="rId10"/>
    <p:sldId id="320" r:id="rId11"/>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4967" autoAdjust="0"/>
  </p:normalViewPr>
  <p:slideViewPr>
    <p:cSldViewPr snapToGrid="0">
      <p:cViewPr varScale="1">
        <p:scale>
          <a:sx n="60" d="100"/>
          <a:sy n="60" d="100"/>
        </p:scale>
        <p:origin x="72" y="126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rtlCol="0"/>
        <a:lstStyle/>
        <a:p>
          <a:pPr rtl="0"/>
          <a:endParaRPr lang="en-US"/>
        </a:p>
      </dgm:t>
    </dgm:pt>
    <dgm:pt modelId="{BF30E86D-EAFC-44CE-B56C-D7C5EC7742F3}" type="pres">
      <dgm:prSet presAssocID="{5C72703F-EB58-4B0C-8B2A-EDF2A51B2C6C}" presName="root" presStyleCnt="0">
        <dgm:presLayoutVars>
          <dgm:dir/>
          <dgm:resizeHandles val="exact"/>
        </dgm:presLayoutVars>
      </dgm:prSet>
      <dgm:spPr/>
    </dgm:pt>
  </dgm:ptLst>
  <dgm:cxnLst>
    <dgm:cxn modelId="{74A68EEE-876E-4134-B088-DC53246E11FE}" type="presOf" srcId="{5C72703F-EB58-4B0C-8B2A-EDF2A51B2C6C}" destId="{BF30E86D-EAFC-44CE-B56C-D7C5EC7742F3}" srcOrd="0"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rtlCol="0"/>
        <a:lstStyle/>
        <a:p>
          <a:pPr rtl="0"/>
          <a:endParaRPr lang="en-US"/>
        </a:p>
      </dgm:t>
    </dgm:pt>
    <dgm:pt modelId="{BF30E86D-EAFC-44CE-B56C-D7C5EC7742F3}" type="pres">
      <dgm:prSet presAssocID="{5C72703F-EB58-4B0C-8B2A-EDF2A51B2C6C}" presName="root" presStyleCnt="0">
        <dgm:presLayoutVars>
          <dgm:dir/>
          <dgm:resizeHandles val="exact"/>
        </dgm:presLayoutVars>
      </dgm:prSet>
      <dgm:spPr/>
    </dgm:pt>
  </dgm:ptLst>
  <dgm:cxnLst>
    <dgm:cxn modelId="{74A68EEE-876E-4134-B088-DC53246E11FE}" type="presOf" srcId="{5C72703F-EB58-4B0C-8B2A-EDF2A51B2C6C}" destId="{BF30E86D-EAFC-44CE-B56C-D7C5EC7742F3}" srcOrd="0"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rtlCol="0"/>
        <a:lstStyle/>
        <a:p>
          <a:pPr rtl="0"/>
          <a:endParaRPr lang="en-US"/>
        </a:p>
      </dgm:t>
    </dgm:pt>
    <dgm:pt modelId="{BF30E86D-EAFC-44CE-B56C-D7C5EC7742F3}" type="pres">
      <dgm:prSet presAssocID="{5C72703F-EB58-4B0C-8B2A-EDF2A51B2C6C}" presName="root" presStyleCnt="0">
        <dgm:presLayoutVars>
          <dgm:dir/>
          <dgm:resizeHandles val="exact"/>
        </dgm:presLayoutVars>
      </dgm:prSet>
      <dgm:spPr/>
    </dgm:pt>
  </dgm:ptLst>
  <dgm:cxnLst>
    <dgm:cxn modelId="{74A68EEE-876E-4134-B088-DC53246E11FE}" type="presOf" srcId="{5C72703F-EB58-4B0C-8B2A-EDF2A51B2C6C}" destId="{BF30E86D-EAFC-44CE-B56C-D7C5EC7742F3}" srcOrd="0"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3.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B86346-59A2-4282-9A64-05524C79D8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161D54C-AFC8-47F5-B030-A8ED60D088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36B27D-C1ED-4C55-9062-2279210E96ED}" type="datetime1">
              <a:rPr lang="en-GB" smtClean="0"/>
              <a:t>22/03/2024</a:t>
            </a:fld>
            <a:endParaRPr lang="en-GB" dirty="0"/>
          </a:p>
        </p:txBody>
      </p:sp>
      <p:sp>
        <p:nvSpPr>
          <p:cNvPr id="4" name="Footer Placeholder 3">
            <a:extLst>
              <a:ext uri="{FF2B5EF4-FFF2-40B4-BE49-F238E27FC236}">
                <a16:creationId xmlns:a16="http://schemas.microsoft.com/office/drawing/2014/main" id="{B43D8396-DC49-433C-84C0-BD573781E57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CDA06B3-9442-49D9-BE03-080DCCEA19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5AD26-F754-4E27-9D95-B069583ABB63}" type="slidenum">
              <a:rPr lang="en-GB" smtClean="0"/>
              <a:t>‹#›</a:t>
            </a:fld>
            <a:endParaRPr lang="en-GB"/>
          </a:p>
        </p:txBody>
      </p:sp>
    </p:spTree>
    <p:extLst>
      <p:ext uri="{BB962C8B-B14F-4D97-AF65-F5344CB8AC3E}">
        <p14:creationId xmlns:p14="http://schemas.microsoft.com/office/powerpoint/2010/main" val="4122084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1EAF8-BEF3-4EDD-99CF-6435314FE1C9}" type="datetime1">
              <a:rPr lang="en-GB" smtClean="0"/>
              <a:pPr/>
              <a:t>22/03/2024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en-GB" noProof="0" smtClean="0"/>
              <a:t>‹#›</a:t>
            </a:fld>
            <a:endParaRPr lang="en-GB"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1</a:t>
            </a:fld>
            <a:endParaRPr lang="en-GB"/>
          </a:p>
        </p:txBody>
      </p:sp>
    </p:spTree>
    <p:extLst>
      <p:ext uri="{BB962C8B-B14F-4D97-AF65-F5344CB8AC3E}">
        <p14:creationId xmlns:p14="http://schemas.microsoft.com/office/powerpoint/2010/main" val="686272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2</a:t>
            </a:fld>
            <a:endParaRPr lang="en-GB"/>
          </a:p>
        </p:txBody>
      </p:sp>
    </p:spTree>
    <p:extLst>
      <p:ext uri="{BB962C8B-B14F-4D97-AF65-F5344CB8AC3E}">
        <p14:creationId xmlns:p14="http://schemas.microsoft.com/office/powerpoint/2010/main" val="1662536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3</a:t>
            </a:fld>
            <a:endParaRPr lang="en-GB"/>
          </a:p>
        </p:txBody>
      </p:sp>
    </p:spTree>
    <p:extLst>
      <p:ext uri="{BB962C8B-B14F-4D97-AF65-F5344CB8AC3E}">
        <p14:creationId xmlns:p14="http://schemas.microsoft.com/office/powerpoint/2010/main" val="4231118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5</a:t>
            </a:fld>
            <a:endParaRPr lang="en-GB"/>
          </a:p>
        </p:txBody>
      </p:sp>
    </p:spTree>
    <p:extLst>
      <p:ext uri="{BB962C8B-B14F-4D97-AF65-F5344CB8AC3E}">
        <p14:creationId xmlns:p14="http://schemas.microsoft.com/office/powerpoint/2010/main" val="3933990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n-GB" noProof="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n-GB" noProof="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en-GB" noProof="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n-GB" noProof="0" smtClean="0"/>
              <a:pPr/>
              <a:t>‹#›</a:t>
            </a:fld>
            <a:endParaRPr lang="en-GB" noProof="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en-US" noProof="0"/>
              <a:t>Click icon to add picture</a:t>
            </a:r>
            <a:endParaRPr lang="en-GB" noProof="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en-US" noProof="0"/>
              <a:t>Click icon to add picture</a:t>
            </a:r>
            <a:endParaRPr lang="en-GB" noProof="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en-US" noProof="0"/>
              <a:t>Click icon to add picture</a:t>
            </a:r>
            <a:endParaRPr lang="en-GB" noProof="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en-US" noProof="0"/>
              <a:t>Click icon to add picture</a:t>
            </a:r>
            <a:endParaRPr lang="en-GB" noProof="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en-US" noProof="0"/>
              <a:t>Click icon to add picture</a:t>
            </a:r>
            <a:endParaRPr lang="en-GB" noProof="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en-US" noProof="0"/>
              <a:t>Click icon to add picture</a:t>
            </a:r>
            <a:endParaRPr lang="en-GB" noProof="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en-GB" noProof="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en-GB" noProof="0" smtClean="0"/>
              <a:pPr/>
              <a:t>‹#›</a:t>
            </a:fld>
            <a:endParaRPr lang="en-GB" noProof="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n-GB" noProof="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rtlCol="0"/>
          <a:lstStyle>
            <a:lvl1pPr marL="0" indent="0" algn="r">
              <a:buNone/>
              <a:defRPr sz="1800">
                <a:solidFill>
                  <a:schemeClr val="bg1"/>
                </a:solidFill>
              </a:defRPr>
            </a:lvl1pPr>
          </a:lstStyle>
          <a:p>
            <a:pPr lvl="0" rtl="0"/>
            <a:r>
              <a:rPr lang="en-US" noProof="0"/>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en-GB" noProof="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en-GB" noProof="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en-GB" noProof="0" smtClean="0"/>
              <a:t>‹#›</a:t>
            </a:fld>
            <a:endParaRPr lang="en-GB" noProof="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en-GB" noProof="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en-GB" noProof="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en-GB" noProof="0" smtClean="0"/>
              <a:t>‹#›</a:t>
            </a:fld>
            <a:endParaRPr lang="en-GB" noProof="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en-GB" noProof="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en-GB" noProof="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en-GB" noProof="0" smtClean="0"/>
              <a:t>‹#›</a:t>
            </a:fld>
            <a:endParaRPr lang="en-GB" noProof="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en-GB" noProof="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en-GB" noProof="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en-GB" noProof="0" smtClean="0"/>
              <a:t>‹#›</a:t>
            </a:fld>
            <a:endParaRPr lang="en-GB" noProof="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en-GB" noProof="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en-GB" noProof="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en-GB" noProof="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en-GB" noProof="0" smtClean="0"/>
              <a:pPr/>
              <a:t>‹#›</a:t>
            </a:fld>
            <a:endParaRPr lang="en-GB" noProof="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rtlCol="0"/>
          <a:lstStyle>
            <a:lvl1pPr marL="0" indent="0" algn="r">
              <a:buNone/>
              <a:defRPr sz="1800">
                <a:solidFill>
                  <a:schemeClr val="bg1"/>
                </a:solidFill>
              </a:defRPr>
            </a:lvl1pPr>
          </a:lstStyle>
          <a:p>
            <a:pPr lvl="0" rtl="0"/>
            <a:r>
              <a:rPr lang="en-US" noProof="0"/>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n-GB" noProof="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en-GB" noProof="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n-GB" noProof="0" smtClean="0"/>
              <a:pPr/>
              <a:t>‹#›</a:t>
            </a:fld>
            <a:endParaRPr lang="en-GB" noProof="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n-GB" noProof="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en-GB" noProof="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en-GB" noProof="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en-GB" noProof="0" smtClean="0"/>
              <a:t>‹#›</a:t>
            </a:fld>
            <a:endParaRPr lang="en-GB" noProof="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n-GB" noProof="0" smtClean="0"/>
              <a:pPr/>
              <a:t>‹#›</a:t>
            </a:fld>
            <a:endParaRPr lang="en-GB" noProof="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en-US" noProof="0"/>
              <a:t>Click icon to add picture</a:t>
            </a:r>
            <a:endParaRPr lang="en-GB" noProof="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en-GB" noProof="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en-GB" noProof="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en-GB" noProof="0" smtClean="0"/>
              <a:pPr/>
              <a:t>‹#›</a:t>
            </a:fld>
            <a:endParaRPr lang="en-GB" noProof="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en-GB" noProof="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n-GB" noProof="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en-GB" noProof="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en-GB" noProof="0" smtClean="0"/>
              <a:t>‹#›</a:t>
            </a:fld>
            <a:endParaRPr lang="en-GB"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323615" y="585216"/>
            <a:ext cx="6272784" cy="2843784"/>
          </a:xfrm>
        </p:spPr>
        <p:txBody>
          <a:bodyPr rtlCol="0"/>
          <a:lstStyle/>
          <a:p>
            <a:pPr rtl="0"/>
            <a:r>
              <a:rPr lang="en-GB" sz="5400" spc="400" dirty="0">
                <a:solidFill>
                  <a:schemeClr val="bg1"/>
                </a:solidFill>
              </a:rPr>
              <a:t>Six Nations Data</a:t>
            </a:r>
            <a:endParaRPr lang="en-GB"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rtlCol="0"/>
          <a:lstStyle/>
          <a:p>
            <a:pPr rtl="0"/>
            <a:r>
              <a:rPr lang="en-GB" sz="2000" dirty="0">
                <a:solidFill>
                  <a:schemeClr val="bg1"/>
                </a:solidFill>
              </a:rPr>
              <a:t>Jean-Pierre Viljoen</a:t>
            </a:r>
          </a:p>
          <a:p>
            <a:pPr rtl="0"/>
            <a:endParaRPr lang="en-GB" dirty="0"/>
          </a:p>
        </p:txBody>
      </p:sp>
    </p:spTree>
    <p:extLst>
      <p:ext uri="{BB962C8B-B14F-4D97-AF65-F5344CB8AC3E}">
        <p14:creationId xmlns:p14="http://schemas.microsoft.com/office/powerpoint/2010/main" val="11476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87FE-1EFA-4C15-BFDD-1EE3F2D37BF1}"/>
              </a:ext>
            </a:extLst>
          </p:cNvPr>
          <p:cNvSpPr>
            <a:spLocks noGrp="1"/>
          </p:cNvSpPr>
          <p:nvPr>
            <p:ph type="title"/>
          </p:nvPr>
        </p:nvSpPr>
        <p:spPr/>
        <p:txBody>
          <a:bodyPr rtlCol="0">
            <a:normAutofit fontScale="90000"/>
          </a:bodyPr>
          <a:lstStyle/>
          <a:p>
            <a:pPr rtl="0"/>
            <a:r>
              <a:rPr lang="en-GB" dirty="0"/>
              <a:t>Who plays in the Six nations</a:t>
            </a:r>
          </a:p>
        </p:txBody>
      </p:sp>
      <p:graphicFrame>
        <p:nvGraphicFramePr>
          <p:cNvPr id="7" name="Content Placeholder 2" descr="Team SmartArt graphic">
            <a:extLst>
              <a:ext uri="{FF2B5EF4-FFF2-40B4-BE49-F238E27FC236}">
                <a16:creationId xmlns:a16="http://schemas.microsoft.com/office/drawing/2014/main" id="{03C6056F-38E4-47B4-87B7-F1F7D129B648}"/>
              </a:ext>
            </a:extLst>
          </p:cNvPr>
          <p:cNvGraphicFramePr>
            <a:graphicFrameLocks noGrp="1"/>
          </p:cNvGraphicFramePr>
          <p:nvPr>
            <p:ph idx="1"/>
            <p:extLst>
              <p:ext uri="{D42A27DB-BD31-4B8C-83A1-F6EECF244321}">
                <p14:modId xmlns:p14="http://schemas.microsoft.com/office/powerpoint/2010/main" val="4161211376"/>
              </p:ext>
            </p:extLst>
          </p:nvPr>
        </p:nvGraphicFramePr>
        <p:xfrm>
          <a:off x="576263" y="1825625"/>
          <a:ext cx="107711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8DE31DF2-0419-4016-924C-21929AC1EBFC}"/>
              </a:ext>
            </a:extLst>
          </p:cNvPr>
          <p:cNvSpPr>
            <a:spLocks noGrp="1"/>
          </p:cNvSpPr>
          <p:nvPr>
            <p:ph type="sldNum" sz="quarter" idx="12"/>
          </p:nvPr>
        </p:nvSpPr>
        <p:spPr/>
        <p:txBody>
          <a:bodyPr rtlCol="0"/>
          <a:lstStyle/>
          <a:p>
            <a:pPr rtl="0"/>
            <a:fld id="{D8DA9DAA-006C-4F4B-980E-E3DF019B24E2}" type="slidenum">
              <a:rPr lang="en-GB" smtClean="0"/>
              <a:pPr rtl="0"/>
              <a:t>2</a:t>
            </a:fld>
            <a:endParaRPr lang="en-GB" dirty="0"/>
          </a:p>
        </p:txBody>
      </p:sp>
      <p:pic>
        <p:nvPicPr>
          <p:cNvPr id="8" name="Picture 7">
            <a:extLst>
              <a:ext uri="{FF2B5EF4-FFF2-40B4-BE49-F238E27FC236}">
                <a16:creationId xmlns:a16="http://schemas.microsoft.com/office/drawing/2014/main" id="{50165482-2026-3828-6300-5D6D1F84D616}"/>
              </a:ext>
            </a:extLst>
          </p:cNvPr>
          <p:cNvPicPr>
            <a:picLocks noChangeAspect="1"/>
          </p:cNvPicPr>
          <p:nvPr/>
        </p:nvPicPr>
        <p:blipFill>
          <a:blip r:embed="rId8"/>
          <a:stretch>
            <a:fillRect/>
          </a:stretch>
        </p:blipFill>
        <p:spPr>
          <a:xfrm>
            <a:off x="576072" y="2198546"/>
            <a:ext cx="4171412" cy="3606636"/>
          </a:xfrm>
          <a:prstGeom prst="rect">
            <a:avLst/>
          </a:prstGeom>
        </p:spPr>
      </p:pic>
      <p:sp>
        <p:nvSpPr>
          <p:cNvPr id="10" name="TextBox 9">
            <a:extLst>
              <a:ext uri="{FF2B5EF4-FFF2-40B4-BE49-F238E27FC236}">
                <a16:creationId xmlns:a16="http://schemas.microsoft.com/office/drawing/2014/main" id="{83632131-3751-E7B8-1E06-0C7E3B82B794}"/>
              </a:ext>
            </a:extLst>
          </p:cNvPr>
          <p:cNvSpPr txBox="1"/>
          <p:nvPr/>
        </p:nvSpPr>
        <p:spPr>
          <a:xfrm>
            <a:off x="5033393" y="2013989"/>
            <a:ext cx="6314057" cy="3970318"/>
          </a:xfrm>
          <a:prstGeom prst="rect">
            <a:avLst/>
          </a:prstGeom>
          <a:solidFill>
            <a:schemeClr val="bg1"/>
          </a:solidFill>
        </p:spPr>
        <p:txBody>
          <a:bodyPr wrap="square" rtlCol="0">
            <a:spAutoFit/>
          </a:bodyPr>
          <a:lstStyle/>
          <a:p>
            <a:r>
              <a:rPr lang="en-GB" dirty="0"/>
              <a:t>The Six Nations Championship is an annual international rugby union competition between six European nations: England, France, Ireland, Italy, Scotland, and Wales. It is one of the oldest rugby championships in the world, tracing its roots back to the late 19th century. </a:t>
            </a:r>
          </a:p>
          <a:p>
            <a:endParaRPr lang="en-GB" dirty="0"/>
          </a:p>
          <a:p>
            <a:r>
              <a:rPr lang="en-GB" dirty="0"/>
              <a:t>Each team plays each other once during the tournament, with home and away fixtures alternating each year. </a:t>
            </a:r>
          </a:p>
          <a:p>
            <a:endParaRPr lang="en-GB" dirty="0"/>
          </a:p>
          <a:p>
            <a:r>
              <a:rPr lang="en-GB" dirty="0"/>
              <a:t>The championship typically takes place over the course of February and March, with matches held in the respective countries' stadiums.</a:t>
            </a:r>
          </a:p>
        </p:txBody>
      </p:sp>
    </p:spTree>
    <p:extLst>
      <p:ext uri="{BB962C8B-B14F-4D97-AF65-F5344CB8AC3E}">
        <p14:creationId xmlns:p14="http://schemas.microsoft.com/office/powerpoint/2010/main" val="2270028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87FE-1EFA-4C15-BFDD-1EE3F2D37BF1}"/>
              </a:ext>
            </a:extLst>
          </p:cNvPr>
          <p:cNvSpPr>
            <a:spLocks noGrp="1"/>
          </p:cNvSpPr>
          <p:nvPr>
            <p:ph type="title"/>
          </p:nvPr>
        </p:nvSpPr>
        <p:spPr/>
        <p:txBody>
          <a:bodyPr rtlCol="0">
            <a:normAutofit/>
          </a:bodyPr>
          <a:lstStyle/>
          <a:p>
            <a:pPr rtl="0"/>
            <a:r>
              <a:rPr lang="en-GB" dirty="0"/>
              <a:t>Historical Wins</a:t>
            </a:r>
          </a:p>
        </p:txBody>
      </p:sp>
      <p:graphicFrame>
        <p:nvGraphicFramePr>
          <p:cNvPr id="7" name="Content Placeholder 2" descr="Team SmartArt graphic">
            <a:extLst>
              <a:ext uri="{FF2B5EF4-FFF2-40B4-BE49-F238E27FC236}">
                <a16:creationId xmlns:a16="http://schemas.microsoft.com/office/drawing/2014/main" id="{03C6056F-38E4-47B4-87B7-F1F7D129B648}"/>
              </a:ext>
            </a:extLst>
          </p:cNvPr>
          <p:cNvGraphicFramePr>
            <a:graphicFrameLocks noGrp="1"/>
          </p:cNvGraphicFramePr>
          <p:nvPr>
            <p:ph idx="1"/>
          </p:nvPr>
        </p:nvGraphicFramePr>
        <p:xfrm>
          <a:off x="576263" y="1825625"/>
          <a:ext cx="107711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8DE31DF2-0419-4016-924C-21929AC1EBFC}"/>
              </a:ext>
            </a:extLst>
          </p:cNvPr>
          <p:cNvSpPr>
            <a:spLocks noGrp="1"/>
          </p:cNvSpPr>
          <p:nvPr>
            <p:ph type="sldNum" sz="quarter" idx="12"/>
          </p:nvPr>
        </p:nvSpPr>
        <p:spPr/>
        <p:txBody>
          <a:bodyPr rtlCol="0"/>
          <a:lstStyle/>
          <a:p>
            <a:pPr rtl="0"/>
            <a:fld id="{D8DA9DAA-006C-4F4B-980E-E3DF019B24E2}" type="slidenum">
              <a:rPr lang="en-GB" smtClean="0"/>
              <a:pPr rtl="0"/>
              <a:t>3</a:t>
            </a:fld>
            <a:endParaRPr lang="en-GB" dirty="0"/>
          </a:p>
        </p:txBody>
      </p:sp>
      <p:sp>
        <p:nvSpPr>
          <p:cNvPr id="10" name="TextBox 9">
            <a:extLst>
              <a:ext uri="{FF2B5EF4-FFF2-40B4-BE49-F238E27FC236}">
                <a16:creationId xmlns:a16="http://schemas.microsoft.com/office/drawing/2014/main" id="{83632131-3751-E7B8-1E06-0C7E3B82B794}"/>
              </a:ext>
            </a:extLst>
          </p:cNvPr>
          <p:cNvSpPr txBox="1"/>
          <p:nvPr/>
        </p:nvSpPr>
        <p:spPr>
          <a:xfrm>
            <a:off x="5135795" y="3646220"/>
            <a:ext cx="6314057" cy="923330"/>
          </a:xfrm>
          <a:prstGeom prst="rect">
            <a:avLst/>
          </a:prstGeom>
          <a:solidFill>
            <a:schemeClr val="bg1"/>
          </a:solidFill>
        </p:spPr>
        <p:txBody>
          <a:bodyPr wrap="square" rtlCol="0">
            <a:spAutoFit/>
          </a:bodyPr>
          <a:lstStyle/>
          <a:p>
            <a:r>
              <a:rPr lang="en-GB" dirty="0"/>
              <a:t>As of 2023, Ireland are the Most Successful Six Nations Team with 81 wins followed closely by England and France. </a:t>
            </a:r>
          </a:p>
        </p:txBody>
      </p:sp>
      <p:pic>
        <p:nvPicPr>
          <p:cNvPr id="4" name="Picture 3">
            <a:extLst>
              <a:ext uri="{FF2B5EF4-FFF2-40B4-BE49-F238E27FC236}">
                <a16:creationId xmlns:a16="http://schemas.microsoft.com/office/drawing/2014/main" id="{FD2FB8C4-EA69-C106-5528-D1E576CE655D}"/>
              </a:ext>
            </a:extLst>
          </p:cNvPr>
          <p:cNvPicPr>
            <a:picLocks noChangeAspect="1"/>
          </p:cNvPicPr>
          <p:nvPr/>
        </p:nvPicPr>
        <p:blipFill>
          <a:blip r:embed="rId8"/>
          <a:stretch>
            <a:fillRect/>
          </a:stretch>
        </p:blipFill>
        <p:spPr>
          <a:xfrm>
            <a:off x="742148" y="2013989"/>
            <a:ext cx="3712405" cy="2052532"/>
          </a:xfrm>
          <a:prstGeom prst="rect">
            <a:avLst/>
          </a:prstGeom>
        </p:spPr>
      </p:pic>
      <p:pic>
        <p:nvPicPr>
          <p:cNvPr id="9" name="Picture 8">
            <a:extLst>
              <a:ext uri="{FF2B5EF4-FFF2-40B4-BE49-F238E27FC236}">
                <a16:creationId xmlns:a16="http://schemas.microsoft.com/office/drawing/2014/main" id="{BF4EBAF6-B235-9D45-E0FB-5CC1572E054B}"/>
              </a:ext>
            </a:extLst>
          </p:cNvPr>
          <p:cNvPicPr>
            <a:picLocks noChangeAspect="1"/>
          </p:cNvPicPr>
          <p:nvPr/>
        </p:nvPicPr>
        <p:blipFill>
          <a:blip r:embed="rId9"/>
          <a:stretch>
            <a:fillRect/>
          </a:stretch>
        </p:blipFill>
        <p:spPr>
          <a:xfrm>
            <a:off x="742148" y="4107885"/>
            <a:ext cx="3712405" cy="1876422"/>
          </a:xfrm>
          <a:prstGeom prst="rect">
            <a:avLst/>
          </a:prstGeom>
        </p:spPr>
      </p:pic>
    </p:spTree>
    <p:extLst>
      <p:ext uri="{BB962C8B-B14F-4D97-AF65-F5344CB8AC3E}">
        <p14:creationId xmlns:p14="http://schemas.microsoft.com/office/powerpoint/2010/main" val="3895140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08ACE-7AB9-D05A-8C9F-6A0AE814FFB7}"/>
              </a:ext>
            </a:extLst>
          </p:cNvPr>
          <p:cNvSpPr>
            <a:spLocks noGrp="1"/>
          </p:cNvSpPr>
          <p:nvPr>
            <p:ph type="title"/>
          </p:nvPr>
        </p:nvSpPr>
        <p:spPr/>
        <p:txBody>
          <a:bodyPr/>
          <a:lstStyle/>
          <a:p>
            <a:r>
              <a:rPr lang="en-GB" dirty="0"/>
              <a:t>Grand Slams</a:t>
            </a:r>
          </a:p>
        </p:txBody>
      </p:sp>
      <p:pic>
        <p:nvPicPr>
          <p:cNvPr id="8" name="Content Placeholder 7">
            <a:extLst>
              <a:ext uri="{FF2B5EF4-FFF2-40B4-BE49-F238E27FC236}">
                <a16:creationId xmlns:a16="http://schemas.microsoft.com/office/drawing/2014/main" id="{F9E8B6A2-18F8-9291-C6FC-073CF63E61D4}"/>
              </a:ext>
            </a:extLst>
          </p:cNvPr>
          <p:cNvPicPr>
            <a:picLocks noGrp="1" noChangeAspect="1"/>
          </p:cNvPicPr>
          <p:nvPr>
            <p:ph idx="1"/>
          </p:nvPr>
        </p:nvPicPr>
        <p:blipFill>
          <a:blip r:embed="rId2"/>
          <a:stretch>
            <a:fillRect/>
          </a:stretch>
        </p:blipFill>
        <p:spPr>
          <a:xfrm>
            <a:off x="242814" y="1847850"/>
            <a:ext cx="3682890" cy="4351338"/>
          </a:xfrm>
        </p:spPr>
      </p:pic>
      <p:sp>
        <p:nvSpPr>
          <p:cNvPr id="6" name="Slide Number Placeholder 5">
            <a:extLst>
              <a:ext uri="{FF2B5EF4-FFF2-40B4-BE49-F238E27FC236}">
                <a16:creationId xmlns:a16="http://schemas.microsoft.com/office/drawing/2014/main" id="{98785521-1B47-C50D-8CDD-84DC99E8A6CD}"/>
              </a:ext>
            </a:extLst>
          </p:cNvPr>
          <p:cNvSpPr>
            <a:spLocks noGrp="1"/>
          </p:cNvSpPr>
          <p:nvPr>
            <p:ph type="sldNum" sz="quarter" idx="12"/>
          </p:nvPr>
        </p:nvSpPr>
        <p:spPr/>
        <p:txBody>
          <a:bodyPr/>
          <a:lstStyle/>
          <a:p>
            <a:pPr rtl="0"/>
            <a:fld id="{D8DA9DAA-006C-4F4B-980E-E3DF019B24E2}" type="slidenum">
              <a:rPr lang="en-GB" noProof="0" smtClean="0"/>
              <a:pPr rtl="0"/>
              <a:t>4</a:t>
            </a:fld>
            <a:endParaRPr lang="en-GB" noProof="0"/>
          </a:p>
        </p:txBody>
      </p:sp>
      <p:pic>
        <p:nvPicPr>
          <p:cNvPr id="10" name="Picture 9">
            <a:extLst>
              <a:ext uri="{FF2B5EF4-FFF2-40B4-BE49-F238E27FC236}">
                <a16:creationId xmlns:a16="http://schemas.microsoft.com/office/drawing/2014/main" id="{8E6A4EE5-86AB-A0A9-8E3A-36715D2BFAB0}"/>
              </a:ext>
            </a:extLst>
          </p:cNvPr>
          <p:cNvPicPr>
            <a:picLocks noChangeAspect="1"/>
          </p:cNvPicPr>
          <p:nvPr/>
        </p:nvPicPr>
        <p:blipFill>
          <a:blip r:embed="rId3"/>
          <a:stretch>
            <a:fillRect/>
          </a:stretch>
        </p:blipFill>
        <p:spPr>
          <a:xfrm>
            <a:off x="4085944" y="1847850"/>
            <a:ext cx="2010056" cy="1324160"/>
          </a:xfrm>
          <a:prstGeom prst="rect">
            <a:avLst/>
          </a:prstGeom>
        </p:spPr>
      </p:pic>
      <p:sp>
        <p:nvSpPr>
          <p:cNvPr id="17" name="TextBox 16">
            <a:extLst>
              <a:ext uri="{FF2B5EF4-FFF2-40B4-BE49-F238E27FC236}">
                <a16:creationId xmlns:a16="http://schemas.microsoft.com/office/drawing/2014/main" id="{3EA0D11A-99E3-6385-2679-F2E1DDD7D6D7}"/>
              </a:ext>
            </a:extLst>
          </p:cNvPr>
          <p:cNvSpPr txBox="1"/>
          <p:nvPr/>
        </p:nvSpPr>
        <p:spPr>
          <a:xfrm>
            <a:off x="4085944" y="3332855"/>
            <a:ext cx="6314057" cy="2862322"/>
          </a:xfrm>
          <a:prstGeom prst="rect">
            <a:avLst/>
          </a:prstGeom>
          <a:solidFill>
            <a:schemeClr val="bg1"/>
          </a:solidFill>
        </p:spPr>
        <p:txBody>
          <a:bodyPr wrap="square" rtlCol="0">
            <a:spAutoFit/>
          </a:bodyPr>
          <a:lstStyle/>
          <a:p>
            <a:r>
              <a:rPr lang="en-GB" dirty="0"/>
              <a:t>A Grand Slam is a term coined for when a team wins the Six Nations with a 100% Win Record. Managing to beat all Six Nations opposition without any defeats. </a:t>
            </a:r>
            <a:br>
              <a:rPr lang="en-GB" dirty="0"/>
            </a:br>
            <a:br>
              <a:rPr lang="en-GB" dirty="0"/>
            </a:br>
            <a:r>
              <a:rPr lang="en-GB" dirty="0"/>
              <a:t>It’s clear as of between 2000-2023 this is a Rare Occurrence. </a:t>
            </a:r>
            <a:br>
              <a:rPr lang="en-GB" dirty="0"/>
            </a:br>
            <a:br>
              <a:rPr lang="en-GB" dirty="0"/>
            </a:br>
            <a:r>
              <a:rPr lang="en-GB" dirty="0"/>
              <a:t>This graph indicates the grand slam winners of the past 23 years, with France and Wales having the most Grand Slams. </a:t>
            </a:r>
          </a:p>
        </p:txBody>
      </p:sp>
    </p:spTree>
    <p:extLst>
      <p:ext uri="{BB962C8B-B14F-4D97-AF65-F5344CB8AC3E}">
        <p14:creationId xmlns:p14="http://schemas.microsoft.com/office/powerpoint/2010/main" val="1226506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87FE-1EFA-4C15-BFDD-1EE3F2D37BF1}"/>
              </a:ext>
            </a:extLst>
          </p:cNvPr>
          <p:cNvSpPr>
            <a:spLocks noGrp="1"/>
          </p:cNvSpPr>
          <p:nvPr>
            <p:ph type="title"/>
          </p:nvPr>
        </p:nvSpPr>
        <p:spPr/>
        <p:txBody>
          <a:bodyPr rtlCol="0">
            <a:normAutofit fontScale="90000"/>
          </a:bodyPr>
          <a:lstStyle/>
          <a:p>
            <a:pPr rtl="0"/>
            <a:r>
              <a:rPr lang="en-GB" dirty="0"/>
              <a:t>Home vs. Away Advantage?</a:t>
            </a:r>
          </a:p>
        </p:txBody>
      </p:sp>
      <p:graphicFrame>
        <p:nvGraphicFramePr>
          <p:cNvPr id="7" name="Content Placeholder 2" descr="Team SmartArt graphic">
            <a:extLst>
              <a:ext uri="{FF2B5EF4-FFF2-40B4-BE49-F238E27FC236}">
                <a16:creationId xmlns:a16="http://schemas.microsoft.com/office/drawing/2014/main" id="{03C6056F-38E4-47B4-87B7-F1F7D129B648}"/>
              </a:ext>
            </a:extLst>
          </p:cNvPr>
          <p:cNvGraphicFramePr>
            <a:graphicFrameLocks noGrp="1"/>
          </p:cNvGraphicFramePr>
          <p:nvPr>
            <p:ph idx="1"/>
          </p:nvPr>
        </p:nvGraphicFramePr>
        <p:xfrm>
          <a:off x="576263" y="1825625"/>
          <a:ext cx="107711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8DE31DF2-0419-4016-924C-21929AC1EBFC}"/>
              </a:ext>
            </a:extLst>
          </p:cNvPr>
          <p:cNvSpPr>
            <a:spLocks noGrp="1"/>
          </p:cNvSpPr>
          <p:nvPr>
            <p:ph type="sldNum" sz="quarter" idx="12"/>
          </p:nvPr>
        </p:nvSpPr>
        <p:spPr/>
        <p:txBody>
          <a:bodyPr rtlCol="0"/>
          <a:lstStyle/>
          <a:p>
            <a:pPr rtl="0"/>
            <a:fld id="{D8DA9DAA-006C-4F4B-980E-E3DF019B24E2}" type="slidenum">
              <a:rPr lang="en-GB" smtClean="0"/>
              <a:pPr rtl="0"/>
              <a:t>5</a:t>
            </a:fld>
            <a:endParaRPr lang="en-GB" dirty="0"/>
          </a:p>
        </p:txBody>
      </p:sp>
      <p:sp>
        <p:nvSpPr>
          <p:cNvPr id="10" name="TextBox 9">
            <a:extLst>
              <a:ext uri="{FF2B5EF4-FFF2-40B4-BE49-F238E27FC236}">
                <a16:creationId xmlns:a16="http://schemas.microsoft.com/office/drawing/2014/main" id="{83632131-3751-E7B8-1E06-0C7E3B82B794}"/>
              </a:ext>
            </a:extLst>
          </p:cNvPr>
          <p:cNvSpPr txBox="1"/>
          <p:nvPr/>
        </p:nvSpPr>
        <p:spPr>
          <a:xfrm>
            <a:off x="4504884" y="1825626"/>
            <a:ext cx="2743201" cy="5078313"/>
          </a:xfrm>
          <a:prstGeom prst="rect">
            <a:avLst/>
          </a:prstGeom>
          <a:solidFill>
            <a:schemeClr val="bg1"/>
          </a:solidFill>
        </p:spPr>
        <p:txBody>
          <a:bodyPr wrap="square" rtlCol="0">
            <a:spAutoFit/>
          </a:bodyPr>
          <a:lstStyle/>
          <a:p>
            <a:r>
              <a:rPr lang="en-GB" dirty="0"/>
              <a:t>The Data indicates a clear difference in Win rate if the game is a home game. </a:t>
            </a:r>
            <a:br>
              <a:rPr lang="en-GB" dirty="0"/>
            </a:br>
            <a:br>
              <a:rPr lang="en-GB" dirty="0"/>
            </a:br>
            <a:r>
              <a:rPr lang="en-GB" dirty="0"/>
              <a:t>This is further exemplified by the stadium statistics showing that Nations have the best win records at their own Stadiums. </a:t>
            </a:r>
            <a:br>
              <a:rPr lang="en-GB" dirty="0"/>
            </a:br>
            <a:br>
              <a:rPr lang="en-GB" dirty="0"/>
            </a:br>
            <a:r>
              <a:rPr lang="en-GB" dirty="0"/>
              <a:t>This is a factor teams need to consider when playing away games. </a:t>
            </a:r>
          </a:p>
          <a:p>
            <a:endParaRPr lang="en-GB" dirty="0"/>
          </a:p>
          <a:p>
            <a:endParaRPr lang="en-GB" dirty="0"/>
          </a:p>
        </p:txBody>
      </p:sp>
      <p:pic>
        <p:nvPicPr>
          <p:cNvPr id="11" name="Picture 10">
            <a:extLst>
              <a:ext uri="{FF2B5EF4-FFF2-40B4-BE49-F238E27FC236}">
                <a16:creationId xmlns:a16="http://schemas.microsoft.com/office/drawing/2014/main" id="{EFE31B69-D614-4678-0B25-0FEB75A30724}"/>
              </a:ext>
            </a:extLst>
          </p:cNvPr>
          <p:cNvPicPr>
            <a:picLocks noChangeAspect="1"/>
          </p:cNvPicPr>
          <p:nvPr/>
        </p:nvPicPr>
        <p:blipFill>
          <a:blip r:embed="rId8"/>
          <a:stretch>
            <a:fillRect/>
          </a:stretch>
        </p:blipFill>
        <p:spPr>
          <a:xfrm>
            <a:off x="306052" y="1825625"/>
            <a:ext cx="4091382" cy="3564533"/>
          </a:xfrm>
          <a:prstGeom prst="rect">
            <a:avLst/>
          </a:prstGeom>
        </p:spPr>
      </p:pic>
      <p:pic>
        <p:nvPicPr>
          <p:cNvPr id="13" name="Picture 12">
            <a:extLst>
              <a:ext uri="{FF2B5EF4-FFF2-40B4-BE49-F238E27FC236}">
                <a16:creationId xmlns:a16="http://schemas.microsoft.com/office/drawing/2014/main" id="{E0DA8414-F31F-51EA-77C2-1DBC37A82DC7}"/>
              </a:ext>
            </a:extLst>
          </p:cNvPr>
          <p:cNvPicPr>
            <a:picLocks noChangeAspect="1"/>
          </p:cNvPicPr>
          <p:nvPr/>
        </p:nvPicPr>
        <p:blipFill>
          <a:blip r:embed="rId9"/>
          <a:stretch>
            <a:fillRect/>
          </a:stretch>
        </p:blipFill>
        <p:spPr>
          <a:xfrm>
            <a:off x="7403495" y="1825625"/>
            <a:ext cx="4482453" cy="3604770"/>
          </a:xfrm>
          <a:prstGeom prst="rect">
            <a:avLst/>
          </a:prstGeom>
        </p:spPr>
      </p:pic>
    </p:spTree>
    <p:extLst>
      <p:ext uri="{BB962C8B-B14F-4D97-AF65-F5344CB8AC3E}">
        <p14:creationId xmlns:p14="http://schemas.microsoft.com/office/powerpoint/2010/main" val="2649199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0BE6-2924-66EF-6CDB-AA0BAF912CF8}"/>
              </a:ext>
            </a:extLst>
          </p:cNvPr>
          <p:cNvSpPr>
            <a:spLocks noGrp="1"/>
          </p:cNvSpPr>
          <p:nvPr>
            <p:ph type="title"/>
          </p:nvPr>
        </p:nvSpPr>
        <p:spPr/>
        <p:txBody>
          <a:bodyPr>
            <a:normAutofit fontScale="90000"/>
          </a:bodyPr>
          <a:lstStyle/>
          <a:p>
            <a:r>
              <a:rPr lang="en-GB" dirty="0"/>
              <a:t>Points Difference &amp; Trends</a:t>
            </a:r>
          </a:p>
        </p:txBody>
      </p:sp>
      <p:pic>
        <p:nvPicPr>
          <p:cNvPr id="8" name="Content Placeholder 7">
            <a:extLst>
              <a:ext uri="{FF2B5EF4-FFF2-40B4-BE49-F238E27FC236}">
                <a16:creationId xmlns:a16="http://schemas.microsoft.com/office/drawing/2014/main" id="{66AD1C63-F62C-A69E-D325-1D559877E85B}"/>
              </a:ext>
            </a:extLst>
          </p:cNvPr>
          <p:cNvPicPr>
            <a:picLocks noGrp="1" noChangeAspect="1"/>
          </p:cNvPicPr>
          <p:nvPr>
            <p:ph idx="1"/>
          </p:nvPr>
        </p:nvPicPr>
        <p:blipFill>
          <a:blip r:embed="rId2"/>
          <a:stretch>
            <a:fillRect/>
          </a:stretch>
        </p:blipFill>
        <p:spPr>
          <a:xfrm>
            <a:off x="0" y="3619048"/>
            <a:ext cx="9869277" cy="3238952"/>
          </a:xfrm>
        </p:spPr>
      </p:pic>
      <p:sp>
        <p:nvSpPr>
          <p:cNvPr id="4" name="Date Placeholder 3">
            <a:extLst>
              <a:ext uri="{FF2B5EF4-FFF2-40B4-BE49-F238E27FC236}">
                <a16:creationId xmlns:a16="http://schemas.microsoft.com/office/drawing/2014/main" id="{90D0E543-A2F4-9F24-DFC5-CF5ABC9D7F36}"/>
              </a:ext>
            </a:extLst>
          </p:cNvPr>
          <p:cNvSpPr>
            <a:spLocks noGrp="1"/>
          </p:cNvSpPr>
          <p:nvPr>
            <p:ph type="dt" sz="half" idx="10"/>
          </p:nvPr>
        </p:nvSpPr>
        <p:spPr/>
        <p:txBody>
          <a:bodyPr/>
          <a:lstStyle/>
          <a:p>
            <a:pPr rtl="0"/>
            <a:r>
              <a:rPr lang="en-GB" noProof="0"/>
              <a:t>9/3/20XX</a:t>
            </a:r>
          </a:p>
        </p:txBody>
      </p:sp>
      <p:sp>
        <p:nvSpPr>
          <p:cNvPr id="6" name="Slide Number Placeholder 5">
            <a:extLst>
              <a:ext uri="{FF2B5EF4-FFF2-40B4-BE49-F238E27FC236}">
                <a16:creationId xmlns:a16="http://schemas.microsoft.com/office/drawing/2014/main" id="{5CE2929C-C14F-C428-F6B1-9C9CA11AD7C4}"/>
              </a:ext>
            </a:extLst>
          </p:cNvPr>
          <p:cNvSpPr>
            <a:spLocks noGrp="1"/>
          </p:cNvSpPr>
          <p:nvPr>
            <p:ph type="sldNum" sz="quarter" idx="12"/>
          </p:nvPr>
        </p:nvSpPr>
        <p:spPr/>
        <p:txBody>
          <a:bodyPr/>
          <a:lstStyle/>
          <a:p>
            <a:pPr rtl="0"/>
            <a:fld id="{D8DA9DAA-006C-4F4B-980E-E3DF019B24E2}" type="slidenum">
              <a:rPr lang="en-GB" noProof="0" smtClean="0"/>
              <a:pPr rtl="0"/>
              <a:t>6</a:t>
            </a:fld>
            <a:endParaRPr lang="en-GB" noProof="0"/>
          </a:p>
        </p:txBody>
      </p:sp>
      <p:pic>
        <p:nvPicPr>
          <p:cNvPr id="10" name="Picture 9">
            <a:extLst>
              <a:ext uri="{FF2B5EF4-FFF2-40B4-BE49-F238E27FC236}">
                <a16:creationId xmlns:a16="http://schemas.microsoft.com/office/drawing/2014/main" id="{5C372A5D-EDA3-99C2-5D52-374773AC8237}"/>
              </a:ext>
            </a:extLst>
          </p:cNvPr>
          <p:cNvPicPr>
            <a:picLocks noChangeAspect="1"/>
          </p:cNvPicPr>
          <p:nvPr/>
        </p:nvPicPr>
        <p:blipFill>
          <a:blip r:embed="rId3"/>
          <a:stretch>
            <a:fillRect/>
          </a:stretch>
        </p:blipFill>
        <p:spPr>
          <a:xfrm>
            <a:off x="0" y="1340395"/>
            <a:ext cx="2680445" cy="2278653"/>
          </a:xfrm>
          <a:prstGeom prst="rect">
            <a:avLst/>
          </a:prstGeom>
        </p:spPr>
      </p:pic>
      <p:sp>
        <p:nvSpPr>
          <p:cNvPr id="3" name="TextBox 2">
            <a:extLst>
              <a:ext uri="{FF2B5EF4-FFF2-40B4-BE49-F238E27FC236}">
                <a16:creationId xmlns:a16="http://schemas.microsoft.com/office/drawing/2014/main" id="{C0ECAB5A-1C4B-17F7-C546-077EF7AEE4C0}"/>
              </a:ext>
            </a:extLst>
          </p:cNvPr>
          <p:cNvSpPr txBox="1"/>
          <p:nvPr/>
        </p:nvSpPr>
        <p:spPr>
          <a:xfrm>
            <a:off x="2938971" y="1382054"/>
            <a:ext cx="6314057" cy="2031325"/>
          </a:xfrm>
          <a:prstGeom prst="rect">
            <a:avLst/>
          </a:prstGeom>
          <a:solidFill>
            <a:schemeClr val="bg1"/>
          </a:solidFill>
        </p:spPr>
        <p:txBody>
          <a:bodyPr wrap="square" rtlCol="0">
            <a:spAutoFit/>
          </a:bodyPr>
          <a:lstStyle/>
          <a:p>
            <a:r>
              <a:rPr lang="en-GB" dirty="0"/>
              <a:t>Between the Years 2000-2023 small trends developed indicating shifting Rugby Styles (Possibly Explained with World Rugby Rule Changes)</a:t>
            </a:r>
            <a:br>
              <a:rPr lang="en-GB" dirty="0"/>
            </a:br>
            <a:br>
              <a:rPr lang="en-GB" dirty="0"/>
            </a:br>
            <a:r>
              <a:rPr lang="en-GB" dirty="0"/>
              <a:t>With Average Points Difference in Six Nations Campaigns changing over time and a large drop after 2003. </a:t>
            </a:r>
          </a:p>
        </p:txBody>
      </p:sp>
    </p:spTree>
    <p:extLst>
      <p:ext uri="{BB962C8B-B14F-4D97-AF65-F5344CB8AC3E}">
        <p14:creationId xmlns:p14="http://schemas.microsoft.com/office/powerpoint/2010/main" val="780905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50C16-0DA6-901E-5723-832A0B6275A2}"/>
              </a:ext>
            </a:extLst>
          </p:cNvPr>
          <p:cNvSpPr>
            <a:spLocks noGrp="1"/>
          </p:cNvSpPr>
          <p:nvPr>
            <p:ph type="title"/>
          </p:nvPr>
        </p:nvSpPr>
        <p:spPr/>
        <p:txBody>
          <a:bodyPr>
            <a:normAutofit fontScale="90000"/>
          </a:bodyPr>
          <a:lstStyle/>
          <a:p>
            <a:r>
              <a:rPr lang="en-GB" dirty="0"/>
              <a:t>Potential </a:t>
            </a:r>
            <a:r>
              <a:rPr lang="en-GB"/>
              <a:t>Future Investigations</a:t>
            </a:r>
          </a:p>
        </p:txBody>
      </p:sp>
      <p:sp>
        <p:nvSpPr>
          <p:cNvPr id="5" name="Footer Placeholder 4">
            <a:extLst>
              <a:ext uri="{FF2B5EF4-FFF2-40B4-BE49-F238E27FC236}">
                <a16:creationId xmlns:a16="http://schemas.microsoft.com/office/drawing/2014/main" id="{773EE667-DFAB-5173-49CF-64CBC4DC903D}"/>
              </a:ext>
            </a:extLst>
          </p:cNvPr>
          <p:cNvSpPr>
            <a:spLocks noGrp="1"/>
          </p:cNvSpPr>
          <p:nvPr>
            <p:ph type="ftr" sz="quarter" idx="11"/>
          </p:nvPr>
        </p:nvSpPr>
        <p:spPr/>
        <p:txBody>
          <a:bodyPr/>
          <a:lstStyle/>
          <a:p>
            <a:pPr rtl="0"/>
            <a:r>
              <a:rPr lang="en-GB" noProof="0"/>
              <a:t>Presentation Title</a:t>
            </a:r>
          </a:p>
        </p:txBody>
      </p:sp>
      <p:sp>
        <p:nvSpPr>
          <p:cNvPr id="6" name="Slide Number Placeholder 5">
            <a:extLst>
              <a:ext uri="{FF2B5EF4-FFF2-40B4-BE49-F238E27FC236}">
                <a16:creationId xmlns:a16="http://schemas.microsoft.com/office/drawing/2014/main" id="{B4CCDF16-98FF-7C2C-F2B0-DA582306177A}"/>
              </a:ext>
            </a:extLst>
          </p:cNvPr>
          <p:cNvSpPr>
            <a:spLocks noGrp="1"/>
          </p:cNvSpPr>
          <p:nvPr>
            <p:ph type="sldNum" sz="quarter" idx="12"/>
          </p:nvPr>
        </p:nvSpPr>
        <p:spPr/>
        <p:txBody>
          <a:bodyPr/>
          <a:lstStyle/>
          <a:p>
            <a:pPr rtl="0"/>
            <a:fld id="{D8DA9DAA-006C-4F4B-980E-E3DF019B24E2}" type="slidenum">
              <a:rPr lang="en-GB" noProof="0" smtClean="0"/>
              <a:pPr rtl="0"/>
              <a:t>7</a:t>
            </a:fld>
            <a:endParaRPr lang="en-GB" noProof="0"/>
          </a:p>
        </p:txBody>
      </p:sp>
      <p:sp>
        <p:nvSpPr>
          <p:cNvPr id="10" name="Content Placeholder 9">
            <a:extLst>
              <a:ext uri="{FF2B5EF4-FFF2-40B4-BE49-F238E27FC236}">
                <a16:creationId xmlns:a16="http://schemas.microsoft.com/office/drawing/2014/main" id="{E6F8B415-3369-6EBA-5CA0-B3B9DFEA6DC6}"/>
              </a:ext>
            </a:extLst>
          </p:cNvPr>
          <p:cNvSpPr txBox="1">
            <a:spLocks noGrp="1"/>
          </p:cNvSpPr>
          <p:nvPr>
            <p:ph idx="1"/>
          </p:nvPr>
        </p:nvSpPr>
        <p:spPr>
          <a:xfrm>
            <a:off x="658368" y="1989222"/>
            <a:ext cx="10771632" cy="3486083"/>
          </a:xfrm>
          <a:prstGeom prst="rect">
            <a:avLst/>
          </a:prstGeom>
          <a:solidFill>
            <a:schemeClr val="bg1"/>
          </a:solidFill>
        </p:spPr>
        <p:txBody>
          <a:bodyPr wrap="square" rtlCol="0">
            <a:spAutoFit/>
          </a:bodyPr>
          <a:lstStyle/>
          <a:p>
            <a:r>
              <a:rPr lang="en-GB" sz="2000" dirty="0">
                <a:solidFill>
                  <a:schemeClr val="tx1"/>
                </a:solidFill>
              </a:rPr>
              <a:t>Country GDP per Capita with Historic win rate. </a:t>
            </a:r>
            <a:br>
              <a:rPr lang="en-GB" sz="2000" dirty="0">
                <a:solidFill>
                  <a:schemeClr val="tx1"/>
                </a:solidFill>
              </a:rPr>
            </a:br>
            <a:endParaRPr lang="en-GB" sz="2000" dirty="0">
              <a:solidFill>
                <a:schemeClr val="tx1"/>
              </a:solidFill>
            </a:endParaRPr>
          </a:p>
          <a:p>
            <a:r>
              <a:rPr lang="en-GB" sz="2000" dirty="0">
                <a:solidFill>
                  <a:schemeClr val="tx1"/>
                </a:solidFill>
              </a:rPr>
              <a:t>Number of Active Professional Rugby Players per Nation.</a:t>
            </a:r>
            <a:br>
              <a:rPr lang="en-GB" sz="2000" dirty="0">
                <a:solidFill>
                  <a:schemeClr val="tx1"/>
                </a:solidFill>
              </a:rPr>
            </a:br>
            <a:endParaRPr lang="en-GB" sz="2000" dirty="0">
              <a:solidFill>
                <a:schemeClr val="tx1"/>
              </a:solidFill>
            </a:endParaRPr>
          </a:p>
          <a:p>
            <a:r>
              <a:rPr lang="en-GB" sz="2000" dirty="0">
                <a:solidFill>
                  <a:schemeClr val="tx1"/>
                </a:solidFill>
              </a:rPr>
              <a:t>Number of Rugby Playing Schools, Academies and Structures per Nation.</a:t>
            </a:r>
          </a:p>
          <a:p>
            <a:pPr marL="0" indent="0">
              <a:buNone/>
            </a:pPr>
            <a:br>
              <a:rPr lang="en-GB" sz="2000" dirty="0">
                <a:solidFill>
                  <a:schemeClr val="tx1"/>
                </a:solidFill>
              </a:rPr>
            </a:br>
            <a:r>
              <a:rPr lang="en-GB" sz="2000" dirty="0">
                <a:solidFill>
                  <a:schemeClr val="tx1"/>
                </a:solidFill>
              </a:rPr>
              <a:t>The Above may bring context to Nation win records allowing observers to understand why some nations may underperform (England) and Contextualise whether nations with low success like Italy are in fact Overperforming for their external constraints.</a:t>
            </a:r>
          </a:p>
          <a:p>
            <a:pPr>
              <a:buFontTx/>
              <a:buChar char="-"/>
            </a:pPr>
            <a:endParaRPr lang="en-GB" dirty="0">
              <a:solidFill>
                <a:schemeClr val="tx1"/>
              </a:solidFill>
            </a:endParaRPr>
          </a:p>
        </p:txBody>
      </p:sp>
    </p:spTree>
    <p:extLst>
      <p:ext uri="{BB962C8B-B14F-4D97-AF65-F5344CB8AC3E}">
        <p14:creationId xmlns:p14="http://schemas.microsoft.com/office/powerpoint/2010/main" val="2092456965"/>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86_TF89338750_Win32" id="{41E8F413-9A18-4BDF-B28A-7CD5BF285DD4}" vid="{F5763C4E-78C1-4EFB-B9F5-2F4B07C76D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{B7717F95-C8F6-47D7-BEB5-929C8A01180D}tf89338750_win32</Template>
  <TotalTime>462</TotalTime>
  <Words>395</Words>
  <Application>Microsoft Office PowerPoint</Application>
  <PresentationFormat>Widescreen</PresentationFormat>
  <Paragraphs>33</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Univers</vt:lpstr>
      <vt:lpstr>GradientUnivers</vt:lpstr>
      <vt:lpstr>Six Nations Data</vt:lpstr>
      <vt:lpstr>Who plays in the Six nations</vt:lpstr>
      <vt:lpstr>Historical Wins</vt:lpstr>
      <vt:lpstr>Grand Slams</vt:lpstr>
      <vt:lpstr>Home vs. Away Advantage?</vt:lpstr>
      <vt:lpstr>Points Difference &amp; Trends</vt:lpstr>
      <vt:lpstr>Potential Future Investigations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Six Nations Data</dc:title>
  <dc:creator>SANDRA CABREJAS SANZ</dc:creator>
  <cp:lastModifiedBy>jean pierre viljoen</cp:lastModifiedBy>
  <cp:revision>7</cp:revision>
  <dcterms:created xsi:type="dcterms:W3CDTF">2024-03-18T17:23:08Z</dcterms:created>
  <dcterms:modified xsi:type="dcterms:W3CDTF">2024-03-22T10:12:06Z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