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70" r:id="rId1"/>
  </p:sldMasterIdLst>
  <p:notesMasterIdLst>
    <p:notesMasterId r:id="rId2"/>
  </p:notesMasterIdLst>
  <p:sldIdLst>
    <p:sldId id="256" r:id="rId3"/>
    <p:sldId id="257" r:id="rId4"/>
    <p:sldId id="258" r:id="rId5"/>
    <p:sldId id="298" r:id="rId6"/>
    <p:sldId id="299" r:id="rId7"/>
    <p:sldId id="259" r:id="rId8"/>
    <p:sldId id="261" r:id="rId9"/>
    <p:sldId id="262" r:id="rId10"/>
    <p:sldId id="301" r:id="rId11"/>
    <p:sldId id="260" r:id="rId12"/>
    <p:sldId id="300" r:id="rId13"/>
    <p:sldId id="263" r:id="rId14"/>
    <p:sldId id="303" r:id="rId15"/>
    <p:sldId id="307" r:id="rId16"/>
    <p:sldId id="308" r:id="rId17"/>
    <p:sldId id="304" r:id="rId18"/>
    <p:sldId id="305" r:id="rId19"/>
    <p:sldId id="309" r:id="rId20"/>
    <p:sldId id="310" r:id="rId21"/>
    <p:sldId id="311" r:id="rId22"/>
    <p:sldId id="306" r:id="rId23"/>
    <p:sldId id="312" r:id="rId24"/>
    <p:sldId id="313" r:id="rId25"/>
    <p:sldId id="314" r:id="rId26"/>
    <p:sldId id="315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EZENIC-123" initials="E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BA48F97B-3C0F-4D2E-BD2A-5AE50113BF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979" autoAdjust="0"/>
    <p:restoredTop sz="96370" autoAdjust="0"/>
  </p:normalViewPr>
  <p:slideViewPr>
    <p:cSldViewPr snapToGrid="0">
      <p:cViewPr varScale="1">
        <p:scale>
          <a:sx n="100" d="100"/>
          <a:sy n="100" d="100"/>
        </p:scale>
        <p:origin x="936" y="34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commentAuthors" Target="commentAuthors.xml"  /><Relationship Id="rId29" Type="http://schemas.openxmlformats.org/officeDocument/2006/relationships/presProps" Target="presProps.xml"  /><Relationship Id="rId3" Type="http://schemas.openxmlformats.org/officeDocument/2006/relationships/slide" Target="slides/slide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801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7410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5187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0261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4780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9132047"/>
      </p:ext>
    </p:extLst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3858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449473"/>
      </p:ext>
    </p:extLst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098392"/>
      </p:ext>
    </p:extLst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85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614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091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39423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://bit.ly/2Tynxth" TargetMode="External" /><Relationship Id="rId3" Type="http://schemas.openxmlformats.org/officeDocument/2006/relationships/hyperlink" Target="http://bit.ly/2TyoMsr" TargetMode="External" /><Relationship Id="rId4" Type="http://schemas.openxmlformats.org/officeDocument/2006/relationships/hyperlink" Target="http://bit.ly/2TtBDfr" TargetMode="External"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11.xml"  /><Relationship Id="rId3" Type="http://schemas.openxmlformats.org/officeDocument/2006/relationships/hyperlink" Target="https://api.vagalume.com.br/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9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1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7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5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17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1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9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9.xml"  /><Relationship Id="rId2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4.xml"  /><Relationship Id="rId3" Type="http://schemas.openxmlformats.org/officeDocument/2006/relationships/hyperlink" Target="https://api.vagalume.com.br/" TargetMode="External" /><Relationship Id="rId4" Type="http://schemas.openxmlformats.org/officeDocument/2006/relationships/hyperlink" Target="https://raw.githubusercontent.c/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3870008" y="1391967"/>
            <a:ext cx="5273992" cy="814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ko-KR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REACT, REDUX, styled-components</a:t>
            </a:r>
            <a:endParaRPr lang="en-US" altLang="ko-KR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301818" y="190782"/>
            <a:ext cx="8540345" cy="11179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ko-KR" altLang="en-US" sz="4500" dirty="0">
                <a:latin typeface="굴림체" panose="020B0609000101010101" pitchFamily="49" charset="-127"/>
                <a:ea typeface="굴림체" panose="020B0609000101010101" pitchFamily="49" charset="-127"/>
              </a:rPr>
              <a:t>음악 웹사이트 프로젝트 제작</a:t>
            </a:r>
            <a:endParaRPr sz="45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98238" y="2691011"/>
            <a:ext cx="4572000" cy="726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cccccc"/>
                </a:solidFill>
                <a:effectLst/>
                <a:latin typeface="D2coding"/>
                <a:ea typeface="D2coding"/>
              </a:rPr>
              <a:t>개발인원</a:t>
            </a:r>
            <a:endParaRPr lang="ko-KR" altLang="en-US" b="0">
              <a:solidFill>
                <a:srgbClr val="cccccc"/>
              </a:solidFill>
              <a:effectLst/>
              <a:latin typeface="D2coding"/>
              <a:ea typeface="D2coding"/>
            </a:endParaRPr>
          </a:p>
          <a:p>
            <a:pPr lvl="0">
              <a:defRPr/>
            </a:pPr>
            <a:endParaRPr lang="en-US" altLang="ko-KR">
              <a:solidFill>
                <a:srgbClr val="cccccc"/>
              </a:solidFill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</a:rPr>
              <a:t>Front-end : </a:t>
            </a:r>
            <a:r>
              <a:rPr lang="ko-KR" altLang="en-US" b="1">
                <a:solidFill>
                  <a:schemeClr val="bg1"/>
                </a:solidFill>
              </a:rPr>
              <a:t>전성일 </a:t>
            </a:r>
            <a:r>
              <a:rPr lang="en-US" altLang="ko-KR" b="1">
                <a:solidFill>
                  <a:schemeClr val="bg1"/>
                </a:solidFill>
              </a:rPr>
              <a:t>, </a:t>
            </a:r>
            <a:r>
              <a:rPr lang="ko-KR" altLang="en-US" b="1">
                <a:solidFill>
                  <a:schemeClr val="bg1"/>
                </a:solidFill>
              </a:rPr>
              <a:t>조경환</a:t>
            </a:r>
            <a:endParaRPr lang="en-US" altLang="ko-KR" b="1">
              <a:solidFill>
                <a:schemeClr val="bg1"/>
              </a:solidFill>
              <a:effectLst/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Chart page</a:t>
            </a:r>
            <a:endParaRPr dirty="0"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931234" y="1196026"/>
            <a:ext cx="202936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K</a:t>
            </a:r>
            <a:r>
              <a:rPr lang="en" b="1" dirty="0"/>
              <a:t>oran chart</a:t>
            </a:r>
            <a:endParaRPr b="1"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5669068" y="1196025"/>
            <a:ext cx="251861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Billboard</a:t>
            </a:r>
            <a:r>
              <a:rPr lang="en" b="1" dirty="0"/>
              <a:t> chart</a:t>
            </a:r>
            <a:endParaRPr b="1"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오픈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받아와 차트로 처리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자동으로 업데이트 가능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6" name="Google Shape;576;p29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77" name="Google Shape;577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8" name="Google Shape;578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5" name="Google Shape;585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403985" y="2784622"/>
                <a:ext cx="559889" cy="98111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2" name="Google Shape;592;p29"/>
          <p:cNvCxnSpPr>
            <a:cxnSpLocks/>
            <a:stCxn id="4" idx="1"/>
          </p:cNvCxnSpPr>
          <p:nvPr/>
        </p:nvCxnSpPr>
        <p:spPr>
          <a:xfrm rot="10800000" flipH="1" flipV="1">
            <a:off x="952938" y="2332461"/>
            <a:ext cx="2032007" cy="1842035"/>
          </a:xfrm>
          <a:prstGeom prst="bentConnector3">
            <a:avLst>
              <a:gd name="adj1" fmla="val -1125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  <a:stCxn id="574" idx="3"/>
          </p:cNvCxnSpPr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19937"/>
              <a:gd name="adj2" fmla="val 55634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75;p29">
            <a:extLst>
              <a:ext uri="{FF2B5EF4-FFF2-40B4-BE49-F238E27FC236}">
                <a16:creationId xmlns:a16="http://schemas.microsoft.com/office/drawing/2014/main" id="{CAB01795-5C00-5531-B34A-F389B0301D1F}"/>
              </a:ext>
            </a:extLst>
          </p:cNvPr>
          <p:cNvSpPr txBox="1">
            <a:spLocks/>
          </p:cNvSpPr>
          <p:nvPr/>
        </p:nvSpPr>
        <p:spPr>
          <a:xfrm>
            <a:off x="952939" y="1684093"/>
            <a:ext cx="2737500" cy="129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Billboard chart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비슷한 구조로 직접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파일로 제작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l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안에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album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값으로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Korean chart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billboard chart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구별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info page</a:t>
            </a:r>
            <a:endParaRPr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5669068" y="1196025"/>
            <a:ext cx="251861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List data</a:t>
            </a:r>
            <a:endParaRPr b="1"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및 이벤트에 사용 되는 데이터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6" name="Google Shape;576;p29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77" name="Google Shape;577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8" name="Google Shape;578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5" name="Google Shape;585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403985" y="2784622"/>
                <a:ext cx="559889" cy="98111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2" name="Google Shape;592;p29"/>
          <p:cNvCxnSpPr>
            <a:cxnSpLocks/>
            <a:stCxn id="4" idx="1"/>
          </p:cNvCxnSpPr>
          <p:nvPr/>
        </p:nvCxnSpPr>
        <p:spPr>
          <a:xfrm rot="10800000" flipH="1" flipV="1">
            <a:off x="792523" y="2312390"/>
            <a:ext cx="2032007" cy="1842035"/>
          </a:xfrm>
          <a:prstGeom prst="bentConnector3">
            <a:avLst>
              <a:gd name="adj1" fmla="val -1125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  <a:stCxn id="574" idx="3"/>
          </p:cNvCxnSpPr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19937"/>
              <a:gd name="adj2" fmla="val 55634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75;p29">
            <a:extLst>
              <a:ext uri="{FF2B5EF4-FFF2-40B4-BE49-F238E27FC236}">
                <a16:creationId xmlns:a16="http://schemas.microsoft.com/office/drawing/2014/main" id="{CAB01795-5C00-5531-B34A-F389B0301D1F}"/>
              </a:ext>
            </a:extLst>
          </p:cNvPr>
          <p:cNvSpPr txBox="1">
            <a:spLocks/>
          </p:cNvSpPr>
          <p:nvPr/>
        </p:nvSpPr>
        <p:spPr>
          <a:xfrm>
            <a:off x="792524" y="1664022"/>
            <a:ext cx="2737500" cy="129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altLang="ko-KR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https://api.vagalume.com.br</a:t>
            </a:r>
            <a:r>
              <a:rPr lang="ko-KR" altLang="en-US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</a:t>
            </a:r>
            <a:r>
              <a:rPr lang="en-US" altLang="ko-KR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토큰 발급 방식으로 해당 </a:t>
            </a:r>
            <a:r>
              <a:rPr lang="en-US" altLang="ko-KR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가사 정보 출력</a:t>
            </a:r>
            <a:endParaRPr lang="en-US" altLang="ko-KR" b="1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l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Google Shape;575;p29">
            <a:extLst>
              <a:ext uri="{FF2B5EF4-FFF2-40B4-BE49-F238E27FC236}">
                <a16:creationId xmlns:a16="http://schemas.microsoft.com/office/drawing/2014/main" id="{938D758B-0E64-5A3E-D015-A783FACA65E7}"/>
              </a:ext>
            </a:extLst>
          </p:cNvPr>
          <p:cNvSpPr txBox="1">
            <a:spLocks/>
          </p:cNvSpPr>
          <p:nvPr/>
        </p:nvSpPr>
        <p:spPr>
          <a:xfrm>
            <a:off x="792511" y="1150950"/>
            <a:ext cx="1789940" cy="48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가사 </a:t>
            </a:r>
            <a:r>
              <a:rPr lang="en-US" altLang="ko-KR" sz="2400" b="1" dirty="0">
                <a:latin typeface="Share Tech" panose="020B0600000101010101" charset="0"/>
                <a:ea typeface="맑은 고딕" panose="020B0503020000020004" pitchFamily="50" charset="-127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717695063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151296" y="1734450"/>
            <a:ext cx="4381982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THE PAGE</a:t>
            </a:r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898983" y="2571750"/>
            <a:ext cx="3101400" cy="503046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1">
                <a:solidFill>
                  <a:schemeClr val="bg1"/>
                </a:solidFill>
                <a:latin typeface="맑은 고딕"/>
                <a:ea typeface="맑은 고딕"/>
              </a:rPr>
              <a:t>주요 페이지 구성</a:t>
            </a:r>
            <a:endParaRPr lang="ko-KR" altLang="en-US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cxnSpLocks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0868" y="695881"/>
            <a:ext cx="1735228" cy="444761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45601" y="697500"/>
            <a:ext cx="853024" cy="4446000"/>
          </a:xfrm>
          <a:prstGeom prst="rect">
            <a:avLst/>
          </a:prstGeom>
        </p:spPr>
      </p:pic>
      <p:sp>
        <p:nvSpPr>
          <p:cNvPr id="15" name="화살표: 오른쪽 14"/>
          <p:cNvSpPr/>
          <p:nvPr/>
        </p:nvSpPr>
        <p:spPr>
          <a:xfrm>
            <a:off x="2792804" y="2087118"/>
            <a:ext cx="443770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21099-08F2-6D6D-5E0B-4D33FE350758}"/>
              </a:ext>
            </a:extLst>
          </p:cNvPr>
          <p:cNvSpPr txBox="1"/>
          <p:nvPr/>
        </p:nvSpPr>
        <p:spPr>
          <a:xfrm>
            <a:off x="7453999" y="4874372"/>
            <a:ext cx="1852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너비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en-US" altLang="ko-KR" b="1" dirty="0">
                <a:solidFill>
                  <a:schemeClr val="bg1"/>
                </a:solidFill>
                <a:effectLst/>
                <a:latin typeface="+mj-ea"/>
                <a:ea typeface="+mj-ea"/>
              </a:rPr>
              <a:t>1400px </a:t>
            </a:r>
            <a:r>
              <a:rPr lang="ko-KR" altLang="en-US" b="1" dirty="0">
                <a:solidFill>
                  <a:schemeClr val="bg1"/>
                </a:solidFill>
                <a:effectLst/>
                <a:latin typeface="+mj-ea"/>
                <a:ea typeface="+mj-ea"/>
              </a:rPr>
              <a:t>기준</a:t>
            </a:r>
            <a:endParaRPr lang="en-US" altLang="ko-KR" b="1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Google Shape;574;p29">
            <a:extLst>
              <a:ext uri="{FF2B5EF4-FFF2-40B4-BE49-F238E27FC236}">
                <a16:creationId xmlns:a16="http://schemas.microsoft.com/office/drawing/2014/main" id="{2B857148-1969-6AC6-7AE7-EB5A58CB4E29}"/>
              </a:ext>
            </a:extLst>
          </p:cNvPr>
          <p:cNvSpPr txBox="1">
            <a:spLocks/>
          </p:cNvSpPr>
          <p:nvPr/>
        </p:nvSpPr>
        <p:spPr>
          <a:xfrm>
            <a:off x="177800" y="5345"/>
            <a:ext cx="205200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6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-US" sz="3000" b="1" dirty="0"/>
              <a:t>nav bar</a:t>
            </a:r>
          </a:p>
        </p:txBody>
      </p:sp>
      <p:sp>
        <p:nvSpPr>
          <p:cNvPr id="7" name="Google Shape;574;p29"/>
          <p:cNvSpPr txBox="1"/>
          <p:nvPr/>
        </p:nvSpPr>
        <p:spPr>
          <a:xfrm>
            <a:off x="6151634" y="706182"/>
            <a:ext cx="2217358" cy="13299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6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>
              <a:defRPr/>
            </a:pPr>
            <a:r>
              <a:rPr lang="en-US" altLang="ko-KR" sz="1200" b="1">
                <a:latin typeface="맑은 고딕"/>
                <a:ea typeface="맑은 고딕"/>
              </a:rPr>
              <a:t>1. </a:t>
            </a:r>
            <a:r>
              <a:rPr lang="ko-KR" altLang="en-US" sz="1200" b="1">
                <a:latin typeface="맑은 고딕"/>
                <a:ea typeface="맑은 고딕"/>
              </a:rPr>
              <a:t>각각에 라우터 페이지 연결</a:t>
            </a:r>
            <a:endParaRPr lang="ko-KR" altLang="en-US" sz="1200" b="1">
              <a:latin typeface="맑은 고딕"/>
              <a:ea typeface="맑은 고딕"/>
            </a:endParaRPr>
          </a:p>
          <a:p>
            <a:pPr algn="l">
              <a:defRPr/>
            </a:pPr>
            <a:endParaRPr lang="en-US" altLang="ko-KR" sz="1200" b="1">
              <a:latin typeface="맑은 고딕"/>
              <a:ea typeface="맑은 고딕"/>
            </a:endParaRPr>
          </a:p>
          <a:p>
            <a:pPr algn="l">
              <a:defRPr/>
            </a:pPr>
            <a:r>
              <a:rPr lang="en-US" altLang="ko-KR" sz="1200" b="1">
                <a:latin typeface="맑은 고딕"/>
                <a:ea typeface="맑은 고딕"/>
              </a:rPr>
              <a:t>index   </a:t>
            </a:r>
            <a:endParaRPr lang="en-US" altLang="ko-KR" sz="1200" b="1">
              <a:latin typeface="맑은 고딕"/>
              <a:ea typeface="맑은 고딕"/>
            </a:endParaRPr>
          </a:p>
          <a:p>
            <a:pPr algn="l">
              <a:defRPr/>
            </a:pPr>
            <a:r>
              <a:rPr lang="en-US" sz="1000" b="1">
                <a:latin typeface="맑은 고딕"/>
                <a:ea typeface="맑은 고딕"/>
              </a:rPr>
              <a:t>          -  login</a:t>
            </a:r>
            <a:endParaRPr lang="en-US" sz="1000" b="1">
              <a:latin typeface="맑은 고딕"/>
              <a:ea typeface="맑은 고딕"/>
            </a:endParaRPr>
          </a:p>
          <a:p>
            <a:pPr algn="l">
              <a:defRPr/>
            </a:pPr>
            <a:r>
              <a:rPr lang="en-US" sz="1000" b="1">
                <a:latin typeface="맑은 고딕"/>
                <a:ea typeface="맑은 고딕"/>
              </a:rPr>
              <a:t>          -  list </a:t>
            </a:r>
            <a:endParaRPr lang="en-US" sz="1000" b="1">
              <a:latin typeface="맑은 고딕"/>
              <a:ea typeface="맑은 고딕"/>
            </a:endParaRPr>
          </a:p>
          <a:p>
            <a:pPr algn="l">
              <a:defRPr/>
            </a:pPr>
            <a:r>
              <a:rPr lang="en-US" sz="1000" b="1">
                <a:latin typeface="맑은 고딕"/>
                <a:ea typeface="맑은 고딕"/>
              </a:rPr>
              <a:t>          -  event</a:t>
            </a:r>
            <a:endParaRPr lang="en-US" sz="1000" b="1">
              <a:latin typeface="맑은 고딕"/>
              <a:ea typeface="맑은 고딕"/>
            </a:endParaRPr>
          </a:p>
          <a:p>
            <a:pPr algn="l">
              <a:defRPr/>
            </a:pPr>
            <a:r>
              <a:rPr lang="en-US" sz="1000" b="1">
                <a:latin typeface="맑은 고딕"/>
                <a:ea typeface="맑은 고딕"/>
              </a:rPr>
              <a:t>          -  chart</a:t>
            </a:r>
            <a:endParaRPr lang="en-US" sz="1000" b="1">
              <a:latin typeface="맑은 고딕"/>
              <a:ea typeface="맑은 고딕"/>
            </a:endParaRPr>
          </a:p>
        </p:txBody>
      </p:sp>
      <p:sp>
        <p:nvSpPr>
          <p:cNvPr id="8" name="Google Shape;574;p29"/>
          <p:cNvSpPr txBox="1"/>
          <p:nvPr/>
        </p:nvSpPr>
        <p:spPr>
          <a:xfrm>
            <a:off x="6090183" y="2235516"/>
            <a:ext cx="2516633" cy="46705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6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>
              <a:defRPr/>
            </a:pPr>
            <a:r>
              <a:rPr lang="en-US" altLang="ko-KR" sz="1000" b="1">
                <a:latin typeface="맑은 고딕"/>
                <a:ea typeface="맑은 고딕"/>
              </a:rPr>
              <a:t>2. </a:t>
            </a:r>
            <a:r>
              <a:rPr lang="ko-KR" altLang="en-US" sz="1000" b="1">
                <a:latin typeface="맑은 고딕"/>
                <a:ea typeface="맑은 고딕"/>
              </a:rPr>
              <a:t>해당 페이지 연결 시 연결된 페이지 아이콘 및 폰트에 색상 변경 </a:t>
            </a:r>
            <a:endParaRPr lang="en-US" sz="1000" b="1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1190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2"/>
          <p:cNvSpPr/>
          <p:nvPr/>
        </p:nvSpPr>
        <p:spPr>
          <a:xfrm>
            <a:off x="1394448" y="3900338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cxnSpLocks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421099-08F2-6D6D-5E0B-4D33FE350758}"/>
              </a:ext>
            </a:extLst>
          </p:cNvPr>
          <p:cNvSpPr txBox="1"/>
          <p:nvPr/>
        </p:nvSpPr>
        <p:spPr>
          <a:xfrm>
            <a:off x="7453999" y="4874372"/>
            <a:ext cx="1852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너비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en-US" altLang="ko-KR" b="1" dirty="0">
                <a:solidFill>
                  <a:schemeClr val="bg1"/>
                </a:solidFill>
                <a:effectLst/>
                <a:latin typeface="+mj-ea"/>
                <a:ea typeface="+mj-ea"/>
              </a:rPr>
              <a:t>1400px </a:t>
            </a:r>
            <a:r>
              <a:rPr lang="ko-KR" altLang="en-US" b="1" dirty="0">
                <a:solidFill>
                  <a:schemeClr val="bg1"/>
                </a:solidFill>
                <a:effectLst/>
                <a:latin typeface="+mj-ea"/>
                <a:ea typeface="+mj-ea"/>
              </a:rPr>
              <a:t>기준</a:t>
            </a:r>
            <a:endParaRPr lang="en-US" altLang="ko-KR" b="1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Google Shape;574;p29">
            <a:extLst>
              <a:ext uri="{FF2B5EF4-FFF2-40B4-BE49-F238E27FC236}">
                <a16:creationId xmlns:a16="http://schemas.microsoft.com/office/drawing/2014/main" id="{2B857148-1969-6AC6-7AE7-EB5A58CB4E29}"/>
              </a:ext>
            </a:extLst>
          </p:cNvPr>
          <p:cNvSpPr txBox="1">
            <a:spLocks/>
          </p:cNvSpPr>
          <p:nvPr/>
        </p:nvSpPr>
        <p:spPr>
          <a:xfrm>
            <a:off x="177800" y="5345"/>
            <a:ext cx="205200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6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-US" sz="3000" b="1" dirty="0"/>
              <a:t>audio bar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C5DA6D9-651A-A688-12DE-659988C30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1412"/>
            <a:ext cx="5791200" cy="770784"/>
          </a:xfrm>
          <a:prstGeom prst="rect">
            <a:avLst/>
          </a:prstGeom>
        </p:spPr>
      </p:pic>
      <p:sp>
        <p:nvSpPr>
          <p:cNvPr id="17" name="Google Shape;574;p29">
            <a:extLst>
              <a:ext uri="{FF2B5EF4-FFF2-40B4-BE49-F238E27FC236}">
                <a16:creationId xmlns:a16="http://schemas.microsoft.com/office/drawing/2014/main" id="{47229E84-8F92-E525-6071-CD0A0CAB5980}"/>
              </a:ext>
            </a:extLst>
          </p:cNvPr>
          <p:cNvSpPr txBox="1">
            <a:spLocks/>
          </p:cNvSpPr>
          <p:nvPr/>
        </p:nvSpPr>
        <p:spPr>
          <a:xfrm>
            <a:off x="6201031" y="1400645"/>
            <a:ext cx="2733689" cy="1783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6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객체에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musicplay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값을 받아 음악 재생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페이지에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해당 데이터를 받아 출력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재생 클릭 시 차트 데이터 전체를 받아 출력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랜덤 재생 클릭 시 해당 데이터를 랜덤하게 순서가 변경 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Google Shape;574;p29">
            <a:extLst>
              <a:ext uri="{FF2B5EF4-FFF2-40B4-BE49-F238E27FC236}">
                <a16:creationId xmlns:a16="http://schemas.microsoft.com/office/drawing/2014/main" id="{CC63F139-1CFB-F96F-D824-DA226ADCDBD8}"/>
              </a:ext>
            </a:extLst>
          </p:cNvPr>
          <p:cNvSpPr txBox="1">
            <a:spLocks/>
          </p:cNvSpPr>
          <p:nvPr/>
        </p:nvSpPr>
        <p:spPr>
          <a:xfrm>
            <a:off x="6201031" y="3765899"/>
            <a:ext cx="2733689" cy="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6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Bar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부분이 볼륨과 재생 길이와 연결되어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1%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간격으로 움직이게 설정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onended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 노래 종료 시 다음 목록이 재생되도록 설정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1D8BCFB-D2C5-F2C2-1BB1-96FDC9A19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730187"/>
            <a:ext cx="5791199" cy="1138813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0217BE6-CFFA-C170-C811-B3FE28E86AEF}"/>
              </a:ext>
            </a:extLst>
          </p:cNvPr>
          <p:cNvSpPr/>
          <p:nvPr/>
        </p:nvSpPr>
        <p:spPr>
          <a:xfrm rot="5400000">
            <a:off x="2431399" y="2163875"/>
            <a:ext cx="443770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Google Shape;574;p29">
            <a:extLst>
              <a:ext uri="{FF2B5EF4-FFF2-40B4-BE49-F238E27FC236}">
                <a16:creationId xmlns:a16="http://schemas.microsoft.com/office/drawing/2014/main" id="{54677893-F3AA-E836-7337-C0DE2CF86E9B}"/>
              </a:ext>
            </a:extLst>
          </p:cNvPr>
          <p:cNvSpPr txBox="1">
            <a:spLocks/>
          </p:cNvSpPr>
          <p:nvPr/>
        </p:nvSpPr>
        <p:spPr>
          <a:xfrm>
            <a:off x="6201031" y="944230"/>
            <a:ext cx="2733689" cy="367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6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playlist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컨포넌트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열림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닫힘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315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2"/>
          <p:cNvSpPr/>
          <p:nvPr/>
        </p:nvSpPr>
        <p:spPr>
          <a:xfrm>
            <a:off x="1394448" y="3900338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cxnSpLocks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574;p29">
            <a:extLst>
              <a:ext uri="{FF2B5EF4-FFF2-40B4-BE49-F238E27FC236}">
                <a16:creationId xmlns:a16="http://schemas.microsoft.com/office/drawing/2014/main" id="{2B857148-1969-6AC6-7AE7-EB5A58CB4E29}"/>
              </a:ext>
            </a:extLst>
          </p:cNvPr>
          <p:cNvSpPr txBox="1">
            <a:spLocks/>
          </p:cNvSpPr>
          <p:nvPr/>
        </p:nvSpPr>
        <p:spPr>
          <a:xfrm>
            <a:off x="249208" y="205288"/>
            <a:ext cx="205200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6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-US" sz="3000" b="1" dirty="0" err="1"/>
              <a:t>PlayList</a:t>
            </a:r>
            <a:endParaRPr lang="en-US" sz="3000" b="1" dirty="0"/>
          </a:p>
        </p:txBody>
      </p:sp>
      <p:sp>
        <p:nvSpPr>
          <p:cNvPr id="29" name="Google Shape;574;p29">
            <a:extLst>
              <a:ext uri="{FF2B5EF4-FFF2-40B4-BE49-F238E27FC236}">
                <a16:creationId xmlns:a16="http://schemas.microsoft.com/office/drawing/2014/main" id="{54677893-F3AA-E836-7337-C0DE2CF86E9B}"/>
              </a:ext>
            </a:extLst>
          </p:cNvPr>
          <p:cNvSpPr txBox="1">
            <a:spLocks/>
          </p:cNvSpPr>
          <p:nvPr/>
        </p:nvSpPr>
        <p:spPr>
          <a:xfrm>
            <a:off x="5077582" y="1125603"/>
            <a:ext cx="3715898" cy="367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6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Audio bar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playlist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열림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닫힘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Google Shape;574;p29">
            <a:extLst>
              <a:ext uri="{FF2B5EF4-FFF2-40B4-BE49-F238E27FC236}">
                <a16:creationId xmlns:a16="http://schemas.microsoft.com/office/drawing/2014/main" id="{16C97488-6C9B-4A82-3113-3E6192DD1885}"/>
              </a:ext>
            </a:extLst>
          </p:cNvPr>
          <p:cNvSpPr txBox="1">
            <a:spLocks/>
          </p:cNvSpPr>
          <p:nvPr/>
        </p:nvSpPr>
        <p:spPr>
          <a:xfrm>
            <a:off x="5077582" y="1499674"/>
            <a:ext cx="4005458" cy="540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6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객체에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playlist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화면에 출력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비로그인 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billboard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차트 전곡이 데이터 값으로 존재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Google Shape;574;p29">
            <a:extLst>
              <a:ext uri="{FF2B5EF4-FFF2-40B4-BE49-F238E27FC236}">
                <a16:creationId xmlns:a16="http://schemas.microsoft.com/office/drawing/2014/main" id="{E989CFF4-7DBB-8E67-87D9-90FA3AEC473D}"/>
              </a:ext>
            </a:extLst>
          </p:cNvPr>
          <p:cNvSpPr txBox="1">
            <a:spLocks/>
          </p:cNvSpPr>
          <p:nvPr/>
        </p:nvSpPr>
        <p:spPr>
          <a:xfrm>
            <a:off x="5077582" y="2069226"/>
            <a:ext cx="3817210" cy="10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6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휴지통 아이콘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playlist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데이터 전체 삭제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랜덤 아이콘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playlist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객체에 데이터가 랜덤하게 섞임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버튼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musicplay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playlist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객체에 데이터를 받아와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Audio bar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부분에 출력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F56463-A4DF-E60F-B6CC-58FF73052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08" y="1015750"/>
            <a:ext cx="4552553" cy="3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50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cxnSpLocks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BE9B33D9-B930-2A0C-528A-29B69BC97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20" y="1170174"/>
            <a:ext cx="3952641" cy="302471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B68764B-11D4-9D3A-5777-4973C9B5F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270" y="1170174"/>
            <a:ext cx="3952640" cy="3024711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D5264922-EDFF-0DE6-9FD8-501ABBAB6035}"/>
              </a:ext>
            </a:extLst>
          </p:cNvPr>
          <p:cNvSpPr/>
          <p:nvPr/>
        </p:nvSpPr>
        <p:spPr>
          <a:xfrm>
            <a:off x="4377537" y="2274803"/>
            <a:ext cx="451556" cy="48463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687;p32">
            <a:extLst>
              <a:ext uri="{FF2B5EF4-FFF2-40B4-BE49-F238E27FC236}">
                <a16:creationId xmlns:a16="http://schemas.microsoft.com/office/drawing/2014/main" id="{3EB03723-E3C8-3FE1-C96F-2B16EF0A970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1720" y="372975"/>
            <a:ext cx="2009422" cy="5756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+mj-ea"/>
                <a:ea typeface="+mj-ea"/>
              </a:rPr>
              <a:t>반응형 요소 </a:t>
            </a:r>
            <a:endParaRPr lang="en-US" sz="2400" b="1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F6456-56A7-9AD5-17D5-ACDAF733C862}"/>
              </a:ext>
            </a:extLst>
          </p:cNvPr>
          <p:cNvSpPr txBox="1"/>
          <p:nvPr/>
        </p:nvSpPr>
        <p:spPr>
          <a:xfrm>
            <a:off x="7408843" y="4802433"/>
            <a:ext cx="1852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너비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en-US" altLang="ko-KR" b="1" dirty="0">
                <a:solidFill>
                  <a:schemeClr val="bg1"/>
                </a:solidFill>
                <a:effectLst/>
                <a:latin typeface="+mj-ea"/>
                <a:ea typeface="+mj-ea"/>
              </a:rPr>
              <a:t>1400px </a:t>
            </a:r>
            <a:r>
              <a:rPr lang="ko-KR" altLang="en-US" b="1" dirty="0">
                <a:solidFill>
                  <a:schemeClr val="bg1"/>
                </a:solidFill>
                <a:effectLst/>
                <a:latin typeface="+mj-ea"/>
                <a:ea typeface="+mj-ea"/>
              </a:rPr>
              <a:t>기준</a:t>
            </a:r>
            <a:endParaRPr lang="en-US" altLang="ko-KR" b="1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20078949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cxnSpLocks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9ADF3B35-A81E-52C6-FEC4-FE0B55196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55" y="200660"/>
            <a:ext cx="3833710" cy="474218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17484A2-F372-C2A2-BC18-5A231D3E2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162" y="528325"/>
            <a:ext cx="759337" cy="74265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08FD334-A420-9F16-A97F-F7DFC8CE8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6063" y="527876"/>
            <a:ext cx="759336" cy="742650"/>
          </a:xfrm>
          <a:prstGeom prst="rect">
            <a:avLst/>
          </a:prstGeom>
        </p:spPr>
      </p:pic>
      <p:sp>
        <p:nvSpPr>
          <p:cNvPr id="672" name="타원 671">
            <a:extLst>
              <a:ext uri="{FF2B5EF4-FFF2-40B4-BE49-F238E27FC236}">
                <a16:creationId xmlns:a16="http://schemas.microsoft.com/office/drawing/2014/main" id="{A87B655E-2D96-9A55-2429-40AD6DE718A9}"/>
              </a:ext>
            </a:extLst>
          </p:cNvPr>
          <p:cNvSpPr/>
          <p:nvPr/>
        </p:nvSpPr>
        <p:spPr>
          <a:xfrm>
            <a:off x="2895327" y="1150096"/>
            <a:ext cx="724702" cy="82267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4" name="직선 화살표 연결선 673">
            <a:extLst>
              <a:ext uri="{FF2B5EF4-FFF2-40B4-BE49-F238E27FC236}">
                <a16:creationId xmlns:a16="http://schemas.microsoft.com/office/drawing/2014/main" id="{44A65940-F698-A76A-C89C-E27B7363A580}"/>
              </a:ext>
            </a:extLst>
          </p:cNvPr>
          <p:cNvCxnSpPr>
            <a:cxnSpLocks/>
          </p:cNvCxnSpPr>
          <p:nvPr/>
        </p:nvCxnSpPr>
        <p:spPr>
          <a:xfrm flipV="1">
            <a:off x="3737392" y="1270526"/>
            <a:ext cx="432201" cy="2278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직선 화살표 연결선 675">
            <a:extLst>
              <a:ext uri="{FF2B5EF4-FFF2-40B4-BE49-F238E27FC236}">
                <a16:creationId xmlns:a16="http://schemas.microsoft.com/office/drawing/2014/main" id="{6F8D88C7-4D8E-F2EB-F9E6-162BD8075D39}"/>
              </a:ext>
            </a:extLst>
          </p:cNvPr>
          <p:cNvCxnSpPr>
            <a:cxnSpLocks/>
          </p:cNvCxnSpPr>
          <p:nvPr/>
        </p:nvCxnSpPr>
        <p:spPr>
          <a:xfrm>
            <a:off x="5091472" y="889979"/>
            <a:ext cx="38222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575;p29"/>
          <p:cNvSpPr txBox="1"/>
          <p:nvPr/>
        </p:nvSpPr>
        <p:spPr>
          <a:xfrm>
            <a:off x="6325399" y="505947"/>
            <a:ext cx="2737500" cy="4562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>
              <a:defRPr/>
            </a:pPr>
            <a:r>
              <a:rPr lang="ko-KR" altLang="en-US" sz="1000" b="1">
                <a:latin typeface="맑은 고딕"/>
                <a:ea typeface="맑은 고딕"/>
              </a:rPr>
              <a:t>모든 차트에 요소 호버시 해당 음악에 상세 페이지로 이동 </a:t>
            </a:r>
            <a:endParaRPr lang="ko-KR" altLang="en-US" sz="1000" b="1">
              <a:latin typeface="맑은 고딕"/>
              <a:ea typeface="맑은 고딕"/>
            </a:endParaRPr>
          </a:p>
          <a:p>
            <a:pPr marL="0" indent="0" algn="l">
              <a:defRPr/>
            </a:pPr>
            <a:endParaRPr lang="en-US" altLang="ko-KR" b="1">
              <a:latin typeface="맑은 고딕"/>
              <a:ea typeface="맑은 고딕"/>
            </a:endParaRPr>
          </a:p>
          <a:p>
            <a:pPr marL="0" indent="0" algn="l">
              <a:defRPr/>
            </a:pPr>
            <a:endParaRPr lang="en-US" altLang="ko-KR" b="1">
              <a:latin typeface="맑은 고딕"/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A129C8-B9F1-E1AA-A9EB-EB26FBA7E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6919" y="1498380"/>
            <a:ext cx="2124527" cy="1746250"/>
          </a:xfrm>
          <a:prstGeom prst="rect">
            <a:avLst/>
          </a:prstGeom>
        </p:spPr>
      </p:pic>
      <p:sp>
        <p:nvSpPr>
          <p:cNvPr id="6" name="Google Shape;575;p29">
            <a:extLst>
              <a:ext uri="{FF2B5EF4-FFF2-40B4-BE49-F238E27FC236}">
                <a16:creationId xmlns:a16="http://schemas.microsoft.com/office/drawing/2014/main" id="{1BF5FDAC-99CE-1B89-BB34-423ED82B9DFF}"/>
              </a:ext>
            </a:extLst>
          </p:cNvPr>
          <p:cNvSpPr txBox="1">
            <a:spLocks/>
          </p:cNvSpPr>
          <p:nvPr/>
        </p:nvSpPr>
        <p:spPr>
          <a:xfrm>
            <a:off x="6351446" y="1881863"/>
            <a:ext cx="2737500" cy="51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아티스트 클릭 시 해당 아티스트에 노래 목록으로 이동 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l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D89D278-4289-00D5-5170-9D315CEE0744}"/>
              </a:ext>
            </a:extLst>
          </p:cNvPr>
          <p:cNvCxnSpPr>
            <a:cxnSpLocks/>
          </p:cNvCxnSpPr>
          <p:nvPr/>
        </p:nvCxnSpPr>
        <p:spPr>
          <a:xfrm>
            <a:off x="3729300" y="1640778"/>
            <a:ext cx="478692" cy="3045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FC0CA91-3944-F08D-6689-6C9B60B41AAC}"/>
              </a:ext>
            </a:extLst>
          </p:cNvPr>
          <p:cNvCxnSpPr>
            <a:cxnSpLocks/>
          </p:cNvCxnSpPr>
          <p:nvPr/>
        </p:nvCxnSpPr>
        <p:spPr>
          <a:xfrm>
            <a:off x="3620029" y="2899486"/>
            <a:ext cx="598359" cy="5192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575;p29">
            <a:extLst>
              <a:ext uri="{FF2B5EF4-FFF2-40B4-BE49-F238E27FC236}">
                <a16:creationId xmlns:a16="http://schemas.microsoft.com/office/drawing/2014/main" id="{D5C0DCEE-9232-A1BA-805C-9AA1EB762677}"/>
              </a:ext>
            </a:extLst>
          </p:cNvPr>
          <p:cNvSpPr txBox="1">
            <a:spLocks/>
          </p:cNvSpPr>
          <p:nvPr/>
        </p:nvSpPr>
        <p:spPr>
          <a:xfrm>
            <a:off x="4257162" y="3317786"/>
            <a:ext cx="2737500" cy="61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각 각에 차트 데이터에서 랜덤하게 요소를 가져와 출력 하는 것을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오늘의 추천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기능 구현 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l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920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1671" y="315310"/>
            <a:ext cx="1556939" cy="442270"/>
          </a:xfrm>
        </p:spPr>
        <p:txBody>
          <a:bodyPr/>
          <a:lstStyle/>
          <a:p>
            <a:r>
              <a:rPr lang="ko-KR" altLang="en-US" sz="2000" dirty="0"/>
              <a:t>차트 페이지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66096" y="1143507"/>
            <a:ext cx="3368100" cy="950153"/>
          </a:xfrm>
        </p:spPr>
        <p:txBody>
          <a:bodyPr/>
          <a:lstStyle/>
          <a:p>
            <a:pPr lvl="0" algn="l">
              <a:defRPr/>
            </a:pPr>
            <a:r>
              <a:rPr lang="en-US" altLang="ko-KR" sz="1200"/>
              <a:t>   </a:t>
            </a:r>
            <a:r>
              <a:rPr lang="en-US" altLang="ko-KR" sz="1300"/>
              <a:t>     </a:t>
            </a:r>
            <a:r>
              <a:rPr lang="ko-KR" altLang="en-US" sz="1300">
                <a:latin typeface="맑은 고딕"/>
                <a:ea typeface="맑은 고딕"/>
              </a:rPr>
              <a:t>각각 두개의 컴포넌트 스와이퍼 효과 사용 </a:t>
            </a:r>
            <a:r>
              <a:rPr lang="en-US" altLang="ko-KR" sz="1300">
                <a:latin typeface="맑은 고딕"/>
                <a:ea typeface="맑은 고딕"/>
              </a:rPr>
              <a:t>,</a:t>
            </a:r>
            <a:r>
              <a:rPr lang="ko-KR" altLang="en-US" sz="1300">
                <a:latin typeface="맑은 고딕"/>
                <a:ea typeface="맑은 고딕"/>
              </a:rPr>
              <a:t> </a:t>
            </a:r>
            <a:r>
              <a:rPr lang="en-US" altLang="ko-KR" sz="1300">
                <a:latin typeface="맑은 고딕"/>
                <a:ea typeface="맑은 고딕"/>
              </a:rPr>
              <a:t>data . Map </a:t>
            </a:r>
            <a:r>
              <a:rPr lang="ko-KR" altLang="en-US" sz="1300">
                <a:latin typeface="맑은 고딕"/>
                <a:ea typeface="맑은 고딕"/>
              </a:rPr>
              <a:t>으로  각각 스와이퍼 아이템에 </a:t>
            </a:r>
            <a:r>
              <a:rPr lang="en-US" altLang="ko-KR" sz="1300">
                <a:latin typeface="맑은 고딕"/>
                <a:ea typeface="맑은 고딕"/>
              </a:rPr>
              <a:t>5</a:t>
            </a:r>
            <a:r>
              <a:rPr lang="ko-KR" altLang="en-US" sz="1300">
                <a:latin typeface="맑은 고딕"/>
                <a:ea typeface="맑은 고딕"/>
              </a:rPr>
              <a:t>의 배수마다 잘라서 배분하여 나타냄</a:t>
            </a:r>
            <a:endParaRPr lang="ko-KR" altLang="en-US" sz="1300">
              <a:latin typeface="맑은 고딕"/>
              <a:ea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76" y="757580"/>
            <a:ext cx="4079684" cy="2092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76" y="2850405"/>
            <a:ext cx="4084789" cy="2062012"/>
          </a:xfrm>
          <a:prstGeom prst="rect">
            <a:avLst/>
          </a:prstGeom>
        </p:spPr>
      </p:pic>
      <p:sp>
        <p:nvSpPr>
          <p:cNvPr id="8" name="부제목 2"/>
          <p:cNvSpPr txBox="1"/>
          <p:nvPr/>
        </p:nvSpPr>
        <p:spPr>
          <a:xfrm>
            <a:off x="4442460" y="2256815"/>
            <a:ext cx="4061520" cy="116351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lvl="0" algn="l">
              <a:defRPr/>
            </a:pPr>
            <a:r>
              <a:rPr lang="en-US" altLang="ko-KR" sz="1300"/>
              <a:t>  </a:t>
            </a:r>
            <a:r>
              <a:rPr lang="en-US" altLang="ko-KR" sz="1300">
                <a:latin typeface="맑은 고딕"/>
                <a:ea typeface="맑은 고딕"/>
              </a:rPr>
              <a:t>     </a:t>
            </a:r>
            <a:r>
              <a:rPr lang="ko-KR" altLang="en-US" sz="1300">
                <a:latin typeface="맑은 고딕"/>
                <a:ea typeface="맑은 고딕"/>
              </a:rPr>
              <a:t>각각 음악의 제목을 누르시 음악의</a:t>
            </a:r>
            <a:r>
              <a:rPr lang="en-US" altLang="ko-KR" sz="1300">
                <a:latin typeface="맑은 고딕"/>
                <a:ea typeface="맑은 고딕"/>
              </a:rPr>
              <a:t> </a:t>
            </a:r>
            <a:r>
              <a:rPr lang="ko-KR" altLang="en-US" sz="1300">
                <a:latin typeface="맑은 고딕"/>
                <a:ea typeface="맑은 고딕"/>
              </a:rPr>
              <a:t>세부정보 페이지로 이동</a:t>
            </a:r>
            <a:r>
              <a:rPr lang="en-US" altLang="ko-KR" sz="1300">
                <a:latin typeface="맑은 고딕"/>
                <a:ea typeface="맑은 고딕"/>
              </a:rPr>
              <a:t>,</a:t>
            </a:r>
            <a:r>
              <a:rPr lang="ko-KR" altLang="en-US" sz="1300">
                <a:latin typeface="맑은 고딕"/>
                <a:ea typeface="맑은 고딕"/>
              </a:rPr>
              <a:t> 가수명 클릭시에는 데이터상에 같은가수의곡들을 보여주는 리스트로 이동함</a:t>
            </a:r>
            <a:r>
              <a:rPr lang="en-US" altLang="ko-KR" sz="1300"/>
              <a:t> </a:t>
            </a:r>
            <a:endParaRPr lang="en-US" altLang="ko-KR" sz="1300"/>
          </a:p>
        </p:txBody>
      </p:sp>
      <p:sp>
        <p:nvSpPr>
          <p:cNvPr id="9" name="부제목 2"/>
          <p:cNvSpPr txBox="1"/>
          <p:nvPr/>
        </p:nvSpPr>
        <p:spPr>
          <a:xfrm>
            <a:off x="4419600" y="3168284"/>
            <a:ext cx="3589080" cy="72521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lvl="0" algn="l">
              <a:defRPr/>
            </a:pPr>
            <a:r>
              <a:rPr lang="en-US" altLang="ko-KR" sz="1300">
                <a:latin typeface="맑은 고딕"/>
                <a:ea typeface="맑은 고딕"/>
              </a:rPr>
              <a:t>       </a:t>
            </a:r>
            <a:r>
              <a:rPr lang="ko-KR" altLang="en-US" sz="1300">
                <a:latin typeface="맑은 고딕"/>
                <a:ea typeface="맑은 고딕"/>
              </a:rPr>
              <a:t>더보기 란 클릭시 국내 </a:t>
            </a:r>
            <a:r>
              <a:rPr lang="en-US" altLang="ko-KR" sz="1300">
                <a:latin typeface="맑은 고딕"/>
                <a:ea typeface="맑은 고딕"/>
              </a:rPr>
              <a:t>/ </a:t>
            </a:r>
            <a:r>
              <a:rPr lang="ko-KR" altLang="en-US" sz="1300">
                <a:latin typeface="맑은 고딕"/>
                <a:ea typeface="맑은 고딕"/>
              </a:rPr>
              <a:t>빌보드 </a:t>
            </a:r>
            <a:endParaRPr lang="ko-KR" altLang="en-US" sz="1300">
              <a:latin typeface="맑은 고딕"/>
              <a:ea typeface="맑은 고딕"/>
            </a:endParaRPr>
          </a:p>
          <a:p>
            <a:pPr lvl="0" algn="l">
              <a:defRPr/>
            </a:pPr>
            <a:r>
              <a:rPr lang="ko-KR" altLang="en-US" sz="1300">
                <a:latin typeface="맑은 고딕"/>
                <a:ea typeface="맑은 고딕"/>
              </a:rPr>
              <a:t>       각 각의</a:t>
            </a:r>
            <a:r>
              <a:rPr lang="en-US" altLang="ko-KR" sz="1300">
                <a:latin typeface="맑은 고딕"/>
                <a:ea typeface="맑은 고딕"/>
              </a:rPr>
              <a:t> </a:t>
            </a:r>
            <a:r>
              <a:rPr lang="ko-KR" altLang="en-US" sz="1300">
                <a:latin typeface="맑은 고딕"/>
                <a:ea typeface="맑은 고딕"/>
              </a:rPr>
              <a:t>모든곡의 리스트로 이동</a:t>
            </a:r>
            <a:endParaRPr lang="ko-KR" altLang="en-US" sz="1300">
              <a:latin typeface="맑은 고딕"/>
              <a:ea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3695700" y="2813685"/>
            <a:ext cx="510540" cy="3962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11" name=""/>
          <p:cNvCxnSpPr/>
          <p:nvPr/>
        </p:nvCxnSpPr>
        <p:spPr>
          <a:xfrm>
            <a:off x="4183380" y="3133725"/>
            <a:ext cx="777240" cy="32004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374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2430" y="113511"/>
            <a:ext cx="2622000" cy="417046"/>
          </a:xfrm>
        </p:spPr>
        <p:txBody>
          <a:bodyPr/>
          <a:lstStyle/>
          <a:p>
            <a:r>
              <a:rPr lang="ko-KR" altLang="en-US" sz="1800" dirty="0"/>
              <a:t>음악 리스트 페이지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55948" y="966318"/>
            <a:ext cx="3901500" cy="3210863"/>
          </a:xfrm>
        </p:spPr>
        <p:txBody>
          <a:bodyPr/>
          <a:lstStyle/>
          <a:p>
            <a:pPr lvl="0" algn="l">
              <a:defRPr/>
            </a:pPr>
            <a:r>
              <a:rPr lang="ko-KR" altLang="en-US" sz="1300">
                <a:latin typeface="맑은 고딕"/>
                <a:ea typeface="맑은 고딕"/>
              </a:rPr>
              <a:t>어느 경로를 타고 들어왔느냐에 따라 최상단의 리스트이름이 교체됨</a:t>
            </a:r>
            <a:endParaRPr lang="ko-KR" altLang="en-US" sz="1300">
              <a:latin typeface="맑은 고딕"/>
              <a:ea typeface="맑은 고딕"/>
            </a:endParaRPr>
          </a:p>
          <a:p>
            <a:pPr lvl="0" algn="l">
              <a:defRPr/>
            </a:pPr>
            <a:endParaRPr lang="en-US" altLang="ko-KR" sz="1300">
              <a:latin typeface="맑은 고딕"/>
              <a:ea typeface="맑은 고딕"/>
            </a:endParaRPr>
          </a:p>
          <a:p>
            <a:pPr lvl="0" algn="l">
              <a:defRPr/>
            </a:pPr>
            <a:r>
              <a:rPr lang="ko-KR" altLang="en-US" sz="1300">
                <a:latin typeface="맑은 고딕"/>
                <a:ea typeface="맑은 고딕"/>
              </a:rPr>
              <a:t>전체재생버튼시 플레이리스트 목록에 추가</a:t>
            </a:r>
            <a:br>
              <a:rPr lang="en-US" altLang="ko-KR" sz="1300">
                <a:ea typeface="맑은 고딕"/>
              </a:rPr>
            </a:br>
            <a:endParaRPr lang="ko-KR" altLang="en-US" sz="1300">
              <a:latin typeface="맑은 고딕"/>
              <a:ea typeface="맑은 고딕"/>
            </a:endParaRPr>
          </a:p>
          <a:p>
            <a:pPr lvl="0" algn="l">
              <a:defRPr/>
            </a:pPr>
            <a:r>
              <a:rPr lang="ko-KR" altLang="en-US" sz="1300">
                <a:latin typeface="맑은 고딕"/>
                <a:ea typeface="맑은 고딕"/>
              </a:rPr>
              <a:t>각각 제목과 가수명에 세부페이지 와 가수별 리스트 링크</a:t>
            </a:r>
            <a:endParaRPr lang="ko-KR" altLang="en-US" sz="1300">
              <a:latin typeface="맑은 고딕"/>
              <a:ea typeface="맑은 고딕"/>
            </a:endParaRPr>
          </a:p>
          <a:p>
            <a:pPr lvl="0" algn="l">
              <a:defRPr/>
            </a:pPr>
            <a:endParaRPr lang="ko-KR" altLang="en-US" sz="1300">
              <a:latin typeface="맑은 고딕"/>
              <a:ea typeface="맑은 고딕"/>
            </a:endParaRPr>
          </a:p>
          <a:p>
            <a:pPr lvl="0" algn="l">
              <a:defRPr/>
            </a:pPr>
            <a:r>
              <a:rPr lang="ko-KR" altLang="en-US" sz="1300">
                <a:latin typeface="맑은 고딕"/>
                <a:ea typeface="맑은 고딕"/>
              </a:rPr>
              <a:t>전체 재생 </a:t>
            </a:r>
            <a:r>
              <a:rPr lang="en-US" altLang="ko-KR" sz="1300">
                <a:latin typeface="맑은 고딕"/>
                <a:ea typeface="맑은 고딕"/>
              </a:rPr>
              <a:t>musicplay</a:t>
            </a:r>
            <a:r>
              <a:rPr lang="ko-KR" altLang="en-US" sz="1300">
                <a:latin typeface="맑은 고딕"/>
                <a:ea typeface="맑은 고딕"/>
              </a:rPr>
              <a:t>에 전곡 데이터 전달</a:t>
            </a:r>
            <a:endParaRPr lang="ko-KR" altLang="en-US" sz="1300">
              <a:latin typeface="맑은 고딕"/>
              <a:ea typeface="맑은 고딕"/>
            </a:endParaRPr>
          </a:p>
          <a:p>
            <a:pPr lvl="0" algn="l">
              <a:defRPr/>
            </a:pPr>
            <a:endParaRPr lang="ko-KR" altLang="en-US" sz="1300">
              <a:latin typeface="맑은 고딕"/>
              <a:ea typeface="맑은 고딕"/>
            </a:endParaRPr>
          </a:p>
          <a:p>
            <a:pPr lvl="0" algn="l">
              <a:defRPr/>
            </a:pPr>
            <a:r>
              <a:rPr lang="ko-KR" altLang="en-US" sz="1300">
                <a:latin typeface="맑은 고딕"/>
                <a:ea typeface="맑은 고딕"/>
              </a:rPr>
              <a:t>랜덤 재생 시 </a:t>
            </a:r>
            <a:r>
              <a:rPr lang="en-US" altLang="ko-KR" sz="1300">
                <a:latin typeface="맑은 고딕"/>
                <a:ea typeface="맑은 고딕"/>
              </a:rPr>
              <a:t>musicplay</a:t>
            </a:r>
            <a:r>
              <a:rPr lang="ko-KR" altLang="en-US" sz="1300">
                <a:latin typeface="맑은 고딕"/>
                <a:ea typeface="맑은 고딕"/>
              </a:rPr>
              <a:t>에 전곡이 랜덤하게 전달</a:t>
            </a:r>
            <a:endParaRPr lang="ko-KR" altLang="en-US" sz="1300">
              <a:latin typeface="맑은 고딕"/>
              <a:ea typeface="맑은 고딕"/>
            </a:endParaRPr>
          </a:p>
          <a:p>
            <a:pPr lvl="0" algn="l">
              <a:defRPr/>
            </a:pPr>
            <a:endParaRPr lang="ko-KR" altLang="en-US" sz="1300">
              <a:latin typeface="맑은 고딕"/>
              <a:ea typeface="맑은 고딕"/>
            </a:endParaRPr>
          </a:p>
          <a:p>
            <a:pPr lvl="0" algn="l">
              <a:defRPr/>
            </a:pPr>
            <a:r>
              <a:rPr lang="ko-KR" altLang="en-US" sz="1300">
                <a:latin typeface="맑은 고딕"/>
                <a:ea typeface="맑은 고딕"/>
              </a:rPr>
              <a:t>선택 재생이 </a:t>
            </a:r>
            <a:r>
              <a:rPr lang="en-US" altLang="ko-KR" sz="1300">
                <a:latin typeface="맑은 고딕"/>
                <a:ea typeface="맑은 고딕"/>
              </a:rPr>
              <a:t>musicplay</a:t>
            </a:r>
            <a:r>
              <a:rPr lang="ko-KR" altLang="en-US" sz="1300">
                <a:latin typeface="맑은 고딕"/>
                <a:ea typeface="맑은 고딕"/>
              </a:rPr>
              <a:t>에 선택한 곡 전달 </a:t>
            </a:r>
            <a:endParaRPr lang="ko-KR" altLang="en-US" sz="1300">
              <a:latin typeface="맑은 고딕"/>
              <a:ea typeface="맑은 고딕"/>
            </a:endParaRPr>
          </a:p>
          <a:p>
            <a:pPr lvl="0" algn="l">
              <a:defRPr/>
            </a:pPr>
            <a:endParaRPr lang="ko-KR" altLang="en-US" sz="1300">
              <a:latin typeface="맑은 고딕"/>
              <a:ea typeface="맑은 고딕"/>
            </a:endParaRPr>
          </a:p>
          <a:p>
            <a:pPr lvl="0" algn="l">
              <a:defRPr/>
            </a:pPr>
            <a:endParaRPr lang="ko-KR" altLang="en-US" sz="1300">
              <a:latin typeface="맑은 고딕"/>
              <a:ea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7670" y="695614"/>
            <a:ext cx="4672900" cy="3973252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129539" y="1053465"/>
            <a:ext cx="1447800" cy="56387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7" name=""/>
          <p:cNvCxnSpPr/>
          <p:nvPr/>
        </p:nvCxnSpPr>
        <p:spPr>
          <a:xfrm>
            <a:off x="1562100" y="1411605"/>
            <a:ext cx="3649980" cy="130302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523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1508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VIBE,APPLE, FLO, genie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여러 음악 페이지에서 사용되는 기능 위주로 페이지 구현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ko-KR" altLang="en-US" dirty="0"/>
              <a:t>기술 스택 </a:t>
            </a:r>
            <a:r>
              <a:rPr lang="en-US" altLang="ko-KR" dirty="0"/>
              <a:t>:  </a:t>
            </a:r>
            <a:r>
              <a:rPr lang="en-US" altLang="ko-KR" b="1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REACT, REDUX, styled-components, AJAX, swiper 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altLang="ko-KR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개요</a:t>
            </a:r>
            <a:endParaRPr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8934" y="632458"/>
            <a:ext cx="3011169" cy="4305299"/>
          </a:xfrm>
          <a:prstGeom prst="rect">
            <a:avLst/>
          </a:prstGeom>
        </p:spPr>
      </p:pic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3765057" y="716787"/>
            <a:ext cx="5121129" cy="3385787"/>
          </a:xfr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457200" marR="0" lvl="0" indent="-3429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aven Pro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0" cap="none" spc="0" normalizeH="0" baseline="0" mc:Ignorable="hp" hp:hslEmbossed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   1.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 이미지 클릭 시 해당 내용이 담긴            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457200" marR="0" lvl="0" indent="-3429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aven Pro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         팝업 표시 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457200" marR="0" lvl="0" indent="-3429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aven Pro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      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 재생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 찜하기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 플레이 리스트 추가 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457200" marR="0" lvl="0" indent="-3429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aven Pro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      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 해당 노래 가사가 있다면 출력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457200" marR="0" lvl="0" indent="-3429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aven Pro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457200" marR="0" lvl="0" indent="-3429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aven Pro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      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 추천 음악 출력 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457200" marR="0" lvl="0" indent="-3429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aven Pro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hare Tech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        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Share Tech"/>
                <a:sym typeface="Share Tech"/>
              </a:rPr>
              <a:t>댓글 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Share Tech"/>
                <a:sym typeface="Share Tech"/>
              </a:rPr>
              <a:t>/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Share Tech"/>
                <a:sym typeface="Share Tech"/>
              </a:rPr>
              <a:t>댓글창 기능 구현 </a:t>
            </a:r>
            <a:br>
              <a:rPr xmlns:mc="http://schemas.openxmlformats.org/markup-compatibility/2006" xmlns:hp="http://schemas.haansoft.com/office/presentation/8.0" kumimoji="0" lang="en-US" altLang="ko-KR" sz="1300" b="1" i="0" u="none" strike="noStrike" kern="0" cap="none" spc="0" normalizeH="0" baseline="0" mc:Ignorable="hp" hp:hslEmbossed="0">
                <a:solidFill>
                  <a:srgbClr val="ffffff"/>
                </a:solidFill>
                <a:ea typeface="맑은 고딕"/>
                <a:cs typeface="Share Tech"/>
                <a:sym typeface="Share Tech"/>
              </a:rPr>
            </a:br>
            <a:r>
              <a: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Share Tech"/>
                <a:sym typeface="Share Tech"/>
              </a:rPr>
              <a:t>           각 곡마다 댓글 확인 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Share Tech"/>
                <a:sym typeface="Share Tech"/>
              </a:rPr>
              <a:t>/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Share Tech"/>
                <a:sym typeface="Share Tech"/>
              </a:rPr>
              <a:t>작성 가능 </a:t>
            </a:r>
            <a:br>
              <a:rPr xmlns:mc="http://schemas.openxmlformats.org/markup-compatibility/2006" xmlns:hp="http://schemas.haansoft.com/office/presentation/8.0" kumimoji="0" lang="en-US" altLang="ko-KR" sz="1300" b="1" i="0" u="none" strike="noStrike" kern="0" cap="none" spc="0" normalizeH="0" baseline="0" mc:Ignorable="hp" hp:hslEmbossed="0">
                <a:solidFill>
                  <a:srgbClr val="ffffff"/>
                </a:solidFill>
                <a:ea typeface="맑은 고딕"/>
                <a:cs typeface="Share Tech"/>
                <a:sym typeface="Share Tech"/>
              </a:rPr>
            </a:br>
            <a:r>
              <a: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Share Tech"/>
                <a:sym typeface="Share Tech"/>
              </a:rPr>
              <a:t>           비 로그인시 입력창 비활성화 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Share Tech"/>
                <a:sym typeface="Share Tech"/>
              </a:rPr>
              <a:t>+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Share Tech"/>
                <a:sym typeface="Share Tech"/>
              </a:rPr>
              <a:t>로그인창 링크                   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Share Tech"/>
              <a:sym typeface="Share Tech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hare Tech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Share Tech"/>
                <a:sym typeface="Share Tech"/>
              </a:rPr>
              <a:t>           출력</a:t>
            </a:r>
            <a:br>
              <a:rPr xmlns:mc="http://schemas.openxmlformats.org/markup-compatibility/2006" xmlns:hp="http://schemas.haansoft.com/office/presentation/8.0" kumimoji="0" lang="en-US" altLang="ko-KR" sz="1300" b="1" i="0" u="none" strike="noStrike" kern="0" cap="none" spc="0" normalizeH="0" baseline="0" mc:Ignorable="hp" hp:hslEmbossed="0">
                <a:solidFill>
                  <a:srgbClr val="ffffff"/>
                </a:solidFill>
                <a:ea typeface="맑은 고딕"/>
                <a:cs typeface="Share Tech"/>
                <a:sym typeface="Share Tech"/>
              </a:rPr>
            </a:br>
            <a:r>
              <a: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Share Tech"/>
                <a:sym typeface="Share Tech"/>
              </a:rPr>
              <a:t>           로그인시 댓글 작성 가능 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Share Tech"/>
                <a:sym typeface="Share Tech"/>
              </a:rPr>
              <a:t>/ 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Share Tech"/>
              <a:sym typeface="Share Tech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hare Tech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Share Tech"/>
                <a:sym typeface="Share Tech"/>
              </a:rPr>
              <a:t>           작성시 닉네임 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Share Tech"/>
                <a:sym typeface="Share Tech"/>
              </a:rPr>
              <a:t>/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Share Tech"/>
                <a:sym typeface="Share Tech"/>
              </a:rPr>
              <a:t>아이콘 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Share Tech"/>
                <a:sym typeface="Share Tech"/>
              </a:rPr>
              <a:t>/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Share Tech"/>
                <a:sym typeface="Share Tech"/>
              </a:rPr>
              <a:t>댓글내용 표시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Share Tech"/>
              <a:sym typeface="Share Tech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hare Tech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Share Tech"/>
                <a:sym typeface="Share Tech"/>
              </a:rPr>
              <a:t>           자신이 적은 댓글이면 삭제버튼 출력 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Share Tech"/>
                <a:sym typeface="Share Tech"/>
              </a:rPr>
              <a:t>/  </a:t>
            </a:r>
            <a:br>
              <a:rPr xmlns:mc="http://schemas.openxmlformats.org/markup-compatibility/2006" xmlns:hp="http://schemas.haansoft.com/office/presentation/8.0" kumimoji="0" lang="en-US" altLang="ko-KR" sz="1300" b="1" i="0" u="none" strike="noStrike" kern="0" cap="none" spc="0" normalizeH="0" baseline="0" mc:Ignorable="hp" hp:hslEmbossed="0">
                <a:solidFill>
                  <a:srgbClr val="ffffff"/>
                </a:solidFill>
                <a:ea typeface="맑은 고딕"/>
                <a:cs typeface="Share Tech"/>
                <a:sym typeface="Share Tech"/>
              </a:rPr>
            </a:br>
            <a:r>
              <a: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Share Tech"/>
                <a:sym typeface="Share Tech"/>
              </a:rPr>
              <a:t>           자신의 댓글이 아니면 신고버튼 출력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0" cap="none" spc="0" normalizeH="0" baseline="0" mc:Ignorable="hp" hp:hslEmbossed="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0" cap="none" spc="0" normalizeH="0" baseline="0" mc:Ignorable="hp" hp:hslEmbossed="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457200" marR="0" lvl="0" indent="-3429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aven Pro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1" name="Google Shape;574;p29"/>
          <p:cNvSpPr txBox="1"/>
          <p:nvPr/>
        </p:nvSpPr>
        <p:spPr>
          <a:xfrm>
            <a:off x="368300" y="0"/>
            <a:ext cx="3347404" cy="577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hare Tech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0" cap="none" spc="0" normalizeH="0" baseline="0" mc:Ignorable="hp" hp:hslEmbossed="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세부 정보 페이지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0" cap="none" spc="0" normalizeH="0" baseline="0" mc:Ignorable="hp" hp:hslEmbossed="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37155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686E6CD-9043-EFDD-154C-4CB5FE3B6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85" y="583145"/>
            <a:ext cx="4788990" cy="4450684"/>
          </a:xfrm>
          <a:prstGeom prst="rect">
            <a:avLst/>
          </a:prstGeom>
        </p:spPr>
      </p:pic>
      <p:sp>
        <p:nvSpPr>
          <p:cNvPr id="14" name="Google Shape;574;p29">
            <a:extLst>
              <a:ext uri="{FF2B5EF4-FFF2-40B4-BE49-F238E27FC236}">
                <a16:creationId xmlns:a16="http://schemas.microsoft.com/office/drawing/2014/main" id="{3024AD19-C57B-E9D0-4F4E-F698982E46AA}"/>
              </a:ext>
            </a:extLst>
          </p:cNvPr>
          <p:cNvSpPr txBox="1">
            <a:spLocks/>
          </p:cNvSpPr>
          <p:nvPr/>
        </p:nvSpPr>
        <p:spPr>
          <a:xfrm>
            <a:off x="177800" y="5345"/>
            <a:ext cx="205200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6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-US" sz="3000" b="1" dirty="0"/>
              <a:t>Storage</a:t>
            </a:r>
          </a:p>
        </p:txBody>
      </p:sp>
      <p:sp>
        <p:nvSpPr>
          <p:cNvPr id="15" name="Google Shape;574;p29">
            <a:extLst>
              <a:ext uri="{FF2B5EF4-FFF2-40B4-BE49-F238E27FC236}">
                <a16:creationId xmlns:a16="http://schemas.microsoft.com/office/drawing/2014/main" id="{92BEA46D-F9A1-8FD2-7211-115A1C5F46A2}"/>
              </a:ext>
            </a:extLst>
          </p:cNvPr>
          <p:cNvSpPr txBox="1">
            <a:spLocks/>
          </p:cNvSpPr>
          <p:nvPr/>
        </p:nvSpPr>
        <p:spPr>
          <a:xfrm>
            <a:off x="5431411" y="802992"/>
            <a:ext cx="3141089" cy="367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6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playlist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컨포넌트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열림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닫힘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DC30B05-1C8E-44A2-44E9-92A796B7B677}"/>
              </a:ext>
            </a:extLst>
          </p:cNvPr>
          <p:cNvSpPr/>
          <p:nvPr/>
        </p:nvSpPr>
        <p:spPr>
          <a:xfrm>
            <a:off x="1760220" y="1160945"/>
            <a:ext cx="617220" cy="59869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E70E54B-8629-12E1-53AF-1B24E628C9F6}"/>
              </a:ext>
            </a:extLst>
          </p:cNvPr>
          <p:cNvCxnSpPr/>
          <p:nvPr/>
        </p:nvCxnSpPr>
        <p:spPr>
          <a:xfrm flipV="1">
            <a:off x="2713990" y="1057226"/>
            <a:ext cx="2491740" cy="2258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574;p29">
            <a:extLst>
              <a:ext uri="{FF2B5EF4-FFF2-40B4-BE49-F238E27FC236}">
                <a16:creationId xmlns:a16="http://schemas.microsoft.com/office/drawing/2014/main" id="{AE072BCB-E6FD-BE7E-B943-93D4E8F261F7}"/>
              </a:ext>
            </a:extLst>
          </p:cNvPr>
          <p:cNvSpPr txBox="1">
            <a:spLocks/>
          </p:cNvSpPr>
          <p:nvPr/>
        </p:nvSpPr>
        <p:spPr>
          <a:xfrm>
            <a:off x="5431408" y="3271252"/>
            <a:ext cx="3141089" cy="367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6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객체에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pick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playList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부분 출력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Google Shape;574;p29">
            <a:extLst>
              <a:ext uri="{FF2B5EF4-FFF2-40B4-BE49-F238E27FC236}">
                <a16:creationId xmlns:a16="http://schemas.microsoft.com/office/drawing/2014/main" id="{4B58ECC4-9898-682E-1BBE-3928E79DCBBA}"/>
              </a:ext>
            </a:extLst>
          </p:cNvPr>
          <p:cNvSpPr txBox="1">
            <a:spLocks/>
          </p:cNvSpPr>
          <p:nvPr/>
        </p:nvSpPr>
        <p:spPr>
          <a:xfrm>
            <a:off x="5431410" y="1759644"/>
            <a:ext cx="3141089" cy="71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6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좋아요 누른 노래가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playList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없을 경우만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 리스트 추가 버튼 생성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Google Shape;574;p29">
            <a:extLst>
              <a:ext uri="{FF2B5EF4-FFF2-40B4-BE49-F238E27FC236}">
                <a16:creationId xmlns:a16="http://schemas.microsoft.com/office/drawing/2014/main" id="{2543D976-D985-1AD4-EC3E-9AFBD2684A67}"/>
              </a:ext>
            </a:extLst>
          </p:cNvPr>
          <p:cNvSpPr txBox="1">
            <a:spLocks/>
          </p:cNvSpPr>
          <p:nvPr/>
        </p:nvSpPr>
        <p:spPr>
          <a:xfrm>
            <a:off x="5431409" y="2513039"/>
            <a:ext cx="3141089" cy="54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6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 리스트 부분에 삭제 버튼 클릭 시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playlist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객체에 해당 데이터 삭제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19A3FAF-3FC2-DCCE-90CF-9D483A80D1B7}"/>
              </a:ext>
            </a:extLst>
          </p:cNvPr>
          <p:cNvSpPr/>
          <p:nvPr/>
        </p:nvSpPr>
        <p:spPr>
          <a:xfrm>
            <a:off x="3531870" y="2044805"/>
            <a:ext cx="617220" cy="59869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FBCB845-9CC9-400A-F6C2-6ABC96A32E3F}"/>
              </a:ext>
            </a:extLst>
          </p:cNvPr>
          <p:cNvCxnSpPr>
            <a:cxnSpLocks/>
          </p:cNvCxnSpPr>
          <p:nvPr/>
        </p:nvCxnSpPr>
        <p:spPr>
          <a:xfrm flipV="1">
            <a:off x="4257040" y="2185632"/>
            <a:ext cx="1038860" cy="8088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39B7D1E1-92E3-37EB-A3E5-4FF5EE592B96}"/>
              </a:ext>
            </a:extLst>
          </p:cNvPr>
          <p:cNvSpPr/>
          <p:nvPr/>
        </p:nvSpPr>
        <p:spPr>
          <a:xfrm>
            <a:off x="4713260" y="2536457"/>
            <a:ext cx="519430" cy="1815733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5741CE9-59B1-02EF-2ECB-277964F4E1E1}"/>
              </a:ext>
            </a:extLst>
          </p:cNvPr>
          <p:cNvSpPr/>
          <p:nvPr/>
        </p:nvSpPr>
        <p:spPr>
          <a:xfrm>
            <a:off x="3511170" y="3405188"/>
            <a:ext cx="617220" cy="59869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B7B8ABC-E13F-35F9-41E2-186D90B9493A}"/>
              </a:ext>
            </a:extLst>
          </p:cNvPr>
          <p:cNvCxnSpPr>
            <a:cxnSpLocks/>
          </p:cNvCxnSpPr>
          <p:nvPr/>
        </p:nvCxnSpPr>
        <p:spPr>
          <a:xfrm flipV="1">
            <a:off x="4225432" y="2952750"/>
            <a:ext cx="1137143" cy="4695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643173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" name="Google Shape;574;p29"/>
          <p:cNvSpPr txBox="1"/>
          <p:nvPr/>
        </p:nvSpPr>
        <p:spPr>
          <a:xfrm>
            <a:off x="459740" y="0"/>
            <a:ext cx="3164524" cy="577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6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>
              <a:defRPr/>
            </a:pPr>
            <a:r>
              <a:rPr lang="en-US" altLang="ko-KR" sz="3000" b="1"/>
              <a:t>LIST PAGE</a:t>
            </a:r>
            <a:endParaRPr lang="en-US" altLang="ko-KR" sz="3000" b="1"/>
          </a:p>
        </p:txBody>
      </p:sp>
      <p:sp>
        <p:nvSpPr>
          <p:cNvPr id="15" name="Google Shape;574;p29"/>
          <p:cNvSpPr txBox="1"/>
          <p:nvPr/>
        </p:nvSpPr>
        <p:spPr>
          <a:xfrm>
            <a:off x="4997071" y="764892"/>
            <a:ext cx="3141089" cy="367182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6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>
              <a:defRPr/>
            </a:pPr>
            <a:r>
              <a:rPr lang="en-US" altLang="ko-KR" sz="1200" b="1">
                <a:latin typeface="맑은 고딕"/>
                <a:ea typeface="맑은 고딕"/>
              </a:rPr>
              <a:t>LIST</a:t>
            </a:r>
            <a:r>
              <a:rPr lang="ko-KR" altLang="en-US" sz="1200" b="1">
                <a:latin typeface="맑은 고딕"/>
                <a:ea typeface="맑은 고딕"/>
              </a:rPr>
              <a:t> </a:t>
            </a:r>
            <a:r>
              <a:rPr lang="en-US" altLang="ko-KR" sz="1200" b="1">
                <a:latin typeface="맑은 고딕"/>
                <a:ea typeface="맑은 고딕"/>
              </a:rPr>
              <a:t>JSON</a:t>
            </a:r>
            <a:r>
              <a:rPr lang="ko-KR" altLang="en-US" sz="1200" b="1">
                <a:latin typeface="맑은 고딕"/>
                <a:ea typeface="맑은 고딕"/>
              </a:rPr>
              <a:t>파일에 값 출력 </a:t>
            </a:r>
            <a:endParaRPr lang="ko-KR" altLang="en-US" sz="1200" b="1">
              <a:latin typeface="맑은 고딕"/>
              <a:ea typeface="맑은 고딕"/>
            </a:endParaRPr>
          </a:p>
        </p:txBody>
      </p:sp>
      <p:pic>
        <p:nvPicPr>
          <p:cNvPr id="69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712" y="651510"/>
            <a:ext cx="3258413" cy="4084320"/>
          </a:xfrm>
          <a:prstGeom prst="rect">
            <a:avLst/>
          </a:prstGeom>
        </p:spPr>
      </p:pic>
      <p:sp>
        <p:nvSpPr>
          <p:cNvPr id="693" name="Google Shape;574;p29"/>
          <p:cNvSpPr txBox="1"/>
          <p:nvPr/>
        </p:nvSpPr>
        <p:spPr>
          <a:xfrm>
            <a:off x="4943731" y="1183992"/>
            <a:ext cx="3141089" cy="740562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hare Tech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클릭 시 해당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ID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와 값에 페이지로 이동 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hare Tech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입력 값 중에 같은 단어가 있는 경우 해당 요소 출력 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694" name="Google Shape;574;p29"/>
          <p:cNvSpPr txBox="1"/>
          <p:nvPr/>
        </p:nvSpPr>
        <p:spPr>
          <a:xfrm>
            <a:off x="4951352" y="1988109"/>
            <a:ext cx="3141089" cy="96154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hare Tech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hare Tech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더보기 버튼 클릭 시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LIST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JSON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의 갯수만큼 추가 생성 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hare Tech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갯수가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 BILLBOARD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CHART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에 길이보다 같거나 클 경우 더보기 버튼 삭제 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79470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 idx="0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프로젝트 과정</a:t>
            </a:r>
            <a:endParaRPr lang="ko-KR" altLang="en-US"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w="med" len="med"/>
            <a:tailEnd w="med" len="med"/>
          </a:ln>
        </p:spPr>
      </p:cxnSp>
      <p:grpSp>
        <p:nvGrpSpPr>
          <p:cNvPr id="1090" name="Google Shape;1090;p38"/>
          <p:cNvGrpSpPr/>
          <p:nvPr/>
        </p:nvGrpSpPr>
        <p:grpSpPr>
          <a:xfrm rot="0"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 rot="0"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 rot="0"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 rot="0"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610450" y="1977263"/>
            <a:ext cx="1881300" cy="427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/>
              <a:t>주제 선정</a:t>
            </a:r>
            <a:endParaRPr lang="ko-KR" altLang="en-US" sz="1800"/>
          </a:p>
        </p:txBody>
      </p:sp>
      <p:sp>
        <p:nvSpPr>
          <p:cNvPr id="1103" name="Google Shape;1103;p38"/>
          <p:cNvSpPr txBox="1">
            <a:spLocks noGrp="1"/>
          </p:cNvSpPr>
          <p:nvPr>
            <p:ph type="subTitle" idx="4294967295"/>
          </p:nvPr>
        </p:nvSpPr>
        <p:spPr>
          <a:xfrm>
            <a:off x="625677" y="1413756"/>
            <a:ext cx="1881300" cy="6447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400"/>
              <a:t>여러 주제 중 가장 알맞은 주제 선정 </a:t>
            </a:r>
            <a:endParaRPr lang="ko-KR" altLang="en-US" sz="1400"/>
          </a:p>
        </p:txBody>
      </p: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6720390" y="3438422"/>
            <a:ext cx="1881300" cy="4278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/>
              <a:t>NODE.JS</a:t>
            </a:r>
            <a:endParaRPr lang="en-US" altLang="ko-KR" sz="1800"/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590839" y="3858706"/>
            <a:ext cx="2239438" cy="80472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en-US" altLang="ko-KR" sz="1400"/>
              <a:t>NODE.JS/EXPRESS</a:t>
            </a:r>
            <a:r>
              <a:rPr lang="ko-KR" altLang="en-US" sz="1400"/>
              <a:t>를 이용하여 서버로 페이지 관리하기 </a:t>
            </a:r>
            <a:endParaRPr lang="ko-KR" altLang="en-US" sz="1400"/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647200" y="3438422"/>
            <a:ext cx="1881300" cy="4278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/>
              <a:t>페이지 설계</a:t>
            </a:r>
            <a:endParaRPr lang="ko-KR" altLang="en-US" sz="1800"/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2327124" y="3835858"/>
            <a:ext cx="2536621" cy="644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-KR" altLang="en-US" sz="1400"/>
              <a:t>서로 담당할 부분 결정 및 해당 페이지 </a:t>
            </a:r>
            <a:r>
              <a:rPr lang="en-US" altLang="ko-KR" sz="1400"/>
              <a:t>JSON</a:t>
            </a:r>
            <a:r>
              <a:rPr lang="ko-KR" altLang="en-US" sz="1400"/>
              <a:t> 작업</a:t>
            </a:r>
            <a:endParaRPr lang="ko-KR" altLang="en-US" sz="1400"/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4572000" y="1977263"/>
            <a:ext cx="2247060" cy="427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/>
              <a:t>오류 및 페이지 확인</a:t>
            </a:r>
            <a:endParaRPr lang="ko-KR" altLang="en-US" sz="1800"/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4572000" y="1375667"/>
            <a:ext cx="2330880" cy="6447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400"/>
              <a:t>페이지들의 오류 확인 및 로컬 스토리지 데이터 확인</a:t>
            </a:r>
            <a:endParaRPr lang="ko-KR" altLang="en-US" sz="140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755500" y="3282474"/>
            <a:ext cx="1629300" cy="4278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chemeClr val="accent2"/>
                </a:solidFill>
              </a:rPr>
              <a:t>STEP </a:t>
            </a:r>
            <a:r>
              <a:rPr lang="en" sz="2400">
                <a:solidFill>
                  <a:schemeClr val="accent2"/>
                </a:solidFill>
              </a:rPr>
              <a:t>01</a:t>
            </a:r>
            <a:endParaRPr lang="en" sz="240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836019" y="2143950"/>
            <a:ext cx="1735980" cy="4278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chemeClr val="accent1"/>
                </a:solidFill>
              </a:rPr>
              <a:t>STEP</a:t>
            </a:r>
            <a:r>
              <a:rPr lang="en" sz="2400">
                <a:solidFill>
                  <a:schemeClr val="accent1"/>
                </a:solidFill>
              </a:rPr>
              <a:t> 02</a:t>
            </a:r>
            <a:endParaRPr lang="en" sz="240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701540" y="3282474"/>
            <a:ext cx="1873140" cy="4278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chemeClr val="accent3"/>
                </a:solidFill>
              </a:rPr>
              <a:t>STEP</a:t>
            </a:r>
            <a:r>
              <a:rPr lang="en" sz="2400">
                <a:solidFill>
                  <a:schemeClr val="accent3"/>
                </a:solidFill>
              </a:rPr>
              <a:t> 03</a:t>
            </a:r>
            <a:endParaRPr lang="en" sz="240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6690489" y="2143950"/>
            <a:ext cx="1956960" cy="4278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chemeClr val="accent4"/>
                </a:solidFill>
              </a:rPr>
              <a:t>STEP</a:t>
            </a:r>
            <a:r>
              <a:rPr lang="en" sz="2400">
                <a:solidFill>
                  <a:schemeClr val="accent4"/>
                </a:solidFill>
              </a:rPr>
              <a:t> 04</a:t>
            </a:r>
            <a:endParaRPr lang="en" sz="24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887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1"/>
          <p:cNvSpPr txBox="1">
            <a:spLocks noGrp="1"/>
          </p:cNvSpPr>
          <p:nvPr>
            <p:ph type="ctrTitle" idx="0"/>
          </p:nvPr>
        </p:nvSpPr>
        <p:spPr>
          <a:xfrm>
            <a:off x="137921" y="1927050"/>
            <a:ext cx="2650920" cy="64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1">
                <a:latin typeface="맑은 고딕"/>
                <a:ea typeface="맑은 고딕"/>
              </a:rPr>
              <a:t>로그인 및 데이터 관련 로컬 스토리지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143" name="Google Shape;1143;p41"/>
          <p:cNvSpPr txBox="1">
            <a:spLocks noGrp="1"/>
          </p:cNvSpPr>
          <p:nvPr>
            <p:ph type="ctrTitle" idx="2"/>
          </p:nvPr>
        </p:nvSpPr>
        <p:spPr>
          <a:xfrm>
            <a:off x="6315038" y="1927050"/>
            <a:ext cx="2048938" cy="64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1">
                <a:latin typeface="맑은 고딕"/>
                <a:ea typeface="맑은 고딕"/>
              </a:rPr>
              <a:t>음악 페이지 및 화면 구현</a:t>
            </a:r>
            <a:endParaRPr lang="ko-KR" altLang="en-US" b="1">
              <a:latin typeface="맑은 고딕"/>
              <a:ea typeface="맑은 고딕"/>
            </a:endParaRPr>
          </a:p>
        </p:txBody>
      </p:sp>
      <p:sp>
        <p:nvSpPr>
          <p:cNvPr id="1144" name="Google Shape;1144;p41"/>
          <p:cNvSpPr txBox="1">
            <a:spLocks noGrp="1"/>
          </p:cNvSpPr>
          <p:nvPr>
            <p:ph type="ctrTitle" idx="4"/>
          </p:nvPr>
        </p:nvSpPr>
        <p:spPr>
          <a:xfrm>
            <a:off x="0" y="3257765"/>
            <a:ext cx="3070020" cy="644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1">
                <a:latin typeface="맑은 고딕"/>
                <a:ea typeface="맑은 고딕"/>
              </a:rPr>
              <a:t>API</a:t>
            </a:r>
            <a:r>
              <a:rPr lang="ko-KR" altLang="en-US" b="1">
                <a:latin typeface="맑은 고딕"/>
                <a:ea typeface="맑은 고딕"/>
              </a:rPr>
              <a:t> 및 로컬 데이터</a:t>
            </a:r>
            <a:br>
              <a:rPr lang="ko-KR" altLang="en-US" b="1">
                <a:latin typeface="맑은 고딕"/>
                <a:ea typeface="맑은 고딕"/>
              </a:rPr>
            </a:br>
            <a:r>
              <a:rPr lang="ko-KR" altLang="en-US" b="1">
                <a:latin typeface="맑은 고딕"/>
                <a:ea typeface="맑은 고딕"/>
              </a:rPr>
              <a:t> 처리 부분 </a:t>
            </a:r>
            <a:endParaRPr lang="ko-KR" altLang="en-US" b="1">
              <a:latin typeface="맑은 고딕"/>
              <a:ea typeface="맑은 고딕"/>
            </a:endParaRPr>
          </a:p>
        </p:txBody>
      </p:sp>
      <p:sp>
        <p:nvSpPr>
          <p:cNvPr id="1148" name="Google Shape;1148;p41"/>
          <p:cNvSpPr/>
          <p:nvPr/>
        </p:nvSpPr>
        <p:spPr>
          <a:xfrm>
            <a:off x="3174876" y="1346300"/>
            <a:ext cx="2794205" cy="2794153"/>
          </a:xfrm>
          <a:custGeom>
            <a:avLst/>
            <a:gdLst/>
            <a:rect l="l" t="t" r="r" b="b"/>
            <a:pathLst>
              <a:path w="53593" h="53592" extrusionOk="0">
                <a:moveTo>
                  <a:pt x="26790" y="454"/>
                </a:moveTo>
                <a:cubicBezTo>
                  <a:pt x="41319" y="454"/>
                  <a:pt x="53139" y="12273"/>
                  <a:pt x="53139" y="26789"/>
                </a:cubicBezTo>
                <a:cubicBezTo>
                  <a:pt x="53139" y="41318"/>
                  <a:pt x="41319" y="53138"/>
                  <a:pt x="26790" y="53138"/>
                </a:cubicBezTo>
                <a:cubicBezTo>
                  <a:pt x="12274" y="53138"/>
                  <a:pt x="454" y="41318"/>
                  <a:pt x="454" y="26789"/>
                </a:cubicBezTo>
                <a:cubicBezTo>
                  <a:pt x="454" y="12273"/>
                  <a:pt x="12274" y="454"/>
                  <a:pt x="26790" y="454"/>
                </a:cubicBezTo>
                <a:close/>
                <a:moveTo>
                  <a:pt x="26790" y="0"/>
                </a:moveTo>
                <a:cubicBezTo>
                  <a:pt x="12022" y="0"/>
                  <a:pt x="1" y="12021"/>
                  <a:pt x="1" y="26789"/>
                </a:cubicBezTo>
                <a:cubicBezTo>
                  <a:pt x="1" y="41570"/>
                  <a:pt x="12022" y="53591"/>
                  <a:pt x="26790" y="53591"/>
                </a:cubicBezTo>
                <a:cubicBezTo>
                  <a:pt x="41571" y="53591"/>
                  <a:pt x="53592" y="41570"/>
                  <a:pt x="53592" y="26789"/>
                </a:cubicBezTo>
                <a:cubicBezTo>
                  <a:pt x="53592" y="12021"/>
                  <a:pt x="41571" y="0"/>
                  <a:pt x="26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49" name="Google Shape;1149;p41"/>
          <p:cNvSpPr/>
          <p:nvPr/>
        </p:nvSpPr>
        <p:spPr>
          <a:xfrm>
            <a:off x="3363449" y="1535500"/>
            <a:ext cx="2417042" cy="2416417"/>
          </a:xfrm>
          <a:custGeom>
            <a:avLst/>
            <a:gdLst/>
            <a:rect l="l" t="t" r="r" b="b"/>
            <a:pathLst>
              <a:path w="46359" h="46347" extrusionOk="0">
                <a:moveTo>
                  <a:pt x="23173" y="441"/>
                </a:moveTo>
                <a:cubicBezTo>
                  <a:pt x="35711" y="441"/>
                  <a:pt x="45905" y="10635"/>
                  <a:pt x="45905" y="23160"/>
                </a:cubicBezTo>
                <a:cubicBezTo>
                  <a:pt x="45905" y="35698"/>
                  <a:pt x="35711" y="45892"/>
                  <a:pt x="23186" y="45892"/>
                </a:cubicBezTo>
                <a:cubicBezTo>
                  <a:pt x="10661" y="45892"/>
                  <a:pt x="466" y="35698"/>
                  <a:pt x="466" y="23160"/>
                </a:cubicBezTo>
                <a:cubicBezTo>
                  <a:pt x="466" y="10635"/>
                  <a:pt x="10648" y="441"/>
                  <a:pt x="23173" y="441"/>
                </a:cubicBezTo>
                <a:close/>
                <a:moveTo>
                  <a:pt x="23173" y="0"/>
                </a:moveTo>
                <a:cubicBezTo>
                  <a:pt x="10396" y="0"/>
                  <a:pt x="0" y="10383"/>
                  <a:pt x="0" y="23160"/>
                </a:cubicBezTo>
                <a:cubicBezTo>
                  <a:pt x="0" y="35950"/>
                  <a:pt x="10396" y="46346"/>
                  <a:pt x="23173" y="46346"/>
                </a:cubicBezTo>
                <a:cubicBezTo>
                  <a:pt x="35963" y="46346"/>
                  <a:pt x="46359" y="35938"/>
                  <a:pt x="46359" y="23160"/>
                </a:cubicBezTo>
                <a:cubicBezTo>
                  <a:pt x="46359" y="10396"/>
                  <a:pt x="35963" y="0"/>
                  <a:pt x="23173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50" name="Google Shape;1150;p41"/>
          <p:cNvSpPr/>
          <p:nvPr/>
        </p:nvSpPr>
        <p:spPr>
          <a:xfrm>
            <a:off x="3471839" y="1723396"/>
            <a:ext cx="2120119" cy="2039932"/>
          </a:xfrm>
          <a:custGeom>
            <a:avLst/>
            <a:gdLst/>
            <a:rect l="l" t="t" r="r" b="b"/>
            <a:pathLst>
              <a:path w="40664" h="39126" extrusionOk="0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51" name="Google Shape;1151;p41"/>
          <p:cNvSpPr/>
          <p:nvPr/>
        </p:nvSpPr>
        <p:spPr>
          <a:xfrm>
            <a:off x="3674854" y="1911761"/>
            <a:ext cx="1728515" cy="1663030"/>
          </a:xfrm>
          <a:custGeom>
            <a:avLst/>
            <a:gdLst/>
            <a:rect l="l" t="t" r="r" b="b"/>
            <a:pathLst>
              <a:path w="33153" h="31897" extrusionOk="0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52" name="Google Shape;1152;p41"/>
          <p:cNvSpPr/>
          <p:nvPr/>
        </p:nvSpPr>
        <p:spPr>
          <a:xfrm rot="12600030">
            <a:off x="3174921" y="1347034"/>
            <a:ext cx="2794158" cy="2793489"/>
          </a:xfrm>
          <a:prstGeom prst="blockArc">
            <a:avLst>
              <a:gd name="adj1" fmla="val 15791057"/>
              <a:gd name="adj2" fmla="val 10360267"/>
              <a:gd name="adj3" fmla="val 865"/>
            </a:avLst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53" name="Google Shape;1153;p41"/>
          <p:cNvSpPr/>
          <p:nvPr/>
        </p:nvSpPr>
        <p:spPr>
          <a:xfrm>
            <a:off x="3363451" y="1535447"/>
            <a:ext cx="2417100" cy="2416500"/>
          </a:xfrm>
          <a:prstGeom prst="blockArc">
            <a:avLst>
              <a:gd name="adj1" fmla="val 18313733"/>
              <a:gd name="adj2" fmla="val 10538502"/>
              <a:gd name="adj3" fmla="val 1000"/>
            </a:avLst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54" name="Google Shape;1154;p41"/>
          <p:cNvSpPr/>
          <p:nvPr/>
        </p:nvSpPr>
        <p:spPr>
          <a:xfrm rot="4870002">
            <a:off x="3552388" y="1724236"/>
            <a:ext cx="2039591" cy="2038998"/>
          </a:xfrm>
          <a:prstGeom prst="blockArc">
            <a:avLst>
              <a:gd name="adj1" fmla="val 2412399"/>
              <a:gd name="adj2" fmla="val 10510293"/>
              <a:gd name="adj3" fmla="val 1218"/>
            </a:avLst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55" name="Google Shape;1155;p41"/>
          <p:cNvSpPr/>
          <p:nvPr/>
        </p:nvSpPr>
        <p:spPr>
          <a:xfrm rot="788870">
            <a:off x="3743754" y="1915710"/>
            <a:ext cx="1656523" cy="1655871"/>
          </a:xfrm>
          <a:prstGeom prst="blockArc">
            <a:avLst>
              <a:gd name="adj1" fmla="val 19721094"/>
              <a:gd name="adj2" fmla="val 10510293"/>
              <a:gd name="adj3" fmla="val 1218"/>
            </a:avLst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156" name="Google Shape;1156;p41"/>
          <p:cNvCxnSpPr/>
          <p:nvPr/>
        </p:nvCxnSpPr>
        <p:spPr>
          <a:xfrm>
            <a:off x="2068344" y="2735750"/>
            <a:ext cx="1716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w="med" len="med"/>
            <a:tailEnd type="oval" w="med" len="med"/>
          </a:ln>
        </p:spPr>
      </p:cxnSp>
      <p:cxnSp>
        <p:nvCxnSpPr>
          <p:cNvPr id="1157" name="Google Shape;1157;p41"/>
          <p:cNvCxnSpPr/>
          <p:nvPr/>
        </p:nvCxnSpPr>
        <p:spPr>
          <a:xfrm>
            <a:off x="2068344" y="3062800"/>
            <a:ext cx="1577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w="med" len="med"/>
            <a:tailEnd type="oval" w="med" len="med"/>
          </a:ln>
        </p:spPr>
      </p:cxnSp>
      <p:cxnSp>
        <p:nvCxnSpPr>
          <p:cNvPr id="1158" name="Google Shape;1158;p41"/>
          <p:cNvCxnSpPr/>
          <p:nvPr/>
        </p:nvCxnSpPr>
        <p:spPr>
          <a:xfrm rot="10800000">
            <a:off x="5715844" y="2735750"/>
            <a:ext cx="1310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w="med" len="med"/>
            <a:tailEnd type="oval" w="med" len="med"/>
          </a:ln>
        </p:spPr>
      </p:cxnSp>
      <p:cxnSp>
        <p:nvCxnSpPr>
          <p:cNvPr id="1159" name="Google Shape;1159;p41"/>
          <p:cNvCxnSpPr/>
          <p:nvPr/>
        </p:nvCxnSpPr>
        <p:spPr>
          <a:xfrm rot="10800000">
            <a:off x="5878144" y="3062800"/>
            <a:ext cx="1147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w="med" len="med"/>
            <a:tailEnd type="oval" w="med" len="med"/>
          </a:ln>
        </p:spPr>
      </p:cxnSp>
      <p:sp>
        <p:nvSpPr>
          <p:cNvPr id="1167" name="Google Shape;1144;p41"/>
          <p:cNvSpPr txBox="1">
            <a:spLocks noGrp="1"/>
          </p:cNvSpPr>
          <p:nvPr>
            <p:ph type="ctrTitle" idx="6"/>
          </p:nvPr>
        </p:nvSpPr>
        <p:spPr>
          <a:xfrm>
            <a:off x="6188201" y="3265385"/>
            <a:ext cx="2856660" cy="6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p>
            <a:pPr marL="0" marR="0" lvl="0" indent="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hare Tech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페이지에 디자인 및 반응형 관리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  <a:solidFill>
                  <a:srgbClr val="ffffff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<a:solidFill>
                <a:srgbClr val="ffffff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879743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40;p41"/>
          <p:cNvSpPr txBox="1">
            <a:spLocks noGrp="1"/>
          </p:cNvSpPr>
          <p:nvPr>
            <p:ph type="ctrTitle" idx="0"/>
          </p:nvPr>
        </p:nvSpPr>
        <p:spPr>
          <a:xfrm>
            <a:off x="659549" y="1248870"/>
            <a:ext cx="7824900" cy="6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hare Tech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0" cap="none" spc="0" normalizeH="0" baseline="0" mc:Ignorable="hp" hp:hslEmbossed="0">
                <a:solidFill>
                  <a:srgbClr val="ffffff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감사합니다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0" cap="none" spc="0" normalizeH="0" baseline="0" mc:Ignorable="hp" hp:hslEmbossed="0">
              <a:solidFill>
                <a:srgbClr val="ffffff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4779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6652291" y="3322982"/>
            <a:ext cx="2152500" cy="5066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800" dirty="0"/>
              <a:t>LOGIN &amp; LOCALSTORAGE</a:t>
            </a:r>
            <a:endParaRPr sz="1800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dirty="0"/>
              <a:t>CONTENTS</a:t>
            </a:r>
            <a:r>
              <a:rPr lang="en" dirty="0"/>
              <a:t> OF </a:t>
            </a:r>
            <a:r>
              <a:rPr lang="en-US" dirty="0"/>
              <a:t>PAGE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74;p27">
            <a:extLst>
              <a:ext uri="{FF2B5EF4-FFF2-40B4-BE49-F238E27FC236}">
                <a16:creationId xmlns:a16="http://schemas.microsoft.com/office/drawing/2014/main" id="{365AFC79-DC99-B59E-6301-45142C3FF409}"/>
              </a:ext>
            </a:extLst>
          </p:cNvPr>
          <p:cNvSpPr txBox="1">
            <a:spLocks/>
          </p:cNvSpPr>
          <p:nvPr/>
        </p:nvSpPr>
        <p:spPr>
          <a:xfrm>
            <a:off x="3885295" y="3361751"/>
            <a:ext cx="2152500" cy="50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altLang="ko-KR" sz="1800" dirty="0"/>
              <a:t>API  &amp;</a:t>
            </a:r>
          </a:p>
          <a:p>
            <a:r>
              <a:rPr lang="en-US" sz="1800" dirty="0"/>
              <a:t>CHART PAGE </a:t>
            </a:r>
          </a:p>
        </p:txBody>
      </p:sp>
      <p:sp>
        <p:nvSpPr>
          <p:cNvPr id="8" name="Google Shape;474;p27">
            <a:extLst>
              <a:ext uri="{FF2B5EF4-FFF2-40B4-BE49-F238E27FC236}">
                <a16:creationId xmlns:a16="http://schemas.microsoft.com/office/drawing/2014/main" id="{83D99ABE-ED0F-2AC7-0DD4-DFE8B738C2A1}"/>
              </a:ext>
            </a:extLst>
          </p:cNvPr>
          <p:cNvSpPr txBox="1">
            <a:spLocks/>
          </p:cNvSpPr>
          <p:nvPr/>
        </p:nvSpPr>
        <p:spPr>
          <a:xfrm>
            <a:off x="1199750" y="3396800"/>
            <a:ext cx="2152500" cy="50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altLang="ko-KR" sz="1800" dirty="0"/>
              <a:t>ROUTER  &amp;</a:t>
            </a:r>
          </a:p>
          <a:p>
            <a:r>
              <a:rPr lang="en-US" sz="1800" dirty="0"/>
              <a:t>STYLE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241160" y="1063525"/>
            <a:ext cx="8802356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선정한 이유</a:t>
            </a:r>
            <a:r>
              <a:rPr 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기능을 넣기에 적합하며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이후 데이터 관리가 필수적인 부분이 해당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프로젝트에 적합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2.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제작한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오픈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API,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사이트에서 토큰을 받는 구조의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여러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형태에 데이터를 가져오고 화면에 출력하기에 적합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3.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 입력 기능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기능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랜덤 재생 등 다양한 기능을 구현한 페이지 만들기에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적합 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개요 </a:t>
            </a:r>
            <a:endParaRPr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35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09;p30">
            <a:extLst>
              <a:ext uri="{FF2B5EF4-FFF2-40B4-BE49-F238E27FC236}">
                <a16:creationId xmlns:a16="http://schemas.microsoft.com/office/drawing/2014/main" id="{1758970A-05B5-7574-E2F5-655C8586C3D2}"/>
              </a:ext>
            </a:extLst>
          </p:cNvPr>
          <p:cNvSpPr/>
          <p:nvPr/>
        </p:nvSpPr>
        <p:spPr>
          <a:xfrm>
            <a:off x="3475491" y="333565"/>
            <a:ext cx="1548410" cy="5486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MAIN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Google Shape;610;p30">
            <a:extLst>
              <a:ext uri="{FF2B5EF4-FFF2-40B4-BE49-F238E27FC236}">
                <a16:creationId xmlns:a16="http://schemas.microsoft.com/office/drawing/2014/main" id="{9DF89122-EB9F-62BC-068B-0824BB04D753}"/>
              </a:ext>
            </a:extLst>
          </p:cNvPr>
          <p:cNvSpPr/>
          <p:nvPr/>
        </p:nvSpPr>
        <p:spPr>
          <a:xfrm>
            <a:off x="827237" y="1395642"/>
            <a:ext cx="1548409" cy="360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softEdge rad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1"/>
                </a:solidFill>
              </a:rPr>
              <a:t>종합 차트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" name="Google Shape;610;p30">
            <a:extLst>
              <a:ext uri="{FF2B5EF4-FFF2-40B4-BE49-F238E27FC236}">
                <a16:creationId xmlns:a16="http://schemas.microsoft.com/office/drawing/2014/main" id="{C117343D-9BBA-D299-744F-AD6352C736E5}"/>
              </a:ext>
            </a:extLst>
          </p:cNvPr>
          <p:cNvSpPr/>
          <p:nvPr/>
        </p:nvSpPr>
        <p:spPr>
          <a:xfrm>
            <a:off x="827237" y="1919837"/>
            <a:ext cx="1548409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1"/>
                </a:solidFill>
              </a:rPr>
              <a:t>해당 차트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Google Shape;610;p30">
            <a:extLst>
              <a:ext uri="{FF2B5EF4-FFF2-40B4-BE49-F238E27FC236}">
                <a16:creationId xmlns:a16="http://schemas.microsoft.com/office/drawing/2014/main" id="{4D679CD2-0FB4-69F0-0D59-A66A58FE13F6}"/>
              </a:ext>
            </a:extLst>
          </p:cNvPr>
          <p:cNvSpPr/>
          <p:nvPr/>
        </p:nvSpPr>
        <p:spPr>
          <a:xfrm>
            <a:off x="827237" y="2455984"/>
            <a:ext cx="1548409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1"/>
                </a:solidFill>
              </a:rPr>
              <a:t>음악 상세 페이지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Google Shape;611;p30">
            <a:extLst>
              <a:ext uri="{FF2B5EF4-FFF2-40B4-BE49-F238E27FC236}">
                <a16:creationId xmlns:a16="http://schemas.microsoft.com/office/drawing/2014/main" id="{B5D4FD45-0DFD-5AC2-D3DE-AF636580D9D6}"/>
              </a:ext>
            </a:extLst>
          </p:cNvPr>
          <p:cNvSpPr/>
          <p:nvPr/>
        </p:nvSpPr>
        <p:spPr>
          <a:xfrm>
            <a:off x="4571998" y="1395642"/>
            <a:ext cx="1561759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1"/>
                </a:solidFill>
              </a:rPr>
              <a:t>로그인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" name="Google Shape;611;p30">
            <a:extLst>
              <a:ext uri="{FF2B5EF4-FFF2-40B4-BE49-F238E27FC236}">
                <a16:creationId xmlns:a16="http://schemas.microsoft.com/office/drawing/2014/main" id="{C8907348-14AC-C865-E58D-DD80FE9119CD}"/>
              </a:ext>
            </a:extLst>
          </p:cNvPr>
          <p:cNvSpPr/>
          <p:nvPr/>
        </p:nvSpPr>
        <p:spPr>
          <a:xfrm>
            <a:off x="4571999" y="1925813"/>
            <a:ext cx="1561759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1"/>
                </a:solidFill>
              </a:rPr>
              <a:t>회원 가입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약관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" name="Google Shape;1039;p35">
            <a:extLst>
              <a:ext uri="{FF2B5EF4-FFF2-40B4-BE49-F238E27FC236}">
                <a16:creationId xmlns:a16="http://schemas.microsoft.com/office/drawing/2014/main" id="{F9F7DC71-F557-C67F-BE0B-599CE5F85B9B}"/>
              </a:ext>
            </a:extLst>
          </p:cNvPr>
          <p:cNvSpPr/>
          <p:nvPr/>
        </p:nvSpPr>
        <p:spPr>
          <a:xfrm>
            <a:off x="2687936" y="1405159"/>
            <a:ext cx="1561759" cy="3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1"/>
                </a:solidFill>
              </a:rPr>
              <a:t>고객센터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" name="Google Shape;611;p30">
            <a:extLst>
              <a:ext uri="{FF2B5EF4-FFF2-40B4-BE49-F238E27FC236}">
                <a16:creationId xmlns:a16="http://schemas.microsoft.com/office/drawing/2014/main" id="{83C55B10-C64B-0249-14A7-C3F5538A57DA}"/>
              </a:ext>
            </a:extLst>
          </p:cNvPr>
          <p:cNvSpPr/>
          <p:nvPr/>
        </p:nvSpPr>
        <p:spPr>
          <a:xfrm>
            <a:off x="4571999" y="2455984"/>
            <a:ext cx="1561759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1"/>
                </a:solidFill>
              </a:rPr>
              <a:t>회원 </a:t>
            </a:r>
            <a:r>
              <a:rPr lang="ko-KR" altLang="en-US">
                <a:solidFill>
                  <a:schemeClr val="bg1"/>
                </a:solidFill>
              </a:rPr>
              <a:t>가입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입력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" name="Google Shape;611;p30">
            <a:extLst>
              <a:ext uri="{FF2B5EF4-FFF2-40B4-BE49-F238E27FC236}">
                <a16:creationId xmlns:a16="http://schemas.microsoft.com/office/drawing/2014/main" id="{08213134-4CE1-1B0D-DD49-9EF8BA23AFDB}"/>
              </a:ext>
            </a:extLst>
          </p:cNvPr>
          <p:cNvSpPr/>
          <p:nvPr/>
        </p:nvSpPr>
        <p:spPr>
          <a:xfrm>
            <a:off x="4571999" y="3026017"/>
            <a:ext cx="1561759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1"/>
                </a:solidFill>
              </a:rPr>
              <a:t>회원 가입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완료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Google Shape;1039;p35">
            <a:extLst>
              <a:ext uri="{FF2B5EF4-FFF2-40B4-BE49-F238E27FC236}">
                <a16:creationId xmlns:a16="http://schemas.microsoft.com/office/drawing/2014/main" id="{C6C4F879-026F-B0AF-3A99-6C25DD5707CF}"/>
              </a:ext>
            </a:extLst>
          </p:cNvPr>
          <p:cNvSpPr/>
          <p:nvPr/>
        </p:nvSpPr>
        <p:spPr>
          <a:xfrm>
            <a:off x="2694611" y="1934226"/>
            <a:ext cx="1561759" cy="3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1"/>
                </a:solidFill>
              </a:rPr>
              <a:t>공지사항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이벤트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7" name="Google Shape;1039;p35">
            <a:extLst>
              <a:ext uri="{FF2B5EF4-FFF2-40B4-BE49-F238E27FC236}">
                <a16:creationId xmlns:a16="http://schemas.microsoft.com/office/drawing/2014/main" id="{EEBCD45E-D845-547E-0615-BFCD1A8D8BA5}"/>
              </a:ext>
            </a:extLst>
          </p:cNvPr>
          <p:cNvSpPr/>
          <p:nvPr/>
        </p:nvSpPr>
        <p:spPr>
          <a:xfrm>
            <a:off x="2687937" y="2465404"/>
            <a:ext cx="1561759" cy="3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QNA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8" name="Google Shape;1039;p35">
            <a:extLst>
              <a:ext uri="{FF2B5EF4-FFF2-40B4-BE49-F238E27FC236}">
                <a16:creationId xmlns:a16="http://schemas.microsoft.com/office/drawing/2014/main" id="{30991C78-19A6-B5A5-E1DA-B8B9F3697AA3}"/>
              </a:ext>
            </a:extLst>
          </p:cNvPr>
          <p:cNvSpPr/>
          <p:nvPr/>
        </p:nvSpPr>
        <p:spPr>
          <a:xfrm>
            <a:off x="6452722" y="1397571"/>
            <a:ext cx="1561759" cy="3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1"/>
                </a:solidFill>
              </a:rPr>
              <a:t>이벤트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결제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9" name="Google Shape;1039;p35">
            <a:extLst>
              <a:ext uri="{FF2B5EF4-FFF2-40B4-BE49-F238E27FC236}">
                <a16:creationId xmlns:a16="http://schemas.microsoft.com/office/drawing/2014/main" id="{65EFEA7C-16C1-C12B-DE06-78CEBBE0FDE9}"/>
              </a:ext>
            </a:extLst>
          </p:cNvPr>
          <p:cNvSpPr/>
          <p:nvPr/>
        </p:nvSpPr>
        <p:spPr>
          <a:xfrm>
            <a:off x="6452722" y="1925813"/>
            <a:ext cx="1561759" cy="3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1"/>
                </a:solidFill>
              </a:rPr>
              <a:t>이용 약관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Google Shape;610;p30">
            <a:extLst>
              <a:ext uri="{FF2B5EF4-FFF2-40B4-BE49-F238E27FC236}">
                <a16:creationId xmlns:a16="http://schemas.microsoft.com/office/drawing/2014/main" id="{D9F8AA3A-FF43-C0E3-490C-9EBA1F5F5579}"/>
              </a:ext>
            </a:extLst>
          </p:cNvPr>
          <p:cNvSpPr/>
          <p:nvPr/>
        </p:nvSpPr>
        <p:spPr>
          <a:xfrm>
            <a:off x="827237" y="3009440"/>
            <a:ext cx="1548409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1"/>
                </a:solidFill>
              </a:rPr>
              <a:t>음악 검색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4" name="Google Shape;1039;p35">
            <a:extLst>
              <a:ext uri="{FF2B5EF4-FFF2-40B4-BE49-F238E27FC236}">
                <a16:creationId xmlns:a16="http://schemas.microsoft.com/office/drawing/2014/main" id="{7DE1C67D-AE42-4289-7F59-6E86D1C25643}"/>
              </a:ext>
            </a:extLst>
          </p:cNvPr>
          <p:cNvSpPr/>
          <p:nvPr/>
        </p:nvSpPr>
        <p:spPr>
          <a:xfrm>
            <a:off x="6787695" y="3887287"/>
            <a:ext cx="1033299" cy="360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Play List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5" name="Google Shape;1039;p35">
            <a:extLst>
              <a:ext uri="{FF2B5EF4-FFF2-40B4-BE49-F238E27FC236}">
                <a16:creationId xmlns:a16="http://schemas.microsoft.com/office/drawing/2014/main" id="{ACDE6847-D2EC-5C47-0D81-ABAF6B049C63}"/>
              </a:ext>
            </a:extLst>
          </p:cNvPr>
          <p:cNvSpPr/>
          <p:nvPr/>
        </p:nvSpPr>
        <p:spPr>
          <a:xfrm>
            <a:off x="6768355" y="3347287"/>
            <a:ext cx="1033299" cy="360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Audio bar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" name="Google Shape;1039;p35">
            <a:extLst>
              <a:ext uri="{FF2B5EF4-FFF2-40B4-BE49-F238E27FC236}">
                <a16:creationId xmlns:a16="http://schemas.microsoft.com/office/drawing/2014/main" id="{FB983D46-C259-0562-3273-F55865D8FBC5}"/>
              </a:ext>
            </a:extLst>
          </p:cNvPr>
          <p:cNvSpPr/>
          <p:nvPr/>
        </p:nvSpPr>
        <p:spPr>
          <a:xfrm>
            <a:off x="6768355" y="2807287"/>
            <a:ext cx="1033299" cy="360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Nav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bar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21500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96594" y="971032"/>
            <a:ext cx="3534300" cy="389114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cap="small">
                <a:solidFill>
                  <a:schemeClr val="bg1"/>
                </a:solidFill>
                <a:latin typeface="맑은 고딕"/>
                <a:ea typeface="맑은 고딕"/>
              </a:rPr>
              <a:t>UserSignUp – </a:t>
            </a:r>
            <a:r>
              <a:rPr lang="ko-KR" altLang="en-US" sz="1600" b="1" cap="small">
                <a:solidFill>
                  <a:schemeClr val="bg1"/>
                </a:solidFill>
                <a:latin typeface="맑은 고딕"/>
                <a:ea typeface="맑은 고딕"/>
              </a:rPr>
              <a:t>회원 가입 및 가입된 회원 정보 관리</a:t>
            </a:r>
            <a:r>
              <a:rPr lang="en-US" altLang="ko-KR" sz="1600" b="1" cap="small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1" cap="small">
                <a:solidFill>
                  <a:schemeClr val="bg1"/>
                </a:solidFill>
                <a:latin typeface="맑은 고딕"/>
                <a:ea typeface="맑은 고딕"/>
              </a:rPr>
              <a:t>및 로그인 시 데이터 비교 </a:t>
            </a:r>
            <a:endParaRPr lang="ko-KR" altLang="en-US" sz="1600" b="1" cap="small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 cap="small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cap="small">
                <a:solidFill>
                  <a:schemeClr val="bg1"/>
                </a:solidFill>
                <a:latin typeface="맑은 고딕"/>
                <a:ea typeface="맑은 고딕"/>
              </a:rPr>
              <a:t>User Slice – </a:t>
            </a:r>
            <a:r>
              <a:rPr lang="ko-KR" altLang="en-US" sz="1600" b="1" cap="small">
                <a:solidFill>
                  <a:schemeClr val="bg1"/>
                </a:solidFill>
                <a:latin typeface="맑은 고딕"/>
                <a:ea typeface="맑은 고딕"/>
              </a:rPr>
              <a:t>로그인 성공 시 로컬에 객체를 생성하여 페이지에 데이터를 받아 옴</a:t>
            </a:r>
            <a:endParaRPr lang="ko-KR" altLang="en-US" sz="1600" b="1" cap="small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 cap="small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cap="small">
                <a:solidFill>
                  <a:schemeClr val="bg1"/>
                </a:solidFill>
                <a:latin typeface="맑은 고딕"/>
                <a:ea typeface="맑은 고딕"/>
              </a:rPr>
              <a:t>kordataAxios, billboardAxios – </a:t>
            </a:r>
            <a:r>
              <a:rPr lang="ko-KR" altLang="en-US" sz="1600" b="1" cap="small">
                <a:solidFill>
                  <a:schemeClr val="bg1"/>
                </a:solidFill>
                <a:latin typeface="맑은 고딕"/>
                <a:ea typeface="맑은 고딕"/>
              </a:rPr>
              <a:t>음악 차트 관련 데이터를 받아오며</a:t>
            </a:r>
            <a:r>
              <a:rPr lang="en-US" altLang="ko-KR" sz="1600" b="1" cap="small">
                <a:solidFill>
                  <a:schemeClr val="bg1"/>
                </a:solidFill>
                <a:latin typeface="맑은 고딕"/>
                <a:ea typeface="맑은 고딕"/>
              </a:rPr>
              <a:t>, </a:t>
            </a:r>
            <a:r>
              <a:rPr lang="ko-KR" altLang="en-US" sz="1600" b="1" cap="small">
                <a:solidFill>
                  <a:schemeClr val="bg1"/>
                </a:solidFill>
                <a:latin typeface="맑은 고딕"/>
                <a:ea typeface="맑은 고딕"/>
              </a:rPr>
              <a:t> 각 페이지에 맞게 차트 데이터 수정</a:t>
            </a:r>
            <a:endParaRPr lang="ko-KR" altLang="en-US" sz="1600" b="1" cap="small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 cap="small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cap="small">
                <a:solidFill>
                  <a:schemeClr val="bg1"/>
                </a:solidFill>
                <a:latin typeface="맑은 고딕"/>
                <a:ea typeface="맑은 고딕"/>
              </a:rPr>
              <a:t>Comment – </a:t>
            </a:r>
            <a:r>
              <a:rPr lang="ko-KR" altLang="en-US" sz="1600" b="1" cap="small">
                <a:solidFill>
                  <a:schemeClr val="bg1"/>
                </a:solidFill>
                <a:latin typeface="맑은 고딕"/>
                <a:ea typeface="맑은 고딕"/>
              </a:rPr>
              <a:t>음악 상세 페이지에서 값 입력 및 삭제 기능 </a:t>
            </a:r>
            <a:endParaRPr sz="1600" b="1" cap="small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 idx="0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맑은 고딕"/>
                <a:ea typeface="맑은 고딕"/>
              </a:rPr>
              <a:t>REDUX</a:t>
            </a:r>
            <a:endParaRPr b="1">
              <a:latin typeface="맑은 고딕"/>
              <a:ea typeface="맑은 고딕"/>
            </a:endParaRP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2608;p62">
            <a:extLst>
              <a:ext uri="{FF2B5EF4-FFF2-40B4-BE49-F238E27FC236}">
                <a16:creationId xmlns:a16="http://schemas.microsoft.com/office/drawing/2014/main" id="{41821C7D-AD1B-DC11-D98F-C621FDEA13FF}"/>
              </a:ext>
            </a:extLst>
          </p:cNvPr>
          <p:cNvGrpSpPr/>
          <p:nvPr/>
        </p:nvGrpSpPr>
        <p:grpSpPr>
          <a:xfrm>
            <a:off x="5569420" y="1367672"/>
            <a:ext cx="1642351" cy="2370064"/>
            <a:chOff x="2903337" y="4279032"/>
            <a:chExt cx="382519" cy="35068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" name="Google Shape;12609;p62">
              <a:extLst>
                <a:ext uri="{FF2B5EF4-FFF2-40B4-BE49-F238E27FC236}">
                  <a16:creationId xmlns:a16="http://schemas.microsoft.com/office/drawing/2014/main" id="{55EB3FFF-25D8-2AB9-5BF3-E33995884D94}"/>
                </a:ext>
              </a:extLst>
            </p:cNvPr>
            <p:cNvSpPr/>
            <p:nvPr/>
          </p:nvSpPr>
          <p:spPr>
            <a:xfrm>
              <a:off x="2966979" y="4320570"/>
              <a:ext cx="202248" cy="184183"/>
            </a:xfrm>
            <a:custGeom>
              <a:avLst/>
              <a:gdLst/>
              <a:ahLst/>
              <a:cxnLst/>
              <a:rect l="l" t="t" r="r" b="b"/>
              <a:pathLst>
                <a:path w="6359" h="5791" extrusionOk="0">
                  <a:moveTo>
                    <a:pt x="3179" y="361"/>
                  </a:moveTo>
                  <a:cubicBezTo>
                    <a:pt x="3834" y="361"/>
                    <a:pt x="4477" y="611"/>
                    <a:pt x="4989" y="1099"/>
                  </a:cubicBezTo>
                  <a:cubicBezTo>
                    <a:pt x="5965" y="2087"/>
                    <a:pt x="5965" y="3707"/>
                    <a:pt x="4965" y="4683"/>
                  </a:cubicBezTo>
                  <a:cubicBezTo>
                    <a:pt x="4465" y="5183"/>
                    <a:pt x="3813" y="5433"/>
                    <a:pt x="3164" y="5433"/>
                  </a:cubicBezTo>
                  <a:cubicBezTo>
                    <a:pt x="2515" y="5433"/>
                    <a:pt x="1870" y="5183"/>
                    <a:pt x="1381" y="4683"/>
                  </a:cubicBezTo>
                  <a:cubicBezTo>
                    <a:pt x="393" y="3695"/>
                    <a:pt x="381" y="2087"/>
                    <a:pt x="1381" y="1099"/>
                  </a:cubicBezTo>
                  <a:cubicBezTo>
                    <a:pt x="1870" y="611"/>
                    <a:pt x="2524" y="361"/>
                    <a:pt x="3179" y="361"/>
                  </a:cubicBezTo>
                  <a:close/>
                  <a:moveTo>
                    <a:pt x="3179" y="1"/>
                  </a:moveTo>
                  <a:cubicBezTo>
                    <a:pt x="2438" y="1"/>
                    <a:pt x="1697" y="284"/>
                    <a:pt x="1131" y="849"/>
                  </a:cubicBezTo>
                  <a:cubicBezTo>
                    <a:pt x="0" y="1980"/>
                    <a:pt x="0" y="3814"/>
                    <a:pt x="1131" y="4945"/>
                  </a:cubicBezTo>
                  <a:cubicBezTo>
                    <a:pt x="1691" y="5504"/>
                    <a:pt x="2441" y="5790"/>
                    <a:pt x="3167" y="5790"/>
                  </a:cubicBezTo>
                  <a:cubicBezTo>
                    <a:pt x="3917" y="5790"/>
                    <a:pt x="4644" y="5504"/>
                    <a:pt x="5203" y="4945"/>
                  </a:cubicBezTo>
                  <a:cubicBezTo>
                    <a:pt x="6358" y="3814"/>
                    <a:pt x="6358" y="1980"/>
                    <a:pt x="5227" y="849"/>
                  </a:cubicBezTo>
                  <a:cubicBezTo>
                    <a:pt x="4662" y="284"/>
                    <a:pt x="3920" y="1"/>
                    <a:pt x="3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610;p62">
              <a:extLst>
                <a:ext uri="{FF2B5EF4-FFF2-40B4-BE49-F238E27FC236}">
                  <a16:creationId xmlns:a16="http://schemas.microsoft.com/office/drawing/2014/main" id="{94AE979A-95F3-0D56-BF63-7DF73AB1061F}"/>
                </a:ext>
              </a:extLst>
            </p:cNvPr>
            <p:cNvSpPr/>
            <p:nvPr/>
          </p:nvSpPr>
          <p:spPr>
            <a:xfrm>
              <a:off x="2903337" y="4279032"/>
              <a:ext cx="382519" cy="350682"/>
            </a:xfrm>
            <a:custGeom>
              <a:avLst/>
              <a:gdLst/>
              <a:ahLst/>
              <a:cxnLst/>
              <a:rect l="l" t="t" r="r" b="b"/>
              <a:pathLst>
                <a:path w="12027" h="11026" extrusionOk="0">
                  <a:moveTo>
                    <a:pt x="5168" y="1072"/>
                  </a:moveTo>
                  <a:cubicBezTo>
                    <a:pt x="5966" y="1072"/>
                    <a:pt x="6776" y="1381"/>
                    <a:pt x="7383" y="1988"/>
                  </a:cubicBezTo>
                  <a:cubicBezTo>
                    <a:pt x="8609" y="3215"/>
                    <a:pt x="8609" y="5203"/>
                    <a:pt x="7383" y="6429"/>
                  </a:cubicBezTo>
                  <a:cubicBezTo>
                    <a:pt x="6776" y="7037"/>
                    <a:pt x="5966" y="7346"/>
                    <a:pt x="5168" y="7346"/>
                  </a:cubicBezTo>
                  <a:cubicBezTo>
                    <a:pt x="4359" y="7334"/>
                    <a:pt x="3561" y="7037"/>
                    <a:pt x="2954" y="6429"/>
                  </a:cubicBezTo>
                  <a:cubicBezTo>
                    <a:pt x="1727" y="5203"/>
                    <a:pt x="1727" y="3215"/>
                    <a:pt x="2954" y="1988"/>
                  </a:cubicBezTo>
                  <a:cubicBezTo>
                    <a:pt x="3561" y="1381"/>
                    <a:pt x="4359" y="1072"/>
                    <a:pt x="5168" y="1072"/>
                  </a:cubicBezTo>
                  <a:close/>
                  <a:moveTo>
                    <a:pt x="7788" y="6513"/>
                  </a:moveTo>
                  <a:lnTo>
                    <a:pt x="8538" y="7263"/>
                  </a:lnTo>
                  <a:lnTo>
                    <a:pt x="8240" y="7561"/>
                  </a:lnTo>
                  <a:lnTo>
                    <a:pt x="7490" y="6810"/>
                  </a:lnTo>
                  <a:cubicBezTo>
                    <a:pt x="7550" y="6763"/>
                    <a:pt x="7597" y="6727"/>
                    <a:pt x="7633" y="6668"/>
                  </a:cubicBezTo>
                  <a:lnTo>
                    <a:pt x="7788" y="6513"/>
                  </a:lnTo>
                  <a:close/>
                  <a:moveTo>
                    <a:pt x="9038" y="7251"/>
                  </a:moveTo>
                  <a:cubicBezTo>
                    <a:pt x="9050" y="7251"/>
                    <a:pt x="9050" y="7251"/>
                    <a:pt x="9074" y="7275"/>
                  </a:cubicBezTo>
                  <a:lnTo>
                    <a:pt x="11276" y="9477"/>
                  </a:lnTo>
                  <a:lnTo>
                    <a:pt x="10455" y="10287"/>
                  </a:lnTo>
                  <a:lnTo>
                    <a:pt x="8252" y="8084"/>
                  </a:lnTo>
                  <a:cubicBezTo>
                    <a:pt x="8240" y="8073"/>
                    <a:pt x="8240" y="8061"/>
                    <a:pt x="8240" y="8061"/>
                  </a:cubicBezTo>
                  <a:cubicBezTo>
                    <a:pt x="8240" y="8049"/>
                    <a:pt x="8240" y="8049"/>
                    <a:pt x="8252" y="8037"/>
                  </a:cubicBezTo>
                  <a:lnTo>
                    <a:pt x="9014" y="7275"/>
                  </a:lnTo>
                  <a:cubicBezTo>
                    <a:pt x="9026" y="7251"/>
                    <a:pt x="9026" y="7251"/>
                    <a:pt x="9038" y="7251"/>
                  </a:cubicBezTo>
                  <a:close/>
                  <a:moveTo>
                    <a:pt x="11514" y="9716"/>
                  </a:moveTo>
                  <a:lnTo>
                    <a:pt x="11621" y="9835"/>
                  </a:lnTo>
                  <a:cubicBezTo>
                    <a:pt x="11645" y="9847"/>
                    <a:pt x="11645" y="9882"/>
                    <a:pt x="11633" y="9894"/>
                  </a:cubicBezTo>
                  <a:lnTo>
                    <a:pt x="10871" y="10656"/>
                  </a:lnTo>
                  <a:cubicBezTo>
                    <a:pt x="10859" y="10668"/>
                    <a:pt x="10859" y="10668"/>
                    <a:pt x="10836" y="10668"/>
                  </a:cubicBezTo>
                  <a:cubicBezTo>
                    <a:pt x="10824" y="10668"/>
                    <a:pt x="10824" y="10668"/>
                    <a:pt x="10812" y="10656"/>
                  </a:cubicBezTo>
                  <a:lnTo>
                    <a:pt x="10693" y="10537"/>
                  </a:lnTo>
                  <a:lnTo>
                    <a:pt x="11514" y="9716"/>
                  </a:ln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lnTo>
                    <a:pt x="1" y="8715"/>
                  </a:lnTo>
                  <a:cubicBezTo>
                    <a:pt x="1" y="8942"/>
                    <a:pt x="180" y="9132"/>
                    <a:pt x="418" y="9132"/>
                  </a:cubicBezTo>
                  <a:lnTo>
                    <a:pt x="5859" y="9132"/>
                  </a:lnTo>
                  <a:cubicBezTo>
                    <a:pt x="5954" y="9132"/>
                    <a:pt x="6037" y="9061"/>
                    <a:pt x="6037" y="8954"/>
                  </a:cubicBezTo>
                  <a:cubicBezTo>
                    <a:pt x="6037" y="8846"/>
                    <a:pt x="5954" y="8775"/>
                    <a:pt x="5859" y="8775"/>
                  </a:cubicBezTo>
                  <a:lnTo>
                    <a:pt x="418" y="8775"/>
                  </a:lnTo>
                  <a:cubicBezTo>
                    <a:pt x="394" y="8775"/>
                    <a:pt x="358" y="8739"/>
                    <a:pt x="358" y="8715"/>
                  </a:cubicBezTo>
                  <a:lnTo>
                    <a:pt x="358" y="1631"/>
                  </a:lnTo>
                  <a:lnTo>
                    <a:pt x="2787" y="1631"/>
                  </a:lnTo>
                  <a:lnTo>
                    <a:pt x="2704" y="1727"/>
                  </a:lnTo>
                  <a:cubicBezTo>
                    <a:pt x="1346" y="3072"/>
                    <a:pt x="1346" y="5298"/>
                    <a:pt x="2704" y="6668"/>
                  </a:cubicBezTo>
                  <a:cubicBezTo>
                    <a:pt x="3382" y="7346"/>
                    <a:pt x="4275" y="7692"/>
                    <a:pt x="5168" y="7692"/>
                  </a:cubicBezTo>
                  <a:cubicBezTo>
                    <a:pt x="5883" y="7692"/>
                    <a:pt x="6597" y="7465"/>
                    <a:pt x="7204" y="7037"/>
                  </a:cubicBezTo>
                  <a:lnTo>
                    <a:pt x="7978" y="7811"/>
                  </a:lnTo>
                  <a:cubicBezTo>
                    <a:pt x="7919" y="7882"/>
                    <a:pt x="7883" y="7977"/>
                    <a:pt x="7883" y="8061"/>
                  </a:cubicBezTo>
                  <a:cubicBezTo>
                    <a:pt x="7883" y="8168"/>
                    <a:pt x="7919" y="8275"/>
                    <a:pt x="8002" y="8346"/>
                  </a:cubicBezTo>
                  <a:lnTo>
                    <a:pt x="8443" y="8787"/>
                  </a:lnTo>
                  <a:lnTo>
                    <a:pt x="6609" y="8787"/>
                  </a:lnTo>
                  <a:cubicBezTo>
                    <a:pt x="6514" y="8787"/>
                    <a:pt x="6430" y="8870"/>
                    <a:pt x="6430" y="8966"/>
                  </a:cubicBezTo>
                  <a:cubicBezTo>
                    <a:pt x="6430" y="9073"/>
                    <a:pt x="6514" y="9144"/>
                    <a:pt x="6609" y="9144"/>
                  </a:cubicBezTo>
                  <a:lnTo>
                    <a:pt x="8800" y="9144"/>
                  </a:lnTo>
                  <a:lnTo>
                    <a:pt x="10562" y="10906"/>
                  </a:lnTo>
                  <a:cubicBezTo>
                    <a:pt x="10633" y="10978"/>
                    <a:pt x="10740" y="11025"/>
                    <a:pt x="10836" y="11025"/>
                  </a:cubicBezTo>
                  <a:cubicBezTo>
                    <a:pt x="10943" y="11025"/>
                    <a:pt x="11050" y="10978"/>
                    <a:pt x="11121" y="10906"/>
                  </a:cubicBezTo>
                  <a:lnTo>
                    <a:pt x="11883" y="10144"/>
                  </a:lnTo>
                  <a:cubicBezTo>
                    <a:pt x="12026" y="9978"/>
                    <a:pt x="12026" y="9728"/>
                    <a:pt x="11872" y="9585"/>
                  </a:cubicBezTo>
                  <a:lnTo>
                    <a:pt x="11062" y="8775"/>
                  </a:lnTo>
                  <a:lnTo>
                    <a:pt x="11062" y="8727"/>
                  </a:lnTo>
                  <a:lnTo>
                    <a:pt x="11062" y="7025"/>
                  </a:lnTo>
                  <a:cubicBezTo>
                    <a:pt x="11062" y="6918"/>
                    <a:pt x="10990" y="6846"/>
                    <a:pt x="10883" y="6846"/>
                  </a:cubicBezTo>
                  <a:cubicBezTo>
                    <a:pt x="10776" y="6846"/>
                    <a:pt x="10705" y="6918"/>
                    <a:pt x="10705" y="7025"/>
                  </a:cubicBezTo>
                  <a:lnTo>
                    <a:pt x="10705" y="8430"/>
                  </a:lnTo>
                  <a:lnTo>
                    <a:pt x="9312" y="7037"/>
                  </a:lnTo>
                  <a:cubicBezTo>
                    <a:pt x="9233" y="6958"/>
                    <a:pt x="9132" y="6919"/>
                    <a:pt x="9034" y="6919"/>
                  </a:cubicBezTo>
                  <a:cubicBezTo>
                    <a:pt x="8939" y="6919"/>
                    <a:pt x="8846" y="6955"/>
                    <a:pt x="8776" y="7025"/>
                  </a:cubicBezTo>
                  <a:lnTo>
                    <a:pt x="8002" y="6251"/>
                  </a:lnTo>
                  <a:cubicBezTo>
                    <a:pt x="8978" y="4882"/>
                    <a:pt x="8859" y="2953"/>
                    <a:pt x="7633" y="1738"/>
                  </a:cubicBezTo>
                  <a:lnTo>
                    <a:pt x="7550" y="1643"/>
                  </a:lnTo>
                  <a:lnTo>
                    <a:pt x="10705" y="1643"/>
                  </a:lnTo>
                  <a:lnTo>
                    <a:pt x="10705" y="6251"/>
                  </a:lnTo>
                  <a:cubicBezTo>
                    <a:pt x="10705" y="6346"/>
                    <a:pt x="10776" y="6429"/>
                    <a:pt x="10883" y="6429"/>
                  </a:cubicBezTo>
                  <a:cubicBezTo>
                    <a:pt x="10990" y="6429"/>
                    <a:pt x="11062" y="6346"/>
                    <a:pt x="11062" y="6251"/>
                  </a:cubicBezTo>
                  <a:lnTo>
                    <a:pt x="11062" y="655"/>
                  </a:lnTo>
                  <a:cubicBezTo>
                    <a:pt x="11062" y="298"/>
                    <a:pt x="10764" y="0"/>
                    <a:pt x="10407" y="0"/>
                  </a:cubicBezTo>
                  <a:lnTo>
                    <a:pt x="8812" y="0"/>
                  </a:lnTo>
                  <a:cubicBezTo>
                    <a:pt x="8716" y="0"/>
                    <a:pt x="8633" y="72"/>
                    <a:pt x="8633" y="179"/>
                  </a:cubicBezTo>
                  <a:cubicBezTo>
                    <a:pt x="8633" y="274"/>
                    <a:pt x="8716" y="357"/>
                    <a:pt x="8812" y="357"/>
                  </a:cubicBezTo>
                  <a:lnTo>
                    <a:pt x="10407" y="357"/>
                  </a:lnTo>
                  <a:cubicBezTo>
                    <a:pt x="10574" y="357"/>
                    <a:pt x="10705" y="488"/>
                    <a:pt x="10705" y="655"/>
                  </a:cubicBezTo>
                  <a:lnTo>
                    <a:pt x="10705" y="1286"/>
                  </a:lnTo>
                  <a:lnTo>
                    <a:pt x="7109" y="1286"/>
                  </a:lnTo>
                  <a:cubicBezTo>
                    <a:pt x="6520" y="899"/>
                    <a:pt x="5841" y="706"/>
                    <a:pt x="5165" y="706"/>
                  </a:cubicBezTo>
                  <a:cubicBezTo>
                    <a:pt x="4490" y="706"/>
                    <a:pt x="3817" y="899"/>
                    <a:pt x="3239" y="1286"/>
                  </a:cubicBezTo>
                  <a:lnTo>
                    <a:pt x="358" y="1286"/>
                  </a:lnTo>
                  <a:lnTo>
                    <a:pt x="358" y="655"/>
                  </a:lnTo>
                  <a:cubicBezTo>
                    <a:pt x="358" y="488"/>
                    <a:pt x="501" y="357"/>
                    <a:pt x="656" y="357"/>
                  </a:cubicBezTo>
                  <a:lnTo>
                    <a:pt x="8062" y="357"/>
                  </a:lnTo>
                  <a:cubicBezTo>
                    <a:pt x="8157" y="357"/>
                    <a:pt x="8240" y="274"/>
                    <a:pt x="8240" y="179"/>
                  </a:cubicBezTo>
                  <a:cubicBezTo>
                    <a:pt x="8240" y="72"/>
                    <a:pt x="8157" y="0"/>
                    <a:pt x="80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611;p62">
              <a:extLst>
                <a:ext uri="{FF2B5EF4-FFF2-40B4-BE49-F238E27FC236}">
                  <a16:creationId xmlns:a16="http://schemas.microsoft.com/office/drawing/2014/main" id="{FD78DF32-4C8E-30A7-3100-5658F0BF2FAA}"/>
                </a:ext>
              </a:extLst>
            </p:cNvPr>
            <p:cNvSpPr/>
            <p:nvPr/>
          </p:nvSpPr>
          <p:spPr>
            <a:xfrm>
              <a:off x="2937814" y="4300215"/>
              <a:ext cx="11768" cy="11418"/>
            </a:xfrm>
            <a:custGeom>
              <a:avLst/>
              <a:gdLst/>
              <a:ahLst/>
              <a:cxnLst/>
              <a:rect l="l" t="t" r="r" b="b"/>
              <a:pathLst>
                <a:path w="370" h="359" extrusionOk="0">
                  <a:moveTo>
                    <a:pt x="191" y="1"/>
                  </a:moveTo>
                  <a:cubicBezTo>
                    <a:pt x="84" y="1"/>
                    <a:pt x="0" y="72"/>
                    <a:pt x="0" y="179"/>
                  </a:cubicBezTo>
                  <a:cubicBezTo>
                    <a:pt x="0" y="263"/>
                    <a:pt x="84" y="358"/>
                    <a:pt x="191" y="358"/>
                  </a:cubicBezTo>
                  <a:cubicBezTo>
                    <a:pt x="286" y="358"/>
                    <a:pt x="370" y="287"/>
                    <a:pt x="370" y="179"/>
                  </a:cubicBezTo>
                  <a:cubicBezTo>
                    <a:pt x="370" y="72"/>
                    <a:pt x="286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612;p62">
              <a:extLst>
                <a:ext uri="{FF2B5EF4-FFF2-40B4-BE49-F238E27FC236}">
                  <a16:creationId xmlns:a16="http://schemas.microsoft.com/office/drawing/2014/main" id="{CAA4681F-76C5-B14A-0297-115B2652A144}"/>
                </a:ext>
              </a:extLst>
            </p:cNvPr>
            <p:cNvSpPr/>
            <p:nvPr/>
          </p:nvSpPr>
          <p:spPr>
            <a:xfrm>
              <a:off x="2952572" y="4300215"/>
              <a:ext cx="11386" cy="11418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63"/>
                    <a:pt x="84" y="358"/>
                    <a:pt x="179" y="358"/>
                  </a:cubicBezTo>
                  <a:cubicBezTo>
                    <a:pt x="287" y="358"/>
                    <a:pt x="358" y="287"/>
                    <a:pt x="358" y="179"/>
                  </a:cubicBezTo>
                  <a:cubicBezTo>
                    <a:pt x="358" y="72"/>
                    <a:pt x="275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613;p62">
              <a:extLst>
                <a:ext uri="{FF2B5EF4-FFF2-40B4-BE49-F238E27FC236}">
                  <a16:creationId xmlns:a16="http://schemas.microsoft.com/office/drawing/2014/main" id="{92E3100F-19E8-7A1E-78B8-AA17B0CDDBA9}"/>
                </a:ext>
              </a:extLst>
            </p:cNvPr>
            <p:cNvSpPr/>
            <p:nvPr/>
          </p:nvSpPr>
          <p:spPr>
            <a:xfrm>
              <a:off x="2967361" y="4300215"/>
              <a:ext cx="11386" cy="11418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63"/>
                    <a:pt x="72" y="358"/>
                    <a:pt x="179" y="358"/>
                  </a:cubicBezTo>
                  <a:cubicBezTo>
                    <a:pt x="286" y="358"/>
                    <a:pt x="357" y="287"/>
                    <a:pt x="357" y="179"/>
                  </a:cubicBezTo>
                  <a:cubicBezTo>
                    <a:pt x="345" y="72"/>
                    <a:pt x="262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614;p62">
              <a:extLst>
                <a:ext uri="{FF2B5EF4-FFF2-40B4-BE49-F238E27FC236}">
                  <a16:creationId xmlns:a16="http://schemas.microsoft.com/office/drawing/2014/main" id="{F9F43146-9B53-A834-AC90-EEFBDC12FF50}"/>
                </a:ext>
              </a:extLst>
            </p:cNvPr>
            <p:cNvSpPr/>
            <p:nvPr/>
          </p:nvSpPr>
          <p:spPr>
            <a:xfrm>
              <a:off x="3016563" y="4424063"/>
              <a:ext cx="11418" cy="11386"/>
            </a:xfrm>
            <a:custGeom>
              <a:avLst/>
              <a:gdLst/>
              <a:ahLst/>
              <a:cxnLst/>
              <a:rect l="l" t="t" r="r" b="b"/>
              <a:pathLst>
                <a:path w="359" h="358" extrusionOk="0">
                  <a:moveTo>
                    <a:pt x="180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7"/>
                    <a:pt x="180" y="357"/>
                  </a:cubicBezTo>
                  <a:cubicBezTo>
                    <a:pt x="287" y="357"/>
                    <a:pt x="358" y="286"/>
                    <a:pt x="358" y="179"/>
                  </a:cubicBezTo>
                  <a:cubicBezTo>
                    <a:pt x="358" y="84"/>
                    <a:pt x="287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615;p62">
              <a:extLst>
                <a:ext uri="{FF2B5EF4-FFF2-40B4-BE49-F238E27FC236}">
                  <a16:creationId xmlns:a16="http://schemas.microsoft.com/office/drawing/2014/main" id="{0F89C02E-9985-B61C-5CFF-21F11A0B6F3C}"/>
                </a:ext>
              </a:extLst>
            </p:cNvPr>
            <p:cNvSpPr/>
            <p:nvPr/>
          </p:nvSpPr>
          <p:spPr>
            <a:xfrm>
              <a:off x="3016563" y="4442606"/>
              <a:ext cx="11418" cy="11386"/>
            </a:xfrm>
            <a:custGeom>
              <a:avLst/>
              <a:gdLst/>
              <a:ahLst/>
              <a:cxnLst/>
              <a:rect l="l" t="t" r="r" b="b"/>
              <a:pathLst>
                <a:path w="359" h="358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80" y="358"/>
                  </a:cubicBezTo>
                  <a:cubicBezTo>
                    <a:pt x="287" y="358"/>
                    <a:pt x="358" y="286"/>
                    <a:pt x="358" y="179"/>
                  </a:cubicBezTo>
                  <a:cubicBezTo>
                    <a:pt x="358" y="72"/>
                    <a:pt x="287" y="1"/>
                    <a:pt x="1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616;p62">
              <a:extLst>
                <a:ext uri="{FF2B5EF4-FFF2-40B4-BE49-F238E27FC236}">
                  <a16:creationId xmlns:a16="http://schemas.microsoft.com/office/drawing/2014/main" id="{EB259517-F26D-5105-2D35-6151C6B53233}"/>
                </a:ext>
              </a:extLst>
            </p:cNvPr>
            <p:cNvSpPr/>
            <p:nvPr/>
          </p:nvSpPr>
          <p:spPr>
            <a:xfrm>
              <a:off x="3032498" y="4424063"/>
              <a:ext cx="11768" cy="11386"/>
            </a:xfrm>
            <a:custGeom>
              <a:avLst/>
              <a:gdLst/>
              <a:ahLst/>
              <a:cxnLst/>
              <a:rect l="l" t="t" r="r" b="b"/>
              <a:pathLst>
                <a:path w="370" h="358" extrusionOk="0">
                  <a:moveTo>
                    <a:pt x="191" y="0"/>
                  </a:moveTo>
                  <a:cubicBezTo>
                    <a:pt x="83" y="0"/>
                    <a:pt x="0" y="84"/>
                    <a:pt x="0" y="179"/>
                  </a:cubicBezTo>
                  <a:cubicBezTo>
                    <a:pt x="0" y="286"/>
                    <a:pt x="83" y="357"/>
                    <a:pt x="191" y="357"/>
                  </a:cubicBezTo>
                  <a:cubicBezTo>
                    <a:pt x="286" y="357"/>
                    <a:pt x="369" y="286"/>
                    <a:pt x="369" y="179"/>
                  </a:cubicBezTo>
                  <a:cubicBezTo>
                    <a:pt x="369" y="84"/>
                    <a:pt x="274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617;p62">
              <a:extLst>
                <a:ext uri="{FF2B5EF4-FFF2-40B4-BE49-F238E27FC236}">
                  <a16:creationId xmlns:a16="http://schemas.microsoft.com/office/drawing/2014/main" id="{F6040D76-848A-5A6C-D174-097D965C28DB}"/>
                </a:ext>
              </a:extLst>
            </p:cNvPr>
            <p:cNvSpPr/>
            <p:nvPr/>
          </p:nvSpPr>
          <p:spPr>
            <a:xfrm>
              <a:off x="3032498" y="4442606"/>
              <a:ext cx="11768" cy="11386"/>
            </a:xfrm>
            <a:custGeom>
              <a:avLst/>
              <a:gdLst/>
              <a:ahLst/>
              <a:cxnLst/>
              <a:rect l="l" t="t" r="r" b="b"/>
              <a:pathLst>
                <a:path w="370" h="358" extrusionOk="0">
                  <a:moveTo>
                    <a:pt x="191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86"/>
                    <a:pt x="83" y="358"/>
                    <a:pt x="191" y="358"/>
                  </a:cubicBezTo>
                  <a:cubicBezTo>
                    <a:pt x="286" y="358"/>
                    <a:pt x="369" y="286"/>
                    <a:pt x="369" y="179"/>
                  </a:cubicBezTo>
                  <a:cubicBezTo>
                    <a:pt x="369" y="72"/>
                    <a:pt x="274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618;p62">
              <a:extLst>
                <a:ext uri="{FF2B5EF4-FFF2-40B4-BE49-F238E27FC236}">
                  <a16:creationId xmlns:a16="http://schemas.microsoft.com/office/drawing/2014/main" id="{350C86FB-5B45-3DF7-AFA6-7728BC81A0F3}"/>
                </a:ext>
              </a:extLst>
            </p:cNvPr>
            <p:cNvSpPr/>
            <p:nvPr/>
          </p:nvSpPr>
          <p:spPr>
            <a:xfrm>
              <a:off x="3016213" y="4357527"/>
              <a:ext cx="112494" cy="111636"/>
            </a:xfrm>
            <a:custGeom>
              <a:avLst/>
              <a:gdLst/>
              <a:ahLst/>
              <a:cxnLst/>
              <a:rect l="l" t="t" r="r" b="b"/>
              <a:pathLst>
                <a:path w="3537" h="3510" extrusionOk="0">
                  <a:moveTo>
                    <a:pt x="2250" y="354"/>
                  </a:moveTo>
                  <a:lnTo>
                    <a:pt x="2096" y="1080"/>
                  </a:lnTo>
                  <a:lnTo>
                    <a:pt x="1357" y="913"/>
                  </a:lnTo>
                  <a:cubicBezTo>
                    <a:pt x="1336" y="909"/>
                    <a:pt x="1315" y="907"/>
                    <a:pt x="1293" y="907"/>
                  </a:cubicBezTo>
                  <a:cubicBezTo>
                    <a:pt x="1193" y="907"/>
                    <a:pt x="1093" y="950"/>
                    <a:pt x="1024" y="1009"/>
                  </a:cubicBezTo>
                  <a:cubicBezTo>
                    <a:pt x="929" y="1104"/>
                    <a:pt x="905" y="1211"/>
                    <a:pt x="929" y="1342"/>
                  </a:cubicBezTo>
                  <a:lnTo>
                    <a:pt x="953" y="1366"/>
                  </a:lnTo>
                  <a:lnTo>
                    <a:pt x="369" y="818"/>
                  </a:lnTo>
                  <a:lnTo>
                    <a:pt x="2250" y="354"/>
                  </a:lnTo>
                  <a:close/>
                  <a:moveTo>
                    <a:pt x="1274" y="1259"/>
                  </a:moveTo>
                  <a:lnTo>
                    <a:pt x="2036" y="1425"/>
                  </a:lnTo>
                  <a:lnTo>
                    <a:pt x="1869" y="2259"/>
                  </a:lnTo>
                  <a:lnTo>
                    <a:pt x="1429" y="1830"/>
                  </a:lnTo>
                  <a:lnTo>
                    <a:pt x="1274" y="1259"/>
                  </a:lnTo>
                  <a:close/>
                  <a:moveTo>
                    <a:pt x="2369" y="1521"/>
                  </a:moveTo>
                  <a:lnTo>
                    <a:pt x="3167" y="1699"/>
                  </a:lnTo>
                  <a:lnTo>
                    <a:pt x="1715" y="3152"/>
                  </a:lnTo>
                  <a:lnTo>
                    <a:pt x="1548" y="2449"/>
                  </a:lnTo>
                  <a:lnTo>
                    <a:pt x="1607" y="2509"/>
                  </a:lnTo>
                  <a:cubicBezTo>
                    <a:pt x="1679" y="2568"/>
                    <a:pt x="1774" y="2616"/>
                    <a:pt x="1857" y="2616"/>
                  </a:cubicBezTo>
                  <a:cubicBezTo>
                    <a:pt x="1893" y="2616"/>
                    <a:pt x="1929" y="2616"/>
                    <a:pt x="1965" y="2604"/>
                  </a:cubicBezTo>
                  <a:cubicBezTo>
                    <a:pt x="2084" y="2557"/>
                    <a:pt x="2191" y="2473"/>
                    <a:pt x="2203" y="2330"/>
                  </a:cubicBezTo>
                  <a:lnTo>
                    <a:pt x="2369" y="1521"/>
                  </a:lnTo>
                  <a:close/>
                  <a:moveTo>
                    <a:pt x="2239" y="0"/>
                  </a:moveTo>
                  <a:cubicBezTo>
                    <a:pt x="2211" y="0"/>
                    <a:pt x="2183" y="3"/>
                    <a:pt x="2155" y="9"/>
                  </a:cubicBezTo>
                  <a:lnTo>
                    <a:pt x="274" y="473"/>
                  </a:lnTo>
                  <a:cubicBezTo>
                    <a:pt x="167" y="509"/>
                    <a:pt x="60" y="604"/>
                    <a:pt x="24" y="723"/>
                  </a:cubicBezTo>
                  <a:cubicBezTo>
                    <a:pt x="0" y="842"/>
                    <a:pt x="24" y="985"/>
                    <a:pt x="119" y="1068"/>
                  </a:cubicBezTo>
                  <a:lnTo>
                    <a:pt x="1084" y="2009"/>
                  </a:lnTo>
                  <a:lnTo>
                    <a:pt x="1369" y="3223"/>
                  </a:lnTo>
                  <a:cubicBezTo>
                    <a:pt x="1393" y="3342"/>
                    <a:pt x="1488" y="3450"/>
                    <a:pt x="1619" y="3497"/>
                  </a:cubicBezTo>
                  <a:cubicBezTo>
                    <a:pt x="1655" y="3509"/>
                    <a:pt x="1679" y="3509"/>
                    <a:pt x="1726" y="3509"/>
                  </a:cubicBezTo>
                  <a:cubicBezTo>
                    <a:pt x="1810" y="3509"/>
                    <a:pt x="1905" y="3473"/>
                    <a:pt x="1976" y="3402"/>
                  </a:cubicBezTo>
                  <a:lnTo>
                    <a:pt x="3441" y="1949"/>
                  </a:lnTo>
                  <a:cubicBezTo>
                    <a:pt x="3512" y="1842"/>
                    <a:pt x="3536" y="1711"/>
                    <a:pt x="3512" y="1592"/>
                  </a:cubicBezTo>
                  <a:cubicBezTo>
                    <a:pt x="3477" y="1473"/>
                    <a:pt x="3381" y="1366"/>
                    <a:pt x="3239" y="1342"/>
                  </a:cubicBezTo>
                  <a:lnTo>
                    <a:pt x="2441" y="1152"/>
                  </a:lnTo>
                  <a:lnTo>
                    <a:pt x="2584" y="425"/>
                  </a:lnTo>
                  <a:cubicBezTo>
                    <a:pt x="2619" y="306"/>
                    <a:pt x="2572" y="187"/>
                    <a:pt x="2488" y="104"/>
                  </a:cubicBezTo>
                  <a:cubicBezTo>
                    <a:pt x="2416" y="31"/>
                    <a:pt x="2329" y="0"/>
                    <a:pt x="2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19;p62">
              <a:extLst>
                <a:ext uri="{FF2B5EF4-FFF2-40B4-BE49-F238E27FC236}">
                  <a16:creationId xmlns:a16="http://schemas.microsoft.com/office/drawing/2014/main" id="{6F867683-9B55-9763-21D2-FCA164B06DDB}"/>
                </a:ext>
              </a:extLst>
            </p:cNvPr>
            <p:cNvSpPr/>
            <p:nvPr/>
          </p:nvSpPr>
          <p:spPr>
            <a:xfrm>
              <a:off x="2937051" y="4499791"/>
              <a:ext cx="14439" cy="11386"/>
            </a:xfrm>
            <a:custGeom>
              <a:avLst/>
              <a:gdLst/>
              <a:ahLst/>
              <a:cxnLst/>
              <a:rect l="l" t="t" r="r" b="b"/>
              <a:pathLst>
                <a:path w="454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96" y="358"/>
                    <a:pt x="179" y="358"/>
                  </a:cubicBezTo>
                  <a:lnTo>
                    <a:pt x="274" y="358"/>
                  </a:lnTo>
                  <a:cubicBezTo>
                    <a:pt x="370" y="358"/>
                    <a:pt x="453" y="286"/>
                    <a:pt x="453" y="179"/>
                  </a:cubicBezTo>
                  <a:cubicBezTo>
                    <a:pt x="453" y="72"/>
                    <a:pt x="370" y="0"/>
                    <a:pt x="2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620;p62">
              <a:extLst>
                <a:ext uri="{FF2B5EF4-FFF2-40B4-BE49-F238E27FC236}">
                  <a16:creationId xmlns:a16="http://schemas.microsoft.com/office/drawing/2014/main" id="{AE25440D-9E03-0641-7676-26AA83425CED}"/>
                </a:ext>
              </a:extLst>
            </p:cNvPr>
            <p:cNvSpPr/>
            <p:nvPr/>
          </p:nvSpPr>
          <p:spPr>
            <a:xfrm>
              <a:off x="2953717" y="4499791"/>
              <a:ext cx="30310" cy="11386"/>
            </a:xfrm>
            <a:custGeom>
              <a:avLst/>
              <a:gdLst/>
              <a:ahLst/>
              <a:cxnLst/>
              <a:rect l="l" t="t" r="r" b="b"/>
              <a:pathLst>
                <a:path w="953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774" y="358"/>
                  </a:lnTo>
                  <a:cubicBezTo>
                    <a:pt x="882" y="358"/>
                    <a:pt x="953" y="286"/>
                    <a:pt x="953" y="179"/>
                  </a:cubicBezTo>
                  <a:cubicBezTo>
                    <a:pt x="953" y="96"/>
                    <a:pt x="858" y="0"/>
                    <a:pt x="7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621;p62">
              <a:extLst>
                <a:ext uri="{FF2B5EF4-FFF2-40B4-BE49-F238E27FC236}">
                  <a16:creationId xmlns:a16="http://schemas.microsoft.com/office/drawing/2014/main" id="{4330AA85-2D5F-2E12-AF8E-E889C7D1CFEE}"/>
                </a:ext>
              </a:extLst>
            </p:cNvPr>
            <p:cNvSpPr/>
            <p:nvPr/>
          </p:nvSpPr>
          <p:spPr>
            <a:xfrm>
              <a:off x="2937051" y="4514930"/>
              <a:ext cx="46976" cy="11386"/>
            </a:xfrm>
            <a:custGeom>
              <a:avLst/>
              <a:gdLst/>
              <a:ahLst/>
              <a:cxnLst/>
              <a:rect l="l" t="t" r="r" b="b"/>
              <a:pathLst>
                <a:path w="1477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1298" y="358"/>
                  </a:lnTo>
                  <a:cubicBezTo>
                    <a:pt x="1406" y="358"/>
                    <a:pt x="1477" y="286"/>
                    <a:pt x="1477" y="179"/>
                  </a:cubicBezTo>
                  <a:cubicBezTo>
                    <a:pt x="1477" y="84"/>
                    <a:pt x="1382" y="1"/>
                    <a:pt x="12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622;p62">
              <a:extLst>
                <a:ext uri="{FF2B5EF4-FFF2-40B4-BE49-F238E27FC236}">
                  <a16:creationId xmlns:a16="http://schemas.microsoft.com/office/drawing/2014/main" id="{01F4B03F-52AF-9C00-D41E-21CECC1A48F6}"/>
                </a:ext>
              </a:extLst>
            </p:cNvPr>
            <p:cNvSpPr/>
            <p:nvPr/>
          </p:nvSpPr>
          <p:spPr>
            <a:xfrm>
              <a:off x="2937051" y="4529719"/>
              <a:ext cx="46976" cy="11386"/>
            </a:xfrm>
            <a:custGeom>
              <a:avLst/>
              <a:gdLst/>
              <a:ahLst/>
              <a:cxnLst/>
              <a:rect l="l" t="t" r="r" b="b"/>
              <a:pathLst>
                <a:path w="1477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298" y="357"/>
                  </a:lnTo>
                  <a:cubicBezTo>
                    <a:pt x="1406" y="357"/>
                    <a:pt x="1477" y="286"/>
                    <a:pt x="1477" y="179"/>
                  </a:cubicBezTo>
                  <a:cubicBezTo>
                    <a:pt x="1477" y="71"/>
                    <a:pt x="1382" y="0"/>
                    <a:pt x="12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623;p62">
              <a:extLst>
                <a:ext uri="{FF2B5EF4-FFF2-40B4-BE49-F238E27FC236}">
                  <a16:creationId xmlns:a16="http://schemas.microsoft.com/office/drawing/2014/main" id="{1ECAD49B-5F68-250F-AA61-E5EA0C2736B4}"/>
                </a:ext>
              </a:extLst>
            </p:cNvPr>
            <p:cNvSpPr/>
            <p:nvPr/>
          </p:nvSpPr>
          <p:spPr>
            <a:xfrm>
              <a:off x="3213881" y="4343787"/>
              <a:ext cx="11386" cy="126488"/>
            </a:xfrm>
            <a:custGeom>
              <a:avLst/>
              <a:gdLst/>
              <a:ahLst/>
              <a:cxnLst/>
              <a:rect l="l" t="t" r="r" b="b"/>
              <a:pathLst>
                <a:path w="358" h="3977" extrusionOk="0">
                  <a:moveTo>
                    <a:pt x="179" y="0"/>
                  </a:moveTo>
                  <a:cubicBezTo>
                    <a:pt x="83" y="0"/>
                    <a:pt x="0" y="83"/>
                    <a:pt x="0" y="179"/>
                  </a:cubicBezTo>
                  <a:lnTo>
                    <a:pt x="0" y="3798"/>
                  </a:lnTo>
                  <a:cubicBezTo>
                    <a:pt x="0" y="3893"/>
                    <a:pt x="83" y="3977"/>
                    <a:pt x="179" y="3977"/>
                  </a:cubicBezTo>
                  <a:cubicBezTo>
                    <a:pt x="286" y="3977"/>
                    <a:pt x="357" y="3893"/>
                    <a:pt x="357" y="3798"/>
                  </a:cubicBezTo>
                  <a:lnTo>
                    <a:pt x="357" y="179"/>
                  </a:lnTo>
                  <a:cubicBezTo>
                    <a:pt x="357" y="72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" dirty="0"/>
              <a:t>ogin page</a:t>
            </a:r>
            <a:endParaRPr sz="3000"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-142134" y="188795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데이터</a:t>
            </a:r>
            <a:endParaRPr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9" name="Google Shape;609;p30"/>
          <p:cNvSpPr/>
          <p:nvPr/>
        </p:nvSpPr>
        <p:spPr>
          <a:xfrm>
            <a:off x="428765" y="1094779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0" name="Google Shape;610;p30"/>
          <p:cNvSpPr/>
          <p:nvPr/>
        </p:nvSpPr>
        <p:spPr>
          <a:xfrm>
            <a:off x="5572415" y="1094779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2386991" y="107575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220387" y="291348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2" name="Google Shape;622;p30"/>
          <p:cNvGrpSpPr/>
          <p:nvPr/>
        </p:nvGrpSpPr>
        <p:grpSpPr>
          <a:xfrm>
            <a:off x="5692184" y="1235844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2504622" y="1218582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548649" y="1211162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화살표: 오른쪽 14"/>
          <p:cNvSpPr/>
          <p:nvPr/>
        </p:nvSpPr>
        <p:spPr>
          <a:xfrm>
            <a:off x="1264495" y="1254898"/>
            <a:ext cx="978408" cy="309835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Google Shape;605;p30">
            <a:extLst>
              <a:ext uri="{FF2B5EF4-FFF2-40B4-BE49-F238E27FC236}">
                <a16:creationId xmlns:a16="http://schemas.microsoft.com/office/drawing/2014/main" id="{D955915E-7AB9-CFE7-8013-AFE96836AD69}"/>
              </a:ext>
            </a:extLst>
          </p:cNvPr>
          <p:cNvSpPr txBox="1">
            <a:spLocks/>
          </p:cNvSpPr>
          <p:nvPr/>
        </p:nvSpPr>
        <p:spPr>
          <a:xfrm>
            <a:off x="1809976" y="1846197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회원가입 데이터 갖는 객체배열 </a:t>
            </a:r>
          </a:p>
        </p:txBody>
      </p:sp>
      <p:sp>
        <p:nvSpPr>
          <p:cNvPr id="19" name="화살표: 왼쪽/오른쪽 18"/>
          <p:cNvSpPr/>
          <p:nvPr/>
        </p:nvSpPr>
        <p:spPr>
          <a:xfrm>
            <a:off x="3990859" y="1288411"/>
            <a:ext cx="1216152" cy="243570"/>
          </a:xfrm>
          <a:prstGeom prst="left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Google Shape;605;p30">
            <a:extLst>
              <a:ext uri="{FF2B5EF4-FFF2-40B4-BE49-F238E27FC236}">
                <a16:creationId xmlns:a16="http://schemas.microsoft.com/office/drawing/2014/main" id="{D4CB4F68-7D9A-3D33-65B4-52C77F65175A}"/>
              </a:ext>
            </a:extLst>
          </p:cNvPr>
          <p:cNvSpPr txBox="1">
            <a:spLocks/>
          </p:cNvSpPr>
          <p:nvPr/>
        </p:nvSpPr>
        <p:spPr>
          <a:xfrm>
            <a:off x="6329859" y="128322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 시 입력 데이터와 비교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477456EE-2A80-EBD7-0178-8E9438924DAA}"/>
              </a:ext>
            </a:extLst>
          </p:cNvPr>
          <p:cNvSpPr/>
          <p:nvPr/>
        </p:nvSpPr>
        <p:spPr>
          <a:xfrm>
            <a:off x="4431786" y="1702295"/>
            <a:ext cx="280427" cy="978408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Google Shape;12136;p61">
            <a:extLst>
              <a:ext uri="{FF2B5EF4-FFF2-40B4-BE49-F238E27FC236}">
                <a16:creationId xmlns:a16="http://schemas.microsoft.com/office/drawing/2014/main" id="{9E256879-72AA-A8B9-7A54-8621A584B180}"/>
              </a:ext>
            </a:extLst>
          </p:cNvPr>
          <p:cNvGrpSpPr/>
          <p:nvPr/>
        </p:nvGrpSpPr>
        <p:grpSpPr>
          <a:xfrm>
            <a:off x="4448331" y="3107024"/>
            <a:ext cx="278404" cy="355260"/>
            <a:chOff x="8047661" y="1501037"/>
            <a:chExt cx="278404" cy="355260"/>
          </a:xfrm>
          <a:solidFill>
            <a:schemeClr val="bg2"/>
          </a:solidFill>
        </p:grpSpPr>
        <p:sp>
          <p:nvSpPr>
            <p:cNvPr id="29" name="Google Shape;12137;p61">
              <a:extLst>
                <a:ext uri="{FF2B5EF4-FFF2-40B4-BE49-F238E27FC236}">
                  <a16:creationId xmlns:a16="http://schemas.microsoft.com/office/drawing/2014/main" id="{DD75A79F-C6E1-9A14-55E0-A0BD6289CD3F}"/>
                </a:ext>
              </a:extLst>
            </p:cNvPr>
            <p:cNvSpPr/>
            <p:nvPr/>
          </p:nvSpPr>
          <p:spPr>
            <a:xfrm>
              <a:off x="8147611" y="1622815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0" name="Google Shape;12138;p61">
              <a:extLst>
                <a:ext uri="{FF2B5EF4-FFF2-40B4-BE49-F238E27FC236}">
                  <a16:creationId xmlns:a16="http://schemas.microsoft.com/office/drawing/2014/main" id="{041F0152-2657-6D07-68E5-A71BD0C8A527}"/>
                </a:ext>
              </a:extLst>
            </p:cNvPr>
            <p:cNvSpPr/>
            <p:nvPr/>
          </p:nvSpPr>
          <p:spPr>
            <a:xfrm>
              <a:off x="8214741" y="1622815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1" name="Google Shape;12139;p61">
              <a:extLst>
                <a:ext uri="{FF2B5EF4-FFF2-40B4-BE49-F238E27FC236}">
                  <a16:creationId xmlns:a16="http://schemas.microsoft.com/office/drawing/2014/main" id="{F4E99E5D-DC6A-858A-E39A-833A058D0F0F}"/>
                </a:ext>
              </a:extLst>
            </p:cNvPr>
            <p:cNvSpPr/>
            <p:nvPr/>
          </p:nvSpPr>
          <p:spPr>
            <a:xfrm>
              <a:off x="8163451" y="16613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76" name="Google Shape;12140;p61">
              <a:extLst>
                <a:ext uri="{FF2B5EF4-FFF2-40B4-BE49-F238E27FC236}">
                  <a16:creationId xmlns:a16="http://schemas.microsoft.com/office/drawing/2014/main" id="{6F4F2D8D-54B4-C30B-E154-751670530198}"/>
                </a:ext>
              </a:extLst>
            </p:cNvPr>
            <p:cNvSpPr/>
            <p:nvPr/>
          </p:nvSpPr>
          <p:spPr>
            <a:xfrm>
              <a:off x="8047661" y="1501037"/>
              <a:ext cx="278404" cy="355260"/>
            </a:xfrm>
            <a:custGeom>
              <a:avLst/>
              <a:gdLst/>
              <a:ahLst/>
              <a:cxnLst/>
              <a:rect l="l" t="t" r="r" b="b"/>
              <a:pathLst>
                <a:path w="8788" h="11214" extrusionOk="0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2"/>
                </a:solidFill>
              </a:endParaRPr>
            </a:p>
          </p:txBody>
        </p:sp>
      </p:grpSp>
      <p:sp>
        <p:nvSpPr>
          <p:cNvPr id="585" name="Google Shape;605;p30">
            <a:extLst>
              <a:ext uri="{FF2B5EF4-FFF2-40B4-BE49-F238E27FC236}">
                <a16:creationId xmlns:a16="http://schemas.microsoft.com/office/drawing/2014/main" id="{DCEC971B-4C67-670A-6ACD-AFFBB4168F1C}"/>
              </a:ext>
            </a:extLst>
          </p:cNvPr>
          <p:cNvSpPr txBox="1">
            <a:spLocks/>
          </p:cNvSpPr>
          <p:nvPr/>
        </p:nvSpPr>
        <p:spPr>
          <a:xfrm>
            <a:off x="2916312" y="3790276"/>
            <a:ext cx="3749133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스토리지에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내에 좋아요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,PLAYLIST,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음악 재생 값을 받을 수 있는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PICK,PLAYLIST, MUSICPLAY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</a:t>
            </a:r>
          </a:p>
        </p:txBody>
      </p:sp>
      <p:cxnSp>
        <p:nvCxnSpPr>
          <p:cNvPr id="588" name="연결선: 꺾임 587">
            <a:extLst>
              <a:ext uri="{FF2B5EF4-FFF2-40B4-BE49-F238E27FC236}">
                <a16:creationId xmlns:a16="http://schemas.microsoft.com/office/drawing/2014/main" id="{4998FF54-0965-D0A7-5FA8-98FDFA070D60}"/>
              </a:ext>
            </a:extLst>
          </p:cNvPr>
          <p:cNvCxnSpPr>
            <a:cxnSpLocks/>
            <a:stCxn id="611" idx="3"/>
            <a:endCxn id="612" idx="1"/>
          </p:cNvCxnSpPr>
          <p:nvPr/>
        </p:nvCxnSpPr>
        <p:spPr>
          <a:xfrm>
            <a:off x="3110891" y="1437705"/>
            <a:ext cx="1109496" cy="183773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2" name="Google Shape;605;p30">
            <a:extLst>
              <a:ext uri="{FF2B5EF4-FFF2-40B4-BE49-F238E27FC236}">
                <a16:creationId xmlns:a16="http://schemas.microsoft.com/office/drawing/2014/main" id="{A461E44E-B291-93B4-E1F3-D4AA485F6B6F}"/>
              </a:ext>
            </a:extLst>
          </p:cNvPr>
          <p:cNvSpPr txBox="1">
            <a:spLocks/>
          </p:cNvSpPr>
          <p:nvPr/>
        </p:nvSpPr>
        <p:spPr>
          <a:xfrm>
            <a:off x="1942297" y="2559374"/>
            <a:ext cx="1881300" cy="62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 아웃 시 해당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회원가입에 일치하는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객체에 저장 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/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7" name="Google Shape;605;p30">
            <a:extLst>
              <a:ext uri="{FF2B5EF4-FFF2-40B4-BE49-F238E27FC236}">
                <a16:creationId xmlns:a16="http://schemas.microsoft.com/office/drawing/2014/main" id="{678DD59D-B46A-6755-CD11-94AB3FD791B6}"/>
              </a:ext>
            </a:extLst>
          </p:cNvPr>
          <p:cNvSpPr txBox="1">
            <a:spLocks/>
          </p:cNvSpPr>
          <p:nvPr/>
        </p:nvSpPr>
        <p:spPr>
          <a:xfrm>
            <a:off x="3826587" y="4390928"/>
            <a:ext cx="1881300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재로그인 시 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생성하지 않고 저장된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반환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</a:t>
            </a:r>
            <a:endParaRPr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Google Shape;1602;p51">
            <a:extLst>
              <a:ext uri="{FF2B5EF4-FFF2-40B4-BE49-F238E27FC236}">
                <a16:creationId xmlns:a16="http://schemas.microsoft.com/office/drawing/2014/main" id="{1CC7CC62-7D26-7C3D-A860-D5A0A94BB4EC}"/>
              </a:ext>
            </a:extLst>
          </p:cNvPr>
          <p:cNvSpPr/>
          <p:nvPr/>
        </p:nvSpPr>
        <p:spPr>
          <a:xfrm>
            <a:off x="271681" y="1223184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00CF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main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3" name="Google Shape;1603;p51"/>
          <p:cNvSpPr/>
          <p:nvPr/>
        </p:nvSpPr>
        <p:spPr>
          <a:xfrm>
            <a:off x="3355688" y="3764037"/>
            <a:ext cx="791400" cy="723166"/>
          </a:xfrm>
          <a:prstGeom prst="roundRect">
            <a:avLst>
              <a:gd name="adj" fmla="val 16667"/>
            </a:avLst>
          </a:prstGeom>
          <a:solidFill>
            <a:srgbClr val="ff9973"/>
          </a:solidFill>
          <a:ln w="9525" cap="flat" cmpd="sng">
            <a:solidFill>
              <a:srgbClr val="ffffff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>
                <a:solidFill>
                  <a:schemeClr val="bg1"/>
                </a:solidFill>
                <a:latin typeface="+mj-ea"/>
                <a:ea typeface="+mj-ea"/>
              </a:rPr>
              <a:t>CHAR</a:t>
            </a:r>
            <a:endParaRPr lang="en-US" b="1">
              <a:solidFill>
                <a:schemeClr val="bg1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>
                <a:solidFill>
                  <a:schemeClr val="bg1"/>
                </a:solidFill>
                <a:latin typeface="+mj-ea"/>
                <a:ea typeface="+mj-ea"/>
              </a:rPr>
              <a:t>.INFO</a:t>
            </a:r>
            <a:endParaRPr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Google Shape;1601;p51"/>
          <p:cNvSpPr/>
          <p:nvPr/>
        </p:nvSpPr>
        <p:spPr>
          <a:xfrm>
            <a:off x="286921" y="2487929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e898ac"/>
          </a:solidFill>
          <a:ln w="9525" cap="flat" cmpd="sng">
            <a:solidFill>
              <a:srgbClr val="ffffff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>
                <a:solidFill>
                  <a:schemeClr val="bg1"/>
                </a:solidFill>
                <a:latin typeface="맑은 고딕"/>
                <a:ea typeface="맑은 고딕"/>
              </a:rPr>
              <a:t>login</a:t>
            </a:r>
            <a:endParaRPr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7" name="Google Shape;605;p30">
            <a:extLst>
              <a:ext uri="{FF2B5EF4-FFF2-40B4-BE49-F238E27FC236}">
                <a16:creationId xmlns:a16="http://schemas.microsoft.com/office/drawing/2014/main" id="{1AF43DD0-F571-78DD-CA39-BE4D80149042}"/>
              </a:ext>
            </a:extLst>
          </p:cNvPr>
          <p:cNvSpPr txBox="1">
            <a:spLocks/>
          </p:cNvSpPr>
          <p:nvPr/>
        </p:nvSpPr>
        <p:spPr>
          <a:xfrm>
            <a:off x="1201858" y="1223184"/>
            <a:ext cx="18813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각에 차트에서 랜덤 객체 값을 가진 배열 객체 생성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/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빌보드 차트 생성</a:t>
            </a:r>
          </a:p>
        </p:txBody>
      </p:sp>
      <p:sp>
        <p:nvSpPr>
          <p:cNvPr id="18" name="Google Shape;605;p30">
            <a:extLst>
              <a:ext uri="{FF2B5EF4-FFF2-40B4-BE49-F238E27FC236}">
                <a16:creationId xmlns:a16="http://schemas.microsoft.com/office/drawing/2014/main" id="{71FAB9AD-9592-0F99-D59B-CC98A18EFDB2}"/>
              </a:ext>
            </a:extLst>
          </p:cNvPr>
          <p:cNvSpPr txBox="1">
            <a:spLocks/>
          </p:cNvSpPr>
          <p:nvPr/>
        </p:nvSpPr>
        <p:spPr>
          <a:xfrm>
            <a:off x="1201858" y="2571750"/>
            <a:ext cx="18813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회원 정보를 객체화 하여 관리 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LOGOUT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 데이터를 다른 로컬데이터로 반환</a:t>
            </a:r>
          </a:p>
        </p:txBody>
      </p:sp>
      <p:sp>
        <p:nvSpPr>
          <p:cNvPr id="19" name="Google Shape;605;p30"/>
          <p:cNvSpPr txBox="1"/>
          <p:nvPr/>
        </p:nvSpPr>
        <p:spPr>
          <a:xfrm>
            <a:off x="4333908" y="383591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>
              <a:defRPr/>
            </a:pPr>
            <a:r>
              <a:rPr lang="ko-KR" altLang="en-US" sz="1000" b="1">
                <a:latin typeface="맑은 고딕"/>
                <a:ea typeface="맑은 고딕"/>
              </a:rPr>
              <a:t>한국</a:t>
            </a:r>
            <a:r>
              <a:rPr lang="en-US" altLang="ko-KR" sz="1000" b="1">
                <a:latin typeface="맑은 고딕"/>
                <a:ea typeface="맑은 고딕"/>
              </a:rPr>
              <a:t>/</a:t>
            </a:r>
            <a:r>
              <a:rPr lang="ko-KR" altLang="en-US" sz="1000" b="1">
                <a:latin typeface="맑은 고딕"/>
                <a:ea typeface="맑은 고딕"/>
              </a:rPr>
              <a:t>빌보드 차트 속 객체에 정보를 바탕으로 한 상세페이지를 구성</a:t>
            </a:r>
            <a:endParaRPr lang="ko-KR" altLang="en-US" sz="1000" b="1">
              <a:latin typeface="맑은 고딕"/>
              <a:ea typeface="맑은 고딕"/>
            </a:endParaRPr>
          </a:p>
        </p:txBody>
      </p:sp>
      <p:sp>
        <p:nvSpPr>
          <p:cNvPr id="20" name="Google Shape;1603;p51"/>
          <p:cNvSpPr/>
          <p:nvPr/>
        </p:nvSpPr>
        <p:spPr>
          <a:xfrm>
            <a:off x="271681" y="3664978"/>
            <a:ext cx="791400" cy="723166"/>
          </a:xfrm>
          <a:prstGeom prst="roundRect">
            <a:avLst>
              <a:gd name="adj" fmla="val 16667"/>
            </a:avLst>
          </a:prstGeom>
          <a:solidFill>
            <a:srgbClr val="ff9973"/>
          </a:solidFill>
          <a:ln w="9525" cap="flat" cmpd="sng">
            <a:solidFill>
              <a:srgbClr val="ffffff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>
                <a:solidFill>
                  <a:schemeClr val="bg1"/>
                </a:solidFill>
                <a:latin typeface="+mj-ea"/>
                <a:ea typeface="+mj-ea"/>
              </a:rPr>
              <a:t>CHAR</a:t>
            </a:r>
            <a:endParaRPr 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Google Shape;605;p30">
            <a:extLst>
              <a:ext uri="{FF2B5EF4-FFF2-40B4-BE49-F238E27FC236}">
                <a16:creationId xmlns:a16="http://schemas.microsoft.com/office/drawing/2014/main" id="{0E44F5EE-35B2-10D7-982A-943960613F8A}"/>
              </a:ext>
            </a:extLst>
          </p:cNvPr>
          <p:cNvSpPr txBox="1">
            <a:spLocks/>
          </p:cNvSpPr>
          <p:nvPr/>
        </p:nvSpPr>
        <p:spPr>
          <a:xfrm>
            <a:off x="1201858" y="3605475"/>
            <a:ext cx="1881300" cy="1070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SWIPER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 각각에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차트형식으로 구성 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/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차트 페이지에서는 전체재생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선택재생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랜덤재생 기능 설정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Google Shape;1601;p51"/>
          <p:cNvSpPr/>
          <p:nvPr/>
        </p:nvSpPr>
        <p:spPr>
          <a:xfrm>
            <a:off x="3300304" y="2487929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e898ac"/>
          </a:solidFill>
          <a:ln w="9525" cap="flat" cmpd="sng">
            <a:solidFill>
              <a:srgbClr val="ffffff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>
                <a:solidFill>
                  <a:schemeClr val="bg1"/>
                </a:solidFill>
                <a:latin typeface="맑은 고딕"/>
                <a:ea typeface="맑은 고딕"/>
              </a:rPr>
              <a:t>LIST</a:t>
            </a:r>
            <a:endParaRPr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4" name="Google Shape;605;p30"/>
          <p:cNvSpPr txBox="1"/>
          <p:nvPr/>
        </p:nvSpPr>
        <p:spPr>
          <a:xfrm>
            <a:off x="4211989" y="2482044"/>
            <a:ext cx="1881300" cy="107077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>
              <a:defRPr/>
            </a:pPr>
            <a:r>
              <a:rPr lang="en-US" altLang="ko-KR" sz="1000" b="1">
                <a:latin typeface="맑은 고딕"/>
                <a:ea typeface="맑은 고딕"/>
              </a:rPr>
              <a:t>1.</a:t>
            </a:r>
            <a:r>
              <a:rPr lang="ko-KR" altLang="en-US" sz="1000" b="1">
                <a:latin typeface="맑은 고딕"/>
                <a:ea typeface="맑은 고딕"/>
              </a:rPr>
              <a:t>길이가 </a:t>
            </a:r>
            <a:r>
              <a:rPr lang="en-US" altLang="ko-KR" sz="1000" b="1">
                <a:latin typeface="맑은 고딕"/>
                <a:ea typeface="맑은 고딕"/>
              </a:rPr>
              <a:t>10</a:t>
            </a:r>
            <a:r>
              <a:rPr lang="ko-KR" altLang="en-US" sz="1000" b="1">
                <a:latin typeface="맑은 고딕"/>
                <a:ea typeface="맑은 고딕"/>
              </a:rPr>
              <a:t>인 객체 데이터를 가진 </a:t>
            </a:r>
            <a:r>
              <a:rPr lang="en-US" altLang="ko-KR" sz="1000" b="1">
                <a:latin typeface="맑은 고딕"/>
                <a:ea typeface="맑은 고딕"/>
              </a:rPr>
              <a:t>API</a:t>
            </a:r>
            <a:r>
              <a:rPr lang="ko-KR" altLang="en-US" sz="1000" b="1">
                <a:latin typeface="맑은 고딕"/>
                <a:ea typeface="맑은 고딕"/>
              </a:rPr>
              <a:t>출력 </a:t>
            </a:r>
            <a:endParaRPr lang="ko-KR" altLang="en-US" sz="1000" b="1">
              <a:latin typeface="맑은 고딕"/>
              <a:ea typeface="맑은 고딕"/>
            </a:endParaRPr>
          </a:p>
          <a:p>
            <a:pPr marL="0" indent="0" algn="l">
              <a:defRPr/>
            </a:pPr>
            <a:r>
              <a:rPr lang="en-US" altLang="ko-KR" sz="1000" b="1">
                <a:latin typeface="맑은 고딕"/>
                <a:ea typeface="맑은 고딕"/>
              </a:rPr>
              <a:t>2. </a:t>
            </a:r>
            <a:r>
              <a:rPr lang="ko-KR" altLang="en-US" sz="1000" b="1">
                <a:latin typeface="맑은 고딕"/>
                <a:ea typeface="맑은 고딕"/>
              </a:rPr>
              <a:t>더보기 버튼 클릭 시 객체 중 랜덤한 객체가 출력 </a:t>
            </a:r>
            <a:endParaRPr lang="ko-KR" altLang="en-US" sz="1000" b="1">
              <a:latin typeface="맑은 고딕"/>
              <a:ea typeface="맑은 고딕"/>
            </a:endParaRPr>
          </a:p>
          <a:p>
            <a:pPr marL="0" indent="0" algn="l">
              <a:defRPr/>
            </a:pPr>
            <a:r>
              <a:rPr lang="en-US" altLang="ko-KR" sz="1000" b="1">
                <a:latin typeface="맑은 고딕"/>
                <a:ea typeface="맑은 고딕"/>
              </a:rPr>
              <a:t>2.2 LIST</a:t>
            </a:r>
            <a:r>
              <a:rPr lang="ko-KR" altLang="en-US" sz="1000" b="1">
                <a:latin typeface="맑은 고딕"/>
                <a:ea typeface="맑은 고딕"/>
              </a:rPr>
              <a:t>에 길이가 차트 </a:t>
            </a:r>
            <a:r>
              <a:rPr lang="en-US" altLang="ko-KR" sz="1000" b="1">
                <a:latin typeface="맑은 고딕"/>
                <a:ea typeface="맑은 고딕"/>
              </a:rPr>
              <a:t>API</a:t>
            </a:r>
            <a:r>
              <a:rPr lang="ko-KR" altLang="en-US" sz="1000" b="1">
                <a:latin typeface="맑은 고딕"/>
                <a:ea typeface="맑은 고딕"/>
              </a:rPr>
              <a:t>에 길이보다 클 경우 중단 ㄴ</a:t>
            </a:r>
            <a:endParaRPr lang="ko-KR" altLang="en-US" sz="1000" b="1">
              <a:latin typeface="맑은 고딕"/>
              <a:ea typeface="맑은 고딕"/>
            </a:endParaRPr>
          </a:p>
        </p:txBody>
      </p:sp>
      <p:sp>
        <p:nvSpPr>
          <p:cNvPr id="25" name="Google Shape;1602;p51">
            <a:extLst>
              <a:ext uri="{FF2B5EF4-FFF2-40B4-BE49-F238E27FC236}">
                <a16:creationId xmlns:a16="http://schemas.microsoft.com/office/drawing/2014/main" id="{E7A2211E-90B1-4A7C-B4DD-10704262BC8B}"/>
              </a:ext>
            </a:extLst>
          </p:cNvPr>
          <p:cNvSpPr/>
          <p:nvPr/>
        </p:nvSpPr>
        <p:spPr>
          <a:xfrm>
            <a:off x="3254584" y="1223184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00CF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user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7" name="Google Shape;605;p30"/>
          <p:cNvSpPr txBox="1"/>
          <p:nvPr/>
        </p:nvSpPr>
        <p:spPr>
          <a:xfrm>
            <a:off x="4154511" y="1159232"/>
            <a:ext cx="2273825" cy="107077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>
              <a:defRPr/>
            </a:pPr>
            <a:r>
              <a:rPr lang="ko-KR" altLang="en-US" sz="1000" b="1">
                <a:latin typeface="맑은 고딕"/>
                <a:ea typeface="맑은 고딕"/>
              </a:rPr>
              <a:t>입력 받은 찜 하기</a:t>
            </a:r>
            <a:r>
              <a:rPr lang="en-US" altLang="ko-KR" sz="1000" b="1">
                <a:latin typeface="맑은 고딕"/>
                <a:ea typeface="맑은 고딕"/>
              </a:rPr>
              <a:t>,playlist, </a:t>
            </a:r>
            <a:r>
              <a:rPr lang="ko-KR" altLang="en-US" sz="1000" b="1">
                <a:latin typeface="맑은 고딕"/>
                <a:ea typeface="맑은 고딕"/>
              </a:rPr>
              <a:t>음악 재생 데이터를 받아 출력 </a:t>
            </a:r>
            <a:endParaRPr lang="ko-KR" altLang="en-US" sz="1000" b="1">
              <a:latin typeface="맑은 고딕"/>
              <a:ea typeface="맑은 고딕"/>
            </a:endParaRPr>
          </a:p>
          <a:p>
            <a:pPr marL="0" indent="0" algn="l">
              <a:defRPr/>
            </a:pPr>
            <a:r>
              <a:rPr lang="ko-KR" altLang="en-US" sz="1000" b="1">
                <a:latin typeface="맑은 고딕"/>
                <a:ea typeface="맑은 고딕"/>
              </a:rPr>
              <a:t>삭제 버튼 </a:t>
            </a:r>
            <a:r>
              <a:rPr lang="en-US" altLang="ko-KR" sz="1000" b="1">
                <a:latin typeface="맑은 고딕"/>
                <a:ea typeface="맑은 고딕"/>
              </a:rPr>
              <a:t>– </a:t>
            </a:r>
            <a:r>
              <a:rPr lang="ko-KR" altLang="en-US" sz="1000" b="1">
                <a:latin typeface="맑은 고딕"/>
                <a:ea typeface="맑은 고딕"/>
              </a:rPr>
              <a:t>해당 데이터 삭제</a:t>
            </a:r>
            <a:endParaRPr lang="ko-KR" altLang="en-US" sz="1000" b="1">
              <a:latin typeface="맑은 고딕"/>
              <a:ea typeface="맑은 고딕"/>
            </a:endParaRPr>
          </a:p>
          <a:p>
            <a:pPr marL="0" indent="0" algn="l">
              <a:defRPr/>
            </a:pPr>
            <a:r>
              <a:rPr lang="ko-KR" altLang="en-US" sz="1000" b="1">
                <a:latin typeface="맑은 고딕"/>
                <a:ea typeface="맑은 고딕"/>
              </a:rPr>
              <a:t>추가 버튼</a:t>
            </a:r>
            <a:r>
              <a:rPr lang="en-US" altLang="ko-KR" sz="1000" b="1">
                <a:latin typeface="맑은 고딕"/>
                <a:ea typeface="맑은 고딕"/>
              </a:rPr>
              <a:t>- </a:t>
            </a:r>
            <a:r>
              <a:rPr lang="ko-KR" altLang="en-US" sz="1000" b="1">
                <a:latin typeface="맑은 고딕"/>
                <a:ea typeface="맑은 고딕"/>
              </a:rPr>
              <a:t>해당 데이터가 </a:t>
            </a:r>
            <a:r>
              <a:rPr lang="en-US" altLang="ko-KR" sz="1000" b="1">
                <a:latin typeface="맑은 고딕"/>
                <a:ea typeface="맑은 고딕"/>
              </a:rPr>
              <a:t>playlist </a:t>
            </a:r>
            <a:r>
              <a:rPr lang="ko-KR" altLang="en-US" sz="1000" b="1">
                <a:latin typeface="맑은 고딕"/>
                <a:ea typeface="맑은 고딕"/>
              </a:rPr>
              <a:t>객체에 데이터에 추가</a:t>
            </a:r>
            <a:endParaRPr lang="ko-KR" altLang="en-US" sz="1000" b="1">
              <a:latin typeface="맑은 고딕"/>
              <a:ea typeface="맑은 고딕"/>
            </a:endParaRPr>
          </a:p>
        </p:txBody>
      </p:sp>
      <p:sp>
        <p:nvSpPr>
          <p:cNvPr id="28" name="Google Shape;1603;p51"/>
          <p:cNvSpPr/>
          <p:nvPr/>
        </p:nvSpPr>
        <p:spPr>
          <a:xfrm>
            <a:off x="6405858" y="3773386"/>
            <a:ext cx="791400" cy="723166"/>
          </a:xfrm>
          <a:prstGeom prst="roundRect">
            <a:avLst>
              <a:gd name="adj" fmla="val 16667"/>
            </a:avLst>
          </a:prstGeom>
          <a:solidFill>
            <a:srgbClr val="ff9973"/>
          </a:solidFill>
          <a:ln w="9525" cap="flat" cmpd="sng">
            <a:solidFill>
              <a:srgbClr val="ffffff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b="1">
                <a:solidFill>
                  <a:schemeClr val="bg1"/>
                </a:solidFill>
                <a:latin typeface="+mj-ea"/>
                <a:ea typeface="+mj-ea"/>
              </a:rPr>
              <a:t>CHAR</a:t>
            </a:r>
            <a:endParaRPr lang="en-US" sz="1200" b="1">
              <a:solidFill>
                <a:schemeClr val="bg1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b="1">
                <a:solidFill>
                  <a:schemeClr val="bg1"/>
                </a:solidFill>
                <a:latin typeface="+mj-ea"/>
                <a:ea typeface="+mj-ea"/>
              </a:rPr>
              <a:t>.INPUT</a:t>
            </a:r>
            <a:endParaRPr sz="1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Google Shape;605;p30">
            <a:extLst>
              <a:ext uri="{FF2B5EF4-FFF2-40B4-BE49-F238E27FC236}">
                <a16:creationId xmlns:a16="http://schemas.microsoft.com/office/drawing/2014/main" id="{04C53E9B-1E5B-3131-AADE-0685B94E1849}"/>
              </a:ext>
            </a:extLst>
          </p:cNvPr>
          <p:cNvSpPr txBox="1">
            <a:spLocks/>
          </p:cNvSpPr>
          <p:nvPr/>
        </p:nvSpPr>
        <p:spPr>
          <a:xfrm>
            <a:off x="7278938" y="3844232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코멘트를 로컬 스토리지에 저장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및 삭제 기능 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Google Shape;1601;p51"/>
          <p:cNvSpPr/>
          <p:nvPr/>
        </p:nvSpPr>
        <p:spPr>
          <a:xfrm>
            <a:off x="6291558" y="2487928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e898ac"/>
          </a:solidFill>
          <a:ln w="9525" cap="flat" cmpd="sng">
            <a:solidFill>
              <a:srgbClr val="ffffff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b="1" spc="-150">
                <a:solidFill>
                  <a:schemeClr val="bg1"/>
                </a:solidFill>
                <a:latin typeface="맑은 고딕"/>
                <a:ea typeface="맑은 고딕"/>
              </a:rPr>
              <a:t>PLAYLIST</a:t>
            </a:r>
            <a:endParaRPr sz="12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1" name="Google Shape;605;p30">
            <a:extLst>
              <a:ext uri="{FF2B5EF4-FFF2-40B4-BE49-F238E27FC236}">
                <a16:creationId xmlns:a16="http://schemas.microsoft.com/office/drawing/2014/main" id="{F8E347BD-FD46-4BC0-CFFE-2B94F83CCA22}"/>
              </a:ext>
            </a:extLst>
          </p:cNvPr>
          <p:cNvSpPr txBox="1">
            <a:spLocks/>
          </p:cNvSpPr>
          <p:nvPr/>
        </p:nvSpPr>
        <p:spPr>
          <a:xfrm>
            <a:off x="7145385" y="2392738"/>
            <a:ext cx="1881300" cy="1207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 리스트 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추가시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 및 데이터 출력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랜덤 재생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데이터를 랜덤하게 순서 변경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전체데이터 삭제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음악재생 객체로 데이터 전달 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3" name="Google Shape;1602;p51">
            <a:extLst>
              <a:ext uri="{FF2B5EF4-FFF2-40B4-BE49-F238E27FC236}">
                <a16:creationId xmlns:a16="http://schemas.microsoft.com/office/drawing/2014/main" id="{1ADEA3C6-07A4-CD93-6461-99382A22EBDE}"/>
              </a:ext>
            </a:extLst>
          </p:cNvPr>
          <p:cNvSpPr/>
          <p:nvPr/>
        </p:nvSpPr>
        <p:spPr>
          <a:xfrm>
            <a:off x="6314418" y="1185111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00CF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spc="-150" dirty="0">
                <a:solidFill>
                  <a:schemeClr val="bg1"/>
                </a:solidFill>
              </a:rPr>
              <a:t>SERACH</a:t>
            </a:r>
            <a:endParaRPr sz="1200" b="1" spc="-150" dirty="0">
              <a:solidFill>
                <a:schemeClr val="bg1"/>
              </a:solidFill>
            </a:endParaRPr>
          </a:p>
        </p:txBody>
      </p:sp>
      <p:sp>
        <p:nvSpPr>
          <p:cNvPr id="684" name="Google Shape;605;p30">
            <a:extLst>
              <a:ext uri="{FF2B5EF4-FFF2-40B4-BE49-F238E27FC236}">
                <a16:creationId xmlns:a16="http://schemas.microsoft.com/office/drawing/2014/main" id="{67775C64-F6C0-CAD1-726C-912EA43AD91B}"/>
              </a:ext>
            </a:extLst>
          </p:cNvPr>
          <p:cNvSpPr txBox="1">
            <a:spLocks/>
          </p:cNvSpPr>
          <p:nvPr/>
        </p:nvSpPr>
        <p:spPr>
          <a:xfrm>
            <a:off x="7105818" y="1223731"/>
            <a:ext cx="2098025" cy="80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INCLUDE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이용하여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객체 내에 값에 동일한 값이 있을 경우 출력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588680" y="502111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endParaRPr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635CBB-7EFF-7EE3-DDC0-D3D9120D8946}"/>
              </a:ext>
            </a:extLst>
          </p:cNvPr>
          <p:cNvSpPr txBox="1"/>
          <p:nvPr/>
        </p:nvSpPr>
        <p:spPr>
          <a:xfrm>
            <a:off x="984220" y="360434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참고 </a:t>
            </a:r>
            <a:r>
              <a:rPr lang="en-US" altLang="ko-KR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https://api.vagalume.com.br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                  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7588B-5A2D-CC22-B77E-56253332ABD6}"/>
              </a:ext>
            </a:extLst>
          </p:cNvPr>
          <p:cNvSpPr txBox="1"/>
          <p:nvPr/>
        </p:nvSpPr>
        <p:spPr>
          <a:xfrm>
            <a:off x="923634" y="3896732"/>
            <a:ext cx="80956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FFFF"/>
                </a:solidFill>
                <a:latin typeface="+mj-ea"/>
                <a:ea typeface="+mj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om/KoreanThinker/billboard-json/main/billboard-hot-100/recent.json</a:t>
            </a:r>
          </a:p>
        </p:txBody>
      </p:sp>
    </p:spTree>
    <p:extLst>
      <p:ext uri="{BB962C8B-B14F-4D97-AF65-F5344CB8AC3E}">
        <p14:creationId xmlns:p14="http://schemas.microsoft.com/office/powerpoint/2010/main" val="1478968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984</ep:Words>
  <ep:PresentationFormat>화면 슬라이드 쇼(16:9)</ep:PresentationFormat>
  <ep:Paragraphs>288</ep:Paragraphs>
  <ep:Slides>25</ep:Slides>
  <ep:Notes>22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Data Science Consulting by Slidesgo</vt:lpstr>
      <vt:lpstr>음악 웹사이트 프로젝트 제작</vt:lpstr>
      <vt:lpstr>개요</vt:lpstr>
      <vt:lpstr>LOGIN &amp; LOCALSTORAGE</vt:lpstr>
      <vt:lpstr>개요</vt:lpstr>
      <vt:lpstr>슬라이드 5</vt:lpstr>
      <vt:lpstr>REDUX</vt:lpstr>
      <vt:lpstr>Login page</vt:lpstr>
      <vt:lpstr>주요 기능</vt:lpstr>
      <vt:lpstr>API 데이터</vt:lpstr>
      <vt:lpstr>Chart page</vt:lpstr>
      <vt:lpstr>info page</vt:lpstr>
      <vt:lpstr>ABOUT THE PAGE</vt:lpstr>
      <vt:lpstr>슬라이드 13</vt:lpstr>
      <vt:lpstr>슬라이드 14</vt:lpstr>
      <vt:lpstr>슬라이드 15</vt:lpstr>
      <vt:lpstr>2</vt:lpstr>
      <vt:lpstr>2</vt:lpstr>
      <vt:lpstr>차트 페이지</vt:lpstr>
      <vt:lpstr>음악 리스트 페이지</vt:lpstr>
      <vt:lpstr>슬라이드 20</vt:lpstr>
      <vt:lpstr>슬라이드 21</vt:lpstr>
      <vt:lpstr>슬라이드 22</vt:lpstr>
      <vt:lpstr>프로젝트 과정</vt:lpstr>
      <vt:lpstr>로그인 및 데이터 관련 로컬 스토리지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EZENIC-123</dc:creator>
  <cp:lastModifiedBy>전성일</cp:lastModifiedBy>
  <dcterms:modified xsi:type="dcterms:W3CDTF">2023-08-08T09:00:48.379</dcterms:modified>
  <cp:revision>23</cp:revision>
  <dc:title>음악 웹사이트 프로젝트 제작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