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24" r:id="rId4"/>
    <p:sldId id="315" r:id="rId5"/>
    <p:sldId id="316" r:id="rId6"/>
    <p:sldId id="317" r:id="rId7"/>
    <p:sldId id="322" r:id="rId8"/>
    <p:sldId id="318" r:id="rId9"/>
    <p:sldId id="323" r:id="rId10"/>
    <p:sldId id="321" r:id="rId11"/>
    <p:sldId id="343" r:id="rId12"/>
    <p:sldId id="32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smtClean="0"/>
              <a:t>Part3 </a:t>
            </a:r>
            <a:r>
              <a:rPr lang="ko-KR" altLang="en-US" smtClean="0"/>
              <a:t>자유롭고 창의적인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디자인 기법 </a:t>
            </a:r>
            <a:r>
              <a:rPr lang="en-US" altLang="ko-KR" smtClean="0"/>
              <a:t>(CSS)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포지션 </a:t>
            </a:r>
            <a:r>
              <a:rPr lang="en-US" altLang="ko-KR" smtClean="0"/>
              <a:t>(position)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2976" y="1928802"/>
            <a:ext cx="7072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배치방법을 지정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static | relative | absolute | fixed | inherit</a:t>
            </a:r>
          </a:p>
          <a:p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relative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본래 위치에서 상대적으로 배치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absolute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절대배치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포함블록의 네 변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en-US" altLang="ko-KR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fixed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브라우저의 스크린을 기준으로 배치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위치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top, right, bottom, left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 이용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타이포 그라피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00142" y="1947866"/>
            <a:ext cx="3328982" cy="4124340"/>
          </a:xfrm>
        </p:spPr>
        <p:txBody>
          <a:bodyPr/>
          <a:lstStyle/>
          <a:p>
            <a:r>
              <a:rPr lang="en-US" altLang="ko-KR" smtClean="0"/>
              <a:t>font-family</a:t>
            </a:r>
          </a:p>
          <a:p>
            <a:r>
              <a:rPr lang="en-US" altLang="ko-KR" smtClean="0"/>
              <a:t>font-size</a:t>
            </a:r>
          </a:p>
          <a:p>
            <a:r>
              <a:rPr lang="en-US" altLang="ko-KR" smtClean="0"/>
              <a:t>line-height</a:t>
            </a:r>
          </a:p>
          <a:p>
            <a:r>
              <a:rPr lang="en-US" altLang="ko-KR" smtClean="0"/>
              <a:t>font-weight</a:t>
            </a:r>
          </a:p>
          <a:p>
            <a:r>
              <a:rPr lang="en-US" altLang="ko-KR" smtClean="0"/>
              <a:t>font-style</a:t>
            </a:r>
          </a:p>
          <a:p>
            <a:r>
              <a:rPr lang="en-US" altLang="ko-KR" smtClean="0"/>
              <a:t>font-variant</a:t>
            </a:r>
          </a:p>
          <a:p>
            <a:r>
              <a:rPr lang="en-US" altLang="ko-KR" smtClean="0"/>
              <a:t>font</a:t>
            </a:r>
          </a:p>
          <a:p>
            <a:endParaRPr lang="ko-KR" altLang="en-US"/>
          </a:p>
        </p:txBody>
      </p:sp>
      <p:sp>
        <p:nvSpPr>
          <p:cNvPr id="6" name="내용 개체 틀 4"/>
          <p:cNvSpPr txBox="1">
            <a:spLocks/>
          </p:cNvSpPr>
          <p:nvPr/>
        </p:nvSpPr>
        <p:spPr bwMode="auto">
          <a:xfrm>
            <a:off x="4643438" y="1947866"/>
            <a:ext cx="3571900" cy="412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32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text-indent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32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text-align</a:t>
            </a:r>
            <a:endParaRPr kumimoji="0" lang="en-US" altLang="ko-KR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vertical-align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text-decoration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32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text-transform</a:t>
            </a:r>
            <a:endParaRPr kumimoji="0" lang="en-US" altLang="ko-KR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letter-spacing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white-space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font-family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857364"/>
            <a:ext cx="7000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글꼴 패밀리를 지정하고자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때 사용 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[&lt;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글꼴 </a:t>
            </a:r>
            <a:r>
              <a:rPr lang="ko-KR" altLang="en-US" sz="2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패밀리명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&gt;|&lt;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대표 </a:t>
            </a:r>
            <a:r>
              <a:rPr lang="ko-KR" altLang="en-US" sz="2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패밀리명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&gt;]</a:t>
            </a:r>
          </a:p>
          <a:p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font-family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돋움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“Dotum”, sans-serif 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3929066"/>
            <a:ext cx="6500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대표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패밀리란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글꼴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패밀리명으로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지정한 글꼴을 사용할 수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없을 때</a:t>
            </a:r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serif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sans-serif, cursive, fantasy,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monospace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2143116"/>
            <a:ext cx="7000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글자 크기를 지정할 경우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키워드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길이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퍼센트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font-size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small;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font-size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12px;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font-size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1.5em;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font-size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150%; 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line-height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4026763"/>
            <a:ext cx="7000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문단의 행간을 지정할 때 사용합니다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normal 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실수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길이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퍼센트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inherit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줄간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785926"/>
            <a:ext cx="7934325" cy="20002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42976" y="5098333"/>
            <a:ext cx="4000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line-height 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normal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line-height 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1.5em 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86314" y="5098333"/>
            <a:ext cx="4000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line-height 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1.6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line-height 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200% ;</a:t>
            </a:r>
            <a:endParaRPr lang="ko-K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font-weight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2143116"/>
            <a:ext cx="7000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글꼴의 굵기를 표현할 때 사용합니다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키워드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100 ~ 900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font-weight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normal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font-weight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bold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font-weight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400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font-weight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700 ;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font-style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2143116"/>
            <a:ext cx="700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글꼴의 스타일을 지정할 때 사용합니다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normal | italic | ablique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font-style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normal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font-style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italic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font-style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ablique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font-variant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57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영문 글꼴의 소문자를 대문자로 변형할 때 사용합니다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normal | small-caps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font-variant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normal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font-variant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small-caps 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font-family, font-size, line-height, font-weight, font-style, font-variant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가지 속성을 한번에 선언할 때 사용하는 대표 속성 입니다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[ font-weight | font-style | font-variant ] | 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[ font-size ] | 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[ /line-height ] | 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[ font-family ] 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font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bold italic small-caps 12px /1.6 “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돋움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”,sans-serif;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text-indent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문단의 첫 줄 들여쓰기를 적용할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길이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퍼센트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text-indent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50px;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text-indent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2em;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785926"/>
            <a:ext cx="8229600" cy="3214710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Section 5. CSS </a:t>
            </a:r>
            <a:r>
              <a:rPr lang="ko-KR" altLang="en-US" sz="2400" smtClean="0"/>
              <a:t>속성</a:t>
            </a:r>
            <a:r>
              <a:rPr lang="en-US" altLang="ko-KR" sz="2400" smtClean="0"/>
              <a:t>(property)</a:t>
            </a:r>
            <a:endParaRPr lang="en-US" altLang="ko-KR" smtClean="0"/>
          </a:p>
          <a:p>
            <a:pPr lvl="1">
              <a:buNone/>
            </a:pPr>
            <a:r>
              <a:rPr lang="en-US" altLang="ko-KR" sz="2000" smtClean="0"/>
              <a:t>1. </a:t>
            </a:r>
            <a:r>
              <a:rPr lang="ko-KR" altLang="en-US" sz="2000" smtClean="0"/>
              <a:t>박스 모델</a:t>
            </a:r>
            <a:r>
              <a:rPr lang="en-US" altLang="ko-KR" sz="2000" smtClean="0"/>
              <a:t>(Box Model)</a:t>
            </a:r>
            <a:endParaRPr lang="ko-KR" altLang="en-US" sz="2000" smtClean="0"/>
          </a:p>
          <a:p>
            <a:pPr lvl="1">
              <a:buNone/>
            </a:pPr>
            <a:r>
              <a:rPr lang="en-US" altLang="ko-KR" sz="2000" smtClean="0"/>
              <a:t>2. </a:t>
            </a:r>
            <a:r>
              <a:rPr lang="ko-KR" altLang="en-US" sz="2000" smtClean="0"/>
              <a:t>플로트</a:t>
            </a:r>
            <a:r>
              <a:rPr lang="en-US" altLang="ko-KR" sz="2000" smtClean="0"/>
              <a:t>(float)</a:t>
            </a:r>
          </a:p>
          <a:p>
            <a:pPr lvl="1">
              <a:buNone/>
            </a:pPr>
            <a:r>
              <a:rPr lang="en-US" altLang="ko-KR" sz="2000" smtClean="0"/>
              <a:t>3. </a:t>
            </a:r>
            <a:r>
              <a:rPr lang="ko-KR" altLang="en-US" sz="2000" smtClean="0"/>
              <a:t>포지션</a:t>
            </a:r>
            <a:r>
              <a:rPr lang="en-US" altLang="ko-KR" sz="2000" smtClean="0"/>
              <a:t>(position)</a:t>
            </a:r>
          </a:p>
          <a:p>
            <a:pPr lvl="1">
              <a:buNone/>
            </a:pPr>
            <a:r>
              <a:rPr lang="en-US" altLang="ko-KR" sz="2000" smtClean="0"/>
              <a:t>4. </a:t>
            </a:r>
            <a:r>
              <a:rPr lang="ko-KR" altLang="en-US" sz="2000" smtClean="0"/>
              <a:t>타이포그래피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5. </a:t>
            </a:r>
            <a:r>
              <a:rPr lang="ko-KR" altLang="en-US" sz="2000" smtClean="0"/>
              <a:t>색상과 배경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6.</a:t>
            </a:r>
            <a:r>
              <a:rPr lang="ko-KR" altLang="en-US" sz="2000" smtClean="0"/>
              <a:t> 목록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7.</a:t>
            </a:r>
            <a:r>
              <a:rPr lang="ko-KR" altLang="en-US" sz="2000" smtClean="0"/>
              <a:t> </a:t>
            </a:r>
            <a:r>
              <a:rPr lang="ko-KR" altLang="en-US" sz="2000" smtClean="0"/>
              <a:t>그 외 </a:t>
            </a:r>
            <a:r>
              <a:rPr lang="ko-KR" altLang="en-US" sz="2000" smtClean="0"/>
              <a:t>속성</a:t>
            </a: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text-align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단락의 텍스트를 가로 기준으로 정렬할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left | center | right | justify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text-align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left;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text-align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center;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text-align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justify;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vertical-align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 요소끼리의 세로 위치를 정렬할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baseline | sub | super | top | text-top | middle |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bottom | text-bottom 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길이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퍼센트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vertical-align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top;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vertical-align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middle;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text-decoration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텍스트에 밑줄을 긋거나 취소선 등의 효과를 낼 경우에 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none | underline | overline | line-through 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| blink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text-decoration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none;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text-decoration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underline;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text-transform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영문 대소문자를 변환할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none | uppercase | lowercase | capitalize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text-transform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none;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text-transform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uppercase;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text-transform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lowercase;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text-transform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capitalize;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letter-spacing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 간격을 조절할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길이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normal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letter-spacing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1em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letter-spacing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-3px 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white-space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공백 문자를 처리하는 방식을 결정할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normal | nowrap | pre | pre-wrap | pre-line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white-space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nowrap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white-space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pre 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색상과 배경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71604" y="1928802"/>
            <a:ext cx="5543560" cy="4124340"/>
          </a:xfrm>
        </p:spPr>
        <p:txBody>
          <a:bodyPr/>
          <a:lstStyle/>
          <a:p>
            <a:r>
              <a:rPr lang="en-US" altLang="ko-KR" smtClean="0"/>
              <a:t>color</a:t>
            </a:r>
          </a:p>
          <a:p>
            <a:r>
              <a:rPr lang="en-US" altLang="ko-KR" smtClean="0"/>
              <a:t>background-color</a:t>
            </a:r>
          </a:p>
          <a:p>
            <a:r>
              <a:rPr lang="en-US" altLang="ko-KR" smtClean="0"/>
              <a:t>background-image</a:t>
            </a:r>
          </a:p>
          <a:p>
            <a:r>
              <a:rPr lang="en-US" altLang="ko-KR" smtClean="0"/>
              <a:t>background-repeat</a:t>
            </a:r>
          </a:p>
          <a:p>
            <a:r>
              <a:rPr lang="en-US" altLang="ko-KR" smtClean="0"/>
              <a:t>background-position</a:t>
            </a:r>
          </a:p>
          <a:p>
            <a:r>
              <a:rPr lang="en-US" altLang="ko-KR" smtClean="0"/>
              <a:t>background-attachment</a:t>
            </a:r>
          </a:p>
          <a:p>
            <a:r>
              <a:rPr lang="en-US" altLang="ko-KR" smtClean="0"/>
              <a:t>background</a:t>
            </a:r>
          </a:p>
          <a:p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color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글자 색상을 지정할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색상명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RGB 16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진수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RGB 10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진수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RGB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백분율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color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red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color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#ff0000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color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rgb(255,0,0)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color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rgb(100%,0%,0%) ;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background-color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배경 색상을 지정할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색상명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RGB 16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진수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RGB 10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진수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RGB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백분율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background-color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red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background-color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#ff0000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background-color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rgb(255,0,0)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background-color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rgb(100%,0%,0%) ;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background-image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배경 이미지를 지정할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none | uri()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background-image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none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background-image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url(images/bg.gif) 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Section 5.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r>
              <a:rPr lang="en-US" altLang="ko-KR" sz="4000" smtClean="0">
                <a:solidFill>
                  <a:srgbClr val="000000"/>
                </a:solidFill>
              </a:rPr>
              <a:t> CSS </a:t>
            </a:r>
            <a:r>
              <a:rPr lang="ko-KR" altLang="en-US" sz="4000" smtClean="0">
                <a:solidFill>
                  <a:srgbClr val="000000"/>
                </a:solidFill>
              </a:rPr>
              <a:t>속성</a:t>
            </a:r>
            <a:r>
              <a:rPr lang="en-US" altLang="ko-KR" sz="4000" smtClean="0">
                <a:solidFill>
                  <a:srgbClr val="000000"/>
                </a:solidFill>
              </a:rPr>
              <a:t>(property)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background-repeat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지정한 배경 이미지의 반복 여부를 변경하고자 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repeat | repeat-x | repeat-y | no-repeat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background-image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url(images/bg.gif)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background-repeat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:no-repeat;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background-image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url(images/bg.gif)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background-repeat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:repeat-y;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background-position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지정한 배경 이미지의 위치를 변경하고자 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left | right | center | top | bottom 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길이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퍼센트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background-image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url(images/bg.gif)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background-position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:left top;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background-image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url(images/bg.gif)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background-repeat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:100px 200px;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background-attachment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지정된 배경 이미지를 스크롤되어도 항상 같은 위치에 고정시키고자 할 때 사용합니다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scroll | fixed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background-image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url(images/bg.gif) 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background-attachment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:fixed;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속성과 같이 배경과 관련된 다섯 가지 속성을 단축해서 한 번에 선언하고자 할 때 사용합니다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background-color | background-image | 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background-repeat | background-position |   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background-attachment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yellow url(images/bg.gif) no-repeat left top fixed 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71604" y="1928802"/>
            <a:ext cx="5543560" cy="4124340"/>
          </a:xfrm>
        </p:spPr>
        <p:txBody>
          <a:bodyPr/>
          <a:lstStyle/>
          <a:p>
            <a:r>
              <a:rPr lang="en-US" altLang="ko-KR" smtClean="0"/>
              <a:t>list-style-type</a:t>
            </a:r>
          </a:p>
          <a:p>
            <a:r>
              <a:rPr lang="en-US" altLang="ko-KR" smtClean="0"/>
              <a:t>list-style-position</a:t>
            </a:r>
          </a:p>
          <a:p>
            <a:r>
              <a:rPr lang="en-US" altLang="ko-KR" smtClean="0"/>
              <a:t>list-style-image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42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목록을 생성할 때 기본적으로 제공되는 마커를 변경하고자 할 때 사용합니다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none | disc | circle | square | decimal | 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decimal-leading-zero | upper-alpha | lower-alpha |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upper-roman | lower-roman | upper-latin | lower-latin |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lower-greek | armenian | georgian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list-style-type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:none;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list-style-position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마커 대신 이미지를 사용할 때는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url() | none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list-style-image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:url(images/icon.gif);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list-style-image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마커 대신 이미지로 변경할 때 사용합니다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url() | none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list-style-image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url(images/icon.gif);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 </a:t>
            </a:r>
            <a:r>
              <a:rPr lang="ko-KR" altLang="en-US" smtClean="0"/>
              <a:t>외 </a:t>
            </a:r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71604" y="1928802"/>
            <a:ext cx="5543560" cy="4124340"/>
          </a:xfrm>
        </p:spPr>
        <p:txBody>
          <a:bodyPr/>
          <a:lstStyle/>
          <a:p>
            <a:r>
              <a:rPr lang="en-US" altLang="ko-KR" smtClean="0"/>
              <a:t>border-collapse</a:t>
            </a:r>
          </a:p>
          <a:p>
            <a:r>
              <a:rPr lang="en-US" altLang="ko-KR" smtClean="0"/>
              <a:t>overflow</a:t>
            </a:r>
          </a:p>
          <a:p>
            <a:r>
              <a:rPr lang="en-US" altLang="ko-KR" smtClean="0"/>
              <a:t>display</a:t>
            </a:r>
          </a:p>
          <a:p>
            <a:r>
              <a:rPr lang="en-US" altLang="ko-KR" smtClean="0"/>
              <a:t>visibility</a:t>
            </a:r>
          </a:p>
          <a:p>
            <a:r>
              <a:rPr lang="en-US" altLang="ko-KR" smtClean="0"/>
              <a:t>z-index</a:t>
            </a:r>
          </a:p>
          <a:p>
            <a:pPr>
              <a:buNone/>
            </a:pPr>
            <a:endParaRPr lang="en-US" altLang="ko-KR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border-collapse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border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표시하는 방법을 지정할 때는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separate | collapse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border-collapse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:separate;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border-collapse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:collapse;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박스 모델 </a:t>
            </a:r>
            <a:r>
              <a:rPr lang="en-US" altLang="ko-KR" smtClean="0"/>
              <a:t>(Box Model)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447801"/>
            <a:ext cx="8429684" cy="2909894"/>
          </a:xfrm>
        </p:spPr>
        <p:txBody>
          <a:bodyPr/>
          <a:lstStyle/>
          <a:p>
            <a:pPr marL="269875" indent="-269875">
              <a:buFont typeface="Arial" pitchFamily="34" charset="0"/>
              <a:buChar char="•"/>
            </a:pPr>
            <a:r>
              <a:rPr lang="ko-KR" altLang="en-US" sz="2400" smtClean="0"/>
              <a:t>박스 모델은 </a:t>
            </a:r>
            <a:r>
              <a:rPr lang="en-US" altLang="ko-KR" sz="2400" smtClean="0"/>
              <a:t>CSS</a:t>
            </a:r>
            <a:r>
              <a:rPr lang="ko-KR" altLang="en-US" sz="2400" smtClean="0"/>
              <a:t>의 중요한 개념으로 블록 박스와 인라인 박스가 화면에 표시되는 영역과 다른 박스와의 배치 등에 대한 내용을 담고 있습니다</a:t>
            </a:r>
            <a:r>
              <a:rPr lang="en-US" altLang="ko-KR" sz="2400" smtClean="0"/>
              <a:t>. </a:t>
            </a:r>
          </a:p>
          <a:p>
            <a:pPr marL="269875" indent="-269875">
              <a:buFont typeface="Arial" pitchFamily="34" charset="0"/>
              <a:buChar char="•"/>
            </a:pPr>
            <a:endParaRPr lang="en-US" altLang="ko-KR" sz="2400" smtClean="0"/>
          </a:p>
          <a:p>
            <a:r>
              <a:rPr lang="ko-KR" altLang="en-US" sz="2400" smtClean="0"/>
              <a:t>특히 화면에 표시되는 박스의 크기를 결정할 때 </a:t>
            </a:r>
            <a:r>
              <a:rPr lang="en-US" altLang="ko-KR" sz="2400" smtClean="0"/>
              <a:t>width, height, border, margin, padding </a:t>
            </a:r>
            <a:r>
              <a:rPr lang="ko-KR" altLang="en-US" sz="2400" smtClean="0"/>
              <a:t>등의 속성을 사용할 수 있는데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박스의 크기는 다음의 계산식을 통해 결정됩니다</a:t>
            </a:r>
            <a:r>
              <a:rPr lang="en-US" altLang="ko-KR" sz="2400" smtClean="0"/>
              <a:t>.</a:t>
            </a:r>
          </a:p>
          <a:p>
            <a:pPr marL="0" indent="0">
              <a:buNone/>
            </a:pPr>
            <a:endParaRPr lang="en-US" altLang="ko-KR" sz="24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7" name="직사각형 6"/>
          <p:cNvSpPr/>
          <p:nvPr/>
        </p:nvSpPr>
        <p:spPr>
          <a:xfrm>
            <a:off x="1500166" y="4643446"/>
            <a:ext cx="60721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실제 화면에 차지하는 </a:t>
            </a:r>
            <a:r>
              <a:rPr lang="ko-KR" altLang="en-US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가로 영역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크기 계산식</a:t>
            </a:r>
            <a:endParaRPr lang="en-US" altLang="ko-KR" sz="20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width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margin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border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padding</a:t>
            </a:r>
          </a:p>
          <a:p>
            <a:endParaRPr lang="en-US" altLang="ko-KR" sz="20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실제 화면에 차지하는 </a:t>
            </a:r>
            <a:r>
              <a:rPr lang="ko-KR" altLang="en-US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세로 영역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크기 계산식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height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margin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border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padding</a:t>
            </a:r>
            <a:endParaRPr lang="ko-KR" altLang="en-US" sz="200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overflow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콘텐츠가 블록 박스의 크기를 넘어가는 상황을 처리 하고자 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visible | hidden | scroll | auto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visible;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hidden;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scroll;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auto;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display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요소가 가지고 있는 박스의 성격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블록 요소 또는 인라인 요소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변경할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none | block | inline | inline-block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display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none;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display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block;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display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inline;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display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inline-block;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visibililty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 박스를 표시하거나 감출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visible | hidden | inherit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visibililty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visible;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visibililty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hidden;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z-index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 박스가 겹쳐지는 순서를 지정할 때 사용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auto |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(1, 2, 3 …)</a:t>
            </a:r>
          </a:p>
          <a:p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z-index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auto;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z-index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1; 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z-index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-1;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핵</a:t>
            </a:r>
            <a:r>
              <a:rPr lang="en-US" altLang="ko-KR" smtClean="0"/>
              <a:t>(hack)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571612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크로스 브라우징 환경에서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지원여부 또는 해석의 차이로 인해 발생하는 버그를 바로잡기 위한 트릭이나 꼼수를 핵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(hack) 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필터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(filter)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필터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(* html filter) : </a:t>
            </a:r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*html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 { color:red; }</a:t>
            </a:r>
          </a:p>
          <a:p>
            <a:pPr>
              <a:buFont typeface="Arial" charset="0"/>
              <a:buChar char="•"/>
            </a:pP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언더스코어 핵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(underscore hack) : p { </a:t>
            </a:r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color:red; }</a:t>
            </a:r>
          </a:p>
          <a:p>
            <a:pPr>
              <a:buFont typeface="Arial" charset="0"/>
              <a:buChar char="•"/>
            </a:pP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해시 핵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(hash hack)</a:t>
            </a: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p { </a:t>
            </a:r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color:red; }</a:t>
            </a:r>
          </a:p>
          <a:p>
            <a:pPr>
              <a:buFont typeface="Arial" charset="0"/>
              <a:buChar char="•"/>
            </a:pPr>
            <a:endParaRPr lang="en-US" altLang="ko-KR" sz="24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조건 주석문</a:t>
            </a:r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(Conditional Comment)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&lt;!--[if IE 6]&gt;</a:t>
            </a:r>
          </a:p>
          <a:p>
            <a:r>
              <a:rPr lang="en-US" altLang="ko-KR" sz="2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&lt;link rel="stylesheet" type="text/css“ ref="css/ie6.css"&gt;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&lt;![endif]</a:t>
            </a:r>
            <a:r>
              <a:rPr lang="en-US" altLang="ko-KR" sz="2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--&gt;</a:t>
            </a:r>
            <a:endParaRPr lang="en-US" altLang="ko-KR" sz="24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박스 모델 </a:t>
            </a:r>
            <a:r>
              <a:rPr lang="en-US" altLang="ko-KR" smtClean="0"/>
              <a:t>(Box Model)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14348" y="4286256"/>
            <a:ext cx="804389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width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 가로 크기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kern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height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 세로 크기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 테두리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margin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 바깥쪽 여백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(border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padding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 안쪽 여백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(border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</a:t>
            </a: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박스모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1285860"/>
            <a:ext cx="5461330" cy="26336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737350" cy="762000"/>
          </a:xfrm>
        </p:spPr>
        <p:txBody>
          <a:bodyPr/>
          <a:lstStyle/>
          <a:p>
            <a:r>
              <a:rPr lang="ko-KR" altLang="en-US" sz="2800" smtClean="0"/>
              <a:t>표준 모드와 호환 모드에서의 박스 모델</a:t>
            </a:r>
            <a:endParaRPr lang="ko-KR" altLang="en-US" sz="2800"/>
          </a:p>
        </p:txBody>
      </p:sp>
      <p:sp>
        <p:nvSpPr>
          <p:cNvPr id="7" name="직사각형 6"/>
          <p:cNvSpPr/>
          <p:nvPr/>
        </p:nvSpPr>
        <p:spPr>
          <a:xfrm>
            <a:off x="500034" y="1428736"/>
            <a:ext cx="81439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문서가 웹 브라우저에서 </a:t>
            </a:r>
            <a:r>
              <a:rPr lang="ko-KR" altLang="en-US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표준 모드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렌더링 될 경우와 </a:t>
            </a:r>
            <a:r>
              <a:rPr lang="ko-KR" altLang="en-US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호환 모드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렌더링될 경우 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박스 모델은 다르게 적용 됩니다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특히 인터넷 익스플로러의 경우 호환 모드에서는 </a:t>
            </a:r>
            <a:r>
              <a:rPr lang="en-US" altLang="ko-KR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padding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속성에 지정된 값을 </a:t>
            </a:r>
            <a:r>
              <a:rPr lang="en-US" altLang="ko-KR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width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포함시켜 계산하기 때문에 의도한 것보다 박스가 작게 출력 될 수 있습니다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표준모드와호환모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3143248"/>
            <a:ext cx="6858048" cy="34128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737350" cy="762000"/>
          </a:xfrm>
        </p:spPr>
        <p:txBody>
          <a:bodyPr/>
          <a:lstStyle/>
          <a:p>
            <a:r>
              <a:rPr lang="en-US" altLang="ko-KR" sz="2800" smtClean="0"/>
              <a:t>margin </a:t>
            </a:r>
            <a:r>
              <a:rPr lang="ko-KR" altLang="en-US" sz="2800" smtClean="0"/>
              <a:t>겹침 현상</a:t>
            </a:r>
            <a:endParaRPr lang="ko-KR" altLang="en-US" sz="2800"/>
          </a:p>
        </p:txBody>
      </p:sp>
      <p:sp>
        <p:nvSpPr>
          <p:cNvPr id="7" name="직사각형 6"/>
          <p:cNvSpPr/>
          <p:nvPr/>
        </p:nvSpPr>
        <p:spPr>
          <a:xfrm>
            <a:off x="500034" y="1428736"/>
            <a:ext cx="81439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margin collapsing </a:t>
            </a:r>
            <a:r>
              <a:rPr lang="en-US" altLang="ko-KR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마진 겹침현상</a:t>
            </a:r>
            <a:r>
              <a:rPr lang="en-US" altLang="ko-KR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두개 이상의 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margin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세로 방향으로 만났을 때 하나의 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margin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합쳐지는 현상</a:t>
            </a:r>
            <a:endParaRPr lang="en-US" altLang="ko-KR" sz="20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마진겹침현상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28" y="2500306"/>
            <a:ext cx="5972190" cy="4026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플로트 </a:t>
            </a:r>
            <a:r>
              <a:rPr lang="en-US" altLang="ko-KR" smtClean="0"/>
              <a:t>(float)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429625" cy="623888"/>
          </a:xfrm>
        </p:spPr>
        <p:txBody>
          <a:bodyPr/>
          <a:lstStyle/>
          <a:p>
            <a:pPr marL="0" indent="0">
              <a:buNone/>
            </a:pPr>
            <a:endParaRPr lang="en-US" altLang="ko-KR" sz="24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428596" y="1785926"/>
            <a:ext cx="8286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요소의 박스를 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시키는 것</a:t>
            </a:r>
            <a:endParaRPr kumimoji="0" lang="en-US" altLang="ko-KR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값 </a:t>
            </a: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left | right | none | inherit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left   : 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왼쪽으로 </a:t>
            </a:r>
            <a:r>
              <a:rPr kumimoji="0" lang="ko-KR" alt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플로트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된 박스를 생성</a:t>
            </a:r>
            <a:endParaRPr kumimoji="0" lang="en-US" altLang="ko-KR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뒤에 계속되는 내용은 </a:t>
            </a:r>
            <a:r>
              <a:rPr kumimoji="0" lang="ko-KR" altLang="en-US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블록박스의 윗변의 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오른쪽에서부터 시작</a:t>
            </a:r>
            <a:endParaRPr kumimoji="0" lang="en-US" altLang="ko-KR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right : 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kumimoji="0" lang="ko-KR" alt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플로트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된 박스를 생성</a:t>
            </a:r>
            <a:endParaRPr kumimoji="0" lang="en-US" altLang="ko-KR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뒤에 계속되는 내용은 </a:t>
            </a:r>
            <a:r>
              <a:rPr kumimoji="0" lang="ko-KR" altLang="en-US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블록박스의 윗변의 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왼쪽에서부터 시작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266" t="12313" r="1265" b="59542"/>
          <a:stretch>
            <a:fillRect/>
          </a:stretch>
        </p:blipFill>
        <p:spPr bwMode="auto">
          <a:xfrm>
            <a:off x="642910" y="4286256"/>
            <a:ext cx="771530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플로트 </a:t>
            </a:r>
            <a:r>
              <a:rPr lang="en-US" altLang="ko-KR" smtClean="0"/>
              <a:t>(float) </a:t>
            </a:r>
            <a:r>
              <a:rPr lang="ko-KR" altLang="en-US" smtClean="0"/>
              <a:t>해제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1785926"/>
            <a:ext cx="5643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clear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이용하여 해제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none | left | right | both | inherit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블록 레벨 요소에만 적용 가능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2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3357562"/>
            <a:ext cx="5643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이용하여 해제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auto | hidden 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플로트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된 요소의 부모 요소에 지정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2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480" y="4929198"/>
            <a:ext cx="5643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float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이용하여 해제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left | right 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플로트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된 요소의 부모 요소에 지정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2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465</TotalTime>
  <Words>1625</Words>
  <Application>Microsoft Office PowerPoint</Application>
  <PresentationFormat>화면 슬라이드 쇼(4:3)</PresentationFormat>
  <Paragraphs>380</Paragraphs>
  <Slides>44</Slides>
  <Notes>42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6" baseType="lpstr">
      <vt:lpstr>ms01_1</vt:lpstr>
      <vt:lpstr>Image</vt:lpstr>
      <vt:lpstr>Part3 자유롭고 창의적인 디자인 기법 (CSS)</vt:lpstr>
      <vt:lpstr>목차</vt:lpstr>
      <vt:lpstr>Section 5.   CSS 속성(property)</vt:lpstr>
      <vt:lpstr>박스 모델 (Box Model)</vt:lpstr>
      <vt:lpstr>박스 모델 (Box Model)</vt:lpstr>
      <vt:lpstr>표준 모드와 호환 모드에서의 박스 모델</vt:lpstr>
      <vt:lpstr>margin 겹침 현상</vt:lpstr>
      <vt:lpstr>플로트 (float)</vt:lpstr>
      <vt:lpstr>플로트 (float) 해제</vt:lpstr>
      <vt:lpstr>포지션 (position)</vt:lpstr>
      <vt:lpstr>타이포 그라피</vt:lpstr>
      <vt:lpstr>font-family</vt:lpstr>
      <vt:lpstr>font-size</vt:lpstr>
      <vt:lpstr>line-height</vt:lpstr>
      <vt:lpstr>font-weight</vt:lpstr>
      <vt:lpstr>font-style</vt:lpstr>
      <vt:lpstr>font-variant</vt:lpstr>
      <vt:lpstr>font</vt:lpstr>
      <vt:lpstr>text-indent</vt:lpstr>
      <vt:lpstr>text-align</vt:lpstr>
      <vt:lpstr>vertical-align</vt:lpstr>
      <vt:lpstr>text-decoration</vt:lpstr>
      <vt:lpstr>text-transform</vt:lpstr>
      <vt:lpstr>letter-spacing</vt:lpstr>
      <vt:lpstr>white-space</vt:lpstr>
      <vt:lpstr>색상과 배경</vt:lpstr>
      <vt:lpstr>color</vt:lpstr>
      <vt:lpstr>background-color</vt:lpstr>
      <vt:lpstr>background-image</vt:lpstr>
      <vt:lpstr>background-repeat</vt:lpstr>
      <vt:lpstr>background-position</vt:lpstr>
      <vt:lpstr>background-attachment</vt:lpstr>
      <vt:lpstr>background</vt:lpstr>
      <vt:lpstr>목록</vt:lpstr>
      <vt:lpstr>list-style-type</vt:lpstr>
      <vt:lpstr>list-style-position</vt:lpstr>
      <vt:lpstr>list-style-image</vt:lpstr>
      <vt:lpstr>그 외 속성</vt:lpstr>
      <vt:lpstr>border-collapse</vt:lpstr>
      <vt:lpstr>overflow</vt:lpstr>
      <vt:lpstr>display</vt:lpstr>
      <vt:lpstr>visibililty</vt:lpstr>
      <vt:lpstr>z-index</vt:lpstr>
      <vt:lpstr>핵(hack)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Teresa</cp:lastModifiedBy>
  <cp:revision>147</cp:revision>
  <dcterms:created xsi:type="dcterms:W3CDTF">2010-03-14T12:09:21Z</dcterms:created>
  <dcterms:modified xsi:type="dcterms:W3CDTF">2010-04-08T13:34:49Z</dcterms:modified>
</cp:coreProperties>
</file>