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2010-03-15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Part1 </a:t>
            </a:r>
            <a:r>
              <a:rPr lang="ko-KR" altLang="en-US" smtClean="0"/>
              <a:t>웹 접근성과 웹표준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4. </a:t>
            </a:r>
            <a:r>
              <a:rPr lang="ko-KR" altLang="en-US" sz="3200" smtClean="0"/>
              <a:t>내구성</a:t>
            </a:r>
            <a:r>
              <a:rPr lang="en-US" altLang="ko-KR" sz="3200" smtClean="0"/>
              <a:t>(Robust)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43116"/>
            <a:ext cx="8043890" cy="4254509"/>
          </a:xfrm>
        </p:spPr>
        <p:txBody>
          <a:bodyPr/>
          <a:lstStyle/>
          <a:p>
            <a:r>
              <a:rPr lang="ko-KR" altLang="en-US" sz="2400" smtClean="0"/>
              <a:t>콘텐츠는 보조 기술을 포함한 넓고 다양한 사용자 에이전트에 의존되어 해석될 수 있도록 충분히 내구성을 가져야 한다</a:t>
            </a:r>
            <a:r>
              <a:rPr lang="en-US" altLang="ko-KR" sz="2400" smtClean="0"/>
              <a:t>.</a:t>
            </a:r>
          </a:p>
          <a:p>
            <a:pPr>
              <a:buNone/>
            </a:pPr>
            <a:endParaRPr lang="en-US" altLang="ko-KR" sz="240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1.</a:t>
            </a:r>
            <a:r>
              <a:rPr lang="ko-KR" altLang="en-US" sz="1800" smtClean="0"/>
              <a:t> 보조 기술을 포함한 현재 및 미래의 사용자 에이전트의 호환성을 극대화해야 한다</a:t>
            </a:r>
            <a:r>
              <a:rPr lang="en-US" altLang="ko-KR" sz="1800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내용 개체 틀 6" descr="장차법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85804" y="2873395"/>
            <a:ext cx="8229600" cy="3484563"/>
          </a:xfrm>
        </p:spPr>
      </p:pic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r>
              <a:rPr lang="ko-KR" altLang="en-US" smtClean="0"/>
              <a:t>장애인 차별 금지 및 권리 구제 등에 관한 법률의 이해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Section </a:t>
            </a:r>
            <a:r>
              <a:rPr lang="en-US" altLang="ko-KR" sz="4000" smtClean="0">
                <a:solidFill>
                  <a:srgbClr val="000000"/>
                </a:solidFill>
              </a:rPr>
              <a:t>2.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r>
              <a:rPr lang="ko-KR" altLang="en-US" sz="4000" smtClean="0">
                <a:solidFill>
                  <a:srgbClr val="000000"/>
                </a:solidFill>
              </a:rPr>
              <a:t>웹 표</a:t>
            </a:r>
            <a:r>
              <a:rPr lang="ko-KR" altLang="en-US" sz="4000" smtClean="0">
                <a:solidFill>
                  <a:srgbClr val="000000"/>
                </a:solidFill>
              </a:rPr>
              <a:t>준</a:t>
            </a:r>
            <a:r>
              <a:rPr lang="en-US" altLang="ko-KR" sz="4000" smtClean="0">
                <a:solidFill>
                  <a:srgbClr val="000000"/>
                </a:solidFill>
              </a:rPr>
              <a:t>(web standards)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표준 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8596" y="2286000"/>
            <a:ext cx="8229600" cy="4111625"/>
          </a:xfrm>
        </p:spPr>
        <p:txBody>
          <a:bodyPr/>
          <a:lstStyle/>
          <a:p>
            <a:pPr algn="ctr">
              <a:buNone/>
            </a:pPr>
            <a:r>
              <a:rPr lang="ko-KR" altLang="en-US" sz="4800" b="1" smtClean="0">
                <a:solidFill>
                  <a:srgbClr val="FF0000"/>
                </a:solidFill>
              </a:rPr>
              <a:t>방법론</a:t>
            </a:r>
            <a:endParaRPr lang="en-US" altLang="ko-KR" sz="4800" b="1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ko-KR" sz="4400" smtClean="0"/>
          </a:p>
          <a:p>
            <a:pPr algn="ctr">
              <a:buNone/>
            </a:pPr>
            <a:r>
              <a:rPr lang="en-US" altLang="ko-KR" sz="4400" smtClean="0"/>
              <a:t>"</a:t>
            </a:r>
            <a:r>
              <a:rPr lang="ko-KR" altLang="en-US" sz="4400" smtClean="0"/>
              <a:t>웹에서 표준적으로 </a:t>
            </a:r>
            <a:endParaRPr lang="en-US" altLang="ko-KR" sz="4400" smtClean="0"/>
          </a:p>
          <a:p>
            <a:pPr algn="ctr">
              <a:buNone/>
            </a:pPr>
            <a:r>
              <a:rPr lang="ko-KR" altLang="en-US" sz="4400" smtClean="0"/>
              <a:t>사용되는 기술의 총칭</a:t>
            </a:r>
            <a:r>
              <a:rPr lang="en-US" altLang="ko-KR" sz="4400" smtClean="0"/>
              <a:t>“</a:t>
            </a:r>
          </a:p>
          <a:p>
            <a:pPr algn="ctr">
              <a:buNone/>
            </a:pPr>
            <a:endParaRPr lang="en-US" altLang="ko-KR" sz="4400" smtClean="0"/>
          </a:p>
          <a:p>
            <a:pPr algn="ctr">
              <a:buNone/>
            </a:pPr>
            <a:endParaRPr lang="en-US" altLang="ko-KR" sz="4400" smtClean="0"/>
          </a:p>
          <a:p>
            <a:pPr algn="ctr"/>
            <a:endParaRPr lang="en-US" altLang="ko-KR" sz="4400" smtClean="0"/>
          </a:p>
          <a:p>
            <a:pPr algn="ctr"/>
            <a:endParaRPr lang="ko-KR" altLang="en-US"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표준 관련 기구</a:t>
            </a:r>
            <a:endParaRPr lang="ko-KR" altLang="en-US"/>
          </a:p>
        </p:txBody>
      </p:sp>
      <p:pic>
        <p:nvPicPr>
          <p:cNvPr id="4" name="내용 개체 틀 3" descr="웹표준기구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 b="32553"/>
          <a:stretch>
            <a:fillRect/>
          </a:stretch>
        </p:blipFill>
        <p:spPr>
          <a:xfrm>
            <a:off x="4500562" y="2376503"/>
            <a:ext cx="4440237" cy="3338513"/>
          </a:xfr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" y="1643050"/>
            <a:ext cx="3900486" cy="47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ko-KR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W3C</a:t>
            </a:r>
            <a:r>
              <a:rPr kumimoji="0" lang="en-US" altLang="ko-KR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ko-KR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(World Wide Web Consortium)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국제적인 웹 기술 표준 기구를 말하며 정보</a:t>
            </a: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의견 교환</a:t>
            </a: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아이디어 창출</a:t>
            </a: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독립적 사고</a:t>
            </a: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그리고 공동의 이해를 위하여 명세</a:t>
            </a: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가이드 라인</a:t>
            </a: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소프트웨어</a:t>
            </a: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그리고 도구 및 규칙 등의 표준안을 제정함으로써 웹의 모든 잠재력을 이끌어 내는 것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목표로 함</a:t>
            </a:r>
            <a:endParaRPr kumimoji="0" lang="en-US" altLang="ko-KR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웹표준이 확정되는 순서</a:t>
            </a:r>
            <a:endParaRPr lang="ko-KR" altLang="en-US"/>
          </a:p>
        </p:txBody>
      </p:sp>
      <p:pic>
        <p:nvPicPr>
          <p:cNvPr id="5" name="그림 4" descr="웹표준확정순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8731" y="1685123"/>
            <a:ext cx="6915169" cy="4672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표준 관련 기술의 소개</a:t>
            </a:r>
            <a:endParaRPr lang="ko-KR" altLang="en-US"/>
          </a:p>
        </p:txBody>
      </p:sp>
      <p:pic>
        <p:nvPicPr>
          <p:cNvPr id="4" name="그림 3" descr="웹표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500306"/>
            <a:ext cx="577215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구조언어 </a:t>
            </a:r>
            <a:r>
              <a:rPr lang="en-US" altLang="ko-KR" sz="3200" smtClean="0"/>
              <a:t>(HTML)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804" y="1804990"/>
            <a:ext cx="8229600" cy="1266820"/>
          </a:xfrm>
        </p:spPr>
        <p:txBody>
          <a:bodyPr/>
          <a:lstStyle/>
          <a:p>
            <a:r>
              <a:rPr lang="en-US" altLang="ko-KR" sz="2000" smtClean="0"/>
              <a:t>HTML</a:t>
            </a:r>
            <a:r>
              <a:rPr lang="ko-KR" altLang="en-US" sz="2000" smtClean="0"/>
              <a:t>은‘</a:t>
            </a:r>
            <a:r>
              <a:rPr lang="en-US" altLang="ko-KR" sz="2000" smtClean="0"/>
              <a:t>HyperText Markup Language’</a:t>
            </a:r>
            <a:r>
              <a:rPr lang="ko-KR" altLang="en-US" sz="2000" smtClean="0"/>
              <a:t>의 약자로</a:t>
            </a:r>
            <a:r>
              <a:rPr lang="en-US" altLang="ko-KR" sz="2000" smtClean="0"/>
              <a:t>  </a:t>
            </a:r>
            <a:r>
              <a:rPr lang="ko-KR" altLang="en-US" sz="2000" smtClean="0"/>
              <a:t>웹 문서의 구조를 정의할 때 사용합니다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제목</a:t>
            </a:r>
            <a:r>
              <a:rPr lang="en-US" altLang="ko-KR" sz="2000" smtClean="0"/>
              <a:t>, </a:t>
            </a:r>
            <a:r>
              <a:rPr lang="ko-KR" altLang="en-US" sz="2000" smtClean="0"/>
              <a:t>본문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목록</a:t>
            </a:r>
            <a:r>
              <a:rPr lang="en-US" altLang="ko-KR" sz="2000" smtClean="0"/>
              <a:t>, </a:t>
            </a:r>
            <a:r>
              <a:rPr lang="ko-KR" altLang="en-US" sz="2000" smtClean="0"/>
              <a:t>링크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이미지 등의 다양한 컨텐츠를 의미있게 마크업 할 수 있습니다</a:t>
            </a:r>
            <a:r>
              <a:rPr lang="en-US" altLang="ko-KR" sz="2000" smtClean="0"/>
              <a:t>.</a:t>
            </a:r>
          </a:p>
          <a:p>
            <a:pPr>
              <a:buNone/>
            </a:pPr>
            <a:r>
              <a:rPr lang="en-US" altLang="ko-KR" sz="2000" smtClean="0"/>
              <a:t> </a:t>
            </a:r>
          </a:p>
        </p:txBody>
      </p:sp>
      <p:pic>
        <p:nvPicPr>
          <p:cNvPr id="5" name="그림 4" descr="htm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980679"/>
            <a:ext cx="8143900" cy="3591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구조언어 </a:t>
            </a:r>
            <a:r>
              <a:rPr lang="en-US" altLang="ko-KR" sz="3200" smtClean="0"/>
              <a:t>(XML)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804" y="1571612"/>
            <a:ext cx="8229600" cy="2124076"/>
          </a:xfrm>
        </p:spPr>
        <p:txBody>
          <a:bodyPr/>
          <a:lstStyle/>
          <a:p>
            <a:r>
              <a:rPr lang="en-US" altLang="ko-KR" sz="2000" smtClean="0"/>
              <a:t>XML(eXtensible Makeup Language)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1996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W3C(World Wide Web Consortium)</a:t>
            </a:r>
            <a:r>
              <a:rPr lang="ko-KR" altLang="en-US" sz="2000" smtClean="0"/>
              <a:t>에서 제안한 것으로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웹에서 구조화된 문서를 전송할 수 있도록 설계된 표준화된 텍스트 형식입니다</a:t>
            </a:r>
            <a:r>
              <a:rPr lang="en-US" altLang="ko-KR" sz="2000" smtClean="0"/>
              <a:t>. </a:t>
            </a:r>
            <a:endParaRPr lang="ko-KR" altLang="en-US" sz="2000" smtClean="0"/>
          </a:p>
          <a:p>
            <a:r>
              <a:rPr lang="en-US" altLang="ko-KR" sz="2000" smtClean="0"/>
              <a:t>XML</a:t>
            </a:r>
            <a:r>
              <a:rPr lang="ko-KR" altLang="en-US" sz="2000" smtClean="0"/>
              <a:t>은 인터넷에서 기존에 사용하던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의 한계를 극복하고 </a:t>
            </a:r>
            <a:r>
              <a:rPr lang="en-US" altLang="ko-KR" sz="2000" smtClean="0"/>
              <a:t>SGML</a:t>
            </a:r>
            <a:r>
              <a:rPr lang="ko-KR" altLang="en-US" sz="2000" smtClean="0"/>
              <a:t>의 복잡함을 해결하는 방안으로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에 담겨져 있는 형식적 요소를 완전히 배제하는 방식입니다</a:t>
            </a:r>
            <a:r>
              <a:rPr lang="en-US" altLang="ko-KR" sz="2000" smtClean="0"/>
              <a:t>.</a:t>
            </a:r>
          </a:p>
          <a:p>
            <a:pPr>
              <a:buNone/>
            </a:pPr>
            <a:r>
              <a:rPr lang="en-US" altLang="ko-KR" sz="2000" smtClean="0"/>
              <a:t> </a:t>
            </a:r>
          </a:p>
        </p:txBody>
      </p:sp>
      <p:pic>
        <p:nvPicPr>
          <p:cNvPr id="5" name="그림 4" descr="xm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577" y="3643314"/>
            <a:ext cx="7710513" cy="30167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구조언어 </a:t>
            </a:r>
            <a:r>
              <a:rPr lang="en-US" altLang="ko-KR" sz="3200" smtClean="0"/>
              <a:t>(XHTML)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804" y="1500174"/>
            <a:ext cx="8086724" cy="1785950"/>
          </a:xfrm>
        </p:spPr>
        <p:txBody>
          <a:bodyPr/>
          <a:lstStyle/>
          <a:p>
            <a:r>
              <a:rPr lang="en-US" altLang="ko-KR" sz="2000" smtClean="0"/>
              <a:t>W3C</a:t>
            </a:r>
            <a:r>
              <a:rPr lang="ko-KR" altLang="en-US" sz="2000" smtClean="0"/>
              <a:t>에서는 </a:t>
            </a:r>
            <a:r>
              <a:rPr lang="en-US" altLang="ko-KR" sz="2000" smtClean="0"/>
              <a:t>XHTML(eXtensible Hypertext Markup Language)</a:t>
            </a:r>
            <a:r>
              <a:rPr lang="ko-KR" altLang="en-US" sz="2000" smtClean="0"/>
              <a:t>을‘</a:t>
            </a:r>
            <a:r>
              <a:rPr lang="en-US" altLang="ko-KR" sz="2000" smtClean="0"/>
              <a:t>XML </a:t>
            </a:r>
            <a:r>
              <a:rPr lang="ko-KR" altLang="en-US" sz="2000" smtClean="0"/>
              <a:t>응용으로서의 </a:t>
            </a:r>
            <a:r>
              <a:rPr lang="en-US" altLang="ko-KR" sz="2000" smtClean="0"/>
              <a:t>HTML4</a:t>
            </a:r>
            <a:r>
              <a:rPr lang="ko-KR" altLang="en-US" sz="2000" smtClean="0"/>
              <a:t>를 다시 공식화한 것’이라고 정의하고 있습니다</a:t>
            </a:r>
            <a:r>
              <a:rPr lang="en-US" altLang="ko-KR" sz="2000" smtClean="0"/>
              <a:t>. </a:t>
            </a:r>
          </a:p>
          <a:p>
            <a:r>
              <a:rPr lang="en-US" altLang="ko-KR" sz="2000" smtClean="0"/>
              <a:t>W3C</a:t>
            </a:r>
            <a:r>
              <a:rPr lang="ko-KR" altLang="en-US" sz="2000" smtClean="0"/>
              <a:t>는 좀 더 원활하게 기계적으로 처리하도록 </a:t>
            </a:r>
            <a:r>
              <a:rPr lang="en-US" altLang="ko-KR" sz="2000" smtClean="0"/>
              <a:t>XML</a:t>
            </a:r>
            <a:r>
              <a:rPr lang="ko-KR" altLang="en-US" sz="2000" smtClean="0"/>
              <a:t>의 형식을 빌어 </a:t>
            </a:r>
            <a:r>
              <a:rPr lang="en-US" altLang="ko-KR" sz="2000" smtClean="0"/>
              <a:t>HTML 4.01</a:t>
            </a:r>
            <a:r>
              <a:rPr lang="ko-KR" altLang="en-US" sz="2000" smtClean="0"/>
              <a:t>를 재정의하게 되는게 이것이 바로 </a:t>
            </a:r>
            <a:r>
              <a:rPr lang="en-US" altLang="ko-KR" sz="2000" smtClean="0"/>
              <a:t>XHTML </a:t>
            </a:r>
            <a:r>
              <a:rPr lang="ko-KR" altLang="en-US" sz="2000" smtClean="0"/>
              <a:t>입니다</a:t>
            </a:r>
            <a:r>
              <a:rPr lang="en-US" altLang="ko-KR" sz="2000" smtClean="0"/>
              <a:t>. </a:t>
            </a:r>
          </a:p>
        </p:txBody>
      </p:sp>
      <p:pic>
        <p:nvPicPr>
          <p:cNvPr id="6" name="그림 5" descr="xhtm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286124"/>
            <a:ext cx="7715272" cy="3411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sz="2400" smtClean="0"/>
          </a:p>
          <a:p>
            <a:pPr>
              <a:buNone/>
            </a:pPr>
            <a:r>
              <a:rPr lang="en-US" altLang="ko-KR" sz="2400" smtClean="0"/>
              <a:t>Section 1. </a:t>
            </a:r>
            <a:r>
              <a:rPr lang="ko-KR" altLang="en-US" sz="2400" smtClean="0"/>
              <a:t>웹 접근성</a:t>
            </a:r>
            <a:r>
              <a:rPr lang="en-US" altLang="ko-KR" sz="2400" smtClean="0"/>
              <a:t>(web accessibility)</a:t>
            </a:r>
            <a:endParaRPr lang="en-US" altLang="ko-KR" smtClean="0"/>
          </a:p>
          <a:p>
            <a:pPr lvl="1">
              <a:buNone/>
            </a:pPr>
            <a:r>
              <a:rPr lang="en-US" altLang="ko-KR" sz="2000" smtClean="0"/>
              <a:t>1. </a:t>
            </a:r>
            <a:r>
              <a:rPr lang="ko-KR" altLang="en-US" sz="2000" smtClean="0"/>
              <a:t>웹 접근성의 개요</a:t>
            </a:r>
          </a:p>
          <a:p>
            <a:pPr lvl="1">
              <a:buNone/>
            </a:pPr>
            <a:r>
              <a:rPr lang="en-US" altLang="ko-KR" sz="2000" smtClean="0"/>
              <a:t>2. </a:t>
            </a:r>
            <a:r>
              <a:rPr lang="ko-KR" altLang="en-US" sz="2000" smtClean="0"/>
              <a:t>웹 접근성 준수 시 기대 효과</a:t>
            </a:r>
          </a:p>
          <a:p>
            <a:pPr lvl="1">
              <a:buNone/>
            </a:pPr>
            <a:r>
              <a:rPr lang="en-US" altLang="ko-KR" sz="2000" smtClean="0"/>
              <a:t>3. </a:t>
            </a:r>
            <a:r>
              <a:rPr lang="ko-KR" altLang="en-US" sz="2000" smtClean="0"/>
              <a:t>웹 콘텐츠 접근성 지침</a:t>
            </a:r>
            <a:r>
              <a:rPr lang="en-US" altLang="ko-KR" sz="2000" smtClean="0"/>
              <a:t>(WCAG)</a:t>
            </a:r>
          </a:p>
          <a:p>
            <a:pPr lvl="1">
              <a:buNone/>
            </a:pPr>
            <a:r>
              <a:rPr lang="en-US" altLang="ko-KR" sz="2000" smtClean="0"/>
              <a:t>4. </a:t>
            </a:r>
            <a:r>
              <a:rPr lang="ko-KR" altLang="en-US" sz="2000" smtClean="0"/>
              <a:t>장애인 차별 금지 및 권리 구제 등에 관한 법률의 이해</a:t>
            </a:r>
            <a:endParaRPr lang="en-US" altLang="ko-KR" sz="2000" smtClean="0"/>
          </a:p>
          <a:p>
            <a:pPr lvl="1">
              <a:buNone/>
            </a:pPr>
            <a:endParaRPr lang="ko-KR" altLang="en-US" sz="2000" smtClean="0"/>
          </a:p>
          <a:p>
            <a:pPr>
              <a:buNone/>
            </a:pPr>
            <a:r>
              <a:rPr lang="en-US" altLang="ko-KR" sz="2400" smtClean="0"/>
              <a:t>Section 2. </a:t>
            </a:r>
            <a:r>
              <a:rPr lang="ko-KR" altLang="en-US" sz="2400" smtClean="0"/>
              <a:t>웹표준</a:t>
            </a:r>
            <a:r>
              <a:rPr lang="en-US" altLang="ko-KR" sz="2400" smtClean="0"/>
              <a:t>(web standards)</a:t>
            </a:r>
          </a:p>
          <a:p>
            <a:pPr lvl="1">
              <a:buNone/>
            </a:pPr>
            <a:r>
              <a:rPr lang="en-US" altLang="ko-KR" sz="2000" smtClean="0"/>
              <a:t>1. </a:t>
            </a:r>
            <a:r>
              <a:rPr lang="ko-KR" altLang="en-US" sz="2000" smtClean="0"/>
              <a:t>웹 표준이란</a:t>
            </a:r>
            <a:r>
              <a:rPr lang="en-US" altLang="ko-KR" sz="2000" smtClean="0"/>
              <a:t>?</a:t>
            </a:r>
          </a:p>
          <a:p>
            <a:pPr lvl="1">
              <a:buNone/>
            </a:pPr>
            <a:r>
              <a:rPr lang="en-US" altLang="ko-KR" sz="2000" smtClean="0"/>
              <a:t>2. </a:t>
            </a:r>
            <a:r>
              <a:rPr lang="ko-KR" altLang="en-US" sz="2000" smtClean="0"/>
              <a:t>웹 표준 관련 기술의 소개</a:t>
            </a:r>
          </a:p>
          <a:p>
            <a:pPr lvl="1">
              <a:buNone/>
            </a:pPr>
            <a:r>
              <a:rPr lang="en-US" altLang="ko-KR" sz="2000" smtClean="0"/>
              <a:t>3. </a:t>
            </a:r>
            <a:r>
              <a:rPr lang="ko-KR" altLang="en-US" sz="2000" smtClean="0"/>
              <a:t>웹 표준의 장점</a:t>
            </a:r>
          </a:p>
          <a:p>
            <a:pPr lvl="1">
              <a:buNone/>
            </a:pPr>
            <a:r>
              <a:rPr lang="en-US" altLang="ko-KR" sz="2000" smtClean="0"/>
              <a:t>4. </a:t>
            </a:r>
            <a:r>
              <a:rPr lang="ko-KR" altLang="en-US" sz="2000" smtClean="0"/>
              <a:t>웹 브라우저와 웹 표준</a:t>
            </a:r>
            <a:endParaRPr lang="ko-KR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구조언어 </a:t>
            </a:r>
            <a:r>
              <a:rPr lang="en-US" altLang="ko-KR" sz="3200" smtClean="0"/>
              <a:t>(HTML5)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00034" y="1857364"/>
            <a:ext cx="8086724" cy="2786082"/>
          </a:xfrm>
        </p:spPr>
        <p:txBody>
          <a:bodyPr/>
          <a:lstStyle/>
          <a:p>
            <a:r>
              <a:rPr lang="en-US" altLang="ko-KR" sz="2000" smtClean="0"/>
              <a:t>HTML 5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의 다음 버전으로 </a:t>
            </a:r>
            <a:r>
              <a:rPr lang="en-US" altLang="ko-KR" sz="2000" smtClean="0"/>
              <a:t>HTML 4</a:t>
            </a:r>
            <a:r>
              <a:rPr lang="ko-KR" altLang="en-US" sz="2000" smtClean="0"/>
              <a:t>를 업그레이드한 것입니다</a:t>
            </a:r>
            <a:r>
              <a:rPr lang="en-US" altLang="ko-KR" sz="2000" smtClean="0"/>
              <a:t>. HTML 5</a:t>
            </a:r>
            <a:r>
              <a:rPr lang="ko-KR" altLang="en-US" sz="2000" smtClean="0"/>
              <a:t>는 특정 플러그인에 의존하지 않고 콘텐츠를 제공하는 것이 목표인데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아직 초안 단계입니다</a:t>
            </a:r>
            <a:r>
              <a:rPr lang="en-US" altLang="ko-KR" sz="2000" smtClean="0"/>
              <a:t>. 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그러나 많은 기업들이</a:t>
            </a:r>
            <a:r>
              <a:rPr lang="en-US" altLang="ko-KR" sz="2000" smtClean="0"/>
              <a:t>HTML 5</a:t>
            </a:r>
            <a:r>
              <a:rPr lang="ko-KR" altLang="en-US" sz="2000" smtClean="0"/>
              <a:t>의 표준화에 힘을 보태고 있고</a:t>
            </a:r>
            <a:r>
              <a:rPr lang="en-US" altLang="ko-KR" sz="2000" smtClean="0"/>
              <a:t>, Firefox, Opera, Safari, Chrome </a:t>
            </a:r>
            <a:r>
              <a:rPr lang="ko-KR" altLang="en-US" sz="2000" smtClean="0"/>
              <a:t>등 최신의 웹 브라우저에서 기본적으로 </a:t>
            </a:r>
            <a:r>
              <a:rPr lang="en-US" altLang="ko-KR" sz="2000" smtClean="0"/>
              <a:t>HTML 5</a:t>
            </a:r>
            <a:r>
              <a:rPr lang="ko-KR" altLang="en-US" sz="2000" smtClean="0"/>
              <a:t>를 지원하고 있으며</a:t>
            </a:r>
            <a:r>
              <a:rPr lang="en-US" altLang="ko-KR" sz="2000" smtClean="0"/>
              <a:t>, MS </a:t>
            </a:r>
            <a:r>
              <a:rPr lang="ko-KR" altLang="en-US" sz="2000" smtClean="0"/>
              <a:t>또한 앞으로 인터넷 익스플로러에서 </a:t>
            </a:r>
            <a:r>
              <a:rPr lang="en-US" altLang="ko-KR" sz="2000" smtClean="0"/>
              <a:t>HTML 5</a:t>
            </a:r>
            <a:r>
              <a:rPr lang="ko-KR" altLang="en-US" sz="2000" smtClean="0"/>
              <a:t>를 지원하겠다고 발표한 상태입니다</a:t>
            </a:r>
            <a:r>
              <a:rPr lang="en-US" altLang="ko-KR" sz="2000" smtClean="0"/>
              <a:t>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tml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357166"/>
            <a:ext cx="6166056" cy="61260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표현언어 </a:t>
            </a:r>
            <a:r>
              <a:rPr lang="en-US" altLang="ko-KR" sz="3200" smtClean="0"/>
              <a:t>(CSS)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57242" y="2071678"/>
            <a:ext cx="8086724" cy="3571900"/>
          </a:xfrm>
        </p:spPr>
        <p:txBody>
          <a:bodyPr/>
          <a:lstStyle/>
          <a:p>
            <a:r>
              <a:rPr lang="en-US" altLang="ko-KR" sz="2000" smtClean="0"/>
              <a:t>CSS(Cascading Style Sheet)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HTML 3.2</a:t>
            </a:r>
            <a:r>
              <a:rPr lang="ko-KR" altLang="en-US" sz="2000" smtClean="0"/>
              <a:t>부터 지원하기 시작한 것으로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웹 디자이너와 사용자들의 필요에 의해 특별히 개발되었습니다</a:t>
            </a:r>
            <a:r>
              <a:rPr lang="en-US" altLang="ko-KR" sz="2000" smtClean="0"/>
              <a:t>. 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CSS</a:t>
            </a:r>
            <a:r>
              <a:rPr lang="ko-KR" altLang="en-US" sz="2000" smtClean="0"/>
              <a:t>에서는 폰트</a:t>
            </a:r>
            <a:r>
              <a:rPr lang="en-US" altLang="ko-KR" sz="2000" smtClean="0"/>
              <a:t>, </a:t>
            </a:r>
            <a:r>
              <a:rPr lang="ko-KR" altLang="en-US" sz="2000" smtClean="0"/>
              <a:t>색상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공백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공간과 그 밖의 문서 표현 측면을 자유롭게 지정할 수 있는 기능을 제공합니다</a:t>
            </a:r>
            <a:r>
              <a:rPr lang="en-US" altLang="ko-KR" sz="2000" smtClean="0"/>
              <a:t>. 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기존의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은 웹 문서를 다양하게 설계하고 수시로 변경하는 데 많은 제약이 있었기 때문에 이것을 보완하기 위해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만든 것입니다</a:t>
            </a:r>
            <a:r>
              <a:rPr lang="en-US" altLang="ko-KR" sz="2000" smtClean="0"/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r>
              <a:rPr lang="ko-KR" altLang="en-US" sz="3200" smtClean="0"/>
              <a:t>동작 및 제어 언어 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(DOM &amp; ECMA Script)</a:t>
            </a:r>
            <a:endParaRPr lang="ko-KR" altLang="en-US" sz="320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57242" y="2786058"/>
            <a:ext cx="808672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페이지의 요소를 객체화해서 동작을 제어하기 위해 사용하는 웹표준 기술에는 </a:t>
            </a:r>
            <a:r>
              <a:rPr lang="en-US" altLang="ko-KR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ECMA Script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있습니다</a:t>
            </a:r>
            <a:r>
              <a:rPr lang="en-US" altLang="ko-KR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DOM(Document </a:t>
            </a:r>
            <a:r>
              <a:rPr lang="en-US" altLang="ko-KR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 Model)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웹 페이지의 구성 체계를 말하는데</a:t>
            </a:r>
            <a:r>
              <a:rPr lang="en-US" altLang="ko-KR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이것은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작성하면서 생성되는 논리적 규칙입니다</a:t>
            </a:r>
            <a:r>
              <a:rPr lang="en-US" altLang="ko-KR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다시 말해서 별도로 저작자가 구성하는 것은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아닙니다</a:t>
            </a:r>
            <a:r>
              <a:rPr lang="en-US" altLang="ko-KR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브라우저는 이 논리적 구성 체계인 </a:t>
            </a:r>
            <a:r>
              <a:rPr lang="en-US" altLang="ko-KR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해석하여 페이지를 표시하거나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ECMA Script 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기술을 통하여 </a:t>
            </a:r>
            <a:r>
              <a:rPr lang="en-US" altLang="ko-KR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구조를 변경할 수 있습니다</a:t>
            </a:r>
            <a:r>
              <a:rPr lang="en-US" altLang="ko-KR" sz="20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웹 </a:t>
            </a:r>
            <a:r>
              <a:rPr lang="ko-KR" altLang="en-US" smtClean="0"/>
              <a:t>표준의 장점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2143116"/>
            <a:ext cx="7472386" cy="425450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1. </a:t>
            </a:r>
            <a:r>
              <a:rPr lang="ko-KR" altLang="en-US" sz="2400" smtClean="0"/>
              <a:t>웹 접근성 수준의 향상</a:t>
            </a:r>
            <a:endParaRPr lang="en-US" altLang="ko-KR" sz="240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2. </a:t>
            </a:r>
            <a:r>
              <a:rPr lang="ko-KR" altLang="en-US" sz="2400" smtClean="0"/>
              <a:t>검색 친화적인 웹 사이트 구현</a:t>
            </a:r>
            <a:endParaRPr lang="en-US" altLang="ko-KR" sz="240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3. </a:t>
            </a:r>
            <a:r>
              <a:rPr lang="ko-KR" altLang="en-US" sz="2400" smtClean="0"/>
              <a:t>구조와 표현의 분리</a:t>
            </a:r>
            <a:endParaRPr lang="en-US" altLang="ko-KR" sz="240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4. </a:t>
            </a:r>
            <a:r>
              <a:rPr lang="ko-KR" altLang="en-US" sz="2400" smtClean="0"/>
              <a:t>손쉬운 유지 보수 및 비용 절감 효과</a:t>
            </a:r>
            <a:endParaRPr lang="en-US" altLang="ko-KR" sz="240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5. </a:t>
            </a:r>
            <a:r>
              <a:rPr lang="ko-KR" altLang="en-US" sz="2400" smtClean="0"/>
              <a:t>호환성 확보</a:t>
            </a:r>
            <a:endParaRPr lang="en-US" altLang="ko-KR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웹 브라우저와 웹 표준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714488"/>
            <a:ext cx="7901014" cy="4357717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400" smtClean="0"/>
              <a:t>웹 브라우저</a:t>
            </a:r>
            <a:r>
              <a:rPr lang="en-US" altLang="ko-KR" sz="2400" smtClean="0"/>
              <a:t>(web browser)</a:t>
            </a:r>
            <a:r>
              <a:rPr lang="ko-KR" altLang="en-US" sz="2400" smtClean="0"/>
              <a:t>란</a:t>
            </a:r>
            <a:r>
              <a:rPr lang="en-US" altLang="ko-KR" sz="2400" smtClean="0"/>
              <a:t>, </a:t>
            </a:r>
            <a:r>
              <a:rPr lang="ko-KR" altLang="en-US" sz="2400" smtClean="0"/>
              <a:t>사용자가 웹 서버의 하이퍼텍스트 문서를 볼 수 있도록 해 주는 클라이언트 프로그램을 말합니다</a:t>
            </a:r>
            <a:r>
              <a:rPr lang="en-US" altLang="ko-KR" sz="2400" smtClean="0"/>
              <a:t>. </a:t>
            </a:r>
          </a:p>
          <a:p>
            <a:pPr>
              <a:spcAft>
                <a:spcPts val="1800"/>
              </a:spcAft>
            </a:pPr>
            <a:r>
              <a:rPr lang="ko-KR" altLang="en-US" sz="2400" smtClean="0"/>
              <a:t>웹에서 제공하는 다양한 정보로 접근하기 위해서는 이러한 클라이언트 프로그램인 웹 브라우저를 이용해야 하며 웹 브라우저에서는 웹 서핑에 필요한 다양한 기능을 제공합니다</a:t>
            </a:r>
            <a:r>
              <a:rPr lang="en-US" altLang="ko-KR" sz="2400" smtClean="0"/>
              <a:t>. </a:t>
            </a:r>
          </a:p>
          <a:p>
            <a:pPr>
              <a:spcAft>
                <a:spcPts val="1800"/>
              </a:spcAft>
            </a:pPr>
            <a:r>
              <a:rPr lang="ko-KR" altLang="en-US" sz="2400" smtClean="0"/>
              <a:t>최초의 멀티미디어 웹 브라우저로는 모자익</a:t>
            </a:r>
            <a:r>
              <a:rPr lang="en-US" altLang="ko-KR" sz="2400" smtClean="0"/>
              <a:t>(Mosaic)</a:t>
            </a:r>
            <a:r>
              <a:rPr lang="ko-KR" altLang="en-US" sz="2400" smtClean="0"/>
              <a:t>이 있으며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현재에는 웹 브라우저의 기능만큼이나 다양한 종류의 웹 브라우저가 있습니다</a:t>
            </a:r>
            <a:r>
              <a:rPr lang="en-US" altLang="ko-KR" sz="2400" smtClean="0"/>
              <a:t>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웹 브라우저의 종류</a:t>
            </a:r>
            <a:endParaRPr lang="ko-KR" altLang="en-US" sz="3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357430"/>
            <a:ext cx="1600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500438"/>
            <a:ext cx="1905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5072074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그룹 17"/>
          <p:cNvGrpSpPr/>
          <p:nvPr/>
        </p:nvGrpSpPr>
        <p:grpSpPr>
          <a:xfrm>
            <a:off x="4357686" y="2214554"/>
            <a:ext cx="2357454" cy="1018559"/>
            <a:chOff x="4357686" y="2214554"/>
            <a:chExt cx="2357454" cy="1018559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7686" y="2214554"/>
              <a:ext cx="1071570" cy="1018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357818" y="250030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Firefox</a:t>
              </a:r>
              <a:endPara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57818" y="3048004"/>
            <a:ext cx="2386975" cy="1095376"/>
            <a:chOff x="5357818" y="2714620"/>
            <a:chExt cx="2386975" cy="1095376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5140" y="2714620"/>
              <a:ext cx="1029653" cy="1095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5357818" y="314324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Safari</a:t>
              </a:r>
              <a:endPara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572000" y="4348174"/>
            <a:ext cx="2428892" cy="938214"/>
            <a:chOff x="4572000" y="4219593"/>
            <a:chExt cx="2428892" cy="938214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0" y="4219593"/>
              <a:ext cx="1135733" cy="938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5643570" y="450534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Opera</a:t>
              </a:r>
              <a:endPara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000760" y="5214950"/>
            <a:ext cx="2421875" cy="995357"/>
            <a:chOff x="5929322" y="5434039"/>
            <a:chExt cx="2421875" cy="995357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86644" y="5434039"/>
              <a:ext cx="1064553" cy="995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5929322" y="5719791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Chrome</a:t>
              </a:r>
              <a:endPara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Section 1</a:t>
            </a:r>
            <a:r>
              <a:rPr lang="en-US" altLang="ko-KR" sz="4000" smtClean="0">
                <a:solidFill>
                  <a:srgbClr val="000000"/>
                </a:solidFill>
              </a:rPr>
              <a:t>. </a:t>
            </a:r>
            <a:r>
              <a:rPr lang="en-US" altLang="ko-KR" sz="4000" smtClean="0">
                <a:solidFill>
                  <a:srgbClr val="000000"/>
                </a:solidFill>
              </a:rPr>
              <a:t/>
            </a:r>
            <a:br>
              <a:rPr lang="en-US" altLang="ko-KR" sz="4000" smtClean="0">
                <a:solidFill>
                  <a:srgbClr val="000000"/>
                </a:solidFill>
              </a:rPr>
            </a:br>
            <a:r>
              <a:rPr lang="ko-KR" altLang="en-US" sz="4000" smtClean="0">
                <a:solidFill>
                  <a:srgbClr val="000000"/>
                </a:solidFill>
              </a:rPr>
              <a:t>웹 </a:t>
            </a:r>
            <a:r>
              <a:rPr lang="ko-KR" altLang="en-US" sz="4000" smtClean="0">
                <a:solidFill>
                  <a:srgbClr val="000000"/>
                </a:solidFill>
              </a:rPr>
              <a:t>접근성</a:t>
            </a:r>
            <a:r>
              <a:rPr lang="en-US" altLang="ko-KR" sz="4000" smtClean="0">
                <a:solidFill>
                  <a:srgbClr val="000000"/>
                </a:solidFill>
              </a:rPr>
              <a:t>(web accessibility)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웹 접근성의 개요</a:t>
            </a:r>
            <a:endParaRPr lang="en-US" altLang="ko-KR" sz="36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468823"/>
          </a:xfrm>
        </p:spPr>
        <p:txBody>
          <a:bodyPr/>
          <a:lstStyle/>
          <a:p>
            <a:pPr algn="ctr">
              <a:buNone/>
            </a:pPr>
            <a:r>
              <a:rPr lang="ko-KR" altLang="en-US" sz="2400" smtClean="0"/>
              <a:t>“모든 사용자가 신체적</a:t>
            </a:r>
            <a:r>
              <a:rPr lang="en-US" altLang="ko-KR" sz="2400" smtClean="0"/>
              <a:t>, </a:t>
            </a:r>
            <a:r>
              <a:rPr lang="ko-KR" altLang="en-US" sz="2400" smtClean="0"/>
              <a:t>환경적 조건에 관계없이 </a:t>
            </a:r>
            <a:endParaRPr lang="en-US" altLang="ko-KR" sz="2400" smtClean="0"/>
          </a:p>
          <a:p>
            <a:pPr algn="ctr">
              <a:buNone/>
            </a:pPr>
            <a:r>
              <a:rPr lang="ko-KR" altLang="en-US" sz="2400" smtClean="0"/>
              <a:t>웹에 접근하여 이용할 수 있도록 보장하는 것”</a:t>
            </a:r>
            <a:endParaRPr lang="en-US" altLang="ko-KR" sz="2400" smtClean="0"/>
          </a:p>
          <a:p>
            <a:endParaRPr lang="ko-KR" altLang="en-US" sz="2400" smtClean="0"/>
          </a:p>
        </p:txBody>
      </p:sp>
      <p:pic>
        <p:nvPicPr>
          <p:cNvPr id="4" name="그림 3" descr="웹접근성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312" y="3214686"/>
            <a:ext cx="64293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웹 접근성 준수 시 기대 효과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2143116"/>
            <a:ext cx="7472386" cy="425450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1. </a:t>
            </a:r>
            <a:r>
              <a:rPr lang="ko-KR" altLang="en-US" sz="2400" smtClean="0"/>
              <a:t>장애인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고령자 등을 포함한 사용자층 확대</a:t>
            </a:r>
            <a:endParaRPr lang="en-US" altLang="ko-KR" sz="240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2. </a:t>
            </a:r>
            <a:r>
              <a:rPr lang="ko-KR" altLang="en-US" sz="2400" smtClean="0"/>
              <a:t>규정과 법적 요구 사항에 대한 준수</a:t>
            </a:r>
            <a:endParaRPr lang="en-US" altLang="ko-KR" sz="240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3. </a:t>
            </a:r>
            <a:r>
              <a:rPr lang="ko-KR" altLang="en-US" sz="2400" smtClean="0"/>
              <a:t>다양한 환경</a:t>
            </a:r>
            <a:r>
              <a:rPr lang="en-US" altLang="ko-KR" sz="2400" smtClean="0"/>
              <a:t>, </a:t>
            </a:r>
            <a:r>
              <a:rPr lang="ko-KR" altLang="en-US" sz="2400" smtClean="0"/>
              <a:t>새로운 기기에서의 이용</a:t>
            </a:r>
            <a:endParaRPr lang="en-US" altLang="ko-KR" sz="240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4. </a:t>
            </a:r>
            <a:r>
              <a:rPr lang="ko-KR" altLang="en-US" sz="2400" smtClean="0"/>
              <a:t>개발 및 운영의 효율성 제고</a:t>
            </a:r>
            <a:endParaRPr lang="en-US" altLang="ko-KR" sz="240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smtClean="0"/>
              <a:t>5. </a:t>
            </a:r>
            <a:r>
              <a:rPr lang="ko-KR" altLang="en-US" sz="2400" smtClean="0"/>
              <a:t>사회 공헌 및 복지 기업으로서의 기업 이미지 향상</a:t>
            </a:r>
            <a:endParaRPr lang="en-US" altLang="ko-KR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92" y="238108"/>
            <a:ext cx="6715108" cy="762000"/>
          </a:xfrm>
        </p:spPr>
        <p:txBody>
          <a:bodyPr/>
          <a:lstStyle/>
          <a:p>
            <a:r>
              <a:rPr lang="ko-KR" altLang="en-US" smtClean="0"/>
              <a:t>웹 콘텐츠 접근성 지침</a:t>
            </a:r>
            <a:r>
              <a:rPr lang="en-US" altLang="ko-KR" smtClean="0"/>
              <a:t>(WCAG)</a:t>
            </a:r>
            <a:endParaRPr lang="ko-KR" altLang="en-US"/>
          </a:p>
        </p:txBody>
      </p:sp>
      <p:pic>
        <p:nvPicPr>
          <p:cNvPr id="4" name="내용 개체 틀 3" descr="웹접근성_03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357290" y="2324110"/>
            <a:ext cx="6534150" cy="25336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1. </a:t>
            </a:r>
            <a:r>
              <a:rPr lang="ko-KR" altLang="en-US" sz="3200" smtClean="0"/>
              <a:t>인지성</a:t>
            </a:r>
            <a:r>
              <a:rPr lang="en-US" altLang="ko-KR" sz="3200" smtClean="0"/>
              <a:t>(Perceivable)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85926"/>
            <a:ext cx="8043890" cy="4611699"/>
          </a:xfrm>
        </p:spPr>
        <p:txBody>
          <a:bodyPr/>
          <a:lstStyle/>
          <a:p>
            <a:pPr>
              <a:buNone/>
            </a:pPr>
            <a:r>
              <a:rPr lang="ko-KR" altLang="en-US" sz="2400" smtClean="0"/>
              <a:t>정보와 사용자 인터페이스 요소는 그들이 인지할 수 </a:t>
            </a:r>
            <a:endParaRPr lang="en-US" altLang="ko-KR" sz="2400" smtClean="0"/>
          </a:p>
          <a:p>
            <a:pPr>
              <a:buNone/>
            </a:pPr>
            <a:r>
              <a:rPr lang="ko-KR" altLang="en-US" sz="2400" smtClean="0"/>
              <a:t>있도록 사용자에게 표시될 수 있어야 한다</a:t>
            </a:r>
            <a:r>
              <a:rPr lang="en-US" altLang="ko-KR" sz="2400" smtClean="0"/>
              <a:t>.</a:t>
            </a:r>
          </a:p>
          <a:p>
            <a:pPr>
              <a:buNone/>
            </a:pPr>
            <a:endParaRPr lang="en-US" altLang="ko-KR" sz="240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1.</a:t>
            </a:r>
            <a:r>
              <a:rPr lang="ko-KR" altLang="en-US" sz="1800" smtClean="0"/>
              <a:t> 모든 텍스트가 아닌 콘텐츠에 대체 텍스트를 사람들이 원하는 인쇄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점자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음성</a:t>
            </a:r>
            <a:r>
              <a:rPr lang="en-US" altLang="ko-KR" sz="1800" smtClean="0"/>
              <a:t>, </a:t>
            </a:r>
            <a:r>
              <a:rPr lang="ko-KR" altLang="en-US" sz="1800" smtClean="0"/>
              <a:t>기호 또는 간단 언어 등과 같은 형태로 제공해야 한다</a:t>
            </a:r>
            <a:r>
              <a:rPr lang="en-US" altLang="ko-KR" sz="180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2.</a:t>
            </a:r>
            <a:r>
              <a:rPr lang="ko-KR" altLang="en-US" sz="1800" smtClean="0"/>
              <a:t> 시간에 기본 한 디어에 대한 대안을 제공해야 한다</a:t>
            </a:r>
            <a:r>
              <a:rPr lang="en-US" altLang="ko-KR" sz="180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3.</a:t>
            </a:r>
            <a:r>
              <a:rPr lang="ko-KR" altLang="en-US" sz="1800" smtClean="0"/>
              <a:t> 정보와 구조의 손실 없이 콘텐츠를 다른 방식</a:t>
            </a:r>
            <a:r>
              <a:rPr lang="en-US" altLang="ko-KR" sz="1800" smtClean="0"/>
              <a:t>(</a:t>
            </a:r>
            <a:r>
              <a:rPr lang="ko-KR" altLang="en-US" sz="1800" smtClean="0"/>
              <a:t>예를 들면 더욱 간단한 형태로</a:t>
            </a:r>
            <a:r>
              <a:rPr lang="en-US" altLang="ko-KR" sz="1800" smtClean="0"/>
              <a:t>)</a:t>
            </a:r>
            <a:r>
              <a:rPr lang="ko-KR" altLang="en-US" sz="1800" smtClean="0"/>
              <a:t>들로 표현될 수 있어야 한다</a:t>
            </a:r>
            <a:r>
              <a:rPr lang="en-US" altLang="ko-KR" sz="180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4.</a:t>
            </a:r>
            <a:r>
              <a:rPr lang="ko-KR" altLang="en-US" sz="1800" smtClean="0"/>
              <a:t> 사용자들이 보다 쉽게 보고 들을 수 있는 전경에서 배경을 분리한 콘텐츠를 만들어야 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2. </a:t>
            </a:r>
            <a:r>
              <a:rPr lang="ko-KR" altLang="en-US" sz="3200" smtClean="0"/>
              <a:t>운용성</a:t>
            </a:r>
            <a:r>
              <a:rPr lang="en-US" altLang="ko-KR" sz="3200" smtClean="0"/>
              <a:t>(Operable)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7364"/>
            <a:ext cx="8043890" cy="4540261"/>
          </a:xfrm>
        </p:spPr>
        <p:txBody>
          <a:bodyPr/>
          <a:lstStyle/>
          <a:p>
            <a:pPr>
              <a:buNone/>
            </a:pPr>
            <a:r>
              <a:rPr lang="ko-KR" altLang="en-US" sz="2400" smtClean="0"/>
              <a:t>사용자 인터페이스 요소와 탐색은 운용 가능해야 한다</a:t>
            </a:r>
            <a:r>
              <a:rPr lang="en-US" altLang="ko-KR" sz="2400" smtClean="0"/>
              <a:t>.</a:t>
            </a:r>
          </a:p>
          <a:p>
            <a:pPr>
              <a:buNone/>
            </a:pPr>
            <a:endParaRPr lang="en-US" altLang="ko-KR" sz="240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1.</a:t>
            </a:r>
            <a:r>
              <a:rPr lang="ko-KR" altLang="en-US" sz="1800" smtClean="0"/>
              <a:t> 키보드로 모든 기능을 사용할 수 있도록 해야 한다</a:t>
            </a:r>
            <a:r>
              <a:rPr lang="en-US" altLang="ko-KR" sz="180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2.</a:t>
            </a:r>
            <a:r>
              <a:rPr lang="ko-KR" altLang="en-US" sz="1800" smtClean="0"/>
              <a:t> 읽기 및 콘텐츠를 사용하는 사용자에게 충분한 시간을 제공해야 한다</a:t>
            </a:r>
            <a:r>
              <a:rPr lang="en-US" altLang="ko-KR" sz="180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3.</a:t>
            </a:r>
            <a:r>
              <a:rPr lang="ko-KR" altLang="en-US" sz="1800" smtClean="0"/>
              <a:t> 알려진 방법으로 발작을 일으킬 수 있는 콘텐츠를 디자인하지 않아야 한다</a:t>
            </a:r>
            <a:r>
              <a:rPr lang="en-US" altLang="ko-KR" sz="180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4.</a:t>
            </a:r>
            <a:r>
              <a:rPr lang="ko-KR" altLang="en-US" sz="1800" smtClean="0"/>
              <a:t> 사용자가 탐색하고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콘텐츠를 찾고 그들이 어디에 위치해 있는지를 알 수 있도록 도와주는 방법 제공해야 한다</a:t>
            </a:r>
            <a:r>
              <a:rPr lang="en-US" altLang="ko-KR" sz="2000" smtClean="0"/>
              <a:t>.</a:t>
            </a:r>
            <a:endParaRPr lang="en-US" altLang="ko-KR" sz="18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3. </a:t>
            </a:r>
            <a:r>
              <a:rPr lang="ko-KR" altLang="en-US" sz="3200" smtClean="0"/>
              <a:t>이해성</a:t>
            </a:r>
            <a:r>
              <a:rPr lang="en-US" altLang="ko-KR" sz="3200" smtClean="0"/>
              <a:t>(Understandable)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7364"/>
            <a:ext cx="8043890" cy="4540261"/>
          </a:xfrm>
        </p:spPr>
        <p:txBody>
          <a:bodyPr/>
          <a:lstStyle/>
          <a:p>
            <a:pPr>
              <a:buNone/>
            </a:pPr>
            <a:r>
              <a:rPr lang="ko-KR" altLang="en-US" sz="2400" smtClean="0"/>
              <a:t>정보와 사용자 인터페이스 운용은 이해할 수 있어야 한다</a:t>
            </a:r>
            <a:r>
              <a:rPr lang="en-US" altLang="ko-KR" sz="2400" smtClean="0"/>
              <a:t>.</a:t>
            </a:r>
          </a:p>
          <a:p>
            <a:pPr>
              <a:buNone/>
            </a:pPr>
            <a:endParaRPr lang="en-US" altLang="ko-KR" sz="240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1.</a:t>
            </a:r>
            <a:r>
              <a:rPr lang="ko-KR" altLang="en-US" sz="1800" smtClean="0"/>
              <a:t> 텍스트 콘텐트를 판독하고 이해할 수 있도록 만들어야 한다</a:t>
            </a:r>
            <a:r>
              <a:rPr lang="en-US" altLang="ko-KR" sz="180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2.</a:t>
            </a:r>
            <a:r>
              <a:rPr lang="ko-KR" altLang="en-US" sz="1800" smtClean="0"/>
              <a:t> 웹 페이지의 탑재와 운용을 예측 가능한 방법으로 제작해야 한다</a:t>
            </a:r>
            <a:r>
              <a:rPr lang="en-US" altLang="ko-KR" sz="180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smtClean="0"/>
              <a:t>3.</a:t>
            </a:r>
            <a:r>
              <a:rPr lang="ko-KR" altLang="en-US" sz="1800" smtClean="0"/>
              <a:t> 사용자의 실수를 방지하고 수정할 수 있도록 도와야 한다</a:t>
            </a:r>
            <a:r>
              <a:rPr lang="en-US" altLang="ko-KR" sz="180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99</TotalTime>
  <Words>957</Words>
  <Application>Microsoft Office PowerPoint</Application>
  <PresentationFormat>화면 슬라이드 쇼(4:3)</PresentationFormat>
  <Paragraphs>105</Paragraphs>
  <Slides>26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ms01_1</vt:lpstr>
      <vt:lpstr>Image</vt:lpstr>
      <vt:lpstr>Part1 웹 접근성과 웹표준</vt:lpstr>
      <vt:lpstr>목차</vt:lpstr>
      <vt:lpstr>Section 1.  웹 접근성(web accessibility) </vt:lpstr>
      <vt:lpstr>웹 접근성의 개요</vt:lpstr>
      <vt:lpstr>웹 접근성 준수 시 기대 효과</vt:lpstr>
      <vt:lpstr>웹 콘텐츠 접근성 지침(WCAG)</vt:lpstr>
      <vt:lpstr>1. 인지성(Perceivable)</vt:lpstr>
      <vt:lpstr>2. 운용성(Operable)</vt:lpstr>
      <vt:lpstr>3. 이해성(Understandable)</vt:lpstr>
      <vt:lpstr>4. 내구성(Robust)</vt:lpstr>
      <vt:lpstr>장애인 차별 금지 및 권리 구제 등에 관한 법률의 이해</vt:lpstr>
      <vt:lpstr>Section 2.  웹 표준(web standards) </vt:lpstr>
      <vt:lpstr>웹 표준 이란?</vt:lpstr>
      <vt:lpstr>웹 표준 관련 기구</vt:lpstr>
      <vt:lpstr>웹표준이 확정되는 순서</vt:lpstr>
      <vt:lpstr>웹 표준 관련 기술의 소개</vt:lpstr>
      <vt:lpstr>구조언어 (HTML)</vt:lpstr>
      <vt:lpstr>구조언어 (XML)</vt:lpstr>
      <vt:lpstr>구조언어 (XHTML)</vt:lpstr>
      <vt:lpstr>구조언어 (HTML5)</vt:lpstr>
      <vt:lpstr>슬라이드 21</vt:lpstr>
      <vt:lpstr>표현언어 (CSS)</vt:lpstr>
      <vt:lpstr>동작 및 제어 언어  (DOM &amp; ECMA Script)</vt:lpstr>
      <vt:lpstr>웹 표준의 장점</vt:lpstr>
      <vt:lpstr>웹 브라우저와 웹 표준</vt:lpstr>
      <vt:lpstr>웹 브라우저의 종류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Teresa</cp:lastModifiedBy>
  <cp:revision>28</cp:revision>
  <dcterms:created xsi:type="dcterms:W3CDTF">2010-03-14T12:09:21Z</dcterms:created>
  <dcterms:modified xsi:type="dcterms:W3CDTF">2010-03-14T15:11:23Z</dcterms:modified>
</cp:coreProperties>
</file>