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81" r:id="rId3"/>
    <p:sldId id="338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5" r:id="rId19"/>
    <p:sldId id="354" r:id="rId20"/>
    <p:sldId id="357" r:id="rId21"/>
    <p:sldId id="358" r:id="rId22"/>
    <p:sldId id="359" r:id="rId23"/>
    <p:sldId id="361" r:id="rId24"/>
    <p:sldId id="363" r:id="rId25"/>
    <p:sldId id="367" r:id="rId26"/>
    <p:sldId id="364" r:id="rId27"/>
    <p:sldId id="370" r:id="rId28"/>
    <p:sldId id="371" r:id="rId29"/>
    <p:sldId id="365" r:id="rId30"/>
    <p:sldId id="366" r:id="rId31"/>
    <p:sldId id="372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Part2 </a:t>
            </a:r>
            <a:r>
              <a:rPr lang="ko-KR" altLang="en-US" smtClean="0"/>
              <a:t>견고한 웹을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구조설계 </a:t>
            </a:r>
            <a:r>
              <a:rPr lang="en-US" altLang="ko-KR" smtClean="0"/>
              <a:t>(XHTML)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줄바꿈 </a:t>
            </a:r>
            <a:r>
              <a:rPr lang="en-US" altLang="ko-KR" smtClean="0"/>
              <a:t>&lt;br /&gt;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85926"/>
            <a:ext cx="8229600" cy="1643074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문단에서 텍스트를 강제로 줄바꿈할 때는‘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 break’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의미인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ko-KR" altLang="en-US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빈 요소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2"/>
          <p:cNvGrpSpPr/>
          <p:nvPr/>
        </p:nvGrpSpPr>
        <p:grpSpPr>
          <a:xfrm>
            <a:off x="500034" y="3571876"/>
            <a:ext cx="8286808" cy="2071702"/>
            <a:chOff x="500034" y="4643446"/>
            <a:chExt cx="8286808" cy="2071702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4643446"/>
              <a:ext cx="8286808" cy="2071702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4880630"/>
              <a:ext cx="79296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첫 줄 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&lt;br /&gt;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두 번째 줄 텍스트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&lt;br /&gt;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 번째 줄 텍스트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주소 </a:t>
            </a:r>
            <a:r>
              <a:rPr lang="en-US" altLang="ko-KR" smtClean="0"/>
              <a:t>&lt;address&gt;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8"/>
            <a:ext cx="8229600" cy="2357454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address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이용하여 웹 문서의 아래쪽에 연락처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이메일 주소 포함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제작자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저작권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(copyrights)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 등을 표시할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address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안에는 인라인 요소와 텍스트를 포함할 수 있지만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요소는 포함할 수 없습니다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address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00034" y="4143380"/>
            <a:ext cx="8286808" cy="857256"/>
            <a:chOff x="500034" y="4643446"/>
            <a:chExt cx="8286808" cy="85725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4643446"/>
              <a:ext cx="8286808" cy="85725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4880630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&lt;address&gt;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작성자 정보 콘텐츠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&lt;/address&gt;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구분선</a:t>
            </a:r>
            <a:r>
              <a:rPr lang="en-US" altLang="ko-KR" smtClean="0"/>
              <a:t> &lt;hr /&gt;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571612"/>
            <a:ext cx="8229600" cy="278608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수평선으로 표현되어 구분선 역할을 하고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요소이며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&lt;hr /&gt;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종료 태그 없이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논리적인 의미의 구분이라기보다는 콘텐츠의 전후의 내용을 구분할 수 있도록 선으로 나타내는 것입니다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텍스트 브라우저나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제공되지 않는 환경에서 콘텐츠의 구조적 구분을 표현할 수 있기 때문에 사용자에게 유용합니다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빈 요소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00034" y="4643446"/>
            <a:ext cx="8286808" cy="1214446"/>
            <a:chOff x="500034" y="4097198"/>
            <a:chExt cx="8286808" cy="928628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4097198"/>
              <a:ext cx="8286808" cy="92862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4206448"/>
              <a:ext cx="7929618" cy="706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&lt;div id="content"&gt; content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영역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&lt;/div&gt;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&lt;hr 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&lt;div id="aside"&gt; aside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영역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</a:t>
            </a:r>
            <a:r>
              <a:rPr lang="en-US" altLang="ko-KR" smtClean="0"/>
              <a:t>&lt;a&gt;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1928826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텍스트나 이미지 콘텐츠에 링크를 설정할 때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가능한 속성에는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target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title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등이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Transitional DTD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경우에만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지정할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00034" y="3857627"/>
            <a:ext cx="8286808" cy="1428761"/>
            <a:chOff x="500034" y="4097198"/>
            <a:chExt cx="8286808" cy="109250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4097198"/>
              <a:ext cx="8286808" cy="1092504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4206448"/>
              <a:ext cx="7929618" cy="91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&lt;a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href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파일명 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URL"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target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="_blank"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대체설명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텍스트 또는 이미지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&lt;/a&gt;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</a:t>
            </a:r>
            <a:r>
              <a:rPr lang="en-US" altLang="ko-KR" smtClean="0"/>
              <a:t>&lt;img /&gt;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350046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문서에 텍스트가 아닌 이미지 개체를 삽입할 때는 빈 요소인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이용해야 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img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필수 속성입니다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이미지가 보이지 않는 환경에서 대체 텍스트를 제공하기 위한 목적으로 사용하며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이미지와 동등한 정보를 제공해야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대체 텍스트를 지정하기 어려운 경우에는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longdesc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이미지에 대한 대체 정보로 연결할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빈 요소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2"/>
          <p:cNvGrpSpPr/>
          <p:nvPr/>
        </p:nvGrpSpPr>
        <p:grpSpPr>
          <a:xfrm>
            <a:off x="500034" y="5429264"/>
            <a:ext cx="8286808" cy="714380"/>
            <a:chOff x="500034" y="5298946"/>
            <a:chExt cx="8286808" cy="546251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5298946"/>
              <a:ext cx="8286808" cy="546251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5408196"/>
              <a:ext cx="7929618" cy="28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&lt;p&gt;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&lt;img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src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 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alt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대체텍스트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&lt;/p&gt;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비순서형 목록 </a:t>
            </a:r>
            <a:r>
              <a:rPr lang="en-US" altLang="ko-KR" smtClean="0"/>
              <a:t>&lt;ul&gt;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1285884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순서가 중요하지 않은 콘텐츠에 사용하기에 적절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0034" y="3214686"/>
            <a:ext cx="8286808" cy="1571636"/>
            <a:chOff x="500034" y="3214686"/>
            <a:chExt cx="8286808" cy="157163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3214686"/>
              <a:ext cx="8286808" cy="157163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3357559"/>
              <a:ext cx="7929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&lt;ul&gt;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&lt;li&gt;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 항목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&lt;/li&gt;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&lt;li&gt;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 항목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&lt;/li&gt;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&lt;/ul&gt;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순서형 목록 </a:t>
            </a:r>
            <a:r>
              <a:rPr lang="en-US" altLang="ko-KR" smtClean="0"/>
              <a:t>&lt;ol&gt;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1285884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순서가 중요한 콘텐츠에 사용하기에 적절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500034" y="3214686"/>
            <a:ext cx="8286808" cy="1571636"/>
            <a:chOff x="500034" y="3214686"/>
            <a:chExt cx="8286808" cy="157163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3214686"/>
              <a:ext cx="8286808" cy="157163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3357559"/>
              <a:ext cx="7929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&lt;ol&gt;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&lt;li&gt;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 항목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&lt;/li&gt;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&lt;li&gt;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 항목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&lt;/li&gt;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&lt;/ol&gt;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정의형 목록 </a:t>
            </a:r>
            <a:r>
              <a:rPr lang="en-US" altLang="ko-KR" smtClean="0"/>
              <a:t>&lt;dl&gt;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214314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Definition List’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약자로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용어 정의 리스트를 생성할 때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경우 단순히 정의형 목록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용어 제목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용어 설명 등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만이 아니라 주종 관계가 성립되는 콘텐츠에 광범위하게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500034" y="4357694"/>
            <a:ext cx="8286808" cy="1571636"/>
            <a:chOff x="500034" y="3214686"/>
            <a:chExt cx="8286808" cy="157163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3214686"/>
              <a:ext cx="8286808" cy="157163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3357559"/>
              <a:ext cx="7929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&lt;dl&gt;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&lt;dt&gt;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용어제목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&lt;/dt&gt;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&lt;dd&gt;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용어설명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&lt;/dd&gt;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&lt;/dl&gt;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594506" cy="762000"/>
          </a:xfrm>
        </p:spPr>
        <p:txBody>
          <a:bodyPr/>
          <a:lstStyle/>
          <a:p>
            <a:r>
              <a:rPr lang="ko-KR" altLang="en-US" smtClean="0"/>
              <a:t>강조 </a:t>
            </a:r>
            <a:r>
              <a:rPr lang="en-US" altLang="ko-KR" smtClean="0"/>
              <a:t>&lt;strong&gt; &amp; &lt;em&gt;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문단의 내용 중에서 강조하려는 콘텐츠를 마크업할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strong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em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사용할 수 있는데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strong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강한 강조를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em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강조의 의미를 갖습니다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일부 음성 브라우저의 경우 강조 관련 요소로 마크업한 콘텐츠는 좀 더 크게 읽어 주거나 두 번 반복하여 읽어 주기도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강조 관련 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500034" y="4357694"/>
            <a:ext cx="8286808" cy="928694"/>
            <a:chOff x="500034" y="3214686"/>
            <a:chExt cx="8286808" cy="157163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3214686"/>
              <a:ext cx="8286808" cy="157163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3357559"/>
              <a:ext cx="7929618" cy="1093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&lt;em&gt;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강조할 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&lt;/em&gt;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&lt;strong&gt;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강조할 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&lt;/strong&gt;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737350" cy="762000"/>
          </a:xfrm>
        </p:spPr>
        <p:txBody>
          <a:bodyPr/>
          <a:lstStyle/>
          <a:p>
            <a:r>
              <a:rPr lang="ko-KR" altLang="en-US" smtClean="0"/>
              <a:t>인용문 </a:t>
            </a:r>
            <a:r>
              <a:rPr lang="en-US" altLang="ko-KR" smtClean="0"/>
              <a:t>&lt;blockquote&gt; &amp; &lt;q&gt;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221457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단위의 인용문이나 문장 형태의 짧은 인용문의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blockquote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blockquote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블록 요소만 포함할 수 있고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q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인라인 요소와 텍스트를 포함할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인용문의 경우 출처를 명시하려고 할 때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cite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인용한 곳을 지정해야만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인용구 관련 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428596" y="5000637"/>
            <a:ext cx="8286808" cy="1428760"/>
            <a:chOff x="428596" y="4225022"/>
            <a:chExt cx="8286808" cy="224519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428596" y="4225022"/>
              <a:ext cx="8286808" cy="2245194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4359464"/>
              <a:ext cx="7929618" cy="18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&lt;blockquote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cite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출처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&lt;p&gt;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블록 인용구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&lt;/blockquote&gt;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&lt;q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cite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출처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인라인 인용구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&lt;/q&gt;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0118" y="2071678"/>
            <a:ext cx="8229600" cy="4357718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Section 4. XHTML </a:t>
            </a:r>
            <a:r>
              <a:rPr lang="ko-KR" altLang="ko-KR" sz="2400" smtClean="0"/>
              <a:t>명령어</a:t>
            </a:r>
            <a:endParaRPr lang="en-US" altLang="ko-KR" smtClean="0"/>
          </a:p>
          <a:p>
            <a:pPr lvl="1">
              <a:buNone/>
            </a:pPr>
            <a:r>
              <a:rPr lang="en-US" altLang="ko-KR" sz="2000" smtClean="0"/>
              <a:t>1. </a:t>
            </a:r>
            <a:r>
              <a:rPr lang="ko-KR" altLang="ko-KR" sz="2000" smtClean="0"/>
              <a:t>문서정보 및 문서제목</a:t>
            </a:r>
            <a:endParaRPr lang="ko-KR" altLang="en-US" sz="2000" smtClean="0"/>
          </a:p>
          <a:p>
            <a:pPr lvl="1">
              <a:buNone/>
            </a:pPr>
            <a:r>
              <a:rPr lang="en-US" altLang="ko-KR" sz="2000" smtClean="0"/>
              <a:t>2. </a:t>
            </a:r>
            <a:r>
              <a:rPr lang="ko-KR" altLang="en-US" sz="2000" smtClean="0"/>
              <a:t>단락</a:t>
            </a:r>
            <a:r>
              <a:rPr lang="ko-KR" altLang="ko-KR" sz="2000" smtClean="0"/>
              <a:t> </a:t>
            </a:r>
            <a:r>
              <a:rPr lang="ko-KR" altLang="ko-KR" sz="2000" smtClean="0"/>
              <a:t>관련 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3. </a:t>
            </a:r>
            <a:r>
              <a:rPr lang="ko-KR" altLang="ko-KR" sz="2000" smtClean="0"/>
              <a:t>링크와 이미지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4. </a:t>
            </a:r>
            <a:r>
              <a:rPr lang="ko-KR" altLang="en-US" sz="2000" smtClean="0"/>
              <a:t>목록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5. </a:t>
            </a:r>
            <a:r>
              <a:rPr lang="ko-KR" altLang="ko-KR" sz="2000" smtClean="0"/>
              <a:t>텍스트 관련 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6. </a:t>
            </a:r>
            <a:r>
              <a:rPr lang="ko-KR" altLang="ko-KR" sz="2000" smtClean="0"/>
              <a:t>테이블 관련 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7. </a:t>
            </a:r>
            <a:r>
              <a:rPr lang="ko-KR" altLang="en-US" sz="2000" smtClean="0"/>
              <a:t>폼 관련 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8. </a:t>
            </a:r>
            <a:r>
              <a:rPr lang="ko-KR" altLang="en-US" sz="2000" smtClean="0"/>
              <a:t>인라인 요소 및 개체 삽입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9. </a:t>
            </a:r>
            <a:r>
              <a:rPr lang="en-US" altLang="ko-KR" sz="2000" smtClean="0"/>
              <a:t> </a:t>
            </a:r>
            <a:r>
              <a:rPr lang="ko-KR" altLang="en-US" sz="2000" smtClean="0"/>
              <a:t>내부 스타일 및 자바스크립트 삽입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10.</a:t>
            </a:r>
            <a:r>
              <a:rPr lang="ko-KR" altLang="en-US" sz="2000" smtClean="0"/>
              <a:t> 그룹화 요소</a:t>
            </a:r>
            <a:endParaRPr lang="en-US" altLang="ko-KR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축약어 및 두문자어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&lt;abbr&gt; &amp; &lt;acronym&gt;</a:t>
            </a:r>
            <a:endParaRPr lang="ko-KR" altLang="en-US"/>
          </a:p>
        </p:txBody>
      </p:sp>
      <p:grpSp>
        <p:nvGrpSpPr>
          <p:cNvPr id="3" name="그룹 10"/>
          <p:cNvGrpSpPr/>
          <p:nvPr/>
        </p:nvGrpSpPr>
        <p:grpSpPr>
          <a:xfrm>
            <a:off x="500034" y="5000633"/>
            <a:ext cx="8286808" cy="1067350"/>
            <a:chOff x="500034" y="5000636"/>
            <a:chExt cx="8286808" cy="857256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5000636"/>
              <a:ext cx="8286808" cy="85725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5172767"/>
              <a:ext cx="7929618" cy="51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&lt;abbr 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="World Wide Web Consortium"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W3C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&lt;/abbr&gt;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  <a:p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&lt;acronym 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="Rich Internet Application"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RIA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&lt;/acronym&gt;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2500306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abbr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acronym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축약어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(abbreviation)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두문자어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(initial letter)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마크업할 때 사용하는 요소입니다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두문자어인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acronym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축약어인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abbr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비슷하지만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단어들로 이루어진 문장 또는 복합 단어의 앞글자만 따서 줄여 사용하는 것을 말합니다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축약어 및 두문자어 관련 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추가글 및 삭제글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&lt;ins&gt; &amp; &lt;del&gt;</a:t>
            </a:r>
            <a:endParaRPr lang="ko-KR" altLang="en-US"/>
          </a:p>
        </p:txBody>
      </p:sp>
      <p:grpSp>
        <p:nvGrpSpPr>
          <p:cNvPr id="3" name="그룹 10"/>
          <p:cNvGrpSpPr/>
          <p:nvPr/>
        </p:nvGrpSpPr>
        <p:grpSpPr>
          <a:xfrm>
            <a:off x="500034" y="5000633"/>
            <a:ext cx="8286808" cy="1067350"/>
            <a:chOff x="500034" y="5000636"/>
            <a:chExt cx="8286808" cy="857256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5000636"/>
              <a:ext cx="8286808" cy="85725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5172765"/>
              <a:ext cx="8215370" cy="51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&lt;ins&gt;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 콘텐츠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&lt;/ins&gt;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&lt;ins&gt;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 콘텐츠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&lt;ins&gt;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&lt;del&gt;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추가 콘텐츠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&lt;/del&gt;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&lt;del&gt;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추가 콘텐츠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&lt;del&gt;</a:t>
              </a: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2500306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추가글이나 삭제글의 변경된 콘텐츠를 마크업할 때 사용하는 요소로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블록 요소와 인라인 요소로 자유롭게 사용할 수 있다는 특징이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추가글 및 삭제글 관련 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594506" cy="762000"/>
          </a:xfrm>
        </p:spPr>
        <p:txBody>
          <a:bodyPr/>
          <a:lstStyle/>
          <a:p>
            <a:r>
              <a:rPr lang="ko-KR" altLang="en-US" smtClean="0"/>
              <a:t>첨자 </a:t>
            </a:r>
            <a:r>
              <a:rPr lang="en-US" altLang="ko-KR" smtClean="0"/>
              <a:t>&lt;sup&gt; &amp; &lt;sub&gt;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171451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윗첨자나 아랫첨자 형식으로 콘텐츠를 표현해야 할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sup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첨자 관련 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500034" y="3500438"/>
            <a:ext cx="8286808" cy="928694"/>
            <a:chOff x="500034" y="1763945"/>
            <a:chExt cx="8286808" cy="1571636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1763945"/>
              <a:ext cx="8286808" cy="157163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1906818"/>
              <a:ext cx="7929618" cy="1093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&lt;p&gt;X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&lt;sup&gt;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&lt;/sup&gt;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 -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윗첨자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&lt;p&gt;H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&lt;sub&gt;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&lt;/sub&gt;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 &lt;/p&gt; -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아랫첨자</a:t>
              </a:r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테이블 요소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&lt;table&gt;,&lt;tr&gt;,&lt;th&gt;,&lt;td&gt;</a:t>
            </a:r>
            <a:endParaRPr lang="ko-KR" altLang="en-US"/>
          </a:p>
        </p:txBody>
      </p:sp>
      <p:grpSp>
        <p:nvGrpSpPr>
          <p:cNvPr id="3" name="그룹 10"/>
          <p:cNvGrpSpPr/>
          <p:nvPr/>
        </p:nvGrpSpPr>
        <p:grpSpPr>
          <a:xfrm>
            <a:off x="500034" y="4000505"/>
            <a:ext cx="8358246" cy="2571768"/>
            <a:chOff x="500034" y="4197369"/>
            <a:chExt cx="8358246" cy="2065548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4197369"/>
              <a:ext cx="8286808" cy="206554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10" y="4312121"/>
              <a:ext cx="8215370" cy="185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&lt;table&gt;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     &lt;th&gt;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제목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(header cell)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     &lt;td&gt;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(data cell)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2500306"/>
            <a:ext cx="8229600" cy="142876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차원의 격자 형태로 구성된 표를 생성할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테이블 관련 요소를 이용할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(table)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크게 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(column)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행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(row),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(cell)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구성되며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기본적인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594506" cy="762000"/>
          </a:xfrm>
        </p:spPr>
        <p:txBody>
          <a:bodyPr/>
          <a:lstStyle/>
          <a:p>
            <a:r>
              <a:rPr lang="ko-KR" altLang="en-US" smtClean="0"/>
              <a:t>테이블의 구성요소</a:t>
            </a:r>
            <a:endParaRPr lang="ko-KR" altLang="en-US"/>
          </a:p>
        </p:txBody>
      </p:sp>
      <p:pic>
        <p:nvPicPr>
          <p:cNvPr id="7" name="그림 6" descr="테이블의구성요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500" y="1952625"/>
            <a:ext cx="72390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4546" y="227013"/>
            <a:ext cx="6880258" cy="762000"/>
          </a:xfrm>
        </p:spPr>
        <p:txBody>
          <a:bodyPr/>
          <a:lstStyle/>
          <a:p>
            <a:r>
              <a:rPr lang="ko-KR" altLang="en-US" smtClean="0"/>
              <a:t>셀병합 </a:t>
            </a:r>
            <a:r>
              <a:rPr lang="en-US" altLang="ko-KR" smtClean="0"/>
              <a:t>(colspan, rowspan 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8"/>
            <a:ext cx="8229600" cy="171451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 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(th)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내용 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(td)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속성이나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rowspan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이용하여 원하는 방향으로 셀을 병합 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열이 서로 다른 셀을 병합할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행이 서로 다른 셀을 병합할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rowspan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3500438"/>
            <a:ext cx="8286808" cy="3000396"/>
            <a:chOff x="500034" y="2305547"/>
            <a:chExt cx="8286808" cy="379122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2390499"/>
              <a:ext cx="7929618" cy="3616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border="1"&gt;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colspan="2"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열이 서로 다른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개의 셀을 병합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rowspan="2"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행이 서로 다른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개의 셀을 병합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병합되지 않은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병합되지 않은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7072330" cy="1143008"/>
          </a:xfrm>
        </p:spPr>
        <p:txBody>
          <a:bodyPr/>
          <a:lstStyle/>
          <a:p>
            <a:r>
              <a:rPr lang="ko-KR" altLang="en-US" smtClean="0"/>
              <a:t>테이블 제목 및 요약문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&lt;caption&gt;</a:t>
            </a:r>
            <a:r>
              <a:rPr lang="ko-KR" altLang="en-US" smtClean="0"/>
              <a:t>요소와</a:t>
            </a:r>
            <a:r>
              <a:rPr lang="en-US" altLang="ko-KR" smtClean="0"/>
              <a:t> summary</a:t>
            </a:r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2857496"/>
            <a:ext cx="8229600" cy="328614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 높은 테이블 데이터를 마크업할 때 테이블의 제목 및 테이블 데이터의 내용을 요약해서 알려줄 수 있는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caption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사용하는 것이 좋습니다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caption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요소에는 테이블의 내용을 대표할 수 있는 제목을 삽입하고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summary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속성에는 간단한 제목보다 테이블의 내용이 무엇인지를 설명해서 시각적으로 데이블 접근이 쉽지 않은 사용자가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내용을 듣고 해당 테이블의 콘텐츠를 파악한 후 건너뛸 것인지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탐색할 것인지를 선택할 수 있도록 해야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7072330" cy="1143008"/>
          </a:xfrm>
        </p:spPr>
        <p:txBody>
          <a:bodyPr/>
          <a:lstStyle/>
          <a:p>
            <a:r>
              <a:rPr lang="ko-KR" altLang="en-US" smtClean="0"/>
              <a:t>테이블 제목 및 요약문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&lt;caption&gt;</a:t>
            </a:r>
            <a:r>
              <a:rPr lang="ko-KR" altLang="en-US" smtClean="0"/>
              <a:t>요소와</a:t>
            </a:r>
            <a:r>
              <a:rPr lang="en-US" altLang="ko-KR" smtClean="0"/>
              <a:t> summary</a:t>
            </a:r>
            <a:r>
              <a:rPr lang="ko-KR" altLang="en-US" smtClean="0"/>
              <a:t>속성</a:t>
            </a:r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500034" y="3786192"/>
            <a:ext cx="8358246" cy="1785948"/>
            <a:chOff x="500034" y="4197369"/>
            <a:chExt cx="8358246" cy="717204"/>
          </a:xfrm>
        </p:grpSpPr>
        <p:sp>
          <p:nvSpPr>
            <p:cNvPr id="8" name="모서리가 둥근 직사각형 7"/>
            <p:cNvSpPr/>
            <p:nvPr/>
          </p:nvSpPr>
          <p:spPr bwMode="auto">
            <a:xfrm>
              <a:off x="500034" y="4197369"/>
              <a:ext cx="8286808" cy="717204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254745"/>
              <a:ext cx="8215370" cy="59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border="1"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summary="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웹 접근성 및 웹표준 관련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권의 서적명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출판사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가격 정보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&lt;caption&gt;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웹 접근성 및 웹표준 관련 서적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&lt;/caption&gt;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......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485804" y="2857496"/>
            <a:ext cx="8229600" cy="78581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caption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7072330" cy="1143008"/>
          </a:xfrm>
        </p:spPr>
        <p:txBody>
          <a:bodyPr/>
          <a:lstStyle/>
          <a:p>
            <a:r>
              <a:rPr lang="ko-KR" altLang="en-US" smtClean="0"/>
              <a:t>제목 셀과 내용 셀의 연관성</a:t>
            </a:r>
            <a:r>
              <a:rPr lang="en-US" altLang="ko-KR" smtClean="0"/>
              <a:t>(scope, id, headers 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5804" y="2714620"/>
            <a:ext cx="8229600" cy="3714776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시각장애가 있는 사용자나 음성 브라우저의 경우 테이블을 탐색할 때왼쪽에서 오른쪽으로 셀의 내용만 듣고 판단하기 때문에 열과 행을 파악하고 내용 셀의 연관성을 유추하는 것이 쉽지 않습니다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경우에는 테이블의 열과 행의 제목 셀에 해당하는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scope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사용할 것을 권장합니다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scope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지정하고 해당 값으로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row, rowgroup, colgroup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할당하면 해당 셀이 열의 제목인지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행의 제목인지 등을 알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좀 더 복잡하게 병합된 셀의 경우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th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네이밍을 할당하고 해당 제목 셀과 연관성이 있는 내용 셀에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headers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연결하여 제목 셀과 내용 셀의 관계를 지정할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594506" cy="762000"/>
          </a:xfrm>
        </p:spPr>
        <p:txBody>
          <a:bodyPr/>
          <a:lstStyle/>
          <a:p>
            <a:r>
              <a:rPr lang="en-US" altLang="ko-KR" smtClean="0"/>
              <a:t>scope </a:t>
            </a:r>
            <a:r>
              <a:rPr lang="ko-KR" altLang="en-US" smtClean="0"/>
              <a:t>속성의 사용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endParaRPr lang="ko-KR" altLang="en-US"/>
          </a:p>
        </p:txBody>
      </p:sp>
      <p:grpSp>
        <p:nvGrpSpPr>
          <p:cNvPr id="4" name="그룹 10"/>
          <p:cNvGrpSpPr/>
          <p:nvPr/>
        </p:nvGrpSpPr>
        <p:grpSpPr>
          <a:xfrm>
            <a:off x="500034" y="1643051"/>
            <a:ext cx="8358246" cy="4572031"/>
            <a:chOff x="500034" y="4197369"/>
            <a:chExt cx="8358246" cy="1836042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500034" y="4197369"/>
              <a:ext cx="8286808" cy="1836042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4312121"/>
              <a:ext cx="8215370" cy="1619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scope </a:t>
              </a:r>
              <a:r>
                <a:rPr lang="ko-KR" altLang="en-US" sz="200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속성의 사용</a:t>
              </a:r>
              <a:endPara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border="1"&gt;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scope="col"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열 제목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scope="col"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열 제목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scope="col"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열 제목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scope="row"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행 제목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 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4.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en-US" altLang="ko-KR" sz="4000" smtClean="0">
                <a:solidFill>
                  <a:srgbClr val="000000"/>
                </a:solidFill>
              </a:rPr>
              <a:t>XHTML </a:t>
            </a:r>
            <a:r>
              <a:rPr lang="ko-KR" altLang="en-US" sz="4000" smtClean="0">
                <a:solidFill>
                  <a:srgbClr val="000000"/>
                </a:solidFill>
              </a:rPr>
              <a:t>명령어</a:t>
            </a:r>
            <a:r>
              <a:rPr lang="en-US" altLang="ko-KR" sz="4000" smtClean="0">
                <a:solidFill>
                  <a:srgbClr val="000000"/>
                </a:solidFill>
              </a:rPr>
              <a:t/>
            </a:r>
            <a:br>
              <a:rPr lang="en-US" altLang="ko-KR" sz="4000" smtClean="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594506" cy="762000"/>
          </a:xfrm>
        </p:spPr>
        <p:txBody>
          <a:bodyPr/>
          <a:lstStyle/>
          <a:p>
            <a:r>
              <a:rPr lang="en-US" altLang="ko-KR" smtClean="0"/>
              <a:t>id, headers </a:t>
            </a:r>
            <a:r>
              <a:rPr lang="ko-KR" altLang="en-US" smtClean="0"/>
              <a:t>속성의 사용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endParaRPr lang="ko-KR" altLang="en-US"/>
          </a:p>
        </p:txBody>
      </p:sp>
      <p:grpSp>
        <p:nvGrpSpPr>
          <p:cNvPr id="3" name="그룹 10"/>
          <p:cNvGrpSpPr/>
          <p:nvPr/>
        </p:nvGrpSpPr>
        <p:grpSpPr>
          <a:xfrm>
            <a:off x="500034" y="1357299"/>
            <a:ext cx="8358246" cy="5357850"/>
            <a:chOff x="500034" y="4197369"/>
            <a:chExt cx="8358246" cy="2151612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500034" y="4197369"/>
              <a:ext cx="8286808" cy="2151612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4254745"/>
              <a:ext cx="8215370" cy="20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id, headers </a:t>
              </a:r>
              <a:r>
                <a:rPr lang="ko-KR" altLang="en-US" sz="200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속성의 사용</a:t>
              </a:r>
              <a:endParaRPr lang="en-US" altLang="ko-KR" sz="200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border="1"&gt;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id="eduCompany"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rowspan="3"&gt;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교육기관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id="title"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교육과정명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id="price"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교육비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&lt;th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id="kpc"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rowspan="2"&gt;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한국 생산성 본부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headers="kpc title price"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&gt;XHTML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이용한 구조설계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headers="kpc title price"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&gt;60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headers="kpc title price"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&gt;CSS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를 이용한 디자인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&lt;td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headers="kpc title price"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&gt;70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&lt;/tr&gt;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6584" y="227013"/>
            <a:ext cx="7237448" cy="762000"/>
          </a:xfrm>
        </p:spPr>
        <p:txBody>
          <a:bodyPr/>
          <a:lstStyle/>
          <a:p>
            <a:pPr algn="r"/>
            <a:r>
              <a:rPr lang="ko-KR" altLang="en-US" smtClean="0"/>
              <a:t>열 그룹 요소</a:t>
            </a:r>
            <a:r>
              <a:rPr lang="en-US" altLang="ko-KR" smtClean="0"/>
              <a:t>&lt;colgroup&gt;, &lt;col&gt;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8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열끼리 논리적으로 그룹화하려면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colgroup, col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그룹화하는 열이 하나 이상일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사용하여 그룹화하려는 열을 지정합니다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논리적인 그룹화를 위해 사용하는 요소이고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col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스타일을 지정할 목적으로 사용한다는 점이 다릅니다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colgroup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286256"/>
            <a:ext cx="8286808" cy="2214578"/>
            <a:chOff x="500034" y="2305547"/>
            <a:chExt cx="8286808" cy="3791220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2390500"/>
              <a:ext cx="7929618" cy="346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rules="groups"&gt;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&lt;colgroup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span="2"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&lt;col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id="publishing"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&lt;col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id="bookTitle"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&lt;/colgroup&gt;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&lt;col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id="circulation"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7072330" cy="1143008"/>
          </a:xfrm>
        </p:spPr>
        <p:txBody>
          <a:bodyPr/>
          <a:lstStyle/>
          <a:p>
            <a:r>
              <a:rPr lang="ko-KR" altLang="en-US" smtClean="0"/>
              <a:t>행 그룹 요소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&lt;thead&gt;,&lt;tfoot&gt;,&lt;tbody&gt;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85804" y="2357430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행을 논리적으로 구성할 때 헤더 행은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thead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요소로부터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tfoot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본문 행은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tbody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 그룹화 요소의 선언 순서는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thead, tfoot, tbody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순이고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thead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tfoot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테이블에서 한 번만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 행으로 지정된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thead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요소에는 반드시 제목 셀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(th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해당 영역이 테이블의 헤더 영역임을 지정해야만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thead, tfoot, tbody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6"/>
          <p:cNvGrpSpPr/>
          <p:nvPr/>
        </p:nvGrpSpPr>
        <p:grpSpPr>
          <a:xfrm>
            <a:off x="500034" y="4857760"/>
            <a:ext cx="8286808" cy="1571636"/>
            <a:chOff x="500034" y="2305547"/>
            <a:chExt cx="8286808" cy="2690543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2305547"/>
              <a:ext cx="8286808" cy="2690543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910" y="2390500"/>
              <a:ext cx="7929618" cy="252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&lt;table border="1"&gt;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&lt;thead&gt;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&lt;tr&gt;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헤더 행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&lt;/tr&gt;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&lt;/thead&gt;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&lt;tfoot&gt;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&lt;tr&gt;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푸터 행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&lt;/tr&gt;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&lt;/tfoot&gt;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&lt;tbody&gt;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&lt;tr&gt;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본문 행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&lt;/tr&gt;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&lt;/tbody&gt;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폼 </a:t>
            </a:r>
            <a:r>
              <a:rPr lang="en-US" altLang="ko-KR" smtClean="0"/>
              <a:t>&lt;form&gt;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292895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요소는 웹 문서가 서로 상호작용을 할 수 있도록 하는 역할을 담당합니다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자료를 검색하기 위한 검색어 입력 상자나 여러 가지 항목에서 원하는 값을 선택할 수 있도록 제공하는 라디오 버튼 또는 체크 박스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형태로 펼쳐지는 목록 상자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(combo box),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서버로 자료를 전송하기 위한 전송 버튼 등이 이에 해당됩니다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다음고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00034" y="4857760"/>
            <a:ext cx="8286808" cy="1000132"/>
            <a:chOff x="500034" y="2305547"/>
            <a:chExt cx="8286808" cy="3791220"/>
          </a:xfrm>
        </p:grpSpPr>
        <p:sp>
          <p:nvSpPr>
            <p:cNvPr id="8" name="모서리가 둥근 직사각형 7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2390501"/>
              <a:ext cx="7929618" cy="3500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&lt;form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action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서버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URI"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method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=""get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post 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폼의 내용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&lt;/form&gt;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7072330" cy="1143008"/>
          </a:xfrm>
        </p:spPr>
        <p:txBody>
          <a:bodyPr/>
          <a:lstStyle/>
          <a:p>
            <a:r>
              <a:rPr lang="ko-KR" altLang="en-US" smtClean="0"/>
              <a:t>폼 요소 그룹화 및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&lt;fieldset&gt;, &lt;legend&gt;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85804" y="2357430"/>
            <a:ext cx="8229600" cy="250033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폼 요소를 그룹화하여 좀 더 구조적으로 만들려면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fieldset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사용해야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legned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fieldset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컨트롤들이 어떠한 성격의 콘텐츠인지 제목 형식으로 알려줄 수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fieldset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바로 뒤에 한 번만 작성할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fieldset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legend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786322"/>
            <a:ext cx="8286808" cy="1928826"/>
            <a:chOff x="500034" y="2305547"/>
            <a:chExt cx="8286808" cy="3424286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2305547"/>
              <a:ext cx="8286808" cy="342428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910" y="2390500"/>
              <a:ext cx="7929618" cy="321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&lt;form action="member.asp" method="post"&gt;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&lt;fieldset&gt;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     &lt;legend&gt;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폼 요소의 제목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&lt;/legend&gt;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   …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&lt;/fieldset&gt;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&lt;/form&gt;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레이블 </a:t>
            </a:r>
            <a:r>
              <a:rPr lang="en-US" altLang="ko-KR" smtClean="0"/>
              <a:t>&lt;label&gt;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3714776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폼을 구조화하고 접근성을 높일 수 있는 요소 중에는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label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각 폼 컨트롤의 연관 관계와 설명을 추가하는 역할을 담당합니다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웹표준을 지원하는 대부분의 최신 브라우저의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선택해도 폼 컨트롤을 선택할 수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음성 브라우저의 경우 폼 컨트롤이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label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인접하여 있지 않는 경우에도 인식할 수 있도록 지원합니다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접근성을 높이기 위해 모든 폼 컨트롤 등에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label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사용하는 것이 좋습니다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명시적인 레이블 </a:t>
            </a:r>
            <a:endParaRPr lang="ko-KR" altLang="en-US"/>
          </a:p>
        </p:txBody>
      </p:sp>
      <p:grpSp>
        <p:nvGrpSpPr>
          <p:cNvPr id="4" name="그룹 6"/>
          <p:cNvGrpSpPr/>
          <p:nvPr/>
        </p:nvGrpSpPr>
        <p:grpSpPr>
          <a:xfrm>
            <a:off x="500034" y="2143116"/>
            <a:ext cx="8286808" cy="3071834"/>
            <a:chOff x="571472" y="2305547"/>
            <a:chExt cx="8286808" cy="2495666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571472" y="2305547"/>
              <a:ext cx="8286808" cy="249566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2390500"/>
              <a:ext cx="8072494" cy="232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명시적 </a:t>
              </a:r>
              <a:r>
                <a:rPr lang="en-US" altLang="ko-KR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label(id</a:t>
              </a:r>
              <a:r>
                <a:rPr lang="ko-KR" altLang="en-US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for </a:t>
              </a:r>
              <a:r>
                <a:rPr lang="ko-KR" altLang="en-US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속성 연결하기</a:t>
              </a:r>
              <a:r>
                <a:rPr lang="en-US" altLang="ko-KR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&lt;form action="member.asp" method="post"&gt;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&lt;fieldset&gt;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&lt;legend&gt;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 정보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&lt;/legend&gt;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&lt;p&gt;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&lt;label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for="userName"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&lt;/label&gt;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&lt;input type="text"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id="userName"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name="name" value="value" 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&lt;/p&gt;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&lt;/fieldset&gt;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&lt;/form&gt;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암묵적인 레이블 </a:t>
            </a:r>
            <a:endParaRPr lang="ko-KR" altLang="en-US"/>
          </a:p>
        </p:txBody>
      </p:sp>
      <p:grpSp>
        <p:nvGrpSpPr>
          <p:cNvPr id="3" name="그룹 6"/>
          <p:cNvGrpSpPr/>
          <p:nvPr/>
        </p:nvGrpSpPr>
        <p:grpSpPr>
          <a:xfrm>
            <a:off x="500034" y="2143116"/>
            <a:ext cx="8286808" cy="3643338"/>
            <a:chOff x="571472" y="2305547"/>
            <a:chExt cx="8286808" cy="243141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571472" y="2305547"/>
              <a:ext cx="8286808" cy="243141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2390500"/>
              <a:ext cx="8072494" cy="227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암묵적 </a:t>
              </a:r>
              <a:r>
                <a:rPr lang="en-US" altLang="ko-KR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label(label </a:t>
              </a:r>
              <a:r>
                <a:rPr lang="ko-KR" altLang="en-US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요소에 폼 컨트롤 포함시키기</a:t>
              </a:r>
              <a:r>
                <a:rPr lang="en-US" altLang="ko-KR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&lt;form action="member.asp" method="post"&gt;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&lt;fieldset&gt;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&lt;legend&gt;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 정보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&lt;/legend&gt;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&lt;p&gt;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&lt;label&gt;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이름</a:t>
              </a:r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&lt;input type="text" id="userName" name="name" value="value" 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&lt;/label&gt;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&lt;/p&gt;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&lt;/fieldset&gt;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&lt;/form&gt;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en-US" altLang="ko-KR" smtClean="0"/>
              <a:t>&lt;input&gt; </a:t>
            </a:r>
            <a:r>
              <a:rPr lang="ko-KR" altLang="en-US" smtClean="0"/>
              <a:t>요소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428736"/>
            <a:ext cx="8229600" cy="357190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요소 안에 한 줄 글상자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라디오 버튼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등의 폼 컨트롤을 생성할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속성값에 따라 폼의 종류가 결정되며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컨트롤의 종류는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=“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컨트롤값”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속성에 사용할 수 있는 컨트롤 값은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 , password , radio, checkbox, file, image, submit, reset, button,  hidden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 값이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00034" y="5143512"/>
            <a:ext cx="8286808" cy="785818"/>
            <a:chOff x="500034" y="2305547"/>
            <a:chExt cx="8286808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910" y="2633853"/>
              <a:ext cx="8143932" cy="311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&lt;input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컨트롤 값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value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초기값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size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</a:p>
            <a:p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변수명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목록상자 </a:t>
            </a:r>
            <a:r>
              <a:rPr lang="en-US" altLang="ko-KR" smtClean="0"/>
              <a:t>&lt;select&gt;,&lt;option&gt;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11237"/>
            <a:ext cx="8229600" cy="221457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option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이용하여 목록 상자를 생성할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상자는 드롭다운 메뉴와 리스트 박스로 나눌 수 있고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size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목록 상자의 형태를 정할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select, option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168691"/>
            <a:ext cx="8286808" cy="1189135"/>
            <a:chOff x="500034" y="2305547"/>
            <a:chExt cx="8286808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910" y="2633847"/>
              <a:ext cx="8143932" cy="294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&lt;select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변수명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&lt;option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value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초기값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&lt;/option&gt;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&lt;/select&gt;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문서 정보와 문자 코드 세트</a:t>
            </a:r>
            <a:r>
              <a:rPr lang="en-US" altLang="ko-KR" smtClean="0"/>
              <a:t>(meta)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2857496"/>
            <a:ext cx="8229600" cy="17859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코드 세트 지정하기</a:t>
            </a:r>
            <a:endParaRPr lang="en-US" altLang="ko-KR" sz="24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브라우저에서 웹 페이지를 제작할 때 사용한 문자가 깨지지 않고 인코딩되도록 하려면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이용하여 문자 코드 세트를 지정해야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다국어 인코딩의 경우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utf-8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지정할 수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한글은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euc-kr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선언합니다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0034" y="5000636"/>
            <a:ext cx="8286808" cy="857256"/>
            <a:chOff x="500034" y="5000636"/>
            <a:chExt cx="8286808" cy="857256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5000636"/>
              <a:ext cx="8286808" cy="85725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5214950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&lt;meta http-equive="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content-type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content="text/html;charset=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euc-kr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/&gt;</a:t>
              </a:r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여러 줄 글상자 </a:t>
            </a:r>
            <a:r>
              <a:rPr lang="en-US" altLang="ko-KR" smtClean="0"/>
              <a:t>&lt;textarea&gt;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11237"/>
            <a:ext cx="8229600" cy="221457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줄로 된 텍스트를 입력받을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textarea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이용합니다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이용한 한 줄 글상자와 달리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textarea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안에서 입력한 텍스트의 내용이 임의의 줄로 바뀝니다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입력받을 수 있는 텍스트 수는 제한이 없습니다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textarea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168691"/>
            <a:ext cx="8501122" cy="1189135"/>
            <a:chOff x="500034" y="2305547"/>
            <a:chExt cx="8501122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72" y="2697471"/>
              <a:ext cx="8429684" cy="294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&lt;textarea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cols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 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가로크기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rows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 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세로크기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 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변수명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 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초기값이 되는 텍스트 작성</a:t>
              </a:r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&lt;/textarea&gt;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버튼 요소</a:t>
            </a:r>
            <a:r>
              <a:rPr lang="en-US" altLang="ko-KR" smtClean="0"/>
              <a:t>&lt;button&gt;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11237"/>
            <a:ext cx="8229600" cy="1832077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이용하여 생성할 수 있는 경우는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submit, reset, button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같지만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좀 더 유연한 디자인이 가능하다는 장점이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3786190"/>
            <a:ext cx="8501122" cy="1189135"/>
            <a:chOff x="500034" y="2305547"/>
            <a:chExt cx="8501122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30554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72" y="2697471"/>
              <a:ext cx="8429684" cy="294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&lt;button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종류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변수명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버튼명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&lt;/button&gt;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인라인 프레임 </a:t>
            </a:r>
            <a:r>
              <a:rPr lang="en-US" altLang="ko-KR" smtClean="0"/>
              <a:t>&lt;iframe&gt;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285860"/>
            <a:ext cx="8229600" cy="350046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프레임을 이용하여 콘텐츠를 삽입할 경우에는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iframe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프레임은 인터넷 익스플로러의 독자적인 요소였으나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4.0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4.01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이후에 정식으로 지원하고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프레임은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1.0 strict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1.1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사용할 수 없으며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Transitional DTD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에서만 사용할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프레임을 사용할 경우에는 접근성을 고려하여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함께 제공하는 것이 바람직합니다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iframe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857177"/>
            <a:ext cx="8429684" cy="1857971"/>
            <a:chOff x="500034" y="2742857"/>
            <a:chExt cx="8429684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74285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3181359"/>
              <a:ext cx="8429684" cy="3014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&lt;iframe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src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삽입할 문서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변수명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width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가로 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height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세로 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“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frameborder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표현 여부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scrolling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스크롤 여부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title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삽입된 콘텐츠의 성격이나 내용을 대체할 수 있는 설명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프레임이 지원되지 않는 환경 대체 콘텐츠</a:t>
              </a:r>
              <a:endPara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&lt;/iframe&gt;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개체 삽입 </a:t>
            </a:r>
            <a:r>
              <a:rPr lang="en-US" altLang="ko-KR" smtClean="0"/>
              <a:t>&lt;object&gt;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285860"/>
            <a:ext cx="8229600" cy="207170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이미지를 포함한 플래시 개체나 동영상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사운드 등의 플러그인 개체를 의미합니다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형식의 개체를 웹 문서에 삽입할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사용해야 하지만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인터넷 익스플로러와 비인터넷 익스플로러 계열의 웹 브라우저가 서로 개체를 참조하는 방식이 다르다는 문제가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3357562"/>
            <a:ext cx="8429684" cy="3286148"/>
            <a:chOff x="500034" y="2742857"/>
            <a:chExt cx="8429684" cy="3791220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742857"/>
              <a:ext cx="8286808" cy="379122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33123"/>
              <a:ext cx="8429684" cy="362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&lt;objcet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개체종류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data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="URI"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width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가로 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height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세로 크기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name="FileName" value="URI"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name="AutoStart"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name="ShowControls"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name="ShowStatusBar"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name="EnableTracker"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name="ShowTracker"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name="ShowAudioControls"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&lt;param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name="ShowDisplay" value="0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&lt;/object&gt;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내부 스타일 적용</a:t>
            </a:r>
            <a:r>
              <a:rPr lang="en-US" altLang="ko-KR" smtClean="0"/>
              <a:t> &lt;style&gt;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857364"/>
            <a:ext cx="8229600" cy="2857520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중에서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적용할 때 사용하고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XHTML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 중 대부분은 구조를 정의하는 용도로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요소마다 기본적인 스타일만 적용되어 있기 때문에 가독성 높은 디자인을 위해서나 시각적으로 화려하게 표현하려면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CSS(Cascading Style Sheet)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도움을 받아야만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857760"/>
            <a:ext cx="8429684" cy="1071570"/>
            <a:chOff x="500034" y="2742857"/>
            <a:chExt cx="8429684" cy="1236267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742857"/>
              <a:ext cx="8286808" cy="1236267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33123"/>
              <a:ext cx="8429684" cy="1065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&lt;style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="text/css"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CSS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구문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&lt;/style&gt;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ko-KR" altLang="en-US" smtClean="0"/>
              <a:t>스크립트 삽입 </a:t>
            </a:r>
            <a:r>
              <a:rPr lang="en-US" altLang="ko-KR" smtClean="0"/>
              <a:t>&lt;script&gt;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357298"/>
            <a:ext cx="8229600" cy="207170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문서에 스크립트를 삽입할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사용하며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여러 개의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script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삽입할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스크립트를 삽입할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내용 모델이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#PCDATA(Parsed CDATA)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이기 때문에“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&lt;”,“ &gt;”,”&amp;”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기호를 문자 참조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(Character Entity)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변환해야합니다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3571877"/>
            <a:ext cx="8429684" cy="3071834"/>
            <a:chOff x="500034" y="2800358"/>
            <a:chExt cx="8429684" cy="1236267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800358"/>
              <a:ext cx="8286808" cy="1236267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00358"/>
              <a:ext cx="8429684" cy="115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스크립트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XHTML 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문서의 내부에 삽입하는 경우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&lt;script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="text/javascript"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//&lt;![CDATA[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스크립트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//]]&gt;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&lt;/script&gt;</a:t>
              </a:r>
            </a:p>
            <a:p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스크립트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XHTML 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문서의 외부에 삽입하는 경우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&lt;script </a:t>
              </a:r>
              <a:r>
                <a:rPr lang="en-US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="text/javascript" src="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삽입할 스크립트 파일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&lt;/script&gt;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en-US" altLang="ko-KR" smtClean="0"/>
              <a:t>&lt;div&gt; </a:t>
            </a:r>
            <a:r>
              <a:rPr lang="ko-KR" altLang="en-US" smtClean="0"/>
              <a:t>요소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7"/>
            <a:ext cx="8229600" cy="292895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div(division)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분할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나누기의 의미를 가지며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역할을 수행합니다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주로 블록 요소를 그룹화하기 위해 사용하며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속성으로 해당 그룹의 의미를 부여할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레이아웃을 구현할 때도 사용할 수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논리적인 구조를 고려하여 서로 연관성 있는 콘텐츠를 그룹핑하는 것이 좋습니다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572007"/>
            <a:ext cx="8429684" cy="1000133"/>
            <a:chOff x="500034" y="2800356"/>
            <a:chExt cx="8429684" cy="1236269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800358"/>
              <a:ext cx="8286808" cy="1236267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00356"/>
              <a:ext cx="8429684" cy="1141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&lt;div&gt;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블록 요소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(Block Element)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12" y="227013"/>
            <a:ext cx="6429420" cy="762000"/>
          </a:xfrm>
        </p:spPr>
        <p:txBody>
          <a:bodyPr/>
          <a:lstStyle/>
          <a:p>
            <a:r>
              <a:rPr lang="en-US" altLang="ko-KR" smtClean="0"/>
              <a:t>&lt;span&gt; </a:t>
            </a:r>
            <a:r>
              <a:rPr lang="ko-KR" altLang="en-US" smtClean="0"/>
              <a:t>요소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7"/>
            <a:ext cx="8229600" cy="2928958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요소를 그룹화하기 위해 주로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사용한다면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요소를 그룹화할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마찬가지로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이용하여 그룹화한 요소에 적절한 네이밍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(naming)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통해 의미를 부여할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인라인 요소이므로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같은 블록 요소를 포함할 수 없습니다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사용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6"/>
          <p:cNvGrpSpPr/>
          <p:nvPr/>
        </p:nvGrpSpPr>
        <p:grpSpPr>
          <a:xfrm>
            <a:off x="500034" y="4572007"/>
            <a:ext cx="8429684" cy="1000133"/>
            <a:chOff x="500034" y="2800356"/>
            <a:chExt cx="8429684" cy="1236269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00034" y="2800358"/>
              <a:ext cx="8286808" cy="1236267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2800356"/>
              <a:ext cx="8429684" cy="1141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&lt;span&gt;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인라인 요소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(Inline Element)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&lt;/span&gt;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문서 정보와 문자 코드 세트</a:t>
            </a:r>
            <a:r>
              <a:rPr lang="en-US" altLang="ko-KR" smtClean="0"/>
              <a:t>(meta)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2857496"/>
            <a:ext cx="8229600" cy="214314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 지정하기</a:t>
            </a:r>
            <a:endParaRPr lang="en-US" altLang="ko-KR" sz="24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페이지 홍보의 수단으로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이용하여 검색 키워드를 지정할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키워드를 웹 페이지에 지정하면 검색할 때 웹 사이트가 상위에 노출되는 효과를 얻을 수 있고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meta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이용하여 검색 키워드를 지정할 때는 검색 키워드를 콤마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(,)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구분하여 선언합니다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00034" y="5500702"/>
            <a:ext cx="8286808" cy="857256"/>
          </a:xfrm>
          <a:prstGeom prst="roundRect">
            <a:avLst>
              <a:gd name="adj" fmla="val 29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71501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&lt;meta </a:t>
            </a:r>
            <a:r>
              <a:rPr lang="fr-FR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name="</a:t>
            </a:r>
            <a:r>
              <a:rPr lang="fr-FR" altLang="ko-KR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keywords</a:t>
            </a:r>
            <a:r>
              <a:rPr lang="fr-FR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content=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" </a:t>
            </a:r>
            <a:r>
              <a:rPr lang="ko-KR" altLang="en-US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en-US" altLang="ko-KR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en-US" altLang="ko-KR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en-US" altLang="ko-KR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white">
          <a:xfrm>
            <a:off x="0" y="0"/>
            <a:ext cx="9144000" cy="1857364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22"/>
          <p:cNvSpPr>
            <a:spLocks/>
          </p:cNvSpPr>
          <p:nvPr/>
        </p:nvSpPr>
        <p:spPr bwMode="gray">
          <a:xfrm>
            <a:off x="0" y="1857364"/>
            <a:ext cx="1500166" cy="533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Freeform 21"/>
          <p:cNvSpPr>
            <a:spLocks/>
          </p:cNvSpPr>
          <p:nvPr/>
        </p:nvSpPr>
        <p:spPr bwMode="gray">
          <a:xfrm>
            <a:off x="1500166" y="603253"/>
            <a:ext cx="7643834" cy="1254111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422" y="642918"/>
            <a:ext cx="6572296" cy="1143008"/>
          </a:xfrm>
        </p:spPr>
        <p:txBody>
          <a:bodyPr/>
          <a:lstStyle/>
          <a:p>
            <a:r>
              <a:rPr lang="ko-KR" altLang="en-US" smtClean="0"/>
              <a:t>문서 정보와 문자 코드 세트</a:t>
            </a:r>
            <a:r>
              <a:rPr lang="en-US" altLang="ko-KR" smtClean="0"/>
              <a:t>&lt;meta /&gt;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2571744"/>
            <a:ext cx="8229600" cy="17859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문서 정보 지정하기</a:t>
            </a:r>
            <a:endParaRPr lang="en-US" altLang="ko-KR" sz="24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코드 세트와 키워드 외에도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subject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이용하여 문서 제목 정보를 제공하고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description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값으로 웹 페이지의 요약 정보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제작자 정보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저작권 정보 및 검색 로봇 제어 여부 등의 문서 정보를 지정할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0034" y="4643446"/>
            <a:ext cx="8286808" cy="1928826"/>
            <a:chOff x="500034" y="4643446"/>
            <a:chExt cx="8286808" cy="1928826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4643446"/>
              <a:ext cx="8286808" cy="192882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4880630"/>
              <a:ext cx="79296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&lt;meta 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subject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문서 제목 정보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meta 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description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요약 설명 내용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meta 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author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작성자 정보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meta 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robots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index,follow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&lt;meta 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name="</a:t>
              </a:r>
              <a:r>
                <a:rPr lang="fr-FR" altLang="ko-KR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copyright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content="</a:t>
              </a:r>
              <a:r>
                <a:rPr lang="ko-KR" altLang="en-US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저작권 정보</a:t>
              </a:r>
              <a:r>
                <a:rPr lang="fr-FR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 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/&gt;</a:t>
              </a:r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제목 </a:t>
            </a:r>
            <a:r>
              <a:rPr lang="en-US" altLang="ko-KR" smtClean="0"/>
              <a:t>&lt;title&gt;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1714488"/>
            <a:ext cx="8229600" cy="314327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웹문서의 제목을 선언할 때 사용하는 요소로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문서마다 유일한 내용으로 구성해야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시각장애인의 경우에는 음성 브라우저를 이용하여 콘텐츠를 탐색하기때문에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문서를 구별할 수 있는 첫 번째 관문이라고 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즐겨찾기 및 북마크에 해당 웹 문서를 추가할 경우에 사용되는 북마크 이름으로도 활용되므로 같은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가진 웹 문서가 여러 개 있어서는 안됩니다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선언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0034" y="4857760"/>
            <a:ext cx="8286808" cy="785818"/>
            <a:chOff x="500034" y="4643446"/>
            <a:chExt cx="8286808" cy="785818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00034" y="4643446"/>
              <a:ext cx="8286808" cy="78581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4880630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&lt;title&gt;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문서 제목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title&gt;</a:t>
              </a:r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제목 </a:t>
            </a:r>
            <a:r>
              <a:rPr lang="en-US" altLang="ko-KR" smtClean="0"/>
              <a:t>&lt;h1&gt;~&lt;h6&gt;</a:t>
            </a:r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5804" y="1857364"/>
            <a:ext cx="3800444" cy="3500462"/>
          </a:xfrm>
          <a:prstGeom prst="rect">
            <a:avLst/>
          </a:prstGeom>
        </p:spPr>
        <p:txBody>
          <a:bodyPr/>
          <a:lstStyle/>
          <a:p>
            <a:pPr marL="268288" lvl="1" indent="-268288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제목을 작성하고자 할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&lt;h1&gt;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같은 헤딩 요소를 이용합니다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68288" lvl="1" indent="-268288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68288" lvl="1" indent="-268288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제목은 대제목 중제목 소제목 등의 계층 구조를 가지게 되는데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&lt;h1&gt;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다음에 바로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&lt;h3&gt;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나오지 않도록 주의해야만 논리적인 웹 문서를 제작할 수 있습니다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14942" y="2643182"/>
            <a:ext cx="3357586" cy="2643206"/>
            <a:chOff x="571472" y="2714620"/>
            <a:chExt cx="5500726" cy="2143140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571472" y="2714620"/>
              <a:ext cx="5500726" cy="214314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786" y="3045511"/>
              <a:ext cx="5286412" cy="142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&lt;h1&gt;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대제목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h1&gt;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&lt;h2&gt;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중제목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h2&gt;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&lt;h3&gt;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소제목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h3&gt;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&lt;h4&gt;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소소제목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h4&gt;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&lt;h5&gt;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소소소제목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h5&gt;</a:t>
              </a:r>
            </a:p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&lt;h6&gt;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소소소소제목</a:t>
              </a:r>
              <a:r>
                <a:rPr lang="ko-KR" altLang="en-US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h6&gt;</a:t>
              </a:r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43504" y="1785926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헤딩의 선언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44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문단</a:t>
            </a:r>
            <a:r>
              <a:rPr lang="en-US" altLang="ko-KR" smtClean="0"/>
              <a:t>&lt;p&gt;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5804" y="1714488"/>
            <a:ext cx="8229600" cy="3143272"/>
          </a:xfrm>
          <a:prstGeom prst="rect">
            <a:avLst/>
          </a:prstGeom>
        </p:spPr>
        <p:txBody>
          <a:bodyPr/>
          <a:lstStyle/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텍스트를 문단으로 정의할 때 사용합니다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 요소 안에는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&lt;a&gt;, &lt;img&gt;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등과 같은 인라인 요소와 텍스트만 포함할 수 있으며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요소는 사용할 수 없습니다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 안에서 강제로 줄바꿈해야 하는 경우가 있을 때는 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&lt;br /&gt;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사용할 수 있지만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시각적 효과 등을 위해 함부로 사용하지 않아야 합니다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2000" kern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선언 형식은 다음과 같습니다</a:t>
            </a:r>
            <a:r>
              <a:rPr lang="en-US" altLang="ko-KR" sz="20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0034" y="4714884"/>
            <a:ext cx="8286808" cy="785818"/>
            <a:chOff x="500034" y="4643446"/>
            <a:chExt cx="8286808" cy="785818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500034" y="4643446"/>
              <a:ext cx="8286808" cy="78581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48" y="4880630"/>
              <a:ext cx="792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&lt;p&gt; 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문단 텍스트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fr-FR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p&gt;</a:t>
              </a:r>
              <a:endPara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428</TotalTime>
  <Words>3876</Words>
  <Application>Microsoft Office PowerPoint</Application>
  <PresentationFormat>화면 슬라이드 쇼(4:3)</PresentationFormat>
  <Paragraphs>425</Paragraphs>
  <Slides>47</Slides>
  <Notes>28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9" baseType="lpstr">
      <vt:lpstr>ms01_1</vt:lpstr>
      <vt:lpstr>Image</vt:lpstr>
      <vt:lpstr>Part2 견고한 웹을 위한 구조설계 (XHTML)</vt:lpstr>
      <vt:lpstr>목차</vt:lpstr>
      <vt:lpstr>Section 4.  XHTML 명령어 </vt:lpstr>
      <vt:lpstr>문서 정보와 문자 코드 세트(meta)</vt:lpstr>
      <vt:lpstr>문서 정보와 문자 코드 세트(meta)</vt:lpstr>
      <vt:lpstr>문서 정보와 문자 코드 세트&lt;meta /&gt;</vt:lpstr>
      <vt:lpstr>문서의 제목 &lt;title&gt;</vt:lpstr>
      <vt:lpstr>제목 &lt;h1&gt;~&lt;h6&gt;</vt:lpstr>
      <vt:lpstr>문단&lt;p&gt;</vt:lpstr>
      <vt:lpstr>줄바꿈 &lt;br /&gt;</vt:lpstr>
      <vt:lpstr>주소 &lt;address&gt;</vt:lpstr>
      <vt:lpstr>구분선 &lt;hr /&gt;</vt:lpstr>
      <vt:lpstr>하이퍼링크 &lt;a&gt;</vt:lpstr>
      <vt:lpstr>이미지 &lt;img /&gt;</vt:lpstr>
      <vt:lpstr>비순서형 목록 &lt;ul&gt;</vt:lpstr>
      <vt:lpstr>순서형 목록 &lt;ol&gt;</vt:lpstr>
      <vt:lpstr>정의형 목록 &lt;dl&gt;</vt:lpstr>
      <vt:lpstr>강조 &lt;strong&gt; &amp; &lt;em&gt;</vt:lpstr>
      <vt:lpstr>인용문 &lt;blockquote&gt; &amp; &lt;q&gt;</vt:lpstr>
      <vt:lpstr>축약어 및 두문자어 &lt;abbr&gt; &amp; &lt;acronym&gt;</vt:lpstr>
      <vt:lpstr>추가글 및 삭제글 &lt;ins&gt; &amp; &lt;del&gt;</vt:lpstr>
      <vt:lpstr>첨자 &lt;sup&gt; &amp; &lt;sub&gt;</vt:lpstr>
      <vt:lpstr>테이블 요소  &lt;table&gt;,&lt;tr&gt;,&lt;th&gt;,&lt;td&gt;</vt:lpstr>
      <vt:lpstr>테이블의 구성요소</vt:lpstr>
      <vt:lpstr>셀병합 (colspan, rowspan 속성)</vt:lpstr>
      <vt:lpstr>테이블 제목 및 요약문 &lt;caption&gt;요소와 summary속성</vt:lpstr>
      <vt:lpstr>테이블 제목 및 요약문  &lt;caption&gt;요소와 summary속성</vt:lpstr>
      <vt:lpstr>제목 셀과 내용 셀의 연관성(scope, id, headers 속성)</vt:lpstr>
      <vt:lpstr>scope 속성의 사용 형식</vt:lpstr>
      <vt:lpstr>id, headers 속성의 사용 형식</vt:lpstr>
      <vt:lpstr>열 그룹 요소&lt;colgroup&gt;, &lt;col&gt;</vt:lpstr>
      <vt:lpstr>행 그룹 요소 &lt;thead&gt;,&lt;tfoot&gt;,&lt;tbody&gt;</vt:lpstr>
      <vt:lpstr>폼 &lt;form&gt;</vt:lpstr>
      <vt:lpstr>폼 요소 그룹화 및 제목 &lt;fieldset&gt;, &lt;legend&gt;</vt:lpstr>
      <vt:lpstr>레이블 &lt;label&gt;</vt:lpstr>
      <vt:lpstr>명시적인 레이블 </vt:lpstr>
      <vt:lpstr>암묵적인 레이블 </vt:lpstr>
      <vt:lpstr>&lt;input&gt; 요소</vt:lpstr>
      <vt:lpstr>목록상자 &lt;select&gt;,&lt;option&gt;</vt:lpstr>
      <vt:lpstr>여러 줄 글상자 &lt;textarea&gt;</vt:lpstr>
      <vt:lpstr>버튼 요소&lt;button&gt;</vt:lpstr>
      <vt:lpstr>인라인 프레임 &lt;iframe&gt;</vt:lpstr>
      <vt:lpstr>개체 삽입 &lt;object&gt;</vt:lpstr>
      <vt:lpstr>내부 스타일 적용 &lt;style&gt;</vt:lpstr>
      <vt:lpstr>스크립트 삽입 &lt;script&gt;</vt:lpstr>
      <vt:lpstr>&lt;div&gt; 요소</vt:lpstr>
      <vt:lpstr>&lt;span&gt; 요소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Teresa</cp:lastModifiedBy>
  <cp:revision>144</cp:revision>
  <dcterms:created xsi:type="dcterms:W3CDTF">2010-03-14T12:09:21Z</dcterms:created>
  <dcterms:modified xsi:type="dcterms:W3CDTF">2010-04-08T13:32:36Z</dcterms:modified>
</cp:coreProperties>
</file>