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gif" ContentType="image/gif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9" r:id="rId1"/>
  </p:sldMasterIdLst>
  <p:notesMasterIdLst>
    <p:notesMasterId r:id="rId8"/>
  </p:notesMasterIdLst>
  <p:sldIdLst>
    <p:sldId id="261" r:id="rId2"/>
    <p:sldId id="273" r:id="rId3"/>
    <p:sldId id="269" r:id="rId4"/>
    <p:sldId id="274" r:id="rId5"/>
    <p:sldId id="275" r:id="rId6"/>
    <p:sldId id="276" r:id="rId7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64">
          <p15:clr>
            <a:srgbClr val="A4A3A4"/>
          </p15:clr>
        </p15:guide>
        <p15:guide id="2" orient="horz" pos="3552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6CCFF"/>
    <a:srgbClr val="22340E"/>
    <a:srgbClr val="586D2D"/>
    <a:srgbClr val="FFAFAF"/>
    <a:srgbClr val="336699"/>
    <a:srgbClr val="000099"/>
    <a:srgbClr val="66FF99"/>
    <a:srgbClr val="FFFF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5" autoAdjust="0"/>
  </p:normalViewPr>
  <p:slideViewPr>
    <p:cSldViewPr>
      <p:cViewPr>
        <p:scale>
          <a:sx n="100" d="100"/>
          <a:sy n="100" d="100"/>
        </p:scale>
        <p:origin x="-192" y="666"/>
      </p:cViewPr>
      <p:guideLst>
        <p:guide orient="horz" pos="3264"/>
        <p:guide orient="horz" pos="3552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003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DF3AE0-73CB-4822-8F3C-218737565B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1041640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72466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1234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1511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066800"/>
            <a:ext cx="92202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1524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1511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0600" y="1066800"/>
            <a:ext cx="85344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1524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1511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0600" y="1066800"/>
            <a:ext cx="85344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 marL="800100" indent="-342900">
              <a:lnSpc>
                <a:spcPct val="130000"/>
              </a:lnSpc>
              <a:buFont typeface="+mj-ea"/>
              <a:buAutoNum type="circleNumDbPlain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1524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학습정리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C7A41D01-807B-4CED-873A-1BD88BA8576F}" type="datetimeFigureOut">
              <a:rPr lang="ko-KR" altLang="en-US"/>
              <a:pPr>
                <a:defRPr/>
              </a:pPr>
              <a:t>2017-08-30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467600" y="6629400"/>
            <a:ext cx="2311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96DC4057-39F0-4FBF-8BD8-2A260575B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직사각형 7"/>
          <p:cNvSpPr/>
          <p:nvPr userDrawn="1"/>
        </p:nvSpPr>
        <p:spPr bwMode="auto">
          <a:xfrm rot="16200000">
            <a:off x="7086600" y="4038601"/>
            <a:ext cx="228600" cy="5410200"/>
          </a:xfrm>
          <a:prstGeom prst="rect">
            <a:avLst/>
          </a:prstGeom>
          <a:gradFill>
            <a:gsLst>
              <a:gs pos="3000">
                <a:schemeClr val="accent1">
                  <a:shade val="67500"/>
                  <a:satMod val="115000"/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6" r:id="rId2"/>
    <p:sldLayoutId id="2147484067" r:id="rId3"/>
    <p:sldLayoutId id="2147484068" r:id="rId4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 idx="4294967295"/>
          </p:nvPr>
        </p:nvSpPr>
        <p:spPr>
          <a:xfrm>
            <a:off x="1676400" y="1151897"/>
            <a:ext cx="6248400" cy="609600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13. </a:t>
            </a:r>
            <a:r>
              <a:rPr lang="ko-KR" altLang="en-US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파일입출력</a:t>
            </a:r>
            <a:r>
              <a:rPr lang="en-US" altLang="ko-KR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/>
            </a:r>
            <a:br>
              <a:rPr lang="en-US" altLang="ko-KR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</a:br>
            <a:endParaRPr lang="ko-KR" altLang="en-US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  <a:cs typeface="Arial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327900" y="6629400"/>
            <a:ext cx="2578100" cy="228600"/>
          </a:xfrm>
        </p:spPr>
        <p:txBody>
          <a:bodyPr/>
          <a:lstStyle/>
          <a:p>
            <a:pPr>
              <a:defRPr/>
            </a:pPr>
            <a:fld id="{04D22018-F3CF-4E57-8E2F-22E5860DED70}" type="slidenum">
              <a:rPr lang="en-US" altLang="ko-KR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2676765"/>
            <a:ext cx="3108543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public class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SumTest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public static void main(String a1[])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{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a, b, sum;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a =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(a1[0]);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b =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(a1[1]);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sum = a + b ; // </a:t>
            </a: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 수를 더하는 부분입니다</a:t>
            </a:r>
          </a:p>
          <a:p>
            <a:pPr>
              <a:defRPr/>
            </a:pP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("</a:t>
            </a: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두수의 합은 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 + sum + "</a:t>
            </a: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입니다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}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}</a:t>
            </a:r>
            <a:endParaRPr lang="ko-KR" altLang="en-US" sz="900" dirty="0">
              <a:solidFill>
                <a:schemeClr val="accent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09800" y="2665294"/>
            <a:ext cx="3048000" cy="132343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ko-KR" sz="8000" b="1" cap="all" dirty="0" smtClean="0">
                <a:ln w="0"/>
                <a:gradFill flip="none">
                  <a:gsLst>
                    <a:gs pos="0">
                      <a:srgbClr val="C000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a typeface="굴림" charset="-127"/>
              </a:rPr>
              <a:t>Java</a:t>
            </a:r>
            <a:endParaRPr lang="en-US" altLang="ko-KR" sz="8000" b="1" cap="all" dirty="0">
              <a:ln w="0"/>
              <a:gradFill flip="none">
                <a:gsLst>
                  <a:gs pos="0">
                    <a:srgbClr val="C00000"/>
                  </a:gs>
                  <a:gs pos="100000">
                    <a:srgbClr val="4D0808"/>
                  </a:gs>
                </a:gsLst>
                <a:lin ang="5400000" scaled="0"/>
              </a:gradFill>
              <a:ea typeface="굴림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1326" y="4156584"/>
            <a:ext cx="3590925" cy="1447800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/>
            <a:r>
              <a:rPr lang="en-US" altLang="ko-KR" sz="1400" dirty="0" smtClean="0"/>
              <a:t>Scanner</a:t>
            </a:r>
            <a:r>
              <a:rPr lang="ko-KR" altLang="en-US" sz="1400" dirty="0" smtClean="0"/>
              <a:t>를 사용하여 입력 유저정보를 </a:t>
            </a:r>
            <a:r>
              <a:rPr lang="ko-KR" altLang="en-US" sz="1400" dirty="0" err="1" smtClean="0"/>
              <a:t>입력받기</a:t>
            </a:r>
            <a:endParaRPr lang="en-US" altLang="ko-KR" sz="1400" dirty="0" smtClean="0"/>
          </a:p>
          <a:p>
            <a:pPr lvl="1"/>
            <a:r>
              <a:rPr lang="en-US" altLang="ko-KR" sz="1400" dirty="0" smtClean="0"/>
              <a:t>9</a:t>
            </a:r>
            <a:r>
              <a:rPr lang="ko-KR" altLang="en-US" sz="1400" dirty="0" smtClean="0"/>
              <a:t>주차  실습문제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번을 활용하여 </a:t>
            </a:r>
            <a:r>
              <a:rPr lang="en-US" altLang="ko-KR" sz="1400" dirty="0" smtClean="0"/>
              <a:t>User </a:t>
            </a:r>
            <a:r>
              <a:rPr lang="ko-KR" altLang="en-US" sz="1400" dirty="0" smtClean="0"/>
              <a:t>클래스의</a:t>
            </a:r>
            <a:endParaRPr lang="en-US" altLang="ko-KR" sz="1400" dirty="0" smtClean="0"/>
          </a:p>
          <a:p>
            <a:pPr marL="457200" lvl="1" indent="0">
              <a:buNone/>
            </a:pPr>
            <a:r>
              <a:rPr lang="ko-KR" altLang="en-US" sz="1400" dirty="0" smtClean="0"/>
              <a:t>    </a:t>
            </a:r>
            <a:r>
              <a:rPr lang="ko-KR" altLang="en-US" sz="1400" dirty="0" err="1" smtClean="0"/>
              <a:t>생성자</a:t>
            </a:r>
            <a:r>
              <a:rPr lang="ko-KR" altLang="en-US" sz="1400" dirty="0" smtClean="0"/>
              <a:t> 오버로딩을 사용하여 </a:t>
            </a:r>
            <a:r>
              <a:rPr lang="en-US" altLang="ko-KR" sz="1400" dirty="0" smtClean="0"/>
              <a:t>User </a:t>
            </a:r>
            <a:r>
              <a:rPr lang="ko-KR" altLang="en-US" sz="1400" dirty="0" smtClean="0"/>
              <a:t>객체를 생성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생성한 </a:t>
            </a:r>
            <a:r>
              <a:rPr lang="en-US" altLang="ko-KR" sz="1400" dirty="0" smtClean="0"/>
              <a:t>User</a:t>
            </a:r>
            <a:r>
              <a:rPr lang="ko-KR" altLang="en-US" sz="1400" dirty="0" smtClean="0"/>
              <a:t>의 정보를 콘솔 창에 출력</a:t>
            </a:r>
            <a:endParaRPr lang="en-US" altLang="ko-KR" sz="1400" dirty="0" smtClean="0"/>
          </a:p>
          <a:p>
            <a:pPr lvl="1"/>
            <a:r>
              <a:rPr lang="en-US" altLang="ko-KR" sz="1400" dirty="0" err="1" smtClean="0"/>
              <a:t>FileWriter</a:t>
            </a:r>
            <a:r>
              <a:rPr lang="en-US" altLang="ko-KR" sz="1400" dirty="0" smtClean="0"/>
              <a:t> Class</a:t>
            </a:r>
            <a:r>
              <a:rPr lang="ko-KR" altLang="en-US" sz="1400" dirty="0" smtClean="0"/>
              <a:t>를 사용하여 유저번호가 </a:t>
            </a:r>
            <a:r>
              <a:rPr lang="en-US" altLang="ko-KR" sz="1400" dirty="0" smtClean="0"/>
              <a:t>0</a:t>
            </a:r>
            <a:r>
              <a:rPr lang="ko-KR" altLang="en-US" sz="1400" dirty="0" err="1" smtClean="0"/>
              <a:t>번일때</a:t>
            </a:r>
            <a:endParaRPr lang="en-US" altLang="ko-KR" sz="1400" dirty="0" smtClean="0"/>
          </a:p>
          <a:p>
            <a:pPr marL="457200" lvl="1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user.txt</a:t>
            </a:r>
            <a:r>
              <a:rPr lang="ko-KR" altLang="en-US" sz="1400" dirty="0" smtClean="0"/>
              <a:t>로 저장</a:t>
            </a:r>
            <a:endParaRPr lang="en-US" altLang="ko-KR" sz="1400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smtClean="0"/>
              <a:t>1. </a:t>
            </a:r>
            <a:r>
              <a:rPr lang="ko-KR" altLang="en-US" smtClean="0"/>
              <a:t>개인정보 저장하기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34100" y="1439008"/>
            <a:ext cx="2743200" cy="428105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87278" y="4099347"/>
            <a:ext cx="4127622" cy="1447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19800" y="1219200"/>
            <a:ext cx="2971800" cy="45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TextBox 16"/>
          <p:cNvSpPr txBox="1"/>
          <p:nvPr/>
        </p:nvSpPr>
        <p:spPr>
          <a:xfrm>
            <a:off x="6128238" y="1039806"/>
            <a:ext cx="78739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r>
              <a:rPr lang="ko-KR" altLang="en-US" sz="1200" b="1" dirty="0" smtClean="0"/>
              <a:t>출력화면</a:t>
            </a:r>
            <a:endParaRPr lang="ko-KR" altLang="en-US" sz="1200" b="1" dirty="0"/>
          </a:p>
        </p:txBody>
      </p:sp>
      <p:sp>
        <p:nvSpPr>
          <p:cNvPr id="10" name="TextBox 16"/>
          <p:cNvSpPr txBox="1"/>
          <p:nvPr/>
        </p:nvSpPr>
        <p:spPr>
          <a:xfrm>
            <a:off x="869359" y="3914001"/>
            <a:ext cx="730841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200" b="1"/>
              <a:t>u</a:t>
            </a:r>
            <a:r>
              <a:rPr lang="en-US" altLang="ko-KR" sz="1200" b="1" smtClean="0"/>
              <a:t>ser.txt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xmlns="" val="152248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/>
            <a:r>
              <a:rPr lang="en-US" altLang="ko-KR" sz="1400" dirty="0" smtClean="0"/>
              <a:t>12</a:t>
            </a:r>
            <a:r>
              <a:rPr lang="ko-KR" altLang="en-US" sz="1400" dirty="0" smtClean="0"/>
              <a:t>주차 실습문제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번을 활용 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입력 </a:t>
            </a:r>
            <a:r>
              <a:rPr lang="en-US" altLang="ko-KR" sz="1400" dirty="0" smtClean="0"/>
              <a:t>– </a:t>
            </a:r>
            <a:r>
              <a:rPr lang="en-US" altLang="ko-KR" sz="1400" dirty="0" err="1" smtClean="0"/>
              <a:t>FileWriter</a:t>
            </a:r>
            <a:r>
              <a:rPr lang="en-US" altLang="ko-KR" sz="1400" dirty="0" smtClean="0"/>
              <a:t> Class</a:t>
            </a:r>
            <a:r>
              <a:rPr lang="ko-KR" altLang="en-US" sz="1400" dirty="0" smtClean="0"/>
              <a:t>를 사용하여 입력한 텍스트를 </a:t>
            </a:r>
            <a:r>
              <a:rPr lang="en-US" altLang="ko-KR" sz="1400" dirty="0" smtClean="0"/>
              <a:t>text.txt</a:t>
            </a:r>
            <a:r>
              <a:rPr lang="ko-KR" altLang="en-US" sz="1400" dirty="0" smtClean="0"/>
              <a:t>에 저장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출력 </a:t>
            </a:r>
            <a:r>
              <a:rPr lang="en-US" altLang="ko-KR" sz="1400" dirty="0" smtClean="0"/>
              <a:t>– </a:t>
            </a:r>
            <a:r>
              <a:rPr lang="en-US" altLang="ko-KR" sz="1400" dirty="0" err="1" smtClean="0"/>
              <a:t>FileReader</a:t>
            </a:r>
            <a:r>
              <a:rPr lang="en-US" altLang="ko-KR" sz="1400" dirty="0" smtClean="0"/>
              <a:t> Class</a:t>
            </a:r>
            <a:r>
              <a:rPr lang="ko-KR" altLang="en-US" sz="1400" dirty="0" smtClean="0"/>
              <a:t>를 사용하여 </a:t>
            </a:r>
            <a:r>
              <a:rPr lang="en-US" altLang="ko-KR" sz="1400" dirty="0" smtClean="0"/>
              <a:t>text.txt</a:t>
            </a:r>
            <a:r>
              <a:rPr lang="ko-KR" altLang="en-US" sz="1400" dirty="0" smtClean="0"/>
              <a:t>에 저장되어 있는 텍스트를 읽어와 화면에 출력</a:t>
            </a:r>
            <a:endParaRPr lang="en-US" altLang="ko-KR" sz="1400" dirty="0"/>
          </a:p>
          <a:p>
            <a:pPr lvl="1"/>
            <a:r>
              <a:rPr lang="ko-KR" altLang="en-US" sz="1400" dirty="0" smtClean="0"/>
              <a:t>저장 할 때는 들여쓰기를 통해 저장 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무한루프 사용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종료모드를 </a:t>
            </a:r>
            <a:r>
              <a:rPr lang="ko-KR" altLang="en-US" sz="1400" dirty="0" err="1" smtClean="0"/>
              <a:t>선택시</a:t>
            </a:r>
            <a:r>
              <a:rPr lang="ko-KR" altLang="en-US" sz="1400" dirty="0" smtClean="0"/>
              <a:t> 종료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2</a:t>
            </a:r>
            <a:r>
              <a:rPr lang="en-US" altLang="ko-KR" smtClean="0"/>
              <a:t>. </a:t>
            </a:r>
            <a:r>
              <a:rPr lang="ko-KR" altLang="en-US" smtClean="0"/>
              <a:t>문자편집기 구현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04800" y="3493476"/>
            <a:ext cx="9448800" cy="2743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3754" y="3917338"/>
            <a:ext cx="3152775" cy="18954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25995" y="3560150"/>
            <a:ext cx="3152775" cy="2609850"/>
          </a:xfrm>
          <a:prstGeom prst="rect">
            <a:avLst/>
          </a:prstGeom>
        </p:spPr>
      </p:pic>
      <p:sp>
        <p:nvSpPr>
          <p:cNvPr id="8" name="TextBox 16"/>
          <p:cNvSpPr txBox="1"/>
          <p:nvPr/>
        </p:nvSpPr>
        <p:spPr>
          <a:xfrm>
            <a:off x="457200" y="3366700"/>
            <a:ext cx="78739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r>
              <a:rPr lang="ko-KR" altLang="en-US" sz="1200" b="1" dirty="0" smtClean="0"/>
              <a:t>출력화면</a:t>
            </a:r>
            <a:endParaRPr lang="ko-KR" altLang="en-US" sz="12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5457" y="4407875"/>
            <a:ext cx="263849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1586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/>
            <a:r>
              <a:rPr lang="en-US" altLang="ko-KR" sz="1400" dirty="0" smtClean="0"/>
              <a:t>10</a:t>
            </a:r>
            <a:r>
              <a:rPr lang="ko-KR" altLang="en-US" sz="1400" dirty="0" smtClean="0"/>
              <a:t>주차 실습문제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번을 사용하여 홀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짝 </a:t>
            </a:r>
            <a:r>
              <a:rPr lang="ko-KR" altLang="en-US" sz="1400" dirty="0" err="1" smtClean="0"/>
              <a:t>판별기</a:t>
            </a:r>
            <a:r>
              <a:rPr lang="ko-KR" altLang="en-US" sz="1400" dirty="0" smtClean="0"/>
              <a:t> 구현</a:t>
            </a:r>
            <a:endParaRPr lang="en-US" altLang="ko-KR" sz="1400" dirty="0" smtClean="0"/>
          </a:p>
          <a:p>
            <a:pPr lvl="1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형 </a:t>
            </a:r>
            <a:r>
              <a:rPr lang="en-US" altLang="ko-KR" sz="1400" dirty="0" smtClean="0"/>
              <a:t>10</a:t>
            </a:r>
            <a:r>
              <a:rPr lang="ko-KR" altLang="en-US" sz="1400" dirty="0" smtClean="0"/>
              <a:t>개의 배열에 </a:t>
            </a:r>
            <a:r>
              <a:rPr lang="en-US" altLang="ko-KR" sz="1400" dirty="0" smtClean="0"/>
              <a:t>1~100</a:t>
            </a:r>
            <a:r>
              <a:rPr lang="ko-KR" altLang="en-US" sz="1400" dirty="0" smtClean="0"/>
              <a:t>의 숫자 랜덤 값을 적용</a:t>
            </a:r>
            <a:endParaRPr lang="en-US" altLang="ko-KR" sz="1400" dirty="0" smtClean="0"/>
          </a:p>
          <a:p>
            <a:pPr lvl="1">
              <a:buFontTx/>
              <a:buChar char="-"/>
            </a:pPr>
            <a:r>
              <a:rPr lang="ko-KR" altLang="en-US" sz="1400" dirty="0" smtClean="0"/>
              <a:t>홀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짝 판별을 통해 나온 결과를 </a:t>
            </a:r>
            <a:r>
              <a:rPr lang="ko-KR" altLang="en-US" sz="1400" dirty="0" err="1" smtClean="0"/>
              <a:t>콘솔창에</a:t>
            </a:r>
            <a:r>
              <a:rPr lang="ko-KR" altLang="en-US" sz="1400" dirty="0" smtClean="0"/>
              <a:t> 출력한 후 </a:t>
            </a:r>
            <a:r>
              <a:rPr lang="en-US" altLang="ko-KR" sz="1400" dirty="0" err="1" smtClean="0"/>
              <a:t>FileOutputStream</a:t>
            </a:r>
            <a:r>
              <a:rPr lang="ko-KR" altLang="en-US" sz="1400" dirty="0" smtClean="0"/>
              <a:t>을 사용하여 </a:t>
            </a:r>
            <a:r>
              <a:rPr lang="en-US" altLang="ko-KR" sz="1400" dirty="0" smtClean="0"/>
              <a:t>result.txt</a:t>
            </a:r>
            <a:r>
              <a:rPr lang="ko-KR" altLang="en-US" sz="1400" dirty="0" smtClean="0"/>
              <a:t>에 저장</a:t>
            </a:r>
            <a:endParaRPr lang="en-US" altLang="ko-KR" sz="1400" dirty="0"/>
          </a:p>
          <a:p>
            <a:pPr lvl="1">
              <a:buFontTx/>
              <a:buChar char="-"/>
            </a:pPr>
            <a:r>
              <a:rPr lang="ko-KR" altLang="en-US" sz="1400" dirty="0" smtClean="0"/>
              <a:t>저장된 </a:t>
            </a:r>
            <a:r>
              <a:rPr lang="en-US" altLang="ko-KR" sz="1400" dirty="0" smtClean="0"/>
              <a:t>result.txt</a:t>
            </a:r>
            <a:r>
              <a:rPr lang="ko-KR" altLang="en-US" sz="1400" dirty="0" smtClean="0"/>
              <a:t>를 </a:t>
            </a:r>
            <a:r>
              <a:rPr lang="en-US" altLang="ko-KR" sz="1400" dirty="0" err="1" smtClean="0"/>
              <a:t>FileInputStream</a:t>
            </a:r>
            <a:r>
              <a:rPr lang="ko-KR" altLang="en-US" sz="1400" dirty="0" smtClean="0"/>
              <a:t>을 사용하여 읽은 후 결과 값이 홀이면 </a:t>
            </a:r>
            <a:r>
              <a:rPr lang="en-US" altLang="ko-KR" sz="1400" dirty="0" smtClean="0"/>
              <a:t>1~100</a:t>
            </a:r>
            <a:r>
              <a:rPr lang="ko-KR" altLang="en-US" sz="1400" dirty="0" smtClean="0"/>
              <a:t>사이의 홀수 값을</a:t>
            </a:r>
            <a:endParaRPr lang="en-US" altLang="ko-KR" sz="1400" dirty="0" smtClean="0"/>
          </a:p>
          <a:p>
            <a:pPr marL="457200" lvl="1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ko-KR" altLang="en-US" sz="1400" dirty="0" smtClean="0"/>
              <a:t>저장하고 결과값이 짝수인 경우 </a:t>
            </a:r>
            <a:r>
              <a:rPr lang="en-US" altLang="ko-KR" sz="1400" dirty="0" smtClean="0"/>
              <a:t>1~100</a:t>
            </a:r>
            <a:r>
              <a:rPr lang="ko-KR" altLang="en-US" sz="1400" dirty="0" smtClean="0"/>
              <a:t>사이의 짝수 값을 저장하여 새로운 배열을 생성하여 </a:t>
            </a:r>
            <a:endParaRPr lang="en-US" altLang="ko-KR" sz="1400" dirty="0" smtClean="0"/>
          </a:p>
          <a:p>
            <a:pPr marL="457200" lvl="1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reverseResult.txt</a:t>
            </a:r>
            <a:r>
              <a:rPr lang="ko-KR" altLang="en-US" sz="1400" dirty="0" smtClean="0"/>
              <a:t>에 </a:t>
            </a:r>
            <a:r>
              <a:rPr lang="ko-KR" altLang="en-US" sz="1400" dirty="0" smtClean="0"/>
              <a:t>저장 </a:t>
            </a:r>
            <a:r>
              <a:rPr lang="en-US" altLang="ko-KR" sz="1400" dirty="0" smtClean="0"/>
              <a:t>(String Buffer </a:t>
            </a:r>
            <a:r>
              <a:rPr lang="ko-KR" altLang="en-US" sz="1400" dirty="0" smtClean="0"/>
              <a:t>사용</a:t>
            </a:r>
            <a:r>
              <a:rPr lang="en-US" altLang="ko-KR" sz="1400" dirty="0" smtClean="0"/>
              <a:t>) </a:t>
            </a:r>
            <a:r>
              <a:rPr lang="en-US" altLang="ko-KR" sz="1400" dirty="0" smtClean="0">
                <a:sym typeface="Wingdings" pitchFamily="2" charset="2"/>
              </a:rPr>
              <a:t></a:t>
            </a:r>
            <a:r>
              <a:rPr lang="ko-KR" altLang="en-US" sz="1400" smtClean="0">
                <a:sym typeface="Wingdings" pitchFamily="2" charset="2"/>
              </a:rPr>
              <a:t>우철이의 힌트</a:t>
            </a:r>
            <a:endParaRPr lang="en-US" altLang="ko-KR" sz="1400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/>
              <a:t>3</a:t>
            </a:r>
            <a:r>
              <a:rPr lang="en-US" altLang="ko-KR" smtClean="0"/>
              <a:t>.  </a:t>
            </a:r>
            <a:r>
              <a:rPr lang="ko-KR" altLang="en-US" smtClean="0"/>
              <a:t>홀 </a:t>
            </a:r>
            <a:r>
              <a:rPr lang="en-US" altLang="ko-KR" smtClean="0"/>
              <a:t>/ </a:t>
            </a:r>
            <a:r>
              <a:rPr lang="ko-KR" altLang="en-US" smtClean="0"/>
              <a:t>짝 판별기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62000" y="3581400"/>
            <a:ext cx="8763000" cy="2743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52974" y="3805237"/>
            <a:ext cx="1729772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56064" y="3994096"/>
            <a:ext cx="1505374" cy="1917805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3628905" y="4800600"/>
            <a:ext cx="381000" cy="3048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6607597" y="4800600"/>
            <a:ext cx="381000" cy="3048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34757" y="4092626"/>
            <a:ext cx="1476375" cy="1819275"/>
          </a:xfrm>
          <a:prstGeom prst="rect">
            <a:avLst/>
          </a:prstGeom>
        </p:spPr>
      </p:pic>
      <p:sp>
        <p:nvSpPr>
          <p:cNvPr id="11" name="TextBox 16"/>
          <p:cNvSpPr txBox="1"/>
          <p:nvPr/>
        </p:nvSpPr>
        <p:spPr>
          <a:xfrm>
            <a:off x="914400" y="3429000"/>
            <a:ext cx="78739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r>
              <a:rPr lang="ko-KR" altLang="en-US" sz="1200" b="1" dirty="0" smtClean="0"/>
              <a:t>출력화면</a:t>
            </a:r>
            <a:endParaRPr lang="ko-KR" altLang="en-US" sz="1200" b="1" dirty="0"/>
          </a:p>
        </p:txBody>
      </p:sp>
      <p:sp>
        <p:nvSpPr>
          <p:cNvPr id="12" name="직사각형 11"/>
          <p:cNvSpPr/>
          <p:nvPr/>
        </p:nvSpPr>
        <p:spPr>
          <a:xfrm>
            <a:off x="4904643" y="4504592"/>
            <a:ext cx="294542" cy="15573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476392" y="4548552"/>
            <a:ext cx="294542" cy="15573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꺾인 연결선 14"/>
          <p:cNvCxnSpPr>
            <a:stCxn id="12" idx="0"/>
            <a:endCxn id="13" idx="0"/>
          </p:cNvCxnSpPr>
          <p:nvPr/>
        </p:nvCxnSpPr>
        <p:spPr>
          <a:xfrm rot="16200000" flipH="1">
            <a:off x="6315808" y="3240698"/>
            <a:ext cx="43960" cy="2571749"/>
          </a:xfrm>
          <a:prstGeom prst="bentConnector3">
            <a:avLst>
              <a:gd name="adj1" fmla="val -52001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57800" y="3864972"/>
            <a:ext cx="2236909" cy="4001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latin typeface="우리새봄" panose="02020603020101020101" pitchFamily="18" charset="-127"/>
                <a:ea typeface="우리새봄" panose="02020603020101020101" pitchFamily="18" charset="-127"/>
              </a:rPr>
              <a:t>홀수인지 짝수인지 판별 후</a:t>
            </a:r>
            <a:r>
              <a:rPr lang="en-US" altLang="ko-KR" sz="1000" b="1" smtClean="0">
                <a:latin typeface="우리새봄" panose="02020603020101020101" pitchFamily="18" charset="-127"/>
                <a:ea typeface="우리새봄" panose="02020603020101020101" pitchFamily="18" charset="-127"/>
              </a:rPr>
              <a:t>, </a:t>
            </a:r>
            <a:r>
              <a:rPr lang="ko-KR" altLang="en-US" sz="1000" b="1" smtClean="0">
                <a:latin typeface="우리새봄" panose="02020603020101020101" pitchFamily="18" charset="-127"/>
                <a:ea typeface="우리새봄" panose="02020603020101020101" pitchFamily="18" charset="-127"/>
              </a:rPr>
              <a:t>홀수일 경우 </a:t>
            </a:r>
            <a:r>
              <a:rPr lang="en-US" altLang="ko-KR" sz="1000" b="1" smtClean="0">
                <a:latin typeface="우리새봄" panose="02020603020101020101" pitchFamily="18" charset="-127"/>
                <a:ea typeface="우리새봄" panose="02020603020101020101" pitchFamily="18" charset="-127"/>
              </a:rPr>
              <a:t>1~100</a:t>
            </a:r>
            <a:r>
              <a:rPr lang="ko-KR" altLang="en-US" sz="1000" b="1" smtClean="0">
                <a:latin typeface="우리새봄" panose="02020603020101020101" pitchFamily="18" charset="-127"/>
                <a:ea typeface="우리새봄" panose="02020603020101020101" pitchFamily="18" charset="-127"/>
              </a:rPr>
              <a:t>사이의 홀수 저장</a:t>
            </a:r>
            <a:endParaRPr lang="ko-KR" altLang="en-US" sz="1000" b="1">
              <a:latin typeface="우리새봄" panose="02020603020101020101" pitchFamily="18" charset="-127"/>
              <a:ea typeface="우리새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60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/>
            <a:r>
              <a:rPr lang="ko-KR" altLang="en-US" sz="1400" smtClean="0"/>
              <a:t>입력 </a:t>
            </a:r>
            <a:r>
              <a:rPr lang="en-US" altLang="ko-KR" sz="1400" smtClean="0"/>
              <a:t>: String </a:t>
            </a:r>
            <a:r>
              <a:rPr lang="ko-KR" altLang="en-US" sz="1400" smtClean="0"/>
              <a:t>으로 선언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출력 </a:t>
            </a:r>
            <a:r>
              <a:rPr lang="en-US" altLang="ko-KR" sz="1400" smtClean="0"/>
              <a:t>: console </a:t>
            </a:r>
            <a:r>
              <a:rPr lang="ko-KR" altLang="en-US" sz="1400" smtClean="0"/>
              <a:t>창에 출력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문장에 영어와 숫자가 있으면 카운트하지 않는다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단어에 조사가 있어도 상관없이 카운트</a:t>
            </a:r>
            <a:endParaRPr lang="en-US" altLang="ko-KR" sz="1400" smtClean="0"/>
          </a:p>
          <a:p>
            <a:pPr lvl="1"/>
            <a:endParaRPr lang="en-US" altLang="ko-KR" sz="1400" smtClean="0"/>
          </a:p>
          <a:p>
            <a:pPr marL="457200" lvl="1" indent="0">
              <a:buNone/>
            </a:pPr>
            <a:endParaRPr lang="en-US" altLang="ko-KR" sz="140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/>
              <a:t>4</a:t>
            </a:r>
            <a:r>
              <a:rPr lang="en-US" altLang="ko-KR" smtClean="0"/>
              <a:t>.  </a:t>
            </a:r>
            <a:r>
              <a:rPr lang="ko-KR" altLang="en-US" smtClean="0"/>
              <a:t>워드 카운트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62000" y="3581400"/>
            <a:ext cx="8763000" cy="2743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4953000" y="4800600"/>
            <a:ext cx="381000" cy="3048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6"/>
          <p:cNvSpPr txBox="1"/>
          <p:nvPr/>
        </p:nvSpPr>
        <p:spPr>
          <a:xfrm>
            <a:off x="914400" y="3429000"/>
            <a:ext cx="78739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r>
              <a:rPr lang="ko-KR" altLang="en-US" sz="1200" b="1" dirty="0" smtClean="0"/>
              <a:t>출력화면</a:t>
            </a:r>
            <a:endParaRPr lang="ko-KR" altLang="en-US" sz="1200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59363336" descr="EMB00001ce001e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408487"/>
            <a:ext cx="2789238" cy="108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359363256" descr="EMB00001ce001e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70637" y="4103686"/>
            <a:ext cx="2117725" cy="169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9137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/>
            <a:r>
              <a:rPr lang="ko-KR" altLang="en-US" sz="1400" smtClean="0"/>
              <a:t>입력 </a:t>
            </a:r>
            <a:r>
              <a:rPr lang="en-US" altLang="ko-KR" sz="1400" smtClean="0"/>
              <a:t>: String </a:t>
            </a:r>
            <a:r>
              <a:rPr lang="ko-KR" altLang="en-US" sz="1400" smtClean="0"/>
              <a:t>으로 선언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출력 </a:t>
            </a:r>
            <a:r>
              <a:rPr lang="en-US" altLang="ko-KR" sz="1400" smtClean="0"/>
              <a:t>: console </a:t>
            </a:r>
            <a:r>
              <a:rPr lang="ko-KR" altLang="en-US" sz="1400" smtClean="0"/>
              <a:t>창에 출력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아래 출력화면을 참조하여 숫자를 한글로 변환</a:t>
            </a:r>
            <a:endParaRPr lang="en-US" altLang="ko-KR" sz="1400" smtClean="0"/>
          </a:p>
          <a:p>
            <a:pPr marL="457200" lvl="1" indent="0">
              <a:buNone/>
            </a:pPr>
            <a:endParaRPr lang="en-US" altLang="ko-KR" sz="140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/>
              <a:t>5</a:t>
            </a:r>
            <a:r>
              <a:rPr lang="en-US" altLang="ko-KR" smtClean="0"/>
              <a:t>.  </a:t>
            </a:r>
            <a:r>
              <a:rPr lang="ko-KR" altLang="en-US" smtClean="0"/>
              <a:t>숫자를 한글로 변환하기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62000" y="3581400"/>
            <a:ext cx="8763000" cy="2743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4953000" y="4800600"/>
            <a:ext cx="381000" cy="3048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6"/>
          <p:cNvSpPr txBox="1"/>
          <p:nvPr/>
        </p:nvSpPr>
        <p:spPr>
          <a:xfrm>
            <a:off x="914400" y="3429000"/>
            <a:ext cx="78739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r>
              <a:rPr lang="ko-KR" altLang="en-US" sz="1200" b="1" dirty="0" smtClean="0"/>
              <a:t>출력화면</a:t>
            </a:r>
            <a:endParaRPr lang="ko-KR" altLang="en-US" sz="1200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49395" y="3506509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59363416" descr="EMB00001ce001e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9395" y="3963709"/>
            <a:ext cx="1524000" cy="207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359363496" descr="EMB00001ce001e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920331"/>
            <a:ext cx="1431925" cy="206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0865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307</Words>
  <Application>Microsoft Office PowerPoint</Application>
  <PresentationFormat>A4 용지(210x297mm)</PresentationFormat>
  <Paragraphs>55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13. 파일입출력 </vt:lpstr>
      <vt:lpstr>슬라이드 2</vt:lpstr>
      <vt:lpstr>슬라이드 3</vt:lpstr>
      <vt:lpstr>슬라이드 4</vt:lpstr>
      <vt:lpstr>슬라이드 5</vt:lpstr>
      <vt:lpstr>슬라이드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79</cp:revision>
  <cp:lastPrinted>1601-01-01T00:00:00Z</cp:lastPrinted>
  <dcterms:created xsi:type="dcterms:W3CDTF">1601-01-01T00:00:00Z</dcterms:created>
  <dcterms:modified xsi:type="dcterms:W3CDTF">2017-08-30T12:03:10Z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