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14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15" r:id="rId15"/>
    <p:sldId id="326" r:id="rId16"/>
    <p:sldId id="327" r:id="rId17"/>
    <p:sldId id="328" r:id="rId18"/>
    <p:sldId id="330" r:id="rId19"/>
    <p:sldId id="329" r:id="rId20"/>
    <p:sldId id="33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2010-03-18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cid3.acidtest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andards.org/files/acid2/tes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andards.org/files/acid2/test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smtClean="0"/>
              <a:t>Part3 </a:t>
            </a:r>
            <a:r>
              <a:rPr lang="ko-KR" altLang="en-US" smtClean="0"/>
              <a:t>자유롭고 창의적인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디자인 기법 </a:t>
            </a:r>
            <a:r>
              <a:rPr lang="en-US" altLang="ko-KR" smtClean="0"/>
              <a:t>(CSS)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Acid2 Test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85786" y="1785926"/>
            <a:ext cx="7255216" cy="4507242"/>
            <a:chOff x="428596" y="1785926"/>
            <a:chExt cx="7255216" cy="4507242"/>
          </a:xfrm>
        </p:grpSpPr>
        <p:grpSp>
          <p:nvGrpSpPr>
            <p:cNvPr id="13" name="그룹 12"/>
            <p:cNvGrpSpPr/>
            <p:nvPr/>
          </p:nvGrpSpPr>
          <p:grpSpPr>
            <a:xfrm>
              <a:off x="428596" y="1785926"/>
              <a:ext cx="3942398" cy="3286148"/>
              <a:chOff x="428596" y="1785926"/>
              <a:chExt cx="3942398" cy="3286148"/>
            </a:xfrm>
          </p:grpSpPr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428596" y="4643446"/>
                <a:ext cx="1357322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오페라</a:t>
                </a: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00034" y="1785926"/>
                <a:ext cx="3870960" cy="2785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2071670" y="2643182"/>
              <a:ext cx="3901440" cy="3286148"/>
              <a:chOff x="2071670" y="2643182"/>
              <a:chExt cx="3901440" cy="3286148"/>
            </a:xfrm>
          </p:grpSpPr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2214546" y="5500702"/>
                <a:ext cx="1428760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사파리</a:t>
                </a:r>
              </a:p>
            </p:txBody>
          </p:sp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71670" y="2643182"/>
                <a:ext cx="3901440" cy="2792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3786182" y="2928934"/>
              <a:ext cx="3897630" cy="3364234"/>
              <a:chOff x="3786182" y="2928934"/>
              <a:chExt cx="3897630" cy="3364234"/>
            </a:xfrm>
          </p:grpSpPr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786182" y="3500438"/>
                <a:ext cx="3897630" cy="2792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6215074" y="2928934"/>
                <a:ext cx="1428760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크롬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Acid3 Test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1428736"/>
            <a:ext cx="6858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Acid3 </a:t>
            </a:r>
            <a:r>
              <a:rPr lang="en-US" altLang="ko-KR" dirty="0" smtClean="0">
                <a:solidFill>
                  <a:srgbClr val="000000"/>
                </a:solidFill>
              </a:rPr>
              <a:t>Test </a:t>
            </a:r>
            <a:r>
              <a:rPr lang="ko-KR" altLang="en-US" dirty="0" smtClean="0">
                <a:solidFill>
                  <a:srgbClr val="000000"/>
                </a:solidFill>
              </a:rPr>
              <a:t>결과는 아래 링크를 통해 확인할 수 있습니다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http://acid3.acidtests.org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500034" y="2500306"/>
            <a:ext cx="8101042" cy="3472291"/>
            <a:chOff x="571472" y="2689431"/>
            <a:chExt cx="8101042" cy="3472291"/>
          </a:xfrm>
        </p:grpSpPr>
        <p:grpSp>
          <p:nvGrpSpPr>
            <p:cNvPr id="14" name="그룹 13"/>
            <p:cNvGrpSpPr/>
            <p:nvPr/>
          </p:nvGrpSpPr>
          <p:grpSpPr>
            <a:xfrm>
              <a:off x="571472" y="2689431"/>
              <a:ext cx="3893820" cy="3472291"/>
              <a:chOff x="571472" y="2689431"/>
              <a:chExt cx="3893820" cy="3472291"/>
            </a:xfrm>
          </p:grpSpPr>
          <p:sp>
            <p:nvSpPr>
              <p:cNvPr id="9" name="내용 개체 틀 2"/>
              <p:cNvSpPr txBox="1">
                <a:spLocks/>
              </p:cNvSpPr>
              <p:nvPr/>
            </p:nvSpPr>
            <p:spPr>
              <a:xfrm>
                <a:off x="1285852" y="2689431"/>
                <a:ext cx="2286016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ko-KR" altLang="en-US" sz="24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익스플로러</a:t>
                </a:r>
                <a:r>
                  <a:rPr lang="ko-KR" altLang="en-US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1472" y="3357562"/>
                <a:ext cx="3893820" cy="2804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4786314" y="2689431"/>
              <a:ext cx="3886200" cy="3472291"/>
              <a:chOff x="4786314" y="2689431"/>
              <a:chExt cx="3886200" cy="3472291"/>
            </a:xfrm>
          </p:grpSpPr>
          <p:sp>
            <p:nvSpPr>
              <p:cNvPr id="12" name="내용 개체 틀 2"/>
              <p:cNvSpPr txBox="1">
                <a:spLocks/>
              </p:cNvSpPr>
              <p:nvPr/>
            </p:nvSpPr>
            <p:spPr>
              <a:xfrm>
                <a:off x="5429256" y="2689431"/>
                <a:ext cx="2286016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ko-KR" altLang="en-US" sz="24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익스플로러</a:t>
                </a:r>
                <a:r>
                  <a:rPr lang="ko-KR" altLang="en-US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786314" y="3357562"/>
                <a:ext cx="3886200" cy="2804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Acid3 Test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3866" y="2071678"/>
            <a:ext cx="8208648" cy="3574738"/>
            <a:chOff x="463866" y="2071678"/>
            <a:chExt cx="8208648" cy="3574738"/>
          </a:xfrm>
        </p:grpSpPr>
        <p:grpSp>
          <p:nvGrpSpPr>
            <p:cNvPr id="17" name="그룹 16"/>
            <p:cNvGrpSpPr/>
            <p:nvPr/>
          </p:nvGrpSpPr>
          <p:grpSpPr>
            <a:xfrm>
              <a:off x="463866" y="2071678"/>
              <a:ext cx="3893820" cy="3574738"/>
              <a:chOff x="463866" y="2071678"/>
              <a:chExt cx="3893820" cy="3574738"/>
            </a:xfrm>
          </p:grpSpPr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179144" y="2071678"/>
                <a:ext cx="2286016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ko-KR" altLang="en-US" sz="24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익스플로러</a:t>
                </a:r>
                <a:r>
                  <a:rPr lang="ko-KR" altLang="en-US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63866" y="2857496"/>
                <a:ext cx="3893820" cy="2788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9" name="그룹 18"/>
            <p:cNvGrpSpPr/>
            <p:nvPr/>
          </p:nvGrpSpPr>
          <p:grpSpPr>
            <a:xfrm>
              <a:off x="4786314" y="2071678"/>
              <a:ext cx="3886200" cy="3563308"/>
              <a:chOff x="4857752" y="2071678"/>
              <a:chExt cx="3886200" cy="3563308"/>
            </a:xfrm>
          </p:grpSpPr>
          <p:sp>
            <p:nvSpPr>
              <p:cNvPr id="12" name="내용 개체 틀 2"/>
              <p:cNvSpPr txBox="1">
                <a:spLocks/>
              </p:cNvSpPr>
              <p:nvPr/>
            </p:nvSpPr>
            <p:spPr>
              <a:xfrm>
                <a:off x="5500694" y="2071678"/>
                <a:ext cx="2286016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파이어폭스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57752" y="2857496"/>
                <a:ext cx="3886200" cy="277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Acid3 Test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00034" y="1500174"/>
            <a:ext cx="8183910" cy="5072098"/>
            <a:chOff x="500034" y="1500174"/>
            <a:chExt cx="8183910" cy="5072098"/>
          </a:xfrm>
        </p:grpSpPr>
        <p:grpSp>
          <p:nvGrpSpPr>
            <p:cNvPr id="25" name="그룹 24"/>
            <p:cNvGrpSpPr/>
            <p:nvPr/>
          </p:nvGrpSpPr>
          <p:grpSpPr>
            <a:xfrm>
              <a:off x="500034" y="1500174"/>
              <a:ext cx="3870960" cy="3286148"/>
              <a:chOff x="500034" y="1500174"/>
              <a:chExt cx="3870960" cy="3286148"/>
            </a:xfrm>
          </p:grpSpPr>
          <p:sp>
            <p:nvSpPr>
              <p:cNvPr id="20" name="내용 개체 틀 2"/>
              <p:cNvSpPr txBox="1">
                <a:spLocks/>
              </p:cNvSpPr>
              <p:nvPr/>
            </p:nvSpPr>
            <p:spPr>
              <a:xfrm>
                <a:off x="500034" y="4357694"/>
                <a:ext cx="1357322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오페라</a:t>
                </a:r>
              </a:p>
            </p:txBody>
          </p:sp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0034" y="1500174"/>
                <a:ext cx="3870960" cy="2785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2143108" y="3286124"/>
              <a:ext cx="3901440" cy="3286148"/>
              <a:chOff x="2143108" y="3286124"/>
              <a:chExt cx="3901440" cy="3286148"/>
            </a:xfrm>
          </p:grpSpPr>
          <p:sp>
            <p:nvSpPr>
              <p:cNvPr id="18" name="내용 개체 틀 2"/>
              <p:cNvSpPr txBox="1">
                <a:spLocks/>
              </p:cNvSpPr>
              <p:nvPr/>
            </p:nvSpPr>
            <p:spPr>
              <a:xfrm>
                <a:off x="4572000" y="6143644"/>
                <a:ext cx="1428760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사파리</a:t>
                </a:r>
              </a:p>
            </p:txBody>
          </p:sp>
          <p:pic>
            <p:nvPicPr>
              <p:cNvPr id="819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43108" y="3286124"/>
                <a:ext cx="3901440" cy="2792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" name="그룹 23"/>
            <p:cNvGrpSpPr/>
            <p:nvPr/>
          </p:nvGrpSpPr>
          <p:grpSpPr>
            <a:xfrm>
              <a:off x="4786314" y="1500174"/>
              <a:ext cx="3897630" cy="3292796"/>
              <a:chOff x="4786314" y="1500174"/>
              <a:chExt cx="3897630" cy="3292796"/>
            </a:xfrm>
          </p:grpSpPr>
          <p:sp>
            <p:nvSpPr>
              <p:cNvPr id="17" name="내용 개체 틀 2"/>
              <p:cNvSpPr txBox="1">
                <a:spLocks/>
              </p:cNvSpPr>
              <p:nvPr/>
            </p:nvSpPr>
            <p:spPr>
              <a:xfrm>
                <a:off x="4857752" y="1500174"/>
                <a:ext cx="1428760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크롬</a:t>
                </a:r>
              </a:p>
            </p:txBody>
          </p:sp>
          <p:pic>
            <p:nvPicPr>
              <p:cNvPr id="819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86314" y="2000240"/>
                <a:ext cx="3897630" cy="2792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Section 2.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r>
              <a:rPr lang="en-US" altLang="ko-KR" sz="4000" smtClean="0">
                <a:solidFill>
                  <a:srgbClr val="000000"/>
                </a:solidFill>
              </a:rPr>
              <a:t>CSS </a:t>
            </a:r>
            <a:r>
              <a:rPr lang="ko-KR" altLang="en-US" sz="4000" smtClean="0">
                <a:solidFill>
                  <a:srgbClr val="000000"/>
                </a:solidFill>
              </a:rPr>
              <a:t>서식</a:t>
            </a:r>
            <a:r>
              <a:rPr lang="en-US" altLang="ko-KR" sz="4000" smtClean="0">
                <a:solidFill>
                  <a:srgbClr val="000000"/>
                </a:solidFill>
              </a:rPr>
              <a:t>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Set</a:t>
            </a:r>
            <a:endParaRPr lang="ko-KR" alt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142976" y="1928802"/>
            <a:ext cx="6929454" cy="39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latinLnBrk="0" hangingPunct="0">
              <a:lnSpc>
                <a:spcPct val="130000"/>
              </a:lnSpc>
              <a:spcBef>
                <a:spcPct val="50000"/>
              </a:spcBef>
              <a:buClr>
                <a:srgbClr val="A50021"/>
              </a:buClr>
            </a:pPr>
            <a:r>
              <a:rPr lang="en-US" altLang="ko-KR" sz="3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selector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{ </a:t>
            </a:r>
            <a:r>
              <a:rPr lang="en-US" altLang="ko-KR" sz="3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property :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3600" b="1" dirty="0" smtClean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value ;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}</a:t>
            </a:r>
          </a:p>
          <a:p>
            <a:pPr marL="342900" indent="-342900" eaLnBrk="0" latinLnBrk="0" hangingPunct="0">
              <a:lnSpc>
                <a:spcPct val="130000"/>
              </a:lnSpc>
              <a:spcBef>
                <a:spcPct val="50000"/>
              </a:spcBef>
              <a:buClr>
                <a:srgbClr val="A50021"/>
              </a:buClr>
            </a:pPr>
            <a:endParaRPr lang="en-US" altLang="ko-KR" sz="3600" b="1" dirty="0" smtClean="0"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- selector (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  <a:cs typeface="+mj-cs"/>
              </a:rPr>
              <a:t>선택자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) 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스타일을 적용하는 대상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- property 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속성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) 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스타일의 종류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- value 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값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) 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속성이 가질 수 있는 값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사용 예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body { color : gray ; font-size : small  ;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buFontTx/>
              <a:buChar char="-"/>
            </a:pPr>
            <a:endParaRPr lang="ko-KR" altLang="en-US" sz="2000" b="1" dirty="0" smtClean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71538" y="2214554"/>
            <a:ext cx="728667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External Style Sheet (</a:t>
            </a:r>
            <a:r>
              <a:rPr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 스타일 시트</a:t>
            </a:r>
            <a:r>
              <a:rPr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marR="0" lvl="1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Linked Style</a:t>
            </a:r>
          </a:p>
          <a:p>
            <a:pPr marL="457200" marR="0" lvl="1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Import Style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Internal Style Sheet (</a:t>
            </a:r>
            <a:r>
              <a:rPr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내부 스타일 시트</a:t>
            </a:r>
            <a:r>
              <a:rPr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  <a:tabLst/>
            </a:pPr>
            <a:r>
              <a:rPr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Inline Style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Shee</a:t>
            </a:r>
            <a:r>
              <a:rPr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스타일 시트</a:t>
            </a:r>
            <a:r>
              <a:rPr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ko-KR" sz="2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External Style Sheet</a:t>
            </a:r>
            <a:endParaRPr lang="ko-KR" altLang="en-US" sz="32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928662" y="1785926"/>
            <a:ext cx="75724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독립적으로 생성하여 웹 문서에 삽입하는 방법을‘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External Style Sheet(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스타일시트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)’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lin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928934"/>
            <a:ext cx="6958035" cy="360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External Style Sheet</a:t>
            </a:r>
            <a:endParaRPr lang="ko-KR" altLang="en-US" sz="3200" dirty="0"/>
          </a:p>
        </p:txBody>
      </p:sp>
      <p:pic>
        <p:nvPicPr>
          <p:cNvPr id="6" name="그림 5" descr="impo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071678"/>
            <a:ext cx="8885132" cy="3589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Internal Style Sheet</a:t>
            </a:r>
            <a:endParaRPr lang="ko-KR" altLang="en-US" sz="32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00100" y="1500174"/>
            <a:ext cx="73581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Internal Style Sheet(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내부 스타일시트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선언하기 위한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(Element)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사용합니다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internal.jpg"/>
          <p:cNvPicPr>
            <a:picLocks noChangeAspect="1"/>
          </p:cNvPicPr>
          <p:nvPr/>
        </p:nvPicPr>
        <p:blipFill>
          <a:blip r:embed="rId3"/>
          <a:srcRect r="14285" b="3813"/>
          <a:stretch>
            <a:fillRect/>
          </a:stretch>
        </p:blipFill>
        <p:spPr>
          <a:xfrm>
            <a:off x="500034" y="2714620"/>
            <a:ext cx="3857652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2000240"/>
            <a:ext cx="8229600" cy="3286148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/>
              <a:t>Section 1. CSS(Cascading Style Sheet)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2000" dirty="0" smtClean="0"/>
              <a:t>1. CSS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  <a:endParaRPr lang="ko-KR" altLang="en-US" sz="2000" dirty="0" smtClean="0"/>
          </a:p>
          <a:p>
            <a:pPr lvl="1">
              <a:buNone/>
            </a:pPr>
            <a:r>
              <a:rPr lang="en-US" altLang="ko-KR" sz="2000" dirty="0" smtClean="0"/>
              <a:t>2. Acid Test</a:t>
            </a:r>
          </a:p>
          <a:p>
            <a:pPr lvl="1"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Section 2. CSS </a:t>
            </a:r>
            <a:r>
              <a:rPr lang="ko-KR" altLang="en-US" sz="2400" dirty="0" smtClean="0"/>
              <a:t>서식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2000" dirty="0" smtClean="0"/>
              <a:t>1. Rule Set</a:t>
            </a:r>
            <a:endParaRPr lang="ko-KR" altLang="en-US" sz="2000" dirty="0" smtClean="0"/>
          </a:p>
          <a:p>
            <a:pPr lvl="1">
              <a:buNone/>
            </a:pPr>
            <a:r>
              <a:rPr lang="en-US" altLang="ko-KR" sz="2000" dirty="0" smtClean="0"/>
              <a:t>2. CSS </a:t>
            </a:r>
            <a:r>
              <a:rPr lang="ko-KR" altLang="en-US" sz="2000" dirty="0" smtClean="0"/>
              <a:t>적용하기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Inline </a:t>
            </a:r>
            <a:r>
              <a:rPr lang="en-US" altLang="ko-KR" sz="3200" dirty="0" smtClean="0"/>
              <a:t>Style Sheet</a:t>
            </a:r>
            <a:endParaRPr lang="ko-KR" altLang="en-US" sz="32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429124" y="1714488"/>
            <a:ext cx="378621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ts val="1600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Inline Style Sheet(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시트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특정 요소에 직접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이용하여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스타일을 적용하는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방법으로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이용하는 것과 크게 차이가 없으므로 권장하지 않습니다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inl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926"/>
            <a:ext cx="4152018" cy="336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Section 1.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r>
              <a:rPr lang="en-US" altLang="ko-KR" sz="4000" smtClean="0">
                <a:solidFill>
                  <a:srgbClr val="000000"/>
                </a:solidFill>
              </a:rPr>
              <a:t>CSS(Cascading Style Sheet)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571612"/>
            <a:ext cx="7358114" cy="4857784"/>
          </a:xfrm>
        </p:spPr>
        <p:txBody>
          <a:bodyPr/>
          <a:lstStyle/>
          <a:p>
            <a:r>
              <a:rPr lang="en-US" altLang="ko-KR" sz="2400" dirty="0" smtClean="0"/>
              <a:t>CSS</a:t>
            </a:r>
            <a:r>
              <a:rPr lang="ko-KR" altLang="en-US" sz="2400" dirty="0" smtClean="0"/>
              <a:t>는 웹 </a:t>
            </a:r>
            <a:r>
              <a:rPr lang="ko-KR" altLang="en-US" sz="2400" dirty="0" smtClean="0"/>
              <a:t>페이지에 </a:t>
            </a:r>
            <a:r>
              <a:rPr lang="ko-KR" altLang="en-US" sz="2400" dirty="0" smtClean="0">
                <a:solidFill>
                  <a:srgbClr val="FF0000"/>
                </a:solidFill>
              </a:rPr>
              <a:t>“디자인”</a:t>
            </a:r>
            <a:r>
              <a:rPr lang="ko-KR" altLang="en-US" sz="2400" dirty="0" smtClean="0"/>
              <a:t>이라는 시각적 </a:t>
            </a:r>
            <a:r>
              <a:rPr lang="ko-KR" altLang="en-US" sz="2400" dirty="0" smtClean="0"/>
              <a:t>가치를 부여하기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위한 언어입니다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en-US" altLang="ko-KR" sz="2400" dirty="0" smtClean="0"/>
              <a:t>CSS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Presentation </a:t>
            </a:r>
            <a:r>
              <a:rPr lang="ko-KR" altLang="en-US" sz="2400" dirty="0" smtClean="0"/>
              <a:t>모듈을 대체하는 언어로서 </a:t>
            </a:r>
            <a:r>
              <a:rPr lang="ko-KR" altLang="en-US" sz="2400" dirty="0" smtClean="0"/>
              <a:t>개발 되었습니다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 smtClean="0"/>
          </a:p>
          <a:p>
            <a:r>
              <a:rPr lang="en-US" altLang="ko-KR" sz="2400" dirty="0" smtClean="0"/>
              <a:t>CSS</a:t>
            </a:r>
            <a:r>
              <a:rPr lang="ko-KR" altLang="en-US" sz="2400" dirty="0" smtClean="0"/>
              <a:t>의 표준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Level CSS 2.1</a:t>
            </a:r>
          </a:p>
          <a:p>
            <a:pPr lvl="1"/>
            <a:r>
              <a:rPr lang="ko-KR" altLang="en-US" sz="2000" dirty="0" smtClean="0"/>
              <a:t>대다수의 웹 브라우저는 </a:t>
            </a:r>
            <a:r>
              <a:rPr lang="en-US" altLang="ko-KR" sz="2000" dirty="0" smtClean="0"/>
              <a:t>CSS 2.1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지원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합니다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인터넷 </a:t>
            </a:r>
            <a:r>
              <a:rPr lang="ko-KR" altLang="en-US" sz="2000" dirty="0" err="1" smtClean="0"/>
              <a:t>익스플로러의</a:t>
            </a:r>
            <a:r>
              <a:rPr lang="ko-KR" altLang="en-US" sz="2000" dirty="0" smtClean="0"/>
              <a:t> 경우 버전 </a:t>
            </a:r>
            <a:r>
              <a:rPr lang="en-US" altLang="ko-KR" sz="2000" dirty="0" smtClean="0"/>
              <a:t>7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CSS2.1 </a:t>
            </a:r>
            <a:r>
              <a:rPr lang="ko-KR" altLang="en-US" sz="2000" dirty="0" smtClean="0"/>
              <a:t>표준을 지원 </a:t>
            </a:r>
            <a:r>
              <a:rPr lang="ko-KR" altLang="en-US" sz="2000" dirty="0" smtClean="0"/>
              <a:t>하기 시작했습니다</a:t>
            </a:r>
            <a:r>
              <a:rPr lang="en-US" altLang="ko-KR" sz="2000" dirty="0" smtClean="0"/>
              <a:t>.</a:t>
            </a:r>
          </a:p>
          <a:p>
            <a:pPr lvl="1"/>
            <a:endParaRPr lang="ko-KR" altLang="en-US" sz="2400" dirty="0" smtClean="0"/>
          </a:p>
          <a:p>
            <a:r>
              <a:rPr lang="en-US" altLang="ko-KR" sz="2400" dirty="0" smtClean="0"/>
              <a:t>W3C</a:t>
            </a:r>
            <a:r>
              <a:rPr lang="ko-KR" altLang="en-US" sz="2400" dirty="0" smtClean="0"/>
              <a:t>에서는 </a:t>
            </a:r>
            <a:r>
              <a:rPr lang="en-US" altLang="ko-KR" sz="2400" dirty="0" smtClean="0"/>
              <a:t>CSS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를 향후 표준화 하기 위해 노력하고 있습니다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Acid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571612"/>
            <a:ext cx="7358114" cy="4857784"/>
          </a:xfrm>
        </p:spPr>
        <p:txBody>
          <a:bodyPr/>
          <a:lstStyle/>
          <a:p>
            <a:r>
              <a:rPr lang="en-US" altLang="ko-KR" sz="2400" dirty="0" smtClean="0"/>
              <a:t>Web Standards Project(</a:t>
            </a:r>
            <a:r>
              <a:rPr lang="en-US" altLang="ko-KR" sz="2400" dirty="0" err="1" smtClean="0"/>
              <a:t>WaSP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사이트에서는 사용자가 이용하는 웹 브라우저가 </a:t>
            </a:r>
            <a:r>
              <a:rPr lang="en-US" altLang="ko-KR" sz="2400" dirty="0" smtClean="0"/>
              <a:t>W3C</a:t>
            </a:r>
            <a:r>
              <a:rPr lang="ko-KR" altLang="en-US" sz="2400" dirty="0" smtClean="0"/>
              <a:t>에서 </a:t>
            </a:r>
            <a:r>
              <a:rPr lang="ko-KR" altLang="en-US" sz="2400" dirty="0" smtClean="0"/>
              <a:t>권고하는 웹 표준을 </a:t>
            </a:r>
            <a:r>
              <a:rPr lang="ko-KR" altLang="en-US" sz="2400" dirty="0" smtClean="0"/>
              <a:t>제대로 준수했는지를 체크하는 방법으로 </a:t>
            </a:r>
            <a:r>
              <a:rPr lang="en-US" altLang="ko-KR" sz="2400" dirty="0" smtClean="0"/>
              <a:t>Acid Test</a:t>
            </a:r>
            <a:r>
              <a:rPr lang="ko-KR" altLang="en-US" sz="2400" dirty="0" smtClean="0"/>
              <a:t>를 제공하고 </a:t>
            </a:r>
            <a:r>
              <a:rPr lang="ko-KR" altLang="en-US" sz="2400" dirty="0" smtClean="0"/>
              <a:t>있습니다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Acid2 Test</a:t>
            </a:r>
            <a:r>
              <a:rPr lang="ko-KR" altLang="en-US" sz="2400" dirty="0" smtClean="0"/>
              <a:t>를 통해 웹 브라우저 별로 </a:t>
            </a:r>
            <a:r>
              <a:rPr lang="ko-KR" altLang="en-US" sz="2400" dirty="0" err="1" smtClean="0"/>
              <a:t>렌더링</a:t>
            </a:r>
            <a:r>
              <a:rPr lang="ko-KR" altLang="en-US" sz="2400" dirty="0" smtClean="0"/>
              <a:t> 시 어떤 </a:t>
            </a:r>
            <a:r>
              <a:rPr lang="ko-KR" altLang="en-US" sz="2400" dirty="0" smtClean="0"/>
              <a:t>차이를 </a:t>
            </a:r>
            <a:r>
              <a:rPr lang="ko-KR" altLang="en-US" sz="2400" dirty="0" smtClean="0"/>
              <a:t>보이는지 </a:t>
            </a:r>
            <a:r>
              <a:rPr lang="ko-KR" altLang="en-US" sz="2400" dirty="0" smtClean="0"/>
              <a:t>확인할 수 있습니다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Acid2 Test </a:t>
            </a:r>
            <a:r>
              <a:rPr lang="ko-KR" altLang="en-US" sz="2400" dirty="0" smtClean="0"/>
              <a:t>결과는 아래 링크를 통해 확인할 수 있습니다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>
                <a:hlinkClick r:id="rId3"/>
              </a:rPr>
              <a:t>http</a:t>
            </a:r>
            <a:r>
              <a:rPr lang="en-US" altLang="ko-KR" sz="2400" dirty="0" smtClean="0">
                <a:hlinkClick r:id="rId3"/>
              </a:rPr>
              <a:t>://</a:t>
            </a:r>
            <a:r>
              <a:rPr lang="en-US" altLang="ko-KR" sz="2400" dirty="0" smtClean="0">
                <a:hlinkClick r:id="rId3"/>
              </a:rPr>
              <a:t>www.webstandards.org/files/acid2/test.htm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Acid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857364"/>
            <a:ext cx="7358114" cy="3143272"/>
          </a:xfrm>
        </p:spPr>
        <p:txBody>
          <a:bodyPr/>
          <a:lstStyle/>
          <a:p>
            <a:r>
              <a:rPr lang="en-US" altLang="ko-KR" sz="2400" dirty="0" smtClean="0"/>
              <a:t>Web Standards Project(</a:t>
            </a:r>
            <a:r>
              <a:rPr lang="en-US" altLang="ko-KR" sz="2400" dirty="0" err="1" smtClean="0"/>
              <a:t>WaSP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사이트에서는 사용자가 이용하는 웹 브라우저가 </a:t>
            </a:r>
            <a:r>
              <a:rPr lang="en-US" altLang="ko-KR" sz="2400" dirty="0" smtClean="0"/>
              <a:t>W3C</a:t>
            </a:r>
            <a:r>
              <a:rPr lang="ko-KR" altLang="en-US" sz="2400" dirty="0" smtClean="0"/>
              <a:t>에서 </a:t>
            </a:r>
            <a:r>
              <a:rPr lang="ko-KR" altLang="en-US" sz="2400" dirty="0" smtClean="0"/>
              <a:t>권고하는 웹 표준을 </a:t>
            </a:r>
            <a:r>
              <a:rPr lang="ko-KR" altLang="en-US" sz="2400" dirty="0" smtClean="0"/>
              <a:t>제대로 준수했는지를 체크하는 방법으로 </a:t>
            </a:r>
            <a:r>
              <a:rPr lang="en-US" altLang="ko-KR" sz="2400" dirty="0" smtClean="0"/>
              <a:t>Acid Test</a:t>
            </a:r>
            <a:r>
              <a:rPr lang="ko-KR" altLang="en-US" sz="2400" dirty="0" smtClean="0"/>
              <a:t>를 제공하고 </a:t>
            </a:r>
            <a:r>
              <a:rPr lang="ko-KR" altLang="en-US" sz="2400" dirty="0" smtClean="0"/>
              <a:t>있습니다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Acid Test</a:t>
            </a:r>
            <a:r>
              <a:rPr lang="ko-KR" altLang="en-US" sz="2400" dirty="0" smtClean="0"/>
              <a:t>를 통해 웹 브라우저 별로 </a:t>
            </a:r>
            <a:r>
              <a:rPr lang="ko-KR" altLang="en-US" sz="2400" dirty="0" err="1" smtClean="0"/>
              <a:t>렌더링</a:t>
            </a:r>
            <a:r>
              <a:rPr lang="ko-KR" altLang="en-US" sz="2400" dirty="0" smtClean="0"/>
              <a:t> 시 어떤 </a:t>
            </a:r>
            <a:r>
              <a:rPr lang="ko-KR" altLang="en-US" sz="2400" dirty="0" smtClean="0"/>
              <a:t>차이를 </a:t>
            </a:r>
            <a:r>
              <a:rPr lang="ko-KR" altLang="en-US" sz="2400" dirty="0" smtClean="0"/>
              <a:t>보이는지 </a:t>
            </a:r>
            <a:r>
              <a:rPr lang="ko-KR" altLang="en-US" sz="2400" dirty="0" smtClean="0"/>
              <a:t>확인할 수 있습니다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Acid2 Test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2976" y="2357430"/>
            <a:ext cx="6786578" cy="4270327"/>
            <a:chOff x="1142976" y="2357430"/>
            <a:chExt cx="6786578" cy="427032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2976" y="2357430"/>
              <a:ext cx="6786578" cy="4270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모서리가 둥근 직사각형 3"/>
            <p:cNvSpPr/>
            <p:nvPr/>
          </p:nvSpPr>
          <p:spPr bwMode="auto">
            <a:xfrm>
              <a:off x="1500166" y="3571876"/>
              <a:ext cx="1571636" cy="285752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2976" y="1428736"/>
            <a:ext cx="685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Acid2 Test </a:t>
            </a:r>
            <a:r>
              <a:rPr lang="ko-KR" altLang="en-US" dirty="0" smtClean="0">
                <a:solidFill>
                  <a:srgbClr val="000000"/>
                </a:solidFill>
              </a:rPr>
              <a:t>결과는 아래 링크를 통해 확인할 수 있습니다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http://www.webstandards.org/files/acid2/test.htm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Acid2 Test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1472" y="2071678"/>
            <a:ext cx="8072460" cy="3525651"/>
            <a:chOff x="571472" y="2071678"/>
            <a:chExt cx="8072460" cy="3525651"/>
          </a:xfrm>
        </p:grpSpPr>
        <p:grpSp>
          <p:nvGrpSpPr>
            <p:cNvPr id="9" name="그룹 8"/>
            <p:cNvGrpSpPr/>
            <p:nvPr/>
          </p:nvGrpSpPr>
          <p:grpSpPr>
            <a:xfrm>
              <a:off x="571472" y="2071678"/>
              <a:ext cx="3876666" cy="3506186"/>
              <a:chOff x="571472" y="2428868"/>
              <a:chExt cx="3876666" cy="3506186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71472" y="3143248"/>
                <a:ext cx="3876666" cy="2791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1357290" y="2428868"/>
                <a:ext cx="2286016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ko-KR" altLang="en-US" sz="24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익스플로러</a:t>
                </a:r>
                <a:r>
                  <a:rPr lang="ko-KR" altLang="en-US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714876" y="2071678"/>
              <a:ext cx="3929056" cy="3525651"/>
              <a:chOff x="4714876" y="2428868"/>
              <a:chExt cx="3929056" cy="3525651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714876" y="3119435"/>
                <a:ext cx="3929056" cy="28350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5500694" y="2428868"/>
                <a:ext cx="2286016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ko-KR" altLang="en-US" sz="24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익스플로러</a:t>
                </a:r>
                <a:r>
                  <a:rPr lang="ko-KR" altLang="en-US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Acid2 Test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71472" y="2071678"/>
            <a:ext cx="8101042" cy="3503300"/>
            <a:chOff x="571472" y="2071678"/>
            <a:chExt cx="8101042" cy="3503300"/>
          </a:xfrm>
        </p:grpSpPr>
        <p:grpSp>
          <p:nvGrpSpPr>
            <p:cNvPr id="11" name="그룹 10"/>
            <p:cNvGrpSpPr/>
            <p:nvPr/>
          </p:nvGrpSpPr>
          <p:grpSpPr>
            <a:xfrm>
              <a:off x="571472" y="2071678"/>
              <a:ext cx="3893820" cy="3503300"/>
              <a:chOff x="749618" y="2071678"/>
              <a:chExt cx="3893820" cy="3503300"/>
            </a:xfrm>
          </p:grpSpPr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1357290" y="2071678"/>
                <a:ext cx="2286016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ko-KR" altLang="en-US" sz="24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익스플로러</a:t>
                </a:r>
                <a:r>
                  <a:rPr lang="ko-KR" altLang="en-US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4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49618" y="2786058"/>
                <a:ext cx="3893820" cy="2788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786314" y="2071678"/>
              <a:ext cx="3886200" cy="3491870"/>
              <a:chOff x="4786314" y="2071678"/>
              <a:chExt cx="3886200" cy="3491870"/>
            </a:xfrm>
          </p:grpSpPr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5500694" y="2071678"/>
                <a:ext cx="2286016" cy="42862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ctr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파이어폭스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786314" y="2786058"/>
                <a:ext cx="3886200" cy="277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304</TotalTime>
  <Words>439</Words>
  <Application>Microsoft Office PowerPoint</Application>
  <PresentationFormat>화면 슬라이드 쇼(4:3)</PresentationFormat>
  <Paragraphs>86</Paragraphs>
  <Slides>20</Slides>
  <Notes>10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ms01_1</vt:lpstr>
      <vt:lpstr>Image</vt:lpstr>
      <vt:lpstr>Part3 자유롭고 창의적인 디자인 기법 (CSS)</vt:lpstr>
      <vt:lpstr>목차</vt:lpstr>
      <vt:lpstr>Section 1.  CSS(Cascading Style Sheet)</vt:lpstr>
      <vt:lpstr>CSS란?</vt:lpstr>
      <vt:lpstr>Acid Test</vt:lpstr>
      <vt:lpstr>Acid Test</vt:lpstr>
      <vt:lpstr>Acid2 Test</vt:lpstr>
      <vt:lpstr>Acid2 Test 결과</vt:lpstr>
      <vt:lpstr>Acid2 Test 결과</vt:lpstr>
      <vt:lpstr>Acid2 Test 결과</vt:lpstr>
      <vt:lpstr>Acid3 Test</vt:lpstr>
      <vt:lpstr>Acid3 Test 결과</vt:lpstr>
      <vt:lpstr>Acid3 Test 결과</vt:lpstr>
      <vt:lpstr>Section 2.  CSS 서식  </vt:lpstr>
      <vt:lpstr>Rule Set</vt:lpstr>
      <vt:lpstr>CSS 적용하기</vt:lpstr>
      <vt:lpstr>External Style Sheet</vt:lpstr>
      <vt:lpstr>External Style Sheet</vt:lpstr>
      <vt:lpstr>Internal Style Sheet</vt:lpstr>
      <vt:lpstr>Inline Style Sheet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Preferred Customer</cp:lastModifiedBy>
  <cp:revision>85</cp:revision>
  <dcterms:created xsi:type="dcterms:W3CDTF">2010-03-14T12:09:21Z</dcterms:created>
  <dcterms:modified xsi:type="dcterms:W3CDTF">2010-03-18T07:51:17Z</dcterms:modified>
</cp:coreProperties>
</file>