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14" r:id="rId4"/>
    <p:sldId id="316" r:id="rId5"/>
    <p:sldId id="317" r:id="rId6"/>
    <p:sldId id="318" r:id="rId7"/>
    <p:sldId id="319" r:id="rId8"/>
    <p:sldId id="320" r:id="rId9"/>
    <p:sldId id="323" r:id="rId10"/>
    <p:sldId id="324" r:id="rId11"/>
    <p:sldId id="321" r:id="rId12"/>
    <p:sldId id="325" r:id="rId13"/>
    <p:sldId id="327" r:id="rId14"/>
    <p:sldId id="326" r:id="rId15"/>
    <p:sldId id="322" r:id="rId16"/>
    <p:sldId id="315" r:id="rId17"/>
    <p:sldId id="328" r:id="rId18"/>
    <p:sldId id="329" r:id="rId19"/>
    <p:sldId id="330" r:id="rId20"/>
    <p:sldId id="331" r:id="rId21"/>
    <p:sldId id="332" r:id="rId22"/>
    <p:sldId id="33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smtClean="0"/>
              <a:t>Part3 </a:t>
            </a:r>
            <a:r>
              <a:rPr lang="ko-KR" altLang="en-US" smtClean="0"/>
              <a:t>자유롭고 창의적인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디자인 기법 </a:t>
            </a:r>
            <a:r>
              <a:rPr lang="en-US" altLang="ko-KR" smtClean="0"/>
              <a:t>(CSS)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요</a:t>
            </a:r>
            <a:r>
              <a:rPr lang="ko-KR" altLang="en-US" dirty="0" smtClean="0"/>
              <a:t>소</a:t>
            </a:r>
            <a:endParaRPr lang="ko-KR" altLang="en-US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235743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first-line, first-letter</a:t>
            </a:r>
          </a:p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before, after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endParaRPr lang="ko-KR" altLang="en-US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32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body:after</a:t>
            </a:r>
            <a:r>
              <a:rPr lang="en-US" altLang="ko-KR" sz="3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	</a:t>
            </a:r>
            <a:r>
              <a:rPr lang="en-US" altLang="ko-KR" sz="32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content  :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lang="en-US" altLang="ko-KR" sz="32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“</a:t>
            </a:r>
            <a:r>
              <a:rPr lang="ko-KR" altLang="en-US" sz="32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종료</a:t>
            </a:r>
            <a:r>
              <a:rPr lang="en-US" altLang="ko-KR" sz="32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”  ;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조합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14348" y="2071678"/>
            <a:ext cx="77153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앞에서 살펴본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id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class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요소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가상클래스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들은 서로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조합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해서 사용할 수 있습니다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0" latinLnBrk="0" hangingPunct="0">
              <a:buClr>
                <a:srgbClr val="A50021"/>
              </a:buClr>
            </a:pPr>
            <a:endParaRPr lang="en-US" altLang="ko-KR" sz="2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latinLnBrk="0" hangingPunct="0">
              <a:buClr>
                <a:srgbClr val="A50021"/>
              </a:buClr>
            </a:pP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들은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 범위에 따라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하위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(descendant selector),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(child selector),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인접 </a:t>
            </a:r>
            <a:r>
              <a:rPr lang="ko-KR" altLang="en-US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형제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(adjacent sibling selector)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방식이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하위 </a:t>
            </a:r>
            <a:r>
              <a:rPr lang="ko-KR" altLang="en-US" sz="3200" dirty="0" err="1" smtClean="0"/>
              <a:t>선택자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2571744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선택자와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공백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문자로 구분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부모 요소에 포함된 모든 자식 요소를 대상으로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스타일을 적용하는 방법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note p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</a:t>
            </a: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	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“orange”  ;</a:t>
            </a: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자식 </a:t>
            </a:r>
            <a:r>
              <a:rPr lang="ko-KR" altLang="en-US" sz="3200" dirty="0" err="1" smtClean="0"/>
              <a:t>선택자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472" y="2214554"/>
            <a:ext cx="81439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부등호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구분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부모 요소 바로 뒤의 자식 요소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자식 요소 이하를 포함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하지 않는다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대상으로 스타일을 적용하는 방법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wcag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&gt; p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border 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</a:rPr>
              <a:t>1px solid red  ;</a:t>
            </a:r>
          </a:p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인접 형제 </a:t>
            </a:r>
            <a:r>
              <a:rPr lang="ko-KR" altLang="en-US" sz="3200" dirty="0" err="1" smtClean="0"/>
              <a:t>선택자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00034" y="2000240"/>
            <a:ext cx="800105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플러스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구분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트리구조상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동일한 부모 요소를 가진 병렬 관계에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있는 요소 가운데 먼저 등록한 요소를 형 요소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등록한 요소를 동생 요소라고 하는데 이때 나중에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등록한 동생 요소에 스타일을 적용하는 방법 </a:t>
            </a:r>
            <a:endParaRPr lang="en-US" altLang="ko-KR" sz="2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h1 + h2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	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gray  ;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 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background :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#</a:t>
            </a:r>
            <a:r>
              <a:rPr lang="en-US" altLang="ko-KR" sz="2400" b="1" dirty="0" err="1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ffc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;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그룹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14282" y="2071678"/>
            <a:ext cx="857252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선택자와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선택자를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콤마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(,)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구분하여 그룹화 하고 복수의 요소에 같은 스타일을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적용합니다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latinLnBrk="0" hangingPunct="0">
              <a:buClr>
                <a:srgbClr val="A50021"/>
              </a:buClr>
            </a:pP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class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선택자나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하위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자식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인접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등을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지정할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때도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콤마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(,)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구분하여 그룹화 할 수 있다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</a:p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div &gt; p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#wrap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  <a:cs typeface="+mj-cs"/>
              </a:rPr>
              <a:t>p.note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  <a:cs typeface="+mj-cs"/>
              </a:rPr>
              <a:t>blockquote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p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h1[title]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 </a:t>
            </a:r>
          </a:p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red ;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4.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en-US" altLang="ko-KR" sz="4000" smtClean="0">
                <a:solidFill>
                  <a:srgbClr val="000000"/>
                </a:solidFill>
              </a:rPr>
              <a:t> CSS </a:t>
            </a:r>
            <a:r>
              <a:rPr lang="ko-KR" altLang="en-US" sz="4000" smtClean="0">
                <a:solidFill>
                  <a:srgbClr val="000000"/>
                </a:solidFill>
              </a:rPr>
              <a:t>개념 및 단위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1571612"/>
            <a:ext cx="8001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하위 요소가 상위 요소의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사용값을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물려 받느냐 아니냐를 나타내는 것 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값의 상속은 상속되는 것이 있고 안 되는 것이 있음</a:t>
            </a:r>
          </a:p>
          <a:p>
            <a:pPr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값이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자동으로 자식 요소에 상속되지 않는 경우 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inherit”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키워드를 이용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하여 강제로 상속시킬 수 있음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&lt;p&gt;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부모 요소에 적용한 스타일이 자식 요소에 계속되는 것을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=“inherit.html”&gt;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(inherit)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한다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  <a:endParaRPr lang="en-US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{  </a:t>
            </a:r>
            <a:endParaRPr 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 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1px solid red ; </a:t>
            </a:r>
            <a:endParaRPr 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{ </a:t>
            </a:r>
            <a:endParaRPr 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 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inherit ; </a:t>
            </a:r>
            <a:endParaRPr 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상속된 스타일을 재정의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(Overriding)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싶다면 원하는 선택자에 적용을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원하는 스타일을 정의</a:t>
            </a:r>
          </a:p>
          <a:p>
            <a:r>
              <a:rPr 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겹침</a:t>
            </a:r>
            <a:r>
              <a:rPr lang="en-US" altLang="ko-KR" dirty="0" smtClean="0"/>
              <a:t>(Cascading)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7308" y="1428736"/>
            <a:ext cx="7229468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7292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우선순위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스타일의 충돌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개 이상의 규칙이 동일한 한 개의 요소에 적용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스타일의 우선순위 결정 규칙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가장 마지막에 지정된 스타일을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우선적으로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link </a:t>
            </a:r>
            <a:r>
              <a:rPr lang="en-US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en-US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stylesheet</a:t>
            </a:r>
            <a:r>
              <a:rPr lang="en-US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” type=“text/</a:t>
            </a:r>
            <a:r>
              <a:rPr lang="en-US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en-US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=“default.css” /&gt;</a:t>
            </a:r>
          </a:p>
          <a:p>
            <a:endParaRPr lang="en-US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&lt;style type=“text/</a:t>
            </a:r>
            <a:r>
              <a:rPr 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@import </a:t>
            </a:r>
            <a:r>
              <a:rPr lang="en-US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(base.css);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p { color : gray ; }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&lt;/style&gt;</a:t>
            </a:r>
          </a:p>
          <a:p>
            <a:endParaRPr lang="en-US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&lt;p style=“color : blue ;”&gt;</a:t>
            </a:r>
            <a:r>
              <a:rPr lang="en-US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스타일의</a:t>
            </a:r>
            <a:r>
              <a:rPr 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우선순위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  <a:endParaRPr lang="ko-KR" altLang="en-US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</a:t>
            </a:r>
            <a:r>
              <a:rPr lang="ko-KR" altLang="en-US" dirty="0" smtClean="0"/>
              <a:t>도</a:t>
            </a:r>
            <a:r>
              <a:rPr lang="en-US" altLang="ko-KR" dirty="0" smtClean="0"/>
              <a:t>(</a:t>
            </a:r>
            <a:r>
              <a:rPr lang="en-US" altLang="ko-KR" dirty="0" smtClean="0"/>
              <a:t>Specificity)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71538" y="2000240"/>
          <a:ext cx="7048593" cy="345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31"/>
                <a:gridCol w="2349531"/>
                <a:gridCol w="2349531"/>
              </a:tblGrid>
              <a:tr h="493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사용 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특정도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3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Type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3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Class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.note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3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rgbClr val="000000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r>
                        <a:rPr lang="en-US" altLang="ko-KR" dirty="0" err="1" smtClean="0">
                          <a:solidFill>
                            <a:srgbClr val="000000"/>
                          </a:solidFill>
                        </a:rPr>
                        <a:t>gnb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3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Inline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스타일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style=“</a:t>
                      </a:r>
                      <a:r>
                        <a:rPr lang="en-US" altLang="ko-KR" dirty="0" err="1" smtClean="0">
                          <a:solidFill>
                            <a:srgbClr val="000000"/>
                          </a:solidFill>
                        </a:rPr>
                        <a:t>color:red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3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가상 요소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:first-line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3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가상 클래스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:hover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Section 3. CSS </a:t>
            </a:r>
            <a:r>
              <a:rPr lang="ko-KR" altLang="en-US" sz="2400" dirty="0" err="1" smtClean="0"/>
              <a:t>선택자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000" dirty="0" smtClean="0"/>
              <a:t>1. Type </a:t>
            </a:r>
            <a:r>
              <a:rPr lang="ko-KR" altLang="en-US" sz="2000" dirty="0" err="1" smtClean="0"/>
              <a:t>선택자</a:t>
            </a:r>
            <a:endParaRPr lang="ko-KR" altLang="en-US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 class </a:t>
            </a:r>
            <a:r>
              <a:rPr lang="ko-KR" altLang="en-US" sz="2000" dirty="0" err="1" smtClean="0"/>
              <a:t>선택자와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id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(attribute)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가상 요소와 가상 클래스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조합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7.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그룹화</a:t>
            </a: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Section 4. CSS </a:t>
            </a:r>
            <a:r>
              <a:rPr lang="ko-KR" altLang="en-US" sz="2400" dirty="0" smtClean="0"/>
              <a:t>개념 및 단위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상속</a:t>
            </a:r>
            <a:r>
              <a:rPr lang="en-US" altLang="ko-KR" sz="2000" dirty="0" smtClean="0"/>
              <a:t>(inherit)</a:t>
            </a:r>
            <a:endParaRPr lang="ko-KR" altLang="en-US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겹침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cacading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개별성</a:t>
            </a:r>
            <a:r>
              <a:rPr lang="en-US" altLang="ko-KR" sz="2000" dirty="0" smtClean="0"/>
              <a:t>(specificity)</a:t>
            </a:r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주석 및 단위와 색상</a:t>
            </a: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85786" y="1643050"/>
            <a:ext cx="7572428" cy="4857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작성자의 관리와 편의를 위한 찾아보기나 메모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“/*”와 “*/”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주석으로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작성은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내용은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스타일에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영향을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치지</a:t>
            </a:r>
            <a:r>
              <a:rPr 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않음</a:t>
            </a:r>
            <a:endParaRPr lang="ko-KR" altLang="en-US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0"/>
              </a:spcBef>
            </a:pP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altLang="ko-KR" sz="4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/*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4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comment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4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*/</a:t>
            </a:r>
            <a:endParaRPr lang="ko-KR" altLang="en-US" sz="4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</a:t>
            </a:r>
            <a:r>
              <a:rPr lang="en-US" altLang="ko-KR" dirty="0" smtClean="0"/>
              <a:t>(Units)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pic>
        <p:nvPicPr>
          <p:cNvPr id="7" name="그림 6" descr="CSS 단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714488"/>
            <a:ext cx="7643834" cy="145040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00100" y="3406692"/>
            <a:ext cx="72866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사용할 수 있는 단위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(units)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크게‘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절대 단위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’와‘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상대 단위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’가 있습니다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절대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단위에는 워드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프로그램에서 사용하는 익숙한 단위인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pt(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cm(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센티미터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mm(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밀리미터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pc(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파이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in(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있고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상대 단위에는 해상도를 기준으로 크기가 결정되는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px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픽셀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소문자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높이를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기준으로 크기가 결정되는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font-size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기준으로 크기가 정해지는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em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%(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백분율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단위가 있습니다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r>
              <a:rPr lang="en-US" altLang="ko-KR" dirty="0" smtClean="0"/>
              <a:t>(color &amp; background)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49318" y="1883636"/>
            <a:ext cx="8208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-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RGB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값 또는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Keyword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로 지정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49318" y="2598011"/>
            <a:ext cx="41195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- RGB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값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(16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진수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, 6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자리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)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B050"/>
                </a:solidFill>
              </a:rPr>
              <a:t>color : #ffff00 ;</a:t>
            </a:r>
            <a:endParaRPr lang="ko-KR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6916" y="3455259"/>
            <a:ext cx="3786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- RGB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값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(16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진수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, 3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자리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)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color : #ff0 ;</a:t>
            </a:r>
            <a:endParaRPr lang="ko-KR" altLang="ko-KR" sz="2400" b="1" dirty="0" smtClean="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697444" y="2598003"/>
            <a:ext cx="36433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- RGB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값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(10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진수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)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color : </a:t>
            </a:r>
            <a:r>
              <a:rPr lang="en-US" altLang="ko-KR" sz="2400" b="1" dirty="0" err="1" smtClean="0">
                <a:solidFill>
                  <a:srgbClr val="000000"/>
                </a:solidFill>
              </a:rPr>
              <a:t>rgb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(255,0,0) ;</a:t>
            </a:r>
            <a:endParaRPr lang="ko-KR" altLang="ko-KR" sz="2400" b="1" dirty="0" smtClean="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97444" y="3481518"/>
            <a:ext cx="3857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- RGB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값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(%)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color : </a:t>
            </a:r>
            <a:r>
              <a:rPr lang="en-US" altLang="ko-KR" sz="2400" b="1" dirty="0" err="1" smtClean="0">
                <a:solidFill>
                  <a:srgbClr val="000000"/>
                </a:solidFill>
              </a:rPr>
              <a:t>rgb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(100%,0,0) ;</a:t>
            </a:r>
            <a:endParaRPr lang="ko-KR" altLang="ko-KR" sz="2400" b="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49318" y="4585561"/>
            <a:ext cx="7405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400" b="1" dirty="0" smtClean="0">
                <a:solidFill>
                  <a:srgbClr val="000000"/>
                </a:solidFill>
              </a:rPr>
              <a:t>-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Keyword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(</a:t>
            </a:r>
            <a:r>
              <a:rPr lang="ko-KR" altLang="ko-KR" sz="2400" b="1" dirty="0" err="1" smtClean="0">
                <a:solidFill>
                  <a:srgbClr val="000000"/>
                </a:solidFill>
              </a:rPr>
              <a:t>색상명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, 17</a:t>
            </a:r>
            <a:r>
              <a:rPr lang="ko-KR" altLang="ko-KR" sz="2400" b="1" dirty="0" smtClean="0">
                <a:solidFill>
                  <a:srgbClr val="000000"/>
                </a:solidFill>
              </a:rPr>
              <a:t>가지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)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- color : orange ;</a:t>
            </a:r>
            <a:endParaRPr lang="ko-KR" altLang="ko-KR" sz="2400" b="1" dirty="0" smtClean="0">
              <a:solidFill>
                <a:srgbClr val="FFC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6441" y="5026895"/>
            <a:ext cx="79057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000000"/>
                </a:solidFill>
              </a:rPr>
              <a:t>[ black, silver, gray, white, maroon, red, purple, teal, fuchsia,  green, lime, olive, yellow, navy, blue, aqua ]</a:t>
            </a:r>
            <a:endParaRPr lang="ko-KR" altLang="ko-KR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3.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en-US" altLang="ko-KR" sz="4000" smtClean="0">
                <a:solidFill>
                  <a:srgbClr val="000000"/>
                </a:solidFill>
              </a:rPr>
              <a:t>CSS </a:t>
            </a:r>
            <a:r>
              <a:rPr lang="ko-KR" altLang="en-US" sz="4000" smtClean="0">
                <a:solidFill>
                  <a:srgbClr val="000000"/>
                </a:solidFill>
              </a:rPr>
              <a:t>선택자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928934"/>
            <a:ext cx="9144000" cy="180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eaLnBrk="0" latinLnBrk="0" hangingPunct="0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</a:pPr>
            <a:r>
              <a:rPr lang="ko-KR" altLang="en-US" sz="3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요소명을</a:t>
            </a:r>
            <a:r>
              <a:rPr lang="ko-KR" altLang="en-US" sz="3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선택자로</a:t>
            </a:r>
            <a:r>
              <a:rPr lang="ko-KR" altLang="en-US" sz="3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3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342900" indent="-342900" algn="ctr" eaLnBrk="0" latinLnBrk="0" hangingPunct="0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p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3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36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orange ;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571744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*(asterisk)를 </a:t>
            </a:r>
            <a:r>
              <a:rPr lang="en-US" sz="32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선택자로</a:t>
            </a:r>
            <a:r>
              <a:rPr 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ko-KR" altLang="en-US" sz="3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3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*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32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			margin</a:t>
            </a:r>
            <a:r>
              <a:rPr lang="en-US" altLang="ko-KR" sz="32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: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32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0 ;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32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			padding</a:t>
            </a:r>
            <a:r>
              <a:rPr lang="en-US" altLang="ko-KR" sz="32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0 ;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id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35743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문서내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여러 번 적용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class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요소명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.class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명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–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요소명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생략가능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en-US" altLang="ko-KR" sz="4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p.note</a:t>
            </a:r>
            <a:r>
              <a:rPr lang="en-US" altLang="ko-KR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</a:t>
            </a:r>
            <a:r>
              <a:rPr lang="en-US" altLang="ko-KR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 </a:t>
            </a:r>
            <a:r>
              <a:rPr lang="en-US" altLang="ko-KR" sz="28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blue ;</a:t>
            </a:r>
            <a:r>
              <a:rPr lang="en-US" altLang="ko-KR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문서내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한 번만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id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선택자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요소명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#id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명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–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요소명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생략가능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ul#gnb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	 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list-style-type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none ;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285992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속성명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이나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속성값을 가진 요소에 적용</a:t>
            </a:r>
            <a:endParaRPr lang="ko-KR" altLang="en-US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h1[title]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</a:t>
            </a: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	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background 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#ffff00  ;</a:t>
            </a: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  <a:p>
            <a:pPr marL="2171700" lvl="4" indent="-342900" eaLnBrk="0" latinLnBrk="0" hangingPunct="0">
              <a:buClr>
                <a:srgbClr val="A50021"/>
              </a:buClr>
            </a:pP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a[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href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=“#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wcag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”]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</a:t>
            </a: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	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font-style 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:  italic  ;</a:t>
            </a:r>
          </a:p>
          <a:p>
            <a:pPr marL="2171700" lvl="4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요소와 가상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57158" y="2214554"/>
            <a:ext cx="828680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57300" lvl="2" indent="-342900" eaLnBrk="0" latinLnBrk="0" hangingPunct="0">
              <a:buClr>
                <a:srgbClr val="A50021"/>
              </a:buClr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클래스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(pseudo-classes)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“상황”에 따라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스타일을 적용하는 방법</a:t>
            </a:r>
            <a:endParaRPr lang="en-US" altLang="ko-KR" sz="2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 선언 순서에 유의</a:t>
            </a:r>
            <a:endParaRPr lang="ko-KR" altLang="en-US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eaLnBrk="0" latinLnBrk="0" hangingPunct="0">
              <a:buClr>
                <a:srgbClr val="A50021"/>
              </a:buClr>
            </a:pP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a:link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blue ;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a:visited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purple ;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a:hover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orange ;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a:active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: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red ;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a:focus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background: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#</a:t>
            </a:r>
            <a:r>
              <a:rPr lang="en-US" altLang="ko-KR" sz="2400" b="1" dirty="0" err="1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fcf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;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428736"/>
            <a:ext cx="8229600" cy="5072098"/>
          </a:xfrm>
        </p:spPr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57158" y="2214554"/>
            <a:ext cx="828680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57300" lvl="2" indent="-342900" eaLnBrk="0" latinLnBrk="0" hangingPunct="0">
              <a:buClr>
                <a:srgbClr val="A50021"/>
              </a:buClr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클래스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(pseudo-classes)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“상황”에 따라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스타일을 적용하는 방법</a:t>
            </a:r>
            <a:endParaRPr lang="en-US" altLang="ko-KR" sz="2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 선언 순서에 유의</a:t>
            </a:r>
            <a:endParaRPr lang="ko-KR" altLang="en-US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eaLnBrk="0" latinLnBrk="0" hangingPunct="0">
              <a:buClr>
                <a:srgbClr val="A50021"/>
              </a:buClr>
            </a:pP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a:link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blue ;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a:visited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purple ;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a:hover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orange ;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a:active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color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: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red ;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  <a:p>
            <a:pPr marL="1714500" lvl="3" indent="-342900" eaLnBrk="0" latinLnBrk="0" hangingPunct="0">
              <a:buClr>
                <a:srgbClr val="A50021"/>
              </a:buClr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a:focus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background: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#</a:t>
            </a:r>
            <a:r>
              <a:rPr lang="en-US" altLang="ko-KR" sz="2400" b="1" dirty="0" err="1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fcf</a:t>
            </a:r>
            <a:r>
              <a:rPr lang="en-US" altLang="ko-KR" sz="24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;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300</TotalTime>
  <Words>733</Words>
  <Application>Microsoft Office PowerPoint</Application>
  <PresentationFormat>화면 슬라이드 쇼(4:3)</PresentationFormat>
  <Paragraphs>212</Paragraphs>
  <Slides>22</Slides>
  <Notes>19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ms01_1</vt:lpstr>
      <vt:lpstr>Image</vt:lpstr>
      <vt:lpstr>Part3 자유롭고 창의적인 디자인 기법 (CSS)</vt:lpstr>
      <vt:lpstr>목차</vt:lpstr>
      <vt:lpstr>Section 3.  CSS 선택자</vt:lpstr>
      <vt:lpstr>Type 선택자</vt:lpstr>
      <vt:lpstr>전체 선택자</vt:lpstr>
      <vt:lpstr>class와 id 선택자</vt:lpstr>
      <vt:lpstr>속성(attribute) 선택자</vt:lpstr>
      <vt:lpstr>가상 요소와 가상 클래스</vt:lpstr>
      <vt:lpstr>가상 클래스</vt:lpstr>
      <vt:lpstr>가상 요소</vt:lpstr>
      <vt:lpstr>선택자 조합</vt:lpstr>
      <vt:lpstr>하위 선택자</vt:lpstr>
      <vt:lpstr>자식 선택자</vt:lpstr>
      <vt:lpstr>인접 형제 선택자</vt:lpstr>
      <vt:lpstr>선택자 그룹화</vt:lpstr>
      <vt:lpstr>Section 4.   CSS 개념 및 단위</vt:lpstr>
      <vt:lpstr>상속(Inherit)</vt:lpstr>
      <vt:lpstr>겹침(Cascading)</vt:lpstr>
      <vt:lpstr>특정도(Specificity)</vt:lpstr>
      <vt:lpstr>CSS 주석</vt:lpstr>
      <vt:lpstr>단위(Units)</vt:lpstr>
      <vt:lpstr>색상(color &amp; background)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Preferred Customer</cp:lastModifiedBy>
  <cp:revision>93</cp:revision>
  <dcterms:created xsi:type="dcterms:W3CDTF">2010-03-14T12:09:21Z</dcterms:created>
  <dcterms:modified xsi:type="dcterms:W3CDTF">2010-03-18T08:30:05Z</dcterms:modified>
</cp:coreProperties>
</file>