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24" r:id="rId3"/>
    <p:sldId id="325" r:id="rId4"/>
    <p:sldId id="315" r:id="rId5"/>
    <p:sldId id="327" r:id="rId6"/>
    <p:sldId id="328" r:id="rId7"/>
    <p:sldId id="326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2" r:id="rId20"/>
    <p:sldId id="340" r:id="rId21"/>
    <p:sldId id="341" r:id="rId22"/>
    <p:sldId id="343" r:id="rId23"/>
    <p:sldId id="344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2010-03-20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2010-03-20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2010-03-20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2010-03-20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2010-03-20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2010-03-20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2010-03-20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2010-03-20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2010-03-20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2010-03-20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2010-03-20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2010-03-20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2010-03-20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p:oleObj spid="_x0000_s1026" name="Image" r:id="rId15" imgW="7949206" imgH="5320635" progId="">
              <p:embed/>
            </p:oleObj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2010-03-20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71670" y="1981768"/>
            <a:ext cx="6715140" cy="1285884"/>
          </a:xfrm>
        </p:spPr>
        <p:txBody>
          <a:bodyPr/>
          <a:lstStyle/>
          <a:p>
            <a:pPr algn="l"/>
            <a:r>
              <a:rPr lang="en-US" altLang="ko-KR" smtClean="0"/>
              <a:t>Part4 </a:t>
            </a:r>
            <a:r>
              <a:rPr lang="ko-KR" altLang="en-US" smtClean="0"/>
              <a:t>실전 예제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제우미디어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736" y="227013"/>
            <a:ext cx="6159514" cy="762000"/>
          </a:xfrm>
        </p:spPr>
        <p:txBody>
          <a:bodyPr/>
          <a:lstStyle/>
          <a:p>
            <a:r>
              <a:rPr lang="ko-KR" altLang="en-US" smtClean="0"/>
              <a:t>콘텐츠 그룹화 </a:t>
            </a:r>
            <a:r>
              <a:rPr lang="en-US" altLang="ko-KR" smtClean="0"/>
              <a:t>(</a:t>
            </a:r>
            <a:r>
              <a:rPr lang="ko-KR" altLang="en-US" smtClean="0"/>
              <a:t>메인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5" name="그림 4" descr="콘텐츠그룹화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1577807"/>
            <a:ext cx="8429652" cy="43515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736" y="227013"/>
            <a:ext cx="6159514" cy="762000"/>
          </a:xfrm>
        </p:spPr>
        <p:txBody>
          <a:bodyPr/>
          <a:lstStyle/>
          <a:p>
            <a:r>
              <a:rPr lang="ko-KR" altLang="en-US" smtClean="0"/>
              <a:t>콘텐츠 그룹화 </a:t>
            </a:r>
            <a:r>
              <a:rPr lang="en-US" altLang="ko-KR" smtClean="0"/>
              <a:t>(</a:t>
            </a:r>
            <a:r>
              <a:rPr lang="ko-KR" altLang="en-US" smtClean="0"/>
              <a:t>서브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4" name="그림 3" descr="콘텐츠그룹화_서브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1826937"/>
            <a:ext cx="8501090" cy="39595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7422" y="227013"/>
            <a:ext cx="6572264" cy="762000"/>
          </a:xfrm>
        </p:spPr>
        <p:txBody>
          <a:bodyPr/>
          <a:lstStyle/>
          <a:p>
            <a:r>
              <a:rPr lang="ko-KR" altLang="en-US" smtClean="0"/>
              <a:t>콘텐츠의 논리적인 구성 </a:t>
            </a:r>
            <a:r>
              <a:rPr lang="en-US" altLang="ko-KR" smtClean="0"/>
              <a:t>(</a:t>
            </a:r>
            <a:r>
              <a:rPr lang="ko-KR" altLang="en-US" smtClean="0"/>
              <a:t>메인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5" name="그림 4" descr="논리적인구성_메인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1520" y="1022497"/>
            <a:ext cx="6701008" cy="57640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7422" y="227013"/>
            <a:ext cx="6572264" cy="762000"/>
          </a:xfrm>
        </p:spPr>
        <p:txBody>
          <a:bodyPr/>
          <a:lstStyle/>
          <a:p>
            <a:r>
              <a:rPr lang="ko-KR" altLang="en-US" smtClean="0"/>
              <a:t>콘텐츠의 논리적인 구성 </a:t>
            </a:r>
            <a:r>
              <a:rPr lang="en-US" altLang="ko-KR" smtClean="0"/>
              <a:t>(</a:t>
            </a:r>
            <a:r>
              <a:rPr lang="ko-KR" altLang="en-US" smtClean="0"/>
              <a:t>서브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4" name="그림 3" descr="논리적인구성_서브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7356" y="1021327"/>
            <a:ext cx="6927191" cy="58366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7422" y="227013"/>
            <a:ext cx="6572264" cy="762000"/>
          </a:xfrm>
        </p:spPr>
        <p:txBody>
          <a:bodyPr/>
          <a:lstStyle/>
          <a:p>
            <a:r>
              <a:rPr lang="ko-KR" altLang="en-US" smtClean="0"/>
              <a:t>제목 레벨 정하기 </a:t>
            </a:r>
            <a:r>
              <a:rPr lang="en-US" altLang="ko-KR" smtClean="0"/>
              <a:t>(</a:t>
            </a:r>
            <a:r>
              <a:rPr lang="ko-KR" altLang="en-US" smtClean="0"/>
              <a:t>메인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5" name="그림 4" descr="제목 레벨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8794" y="1180984"/>
            <a:ext cx="6524171" cy="54627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7422" y="227013"/>
            <a:ext cx="6572264" cy="762000"/>
          </a:xfrm>
        </p:spPr>
        <p:txBody>
          <a:bodyPr/>
          <a:lstStyle/>
          <a:p>
            <a:r>
              <a:rPr lang="ko-KR" altLang="en-US" smtClean="0"/>
              <a:t>제목 레벨 정하기 </a:t>
            </a:r>
            <a:r>
              <a:rPr lang="en-US" altLang="ko-KR" smtClean="0"/>
              <a:t>(</a:t>
            </a:r>
            <a:r>
              <a:rPr lang="ko-KR" altLang="en-US" smtClean="0"/>
              <a:t>서브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4" name="그림 3" descr="제목레벨_서브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8926" y="1071546"/>
            <a:ext cx="4695331" cy="5673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7422" y="227013"/>
            <a:ext cx="6572264" cy="762000"/>
          </a:xfrm>
        </p:spPr>
        <p:txBody>
          <a:bodyPr/>
          <a:lstStyle/>
          <a:p>
            <a:r>
              <a:rPr lang="ko-KR" altLang="en-US" smtClean="0"/>
              <a:t>콘텐츠 </a:t>
            </a:r>
            <a:r>
              <a:rPr lang="en-US" altLang="ko-KR" smtClean="0"/>
              <a:t>(</a:t>
            </a:r>
            <a:r>
              <a:rPr lang="ko-KR" altLang="en-US" smtClean="0"/>
              <a:t>인라인 이미지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5" name="그림 4" descr="인라인 이미지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8794" y="1071546"/>
            <a:ext cx="6796825" cy="56110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7422" y="227013"/>
            <a:ext cx="6572264" cy="762000"/>
          </a:xfrm>
        </p:spPr>
        <p:txBody>
          <a:bodyPr/>
          <a:lstStyle/>
          <a:p>
            <a:r>
              <a:rPr lang="ko-KR" altLang="en-US" smtClean="0"/>
              <a:t>콘텐츠 </a:t>
            </a:r>
            <a:r>
              <a:rPr lang="en-US" altLang="ko-KR" smtClean="0"/>
              <a:t>(</a:t>
            </a:r>
            <a:r>
              <a:rPr lang="ko-KR" altLang="en-US" smtClean="0"/>
              <a:t>배경 이미지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4" name="그림 3" descr="이미지콘텐츠_배경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8794" y="1071546"/>
            <a:ext cx="6786610" cy="56157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7422" y="227013"/>
            <a:ext cx="6572264" cy="762000"/>
          </a:xfrm>
        </p:spPr>
        <p:txBody>
          <a:bodyPr/>
          <a:lstStyle/>
          <a:p>
            <a:r>
              <a:rPr lang="ko-KR" altLang="en-US" smtClean="0"/>
              <a:t>콘텐츠 </a:t>
            </a:r>
            <a:r>
              <a:rPr lang="en-US" altLang="ko-KR" smtClean="0"/>
              <a:t>(</a:t>
            </a:r>
            <a:r>
              <a:rPr lang="ko-KR" altLang="en-US" smtClean="0"/>
              <a:t>텍스트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5" name="그림 4" descr="텍스트콘텐츠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7356" y="1037113"/>
            <a:ext cx="6853538" cy="56780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7422" y="227013"/>
            <a:ext cx="6572264" cy="762000"/>
          </a:xfrm>
        </p:spPr>
        <p:txBody>
          <a:bodyPr/>
          <a:lstStyle/>
          <a:p>
            <a:r>
              <a:rPr lang="ko-KR" altLang="en-US" smtClean="0"/>
              <a:t>의미에 맞는 </a:t>
            </a:r>
            <a:r>
              <a:rPr lang="en-US" altLang="ko-KR" smtClean="0"/>
              <a:t>Markup (</a:t>
            </a:r>
            <a:r>
              <a:rPr lang="ko-KR" altLang="en-US" smtClean="0"/>
              <a:t>메인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4" name="그림 3" descr="의미_메인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4546" y="1040366"/>
            <a:ext cx="6554598" cy="5746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r>
              <a:rPr lang="en-US" altLang="ko-KR" sz="4000" smtClean="0">
                <a:solidFill>
                  <a:srgbClr val="000000"/>
                </a:solidFill>
              </a:rPr>
              <a:t> </a:t>
            </a:r>
            <a:r>
              <a:rPr lang="ko-KR" altLang="en-US" sz="4000" smtClean="0">
                <a:solidFill>
                  <a:srgbClr val="000000"/>
                </a:solidFill>
              </a:rPr>
              <a:t>제작 가이드</a:t>
            </a:r>
            <a:endParaRPr lang="ko-KR" altLang="en-US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7422" y="227013"/>
            <a:ext cx="6572264" cy="762000"/>
          </a:xfrm>
        </p:spPr>
        <p:txBody>
          <a:bodyPr/>
          <a:lstStyle/>
          <a:p>
            <a:r>
              <a:rPr lang="ko-KR" altLang="en-US" smtClean="0"/>
              <a:t>의미에 맞는 </a:t>
            </a:r>
            <a:r>
              <a:rPr lang="en-US" altLang="ko-KR" smtClean="0"/>
              <a:t>Markup (</a:t>
            </a:r>
            <a:r>
              <a:rPr lang="ko-KR" altLang="en-US" smtClean="0"/>
              <a:t>메인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1472" y="1357298"/>
            <a:ext cx="8358246" cy="548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WebCafe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로고 → 페이지 제목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최상위 정보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&lt;h1&gt;</a:t>
            </a:r>
          </a:p>
          <a:p>
            <a:pPr>
              <a:spcAft>
                <a:spcPts val="2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보조 네비게이션 → 순서 없는 목록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&lt;ul&gt;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목록들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&lt;li&gt;</a:t>
            </a:r>
          </a:p>
          <a:p>
            <a:pPr>
              <a:spcAft>
                <a:spcPts val="2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 메뉴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(Global Navigation Bar) →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순서 없는 목록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&lt;ul&gt;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목록들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&lt;li&gt;</a:t>
            </a:r>
          </a:p>
          <a:p>
            <a:pPr>
              <a:spcAft>
                <a:spcPts val="2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 비주얼 → 정보가 아닌 일반적인 콘텐츠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&lt;p&gt;</a:t>
            </a:r>
          </a:p>
          <a:p>
            <a:pPr>
              <a:spcAft>
                <a:spcPts val="2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 → 입력 폼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&lt;form&gt;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 제목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&lt;h3&gt;,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버튼은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&lt;fieldset&gt;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그룹화</a:t>
            </a:r>
          </a:p>
          <a:p>
            <a:pPr>
              <a:spcAft>
                <a:spcPts val="2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6.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배너 → 순서 없는 목록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&lt;ul&gt;</a:t>
            </a:r>
          </a:p>
          <a:p>
            <a:pPr>
              <a:spcAft>
                <a:spcPts val="2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7.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표준이란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→ 웹 표준에 대한 제목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&lt;h3&gt;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설명이 있는 정의형 목록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&lt;dl&gt;</a:t>
            </a:r>
          </a:p>
          <a:p>
            <a:pPr>
              <a:spcAft>
                <a:spcPts val="2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8.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자료검색 → 검색 폼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&lt;form&gt;</a:t>
            </a:r>
          </a:p>
          <a:p>
            <a:pPr>
              <a:spcAft>
                <a:spcPts val="2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9.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자료실 → 공지사항 제목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&lt;h3&gt;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순서 없는 목록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&lt;ul&gt;</a:t>
            </a:r>
          </a:p>
          <a:p>
            <a:pPr>
              <a:spcAft>
                <a:spcPts val="2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10.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새소식 → 새소식 제목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&lt;h3&gt;,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새소식 게시물 제목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&lt;h4&gt;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본문 단락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Aft>
                <a:spcPts val="2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이벤트 → 제목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&lt;h3&gt;,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이벤트 내용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&lt;p&gt;</a:t>
            </a:r>
          </a:p>
          <a:p>
            <a:pPr>
              <a:spcAft>
                <a:spcPts val="2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관련 사이트 → 제목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&lt;h3&gt;, &lt;select&gt;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이용한 링크</a:t>
            </a:r>
          </a:p>
          <a:p>
            <a:pPr>
              <a:spcAft>
                <a:spcPts val="2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13.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인기 사이트 → 순위 정보를 가진 순서 있는 목록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&lt;ol&gt;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목록들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&lt;li&gt;</a:t>
            </a:r>
          </a:p>
          <a:p>
            <a:pPr>
              <a:spcAft>
                <a:spcPts val="2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14.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슬로건 → 팀 버너스 리경의 웹의 의의에 대한 이야기 중 인용구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&lt;q&gt;</a:t>
            </a:r>
          </a:p>
          <a:p>
            <a:pPr>
              <a:spcAft>
                <a:spcPts val="2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15.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WebCafe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로고 → 하단에 사이트 정보를 나타내 주는 로고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&lt;p&gt;</a:t>
            </a:r>
          </a:p>
          <a:p>
            <a:pPr>
              <a:spcAft>
                <a:spcPts val="2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16.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사이트 이용 관련 메뉴 → 순서 없는 목록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&lt;ul&gt;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목록들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&lt;li&gt;</a:t>
            </a:r>
          </a:p>
          <a:p>
            <a:pPr>
              <a:spcAft>
                <a:spcPts val="2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17.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사이트 정보 → 사이트 담당자 및 연락처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카피라이트의 정보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address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7422" y="227013"/>
            <a:ext cx="6572264" cy="762000"/>
          </a:xfrm>
        </p:spPr>
        <p:txBody>
          <a:bodyPr/>
          <a:lstStyle/>
          <a:p>
            <a:r>
              <a:rPr lang="ko-KR" altLang="en-US" smtClean="0"/>
              <a:t>의미에 맞는 </a:t>
            </a:r>
            <a:r>
              <a:rPr lang="en-US" altLang="ko-KR" smtClean="0"/>
              <a:t>Markup (</a:t>
            </a:r>
            <a:r>
              <a:rPr lang="ko-KR" altLang="en-US" smtClean="0"/>
              <a:t>서브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3" name="그림 2" descr="의미_서브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7356" y="960881"/>
            <a:ext cx="6827523" cy="589711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의미에 맞는 </a:t>
            </a:r>
            <a:r>
              <a:rPr lang="en-US" altLang="ko-KR" smtClean="0"/>
              <a:t>Markup (</a:t>
            </a:r>
            <a:r>
              <a:rPr lang="ko-KR" altLang="en-US" smtClean="0"/>
              <a:t>메인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4348" y="1571612"/>
            <a:ext cx="8001056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WebCafe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로고 → 페이지 제목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최상위 정보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&lt;h1&gt;</a:t>
            </a:r>
          </a:p>
          <a:p>
            <a:pPr>
              <a:spcAft>
                <a:spcPts val="8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보조 네비게이션 → 순서 없는 목록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&lt;ul&gt;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목록들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&lt;li&gt;</a:t>
            </a:r>
          </a:p>
          <a:p>
            <a:pPr>
              <a:spcAft>
                <a:spcPts val="8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 메뉴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(Global Navigation Bar) →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순서 없는 목록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&lt;ul&gt;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목록들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&lt;li&gt;</a:t>
            </a:r>
          </a:p>
          <a:p>
            <a:pPr>
              <a:spcAft>
                <a:spcPts val="8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서브 메뉴 → 순서 없는 목록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&lt;ul&gt;</a:t>
            </a:r>
          </a:p>
          <a:p>
            <a:pPr>
              <a:spcAft>
                <a:spcPts val="8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자료검색 → 검색 폼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&lt;form&gt;</a:t>
            </a:r>
          </a:p>
          <a:p>
            <a:pPr>
              <a:spcAft>
                <a:spcPts val="8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 위치 표시 →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&lt;p&gt;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링크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&lt;a&gt;</a:t>
            </a:r>
          </a:p>
          <a:p>
            <a:pPr>
              <a:spcAft>
                <a:spcPts val="8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 제목 → 제목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&lt;h2&gt;</a:t>
            </a:r>
          </a:p>
          <a:p>
            <a:pPr>
              <a:spcAft>
                <a:spcPts val="8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본문 콘텐츠 → 콘텐츠 특성에 따라 맞추어 마크업</a:t>
            </a:r>
          </a:p>
          <a:p>
            <a:pPr>
              <a:spcAft>
                <a:spcPts val="8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9.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퀵 메뉴 → 제목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&lt;h2&gt;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순서 없는 목록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&lt;ul&gt;</a:t>
            </a:r>
          </a:p>
          <a:p>
            <a:pPr>
              <a:spcAft>
                <a:spcPts val="8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슬로건 → 팀 버너스 리경의 웹의 의의에 대한 이야기 중 인용구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&lt;q&gt;</a:t>
            </a:r>
          </a:p>
          <a:p>
            <a:pPr>
              <a:spcAft>
                <a:spcPts val="8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WebCafe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로고 → 하단에 사이트 정보를 나타내 주는 로고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&lt;p&gt;</a:t>
            </a:r>
          </a:p>
          <a:p>
            <a:pPr>
              <a:spcAft>
                <a:spcPts val="8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사이트 이용 관련 메뉴 → 순서 없는 목록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&lt;ul&gt;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목록들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&lt;li&gt;</a:t>
            </a:r>
          </a:p>
          <a:p>
            <a:pPr>
              <a:spcAft>
                <a:spcPts val="800"/>
              </a:spcAft>
            </a:pP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13.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사이트 정보 → 사이트 담당자 및 연락처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카피라이트의 정보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address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r>
              <a:rPr lang="en-US" altLang="ko-KR" sz="4000" smtClean="0">
                <a:solidFill>
                  <a:srgbClr val="000000"/>
                </a:solidFill>
              </a:rPr>
              <a:t> </a:t>
            </a:r>
            <a:r>
              <a:rPr lang="ko-KR" altLang="en-US" sz="4000" smtClean="0">
                <a:solidFill>
                  <a:srgbClr val="000000"/>
                </a:solidFill>
              </a:rPr>
              <a:t>제작 실습</a:t>
            </a:r>
            <a:endParaRPr lang="ko-KR" altLang="en-US" sz="4000">
              <a:solidFill>
                <a:srgbClr val="000000"/>
              </a:solidFill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 bwMode="white">
          <a:xfrm>
            <a:off x="1714480" y="4071942"/>
            <a:ext cx="6819992" cy="176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kumimoji="0" lang="ko-KR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부록 </a:t>
            </a:r>
            <a:r>
              <a:rPr kumimoji="0" lang="en-US" altLang="ko-KR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CD</a:t>
            </a:r>
            <a:r>
              <a:rPr kumimoji="0" lang="ko-KR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의 </a:t>
            </a:r>
            <a:r>
              <a:rPr kumimoji="0" lang="en-US" altLang="ko-KR" sz="2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Part4</a:t>
            </a:r>
            <a:r>
              <a:rPr kumimoji="0" lang="ko-KR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의</a:t>
            </a:r>
            <a:r>
              <a:rPr kumimoji="0" lang="en-US" altLang="ko-KR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kumimoji="0" lang="ko-KR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예제를 따라 실습</a:t>
            </a:r>
            <a:endParaRPr kumimoji="0" lang="ko-KR" altLang="en-US" sz="2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"/>
          <p:cNvSpPr>
            <a:spLocks noChangeArrowheads="1"/>
          </p:cNvSpPr>
          <p:nvPr/>
        </p:nvSpPr>
        <p:spPr bwMode="white">
          <a:xfrm>
            <a:off x="0" y="0"/>
            <a:ext cx="9144000" cy="1857364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22"/>
          <p:cNvSpPr>
            <a:spLocks/>
          </p:cNvSpPr>
          <p:nvPr/>
        </p:nvSpPr>
        <p:spPr bwMode="gray">
          <a:xfrm>
            <a:off x="0" y="1857364"/>
            <a:ext cx="1500166" cy="5333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21"/>
          <p:cNvSpPr>
            <a:spLocks/>
          </p:cNvSpPr>
          <p:nvPr/>
        </p:nvSpPr>
        <p:spPr bwMode="gray">
          <a:xfrm>
            <a:off x="1500166" y="603253"/>
            <a:ext cx="7643834" cy="1254111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7422" y="642918"/>
            <a:ext cx="6572296" cy="1143008"/>
          </a:xfrm>
        </p:spPr>
        <p:txBody>
          <a:bodyPr/>
          <a:lstStyle/>
          <a:p>
            <a:r>
              <a:rPr lang="en-US" altLang="ko-KR" smtClean="0"/>
              <a:t>WSG</a:t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en-US" altLang="ko-KR" smtClean="0"/>
              <a:t>Web Standardization Guide)</a:t>
            </a:r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85804" y="2857496"/>
            <a:ext cx="7943848" cy="307183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ko-KR" altLang="en-US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실전 예제 사이트는 </a:t>
            </a:r>
            <a:r>
              <a:rPr lang="en-US" altLang="ko-KR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WebCafe</a:t>
            </a:r>
            <a:r>
              <a:rPr lang="ko-KR" altLang="en-US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</a:t>
            </a:r>
            <a:r>
              <a:rPr lang="ko-KR" altLang="en-US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이름을 가진 </a:t>
            </a:r>
            <a:r>
              <a:rPr lang="en-US" altLang="ko-KR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CSS, </a:t>
            </a:r>
            <a:r>
              <a:rPr lang="ko-KR" altLang="en-US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그리고 웹 표준과 웹 접근성에 </a:t>
            </a:r>
            <a:r>
              <a:rPr lang="ko-KR" altLang="en-US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관한 </a:t>
            </a:r>
            <a:r>
              <a:rPr lang="ko-KR" altLang="en-US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정보 콘텐츠로 구성 되어 있습니다</a:t>
            </a:r>
            <a:r>
              <a:rPr lang="en-US" altLang="ko-KR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0" lang="en-US" altLang="ko-KR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ko-KR" altLang="en-US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이제 부터 디자인 시안</a:t>
            </a:r>
            <a:r>
              <a:rPr lang="en-US" altLang="ko-KR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폴더 구조 및</a:t>
            </a:r>
            <a:r>
              <a:rPr lang="en-US" altLang="ko-KR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en-US" altLang="ko-KR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시안 </a:t>
            </a:r>
            <a:r>
              <a:rPr lang="en-US" altLang="ko-KR" smtClean="0"/>
              <a:t>(</a:t>
            </a:r>
            <a:r>
              <a:rPr lang="ko-KR" altLang="en-US" smtClean="0"/>
              <a:t>메인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9" name="그림 8" descr="메인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43174" y="1357298"/>
            <a:ext cx="5621041" cy="522032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시안 </a:t>
            </a:r>
            <a:r>
              <a:rPr lang="en-US" altLang="ko-KR" smtClean="0"/>
              <a:t>(</a:t>
            </a:r>
            <a:r>
              <a:rPr lang="ko-KR" altLang="en-US" smtClean="0"/>
              <a:t>서브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4" name="그림 3" descr="HTML소개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0562" y="1357298"/>
            <a:ext cx="4172625" cy="5082200"/>
          </a:xfrm>
          <a:prstGeom prst="rect">
            <a:avLst/>
          </a:prstGeom>
        </p:spPr>
      </p:pic>
      <p:pic>
        <p:nvPicPr>
          <p:cNvPr id="5" name="그림 4" descr="회원가입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58" y="1714487"/>
            <a:ext cx="3929090" cy="34413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시안 </a:t>
            </a:r>
            <a:r>
              <a:rPr lang="en-US" altLang="ko-KR" smtClean="0"/>
              <a:t>(</a:t>
            </a:r>
            <a:r>
              <a:rPr lang="ko-KR" altLang="en-US" smtClean="0"/>
              <a:t>서브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6" name="그림 5" descr="갤러리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428736"/>
            <a:ext cx="4664086" cy="4071966"/>
          </a:xfrm>
          <a:prstGeom prst="rect">
            <a:avLst/>
          </a:prstGeom>
        </p:spPr>
      </p:pic>
      <p:pic>
        <p:nvPicPr>
          <p:cNvPr id="7" name="그림 6" descr="묻고답하기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868" y="2357430"/>
            <a:ext cx="4984159" cy="41412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폴더 구조</a:t>
            </a:r>
            <a:endParaRPr lang="ko-KR" altLang="en-US"/>
          </a:p>
        </p:txBody>
      </p:sp>
      <p:pic>
        <p:nvPicPr>
          <p:cNvPr id="6" name="그림 5" descr="폴더구조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1670" y="1223228"/>
            <a:ext cx="5400040" cy="55633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736" y="227013"/>
            <a:ext cx="6159514" cy="762000"/>
          </a:xfrm>
        </p:spPr>
        <p:txBody>
          <a:bodyPr/>
          <a:lstStyle/>
          <a:p>
            <a:r>
              <a:rPr lang="ko-KR" altLang="en-US" smtClean="0"/>
              <a:t>파일명 규칙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714372" y="2357458"/>
            <a:ext cx="3429000" cy="40719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ko-KR" altLang="en-US" sz="2400" smtClean="0"/>
              <a:t>메인 </a:t>
            </a:r>
            <a:r>
              <a:rPr lang="en-US" altLang="ko-KR" sz="2400" smtClean="0"/>
              <a:t>: </a:t>
            </a:r>
            <a:r>
              <a:rPr lang="en-US" altLang="ko-KR" sz="2400" smtClean="0">
                <a:solidFill>
                  <a:srgbClr val="0070C0"/>
                </a:solidFill>
              </a:rPr>
              <a:t>index.html</a:t>
            </a:r>
          </a:p>
          <a:p>
            <a:pPr>
              <a:spcAft>
                <a:spcPts val="1200"/>
              </a:spcAft>
            </a:pPr>
            <a:r>
              <a:rPr lang="en-US" altLang="ko-KR" sz="2400" smtClean="0"/>
              <a:t>HTML</a:t>
            </a:r>
            <a:r>
              <a:rPr lang="ko-KR" altLang="en-US" sz="2400" smtClean="0"/>
              <a:t>에 대해 </a:t>
            </a:r>
            <a:r>
              <a:rPr lang="en-US" altLang="ko-KR" sz="2400" smtClean="0"/>
              <a:t>: </a:t>
            </a:r>
            <a:r>
              <a:rPr lang="en-US" altLang="ko-KR" sz="2400" smtClean="0">
                <a:solidFill>
                  <a:srgbClr val="0070C0"/>
                </a:solidFill>
              </a:rPr>
              <a:t>introduce.html</a:t>
            </a:r>
          </a:p>
          <a:p>
            <a:pPr>
              <a:spcAft>
                <a:spcPts val="1200"/>
              </a:spcAft>
            </a:pPr>
            <a:r>
              <a:rPr lang="ko-KR" altLang="en-US" sz="2400" smtClean="0"/>
              <a:t>묻고 </a:t>
            </a:r>
            <a:r>
              <a:rPr lang="ko-KR" altLang="en-US" sz="2400" smtClean="0"/>
              <a:t>답하기 </a:t>
            </a:r>
            <a:r>
              <a:rPr lang="en-US" altLang="ko-KR" sz="2400" smtClean="0"/>
              <a:t>: </a:t>
            </a:r>
            <a:r>
              <a:rPr lang="en-US" altLang="ko-KR" sz="2400" smtClean="0">
                <a:solidFill>
                  <a:srgbClr val="0070C0"/>
                </a:solidFill>
              </a:rPr>
              <a:t>faq_list.html</a:t>
            </a:r>
          </a:p>
          <a:p>
            <a:pPr>
              <a:spcAft>
                <a:spcPts val="1200"/>
              </a:spcAft>
            </a:pPr>
            <a:r>
              <a:rPr lang="ko-KR" altLang="en-US" sz="2400" smtClean="0"/>
              <a:t>이미지 </a:t>
            </a:r>
            <a:r>
              <a:rPr lang="ko-KR" altLang="en-US" sz="2400" smtClean="0"/>
              <a:t>갤러리 </a:t>
            </a:r>
            <a:r>
              <a:rPr lang="en-US" altLang="ko-KR" sz="2400" smtClean="0"/>
              <a:t>: </a:t>
            </a:r>
            <a:r>
              <a:rPr lang="en-US" altLang="ko-KR" sz="2400" smtClean="0">
                <a:solidFill>
                  <a:srgbClr val="0070C0"/>
                </a:solidFill>
              </a:rPr>
              <a:t>gallery.html</a:t>
            </a:r>
          </a:p>
          <a:p>
            <a:pPr>
              <a:spcAft>
                <a:spcPts val="1200"/>
              </a:spcAft>
            </a:pPr>
            <a:r>
              <a:rPr lang="ko-KR" altLang="en-US" sz="2400" smtClean="0"/>
              <a:t>회원가입 </a:t>
            </a:r>
            <a:r>
              <a:rPr lang="en-US" altLang="ko-KR" sz="2400" smtClean="0"/>
              <a:t>: </a:t>
            </a:r>
            <a:r>
              <a:rPr lang="en-US" altLang="ko-KR" sz="2400" smtClean="0">
                <a:solidFill>
                  <a:srgbClr val="0070C0"/>
                </a:solidFill>
              </a:rPr>
              <a:t>join.html</a:t>
            </a:r>
            <a:endParaRPr lang="ko-KR" altLang="en-US" sz="2400">
              <a:solidFill>
                <a:srgbClr val="0070C0"/>
              </a:solidFill>
            </a:endParaRPr>
          </a:p>
        </p:txBody>
      </p:sp>
      <p:pic>
        <p:nvPicPr>
          <p:cNvPr id="5" name="그림 4" descr="파일명규칙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2049865"/>
            <a:ext cx="4192785" cy="4522407"/>
          </a:xfrm>
          <a:prstGeom prst="rect">
            <a:avLst/>
          </a:prstGeom>
        </p:spPr>
      </p:pic>
      <p:sp>
        <p:nvSpPr>
          <p:cNvPr id="7" name="내용 개체 틀 3"/>
          <p:cNvSpPr txBox="1">
            <a:spLocks/>
          </p:cNvSpPr>
          <p:nvPr/>
        </p:nvSpPr>
        <p:spPr bwMode="auto">
          <a:xfrm>
            <a:off x="928662" y="1500174"/>
            <a:ext cx="292895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HTML </a:t>
            </a:r>
            <a:r>
              <a: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문서 파일명</a:t>
            </a:r>
            <a:endParaRPr kumimoji="0" lang="en-US" altLang="ko-KR" sz="24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 bwMode="auto">
          <a:xfrm>
            <a:off x="5500694" y="1500174"/>
            <a:ext cx="228601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이미지 파일명</a:t>
            </a:r>
            <a:endParaRPr kumimoji="0" lang="en-US" altLang="ko-KR" sz="24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736" y="227013"/>
            <a:ext cx="6159514" cy="762000"/>
          </a:xfrm>
        </p:spPr>
        <p:txBody>
          <a:bodyPr/>
          <a:lstStyle/>
          <a:p>
            <a:r>
              <a:rPr lang="en-US" altLang="ko-KR" smtClean="0"/>
              <a:t>CSS </a:t>
            </a:r>
            <a:r>
              <a:rPr lang="ko-KR" altLang="en-US" smtClean="0"/>
              <a:t>파일 </a:t>
            </a:r>
            <a:r>
              <a:rPr lang="ko-KR" altLang="en-US" smtClean="0"/>
              <a:t>구조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714348" y="1643050"/>
            <a:ext cx="7929594" cy="4572032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ko-KR" sz="2400" smtClean="0">
                <a:solidFill>
                  <a:srgbClr val="FF0000"/>
                </a:solidFill>
              </a:rPr>
              <a:t>reset.css</a:t>
            </a:r>
            <a:r>
              <a:rPr lang="en-US" altLang="ko-KR" sz="2400" smtClean="0"/>
              <a:t> </a:t>
            </a:r>
            <a:r>
              <a:rPr lang="en-US" altLang="ko-KR" sz="2400" smtClean="0"/>
              <a:t>: HTML</a:t>
            </a:r>
            <a:r>
              <a:rPr lang="ko-KR" altLang="en-US" sz="2400" smtClean="0"/>
              <a:t>의 기본 속성값을 초기화해 주는 역할</a:t>
            </a:r>
            <a:r>
              <a:rPr lang="en-US" altLang="ko-KR" sz="2400" smtClean="0"/>
              <a:t>. </a:t>
            </a:r>
            <a:r>
              <a:rPr lang="ko-KR" altLang="en-US" sz="2400" smtClean="0"/>
              <a:t>모든 페이지에 적용</a:t>
            </a:r>
          </a:p>
          <a:p>
            <a:pPr>
              <a:spcAft>
                <a:spcPts val="1000"/>
              </a:spcAft>
            </a:pPr>
            <a:r>
              <a:rPr lang="en-US" altLang="ko-KR" sz="2400" smtClean="0">
                <a:solidFill>
                  <a:srgbClr val="FF0000"/>
                </a:solidFill>
              </a:rPr>
              <a:t>base.css</a:t>
            </a:r>
            <a:r>
              <a:rPr lang="en-US" altLang="ko-KR" sz="2400" smtClean="0"/>
              <a:t> </a:t>
            </a:r>
            <a:r>
              <a:rPr lang="en-US" altLang="ko-KR" sz="2400" smtClean="0"/>
              <a:t>: </a:t>
            </a:r>
            <a:r>
              <a:rPr lang="ko-KR" altLang="en-US" sz="2400" smtClean="0"/>
              <a:t>사이트 전체에 적용되는 기본 설정값</a:t>
            </a:r>
            <a:r>
              <a:rPr lang="en-US" altLang="ko-KR" sz="2400" smtClean="0"/>
              <a:t>. </a:t>
            </a:r>
            <a:endParaRPr lang="en-US" altLang="ko-KR" sz="2400" smtClean="0"/>
          </a:p>
          <a:p>
            <a:pPr>
              <a:spcAft>
                <a:spcPts val="1000"/>
              </a:spcAft>
            </a:pPr>
            <a:r>
              <a:rPr lang="en-US" altLang="ko-KR" sz="2400" smtClean="0">
                <a:solidFill>
                  <a:srgbClr val="FF0000"/>
                </a:solidFill>
              </a:rPr>
              <a:t>layout.css </a:t>
            </a:r>
            <a:r>
              <a:rPr lang="en-US" altLang="ko-KR" sz="2400" smtClean="0"/>
              <a:t>: </a:t>
            </a:r>
            <a:r>
              <a:rPr lang="ko-KR" altLang="en-US" sz="2400" smtClean="0"/>
              <a:t>사이트 레이아웃용</a:t>
            </a:r>
          </a:p>
          <a:p>
            <a:pPr>
              <a:spcAft>
                <a:spcPts val="1000"/>
              </a:spcAft>
            </a:pPr>
            <a:r>
              <a:rPr lang="en-US" altLang="ko-KR" sz="2400" smtClean="0">
                <a:solidFill>
                  <a:srgbClr val="FF0000"/>
                </a:solidFill>
              </a:rPr>
              <a:t>main.css</a:t>
            </a:r>
            <a:r>
              <a:rPr lang="en-US" altLang="ko-KR" sz="2400" smtClean="0"/>
              <a:t> </a:t>
            </a:r>
            <a:r>
              <a:rPr lang="en-US" altLang="ko-KR" sz="2400" smtClean="0"/>
              <a:t>: </a:t>
            </a:r>
            <a:r>
              <a:rPr lang="ko-KR" altLang="en-US" sz="2400" smtClean="0"/>
              <a:t>메인 전용 </a:t>
            </a:r>
            <a:r>
              <a:rPr lang="en-US" altLang="ko-KR" sz="2400" smtClean="0"/>
              <a:t>CSS</a:t>
            </a:r>
          </a:p>
          <a:p>
            <a:pPr>
              <a:spcAft>
                <a:spcPts val="1000"/>
              </a:spcAft>
            </a:pPr>
            <a:r>
              <a:rPr lang="en-US" altLang="ko-KR" sz="2400" smtClean="0">
                <a:solidFill>
                  <a:srgbClr val="FF0000"/>
                </a:solidFill>
              </a:rPr>
              <a:t>board.css</a:t>
            </a:r>
            <a:r>
              <a:rPr lang="en-US" altLang="ko-KR" sz="2400" smtClean="0"/>
              <a:t> </a:t>
            </a:r>
            <a:r>
              <a:rPr lang="en-US" altLang="ko-KR" sz="2400" smtClean="0"/>
              <a:t>: </a:t>
            </a:r>
            <a:r>
              <a:rPr lang="ko-KR" altLang="en-US" sz="2400" smtClean="0"/>
              <a:t>게시판 전용 </a:t>
            </a:r>
            <a:r>
              <a:rPr lang="en-US" altLang="ko-KR" sz="2400" smtClean="0"/>
              <a:t>CSS</a:t>
            </a:r>
            <a:r>
              <a:rPr lang="en-US" altLang="ko-KR" sz="2400" smtClean="0"/>
              <a:t>.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게시판 </a:t>
            </a:r>
            <a:r>
              <a:rPr lang="ko-KR" altLang="en-US" sz="2400" smtClean="0"/>
              <a:t>스킨과 비슷한 역할을 함</a:t>
            </a:r>
            <a:r>
              <a:rPr lang="en-US" altLang="ko-KR" sz="2400" smtClean="0"/>
              <a:t>.</a:t>
            </a:r>
          </a:p>
          <a:p>
            <a:pPr>
              <a:spcAft>
                <a:spcPts val="1000"/>
              </a:spcAft>
            </a:pPr>
            <a:r>
              <a:rPr lang="en-US" altLang="ko-KR" sz="2400" smtClean="0">
                <a:solidFill>
                  <a:srgbClr val="FF0000"/>
                </a:solidFill>
              </a:rPr>
              <a:t>htmlinfo.css</a:t>
            </a:r>
            <a:r>
              <a:rPr lang="en-US" altLang="ko-KR" sz="2400" smtClean="0">
                <a:solidFill>
                  <a:srgbClr val="FF0000"/>
                </a:solidFill>
              </a:rPr>
              <a:t>, qna.css </a:t>
            </a:r>
            <a:r>
              <a:rPr lang="ko-KR" altLang="en-US" sz="2400" smtClean="0"/>
              <a:t>등 </a:t>
            </a:r>
            <a:r>
              <a:rPr lang="en-US" altLang="ko-KR" sz="2400" smtClean="0"/>
              <a:t>: </a:t>
            </a:r>
            <a:r>
              <a:rPr lang="ko-KR" altLang="en-US" sz="2400" smtClean="0"/>
              <a:t>각 서브 카테고리에 사용되는 </a:t>
            </a:r>
            <a:r>
              <a:rPr lang="ko-KR" altLang="en-US" sz="2400" smtClean="0"/>
              <a:t>콘텐츠 </a:t>
            </a:r>
            <a:r>
              <a:rPr lang="ko-KR" altLang="en-US" sz="2400" smtClean="0"/>
              <a:t>디자인용 </a:t>
            </a:r>
            <a:r>
              <a:rPr lang="en-US" altLang="ko-KR" sz="2400" smtClean="0"/>
              <a:t>CSS</a:t>
            </a:r>
            <a:endParaRPr lang="ko-KR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 슬라이드</Template>
  <TotalTime>518</TotalTime>
  <Words>685</Words>
  <Application>Microsoft Office PowerPoint</Application>
  <PresentationFormat>화면 슬라이드 쇼(4:3)</PresentationFormat>
  <Paragraphs>90</Paragraphs>
  <Slides>23</Slides>
  <Notes>19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ms01_1</vt:lpstr>
      <vt:lpstr>Image</vt:lpstr>
      <vt:lpstr>Part4 실전 예제</vt:lpstr>
      <vt:lpstr> 제작 가이드</vt:lpstr>
      <vt:lpstr>WSG (Web Standardization Guide)</vt:lpstr>
      <vt:lpstr>디자인 시안 (메인)</vt:lpstr>
      <vt:lpstr>디자인 시안 (서브)</vt:lpstr>
      <vt:lpstr>디자인 시안 (서브)</vt:lpstr>
      <vt:lpstr>폴더 구조</vt:lpstr>
      <vt:lpstr>파일명 규칙</vt:lpstr>
      <vt:lpstr>CSS 파일 구조</vt:lpstr>
      <vt:lpstr>콘텐츠 그룹화 (메인)</vt:lpstr>
      <vt:lpstr>콘텐츠 그룹화 (서브)</vt:lpstr>
      <vt:lpstr>콘텐츠의 논리적인 구성 (메인)</vt:lpstr>
      <vt:lpstr>콘텐츠의 논리적인 구성 (서브)</vt:lpstr>
      <vt:lpstr>제목 레벨 정하기 (메인)</vt:lpstr>
      <vt:lpstr>제목 레벨 정하기 (서브)</vt:lpstr>
      <vt:lpstr>콘텐츠 (인라인 이미지)</vt:lpstr>
      <vt:lpstr>콘텐츠 (배경 이미지)</vt:lpstr>
      <vt:lpstr>콘텐츠 (텍스트)</vt:lpstr>
      <vt:lpstr>의미에 맞는 Markup (메인)</vt:lpstr>
      <vt:lpstr>의미에 맞는 Markup (메인)</vt:lpstr>
      <vt:lpstr>의미에 맞는 Markup (서브)</vt:lpstr>
      <vt:lpstr>의미에 맞는 Markup (메인)</vt:lpstr>
      <vt:lpstr> 제작 실습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슬비</cp:lastModifiedBy>
  <cp:revision>166</cp:revision>
  <dcterms:created xsi:type="dcterms:W3CDTF">2010-03-14T12:09:21Z</dcterms:created>
  <dcterms:modified xsi:type="dcterms:W3CDTF">2010-03-20T03:34:39Z</dcterms:modified>
</cp:coreProperties>
</file>