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3" r:id="rId23"/>
    <p:sldId id="336" r:id="rId24"/>
    <p:sldId id="33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p:oleObj spid="_x0000_s1026" name="Image" r:id="rId15" imgW="7949206" imgH="5320635" progId="">
              <p:embed/>
            </p:oleObj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2010-04-08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en-US" altLang="ko-KR" smtClean="0"/>
              <a:t>Part2 </a:t>
            </a:r>
            <a:r>
              <a:rPr lang="ko-KR" altLang="en-US" smtClean="0"/>
              <a:t>견고한 웹을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구조설계 </a:t>
            </a:r>
            <a:r>
              <a:rPr lang="en-US" altLang="ko-KR" smtClean="0"/>
              <a:t>(XHTML)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제우미디어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6. </a:t>
            </a:r>
            <a:r>
              <a:rPr lang="ko-KR" altLang="en-US" sz="2400" smtClean="0"/>
              <a:t>모든 속성값에 인용 부호 사용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의 경우 속성에 값을 지정할 때 인용 부호를 생략할 수 있지만</a:t>
            </a:r>
            <a:r>
              <a:rPr lang="en-US" altLang="ko-KR" sz="2000" smtClean="0"/>
              <a:t>, XHTML</a:t>
            </a:r>
            <a:r>
              <a:rPr lang="ko-KR" altLang="en-US" sz="2000" smtClean="0"/>
              <a:t>의 경우에는 속성값은 시작과 끝을 반드시 인용 부호로 감싸야 합니다</a:t>
            </a:r>
            <a:r>
              <a:rPr lang="en-US" altLang="ko-KR" sz="2000" smtClean="0"/>
              <a:t>.</a:t>
            </a:r>
            <a:endParaRPr lang="en-US" altLang="ko-KR" sz="6600" smtClean="0"/>
          </a:p>
        </p:txBody>
      </p:sp>
      <p:pic>
        <p:nvPicPr>
          <p:cNvPr id="7" name="그림 6" descr="서식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3487" y="1857364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2214578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7. &lt;, &gt;, &amp; 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&amp;lt;, &amp;rt;, &amp;amp;</a:t>
            </a:r>
            <a:r>
              <a:rPr lang="ko-KR" altLang="en-US" sz="2400" smtClean="0"/>
              <a:t>로 변환하여 사용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XHTML </a:t>
            </a:r>
            <a:r>
              <a:rPr lang="ko-KR" altLang="en-US" sz="2000" smtClean="0"/>
              <a:t>모두 문자 참조</a:t>
            </a:r>
            <a:r>
              <a:rPr lang="en-US" altLang="ko-KR" sz="2000" smtClean="0"/>
              <a:t>(</a:t>
            </a:r>
            <a:r>
              <a:rPr lang="ko-KR" altLang="en-US" sz="2000" smtClean="0"/>
              <a:t>특수 문자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경우 </a:t>
            </a:r>
            <a:r>
              <a:rPr lang="en-US" altLang="ko-KR" sz="2000" smtClean="0"/>
              <a:t>Characters Entity Name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Characters Entity Code</a:t>
            </a:r>
            <a:r>
              <a:rPr lang="ko-KR" altLang="en-US" sz="2000" smtClean="0"/>
              <a:t>로 변환해야 합니다</a:t>
            </a:r>
            <a:r>
              <a:rPr lang="en-US" altLang="ko-KR" sz="2000" smtClean="0"/>
              <a:t>. </a:t>
            </a:r>
          </a:p>
          <a:p>
            <a:pPr lvl="1"/>
            <a:r>
              <a:rPr lang="ko-KR" altLang="en-US" sz="2000" smtClean="0"/>
              <a:t>다음의 예와 같이 </a:t>
            </a:r>
            <a:r>
              <a:rPr lang="en-US" altLang="ko-KR" sz="2000" smtClean="0"/>
              <a:t>&amp;</a:t>
            </a:r>
            <a:r>
              <a:rPr lang="ko-KR" altLang="en-US" sz="2000" smtClean="0"/>
              <a:t>의 문자 참조를 </a:t>
            </a:r>
            <a:r>
              <a:rPr lang="en-US" altLang="ko-KR" sz="2000" smtClean="0"/>
              <a:t>Entity Name</a:t>
            </a:r>
            <a:r>
              <a:rPr lang="ko-KR" altLang="en-US" sz="2000" smtClean="0"/>
              <a:t>으로 지정할 경우에는 </a:t>
            </a:r>
            <a:r>
              <a:rPr lang="en-US" altLang="ko-KR" sz="2000" smtClean="0"/>
              <a:t>&amp;amp;</a:t>
            </a:r>
            <a:r>
              <a:rPr lang="ko-KR" altLang="en-US" sz="2000" smtClean="0"/>
              <a:t>로</a:t>
            </a:r>
            <a:r>
              <a:rPr lang="en-US" altLang="ko-KR" sz="2000" smtClean="0"/>
              <a:t>, Entity Code</a:t>
            </a:r>
            <a:r>
              <a:rPr lang="ko-KR" altLang="en-US" sz="2000" smtClean="0"/>
              <a:t>로 지정할 경우에는 </a:t>
            </a:r>
            <a:r>
              <a:rPr lang="en-US" altLang="ko-KR" sz="2000" smtClean="0"/>
              <a:t>&amp;#38;</a:t>
            </a:r>
            <a:r>
              <a:rPr lang="ko-KR" altLang="en-US" sz="2000" smtClean="0"/>
              <a:t>로 지정합니다</a:t>
            </a:r>
            <a:r>
              <a:rPr lang="en-US" altLang="ko-KR" sz="2000" smtClean="0"/>
              <a:t>.</a:t>
            </a:r>
            <a:endParaRPr lang="en-US" altLang="ko-KR" sz="9600" smtClean="0"/>
          </a:p>
        </p:txBody>
      </p:sp>
      <p:pic>
        <p:nvPicPr>
          <p:cNvPr id="9" name="그림 8" descr="서식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87" y="1704975"/>
            <a:ext cx="72866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143380"/>
            <a:ext cx="8229600" cy="2214578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8. </a:t>
            </a:r>
            <a:r>
              <a:rPr lang="ko-KR" altLang="en-US" sz="2400" smtClean="0"/>
              <a:t>주석은 바르게 사용하고 그 안에 </a:t>
            </a:r>
            <a:r>
              <a:rPr lang="en-US" altLang="ko-KR" sz="2400" smtClean="0"/>
              <a:t>--(</a:t>
            </a:r>
            <a:r>
              <a:rPr lang="ko-KR" altLang="en-US" sz="2400" smtClean="0"/>
              <a:t>더블대시</a:t>
            </a:r>
            <a:r>
              <a:rPr lang="en-US" altLang="ko-KR" sz="2400" smtClean="0"/>
              <a:t>) </a:t>
            </a:r>
            <a:r>
              <a:rPr lang="ko-KR" altLang="en-US" sz="2400" smtClean="0"/>
              <a:t>사용 불가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XHTML</a:t>
            </a:r>
            <a:r>
              <a:rPr lang="ko-KR" altLang="en-US" sz="2000" smtClean="0"/>
              <a:t>에서 사용하는 올바른 주석은 </a:t>
            </a:r>
            <a:r>
              <a:rPr lang="en-US" altLang="ko-KR" sz="2000" smtClean="0"/>
              <a:t>&lt;!-- </a:t>
            </a:r>
            <a:r>
              <a:rPr lang="ko-KR" altLang="en-US" sz="2000" smtClean="0"/>
              <a:t>주석 </a:t>
            </a:r>
            <a:r>
              <a:rPr lang="en-US" altLang="ko-KR" sz="2000" smtClean="0"/>
              <a:t>--&gt; </a:t>
            </a:r>
            <a:r>
              <a:rPr lang="ko-KR" altLang="en-US" sz="2000" smtClean="0"/>
              <a:t>입니다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특히 해당 주석에 영역을 구분할 목적으로 더블대시를 반복해서 사용하지 않아야 합니다</a:t>
            </a:r>
            <a:r>
              <a:rPr lang="en-US" altLang="ko-KR" sz="2000" smtClean="0"/>
              <a:t>.</a:t>
            </a:r>
            <a:endParaRPr lang="en-US" altLang="ko-KR" sz="30700" smtClean="0"/>
          </a:p>
        </p:txBody>
      </p:sp>
      <p:pic>
        <p:nvPicPr>
          <p:cNvPr id="7" name="그림 6" descr="서식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716" y="1790702"/>
            <a:ext cx="809625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구성요소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143380"/>
            <a:ext cx="8229600" cy="2214578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태그</a:t>
            </a:r>
            <a:r>
              <a:rPr lang="en-US" altLang="ko-KR" sz="2400" smtClean="0"/>
              <a:t>(tag)</a:t>
            </a:r>
          </a:p>
          <a:p>
            <a:pPr marL="400050" lvl="1" indent="0">
              <a:buNone/>
            </a:pPr>
            <a:r>
              <a:rPr lang="ko-KR" altLang="en-US" sz="2000" smtClean="0"/>
              <a:t>태그는 </a:t>
            </a:r>
            <a:r>
              <a:rPr lang="en-US" altLang="ko-KR" sz="2000" smtClean="0"/>
              <a:t>&lt;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&gt;</a:t>
            </a:r>
            <a:r>
              <a:rPr lang="ko-KR" altLang="en-US" sz="2000" smtClean="0"/>
              <a:t>로 묶어서 표현하는 명령어를 말합니다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기본 형식은 </a:t>
            </a:r>
            <a:r>
              <a:rPr lang="en-US" altLang="ko-KR" sz="2000" smtClean="0"/>
              <a:t>&lt;Tag&gt;~&lt;/Tag&gt;</a:t>
            </a:r>
            <a:r>
              <a:rPr lang="ko-KR" altLang="en-US" sz="2000" smtClean="0"/>
              <a:t>이며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일부 명령어 인 </a:t>
            </a:r>
            <a:r>
              <a:rPr lang="en-US" altLang="ko-KR" sz="2000" smtClean="0"/>
              <a:t>empty element(</a:t>
            </a:r>
            <a:r>
              <a:rPr lang="ko-KR" altLang="en-US" sz="2000" smtClean="0"/>
              <a:t>빈 요소</a:t>
            </a:r>
            <a:r>
              <a:rPr lang="en-US" altLang="ko-KR" sz="2000" smtClean="0"/>
              <a:t>)</a:t>
            </a:r>
            <a:r>
              <a:rPr lang="ko-KR" altLang="en-US" sz="2000" smtClean="0"/>
              <a:t>의 경우 </a:t>
            </a:r>
            <a:r>
              <a:rPr lang="en-US" altLang="ko-KR" sz="2000" smtClean="0"/>
              <a:t>&lt;Tag/&gt; </a:t>
            </a:r>
            <a:r>
              <a:rPr lang="ko-KR" altLang="en-US" sz="2000" smtClean="0"/>
              <a:t>형태로 기술합니다</a:t>
            </a:r>
            <a:r>
              <a:rPr lang="en-US" altLang="ko-KR" sz="2000" smtClean="0"/>
              <a:t>.</a:t>
            </a:r>
            <a:endParaRPr lang="en-US" altLang="ko-KR" sz="30300" smtClean="0"/>
          </a:p>
        </p:txBody>
      </p:sp>
      <p:pic>
        <p:nvPicPr>
          <p:cNvPr id="6" name="그림 5" descr="구성요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" y="1928802"/>
            <a:ext cx="811530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구성요소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1643050"/>
            <a:ext cx="8015286" cy="4572032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요소</a:t>
            </a:r>
            <a:r>
              <a:rPr lang="en-US" altLang="ko-KR" sz="2400" smtClean="0"/>
              <a:t>(element)</a:t>
            </a:r>
          </a:p>
          <a:p>
            <a:pPr marL="360363" indent="0">
              <a:buNone/>
            </a:pPr>
            <a:r>
              <a:rPr lang="ko-KR" altLang="en-US" sz="2000" smtClean="0"/>
              <a:t>시작 </a:t>
            </a:r>
            <a:r>
              <a:rPr lang="en-US" altLang="ko-KR" sz="2000" smtClean="0"/>
              <a:t>&lt;Tag&gt;~</a:t>
            </a:r>
            <a:r>
              <a:rPr lang="ko-KR" altLang="en-US" sz="2000" smtClean="0"/>
              <a:t>종료 </a:t>
            </a:r>
            <a:r>
              <a:rPr lang="en-US" altLang="ko-KR" sz="2000" smtClean="0"/>
              <a:t>&lt;/Tag&gt;</a:t>
            </a:r>
            <a:r>
              <a:rPr lang="ko-KR" altLang="en-US" sz="2000" smtClean="0"/>
              <a:t>까지의 모든 명령어 집합을‘ 요소</a:t>
            </a:r>
            <a:r>
              <a:rPr lang="en-US" altLang="ko-KR" sz="2000" smtClean="0"/>
              <a:t>(element)’</a:t>
            </a:r>
            <a:r>
              <a:rPr lang="ko-KR" altLang="en-US" sz="2000" smtClean="0"/>
              <a:t>라고 합니다</a:t>
            </a:r>
            <a:r>
              <a:rPr lang="en-US" altLang="ko-KR" sz="2000" smtClean="0"/>
              <a:t>. XHTML </a:t>
            </a:r>
            <a:r>
              <a:rPr lang="ko-KR" altLang="en-US" sz="2000" smtClean="0"/>
              <a:t>문서에서 콘텐츠는 이러한 요소들로 구성되며</a:t>
            </a:r>
            <a:r>
              <a:rPr lang="en-US" altLang="ko-KR" sz="2000" smtClean="0"/>
              <a:t> </a:t>
            </a:r>
            <a:r>
              <a:rPr lang="ko-KR" altLang="en-US" sz="2000" smtClean="0"/>
              <a:t>각 요소의 의미에 따라 콘텐츠의 제목이나 본문의 구조를 가집니다</a:t>
            </a:r>
            <a:r>
              <a:rPr lang="en-US" altLang="ko-KR" sz="2000" smtClean="0"/>
              <a:t>. </a:t>
            </a:r>
          </a:p>
          <a:p>
            <a:pPr>
              <a:buNone/>
            </a:pPr>
            <a:r>
              <a:rPr lang="en-US" altLang="ko-KR" sz="2400" smtClean="0"/>
              <a:t>3. </a:t>
            </a:r>
            <a:r>
              <a:rPr lang="ko-KR" altLang="en-US" sz="2400" smtClean="0"/>
              <a:t>속성</a:t>
            </a:r>
            <a:r>
              <a:rPr lang="en-US" altLang="ko-KR" sz="2400" smtClean="0"/>
              <a:t>(attribute)</a:t>
            </a:r>
          </a:p>
          <a:p>
            <a:pPr marL="360363" indent="0">
              <a:buNone/>
            </a:pPr>
            <a:r>
              <a:rPr lang="ko-KR" altLang="en-US" sz="2000" smtClean="0"/>
              <a:t>시작 태그는 태그의 의미와 필요에 따라 개별적인 옵션을 가질 수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이러한 옵션을‘속성</a:t>
            </a:r>
            <a:r>
              <a:rPr lang="en-US" altLang="ko-KR" sz="2000" smtClean="0"/>
              <a:t>(attribute)’</a:t>
            </a:r>
            <a:r>
              <a:rPr lang="ko-KR" altLang="en-US" sz="2000" smtClean="0"/>
              <a:t>이라고 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속성은 태그마다 다를 수 있으며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여러 개의 속성을 하나의 태그에 지정할 때는 공백으로 구분하여 시작 태그에 지정할 수 있습니다</a:t>
            </a:r>
            <a:r>
              <a:rPr lang="en-US" altLang="ko-KR" sz="2000" smtClean="0"/>
              <a:t>.</a:t>
            </a:r>
          </a:p>
          <a:p>
            <a:pPr>
              <a:buNone/>
            </a:pPr>
            <a:r>
              <a:rPr lang="en-US" altLang="ko-KR" sz="2400" smtClean="0"/>
              <a:t>4. </a:t>
            </a:r>
            <a:r>
              <a:rPr lang="ko-KR" altLang="en-US" sz="2400" smtClean="0"/>
              <a:t>값</a:t>
            </a:r>
            <a:r>
              <a:rPr lang="en-US" altLang="ko-KR" sz="2400" smtClean="0"/>
              <a:t>(value)</a:t>
            </a:r>
          </a:p>
          <a:p>
            <a:pPr marL="360363" indent="0">
              <a:buNone/>
            </a:pPr>
            <a:r>
              <a:rPr lang="ko-KR" altLang="en-US" sz="2000" smtClean="0"/>
              <a:t>각 속성이 가지는 값을 의미하며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속성에 값을 할당할 때는 대입 연산자인 </a:t>
            </a:r>
            <a:r>
              <a:rPr lang="en-US" altLang="ko-KR" sz="2000" smtClean="0"/>
              <a:t>=</a:t>
            </a:r>
            <a:r>
              <a:rPr lang="ko-KR" altLang="en-US" sz="2000" smtClean="0"/>
              <a:t>과 함께 지정합니다</a:t>
            </a:r>
            <a:r>
              <a:rPr lang="en-US" altLang="ko-KR" sz="200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문서의</a:t>
            </a:r>
            <a:r>
              <a:rPr lang="en-US" altLang="ko-KR" smtClean="0"/>
              <a:t> </a:t>
            </a:r>
            <a:r>
              <a:rPr lang="ko-KR" altLang="en-US" smtClean="0"/>
              <a:t>기본구조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500570"/>
            <a:ext cx="8015286" cy="1714512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1. DTD </a:t>
            </a:r>
            <a:r>
              <a:rPr lang="ko-KR" altLang="en-US" sz="2400" smtClean="0"/>
              <a:t>선언</a:t>
            </a:r>
            <a:endParaRPr lang="en-US" altLang="ko-KR" sz="2400" smtClean="0"/>
          </a:p>
          <a:p>
            <a:pPr marL="360363" indent="0">
              <a:buNone/>
            </a:pPr>
            <a:r>
              <a:rPr lang="ko-KR" altLang="en-US" sz="2000" smtClean="0"/>
              <a:t>웹 페이지를 제작할 때 사용할 문서형 정의를 선언합니다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문서형 정의의 종류에는 엄격형</a:t>
            </a:r>
            <a:r>
              <a:rPr lang="en-US" altLang="ko-KR" sz="2000" smtClean="0"/>
              <a:t>(strict)</a:t>
            </a:r>
            <a:r>
              <a:rPr lang="ko-KR" altLang="en-US" sz="2000" smtClean="0"/>
              <a:t>과 호환형</a:t>
            </a:r>
            <a:r>
              <a:rPr lang="en-US" altLang="ko-KR" sz="2000" smtClean="0"/>
              <a:t>(transitional), </a:t>
            </a:r>
            <a:r>
              <a:rPr lang="ko-KR" altLang="en-US" sz="2000" smtClean="0"/>
              <a:t>프레임형</a:t>
            </a:r>
            <a:r>
              <a:rPr lang="en-US" altLang="ko-KR" sz="2000" smtClean="0"/>
              <a:t>(frameset) </a:t>
            </a:r>
            <a:r>
              <a:rPr lang="ko-KR" altLang="en-US" sz="2000" smtClean="0"/>
              <a:t>등이 있습니다</a:t>
            </a:r>
            <a:r>
              <a:rPr lang="en-US" altLang="ko-KR" sz="2000" smtClean="0"/>
              <a:t>.</a:t>
            </a:r>
          </a:p>
        </p:txBody>
      </p:sp>
      <p:pic>
        <p:nvPicPr>
          <p:cNvPr id="4" name="그림 3" descr="기본구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714488"/>
            <a:ext cx="735330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문서의</a:t>
            </a:r>
            <a:r>
              <a:rPr lang="en-US" altLang="ko-KR" smtClean="0"/>
              <a:t> </a:t>
            </a:r>
            <a:r>
              <a:rPr lang="ko-KR" altLang="en-US" smtClean="0"/>
              <a:t>기본구조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643050"/>
            <a:ext cx="8015286" cy="4643470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2. &lt;html&gt;~&lt;/html&gt;</a:t>
            </a:r>
          </a:p>
          <a:p>
            <a:pPr indent="-11113">
              <a:buNone/>
            </a:pPr>
            <a:r>
              <a:rPr lang="ko-KR" altLang="en-US" sz="2000" smtClean="0"/>
              <a:t>모든 웹 페이지의 콘텐츠는 </a:t>
            </a:r>
            <a:r>
              <a:rPr lang="en-US" altLang="ko-KR" sz="2000" smtClean="0"/>
              <a:t>&lt;html&gt;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&lt;/html&gt; </a:t>
            </a:r>
            <a:r>
              <a:rPr lang="ko-KR" altLang="en-US" sz="2000" smtClean="0"/>
              <a:t>태그 안에 선언해야 하며</a:t>
            </a:r>
            <a:r>
              <a:rPr lang="en-US" altLang="ko-KR" sz="2000" smtClean="0"/>
              <a:t>, &lt;html&gt;~&lt;/html&gt; </a:t>
            </a:r>
            <a:r>
              <a:rPr lang="ko-KR" altLang="en-US" sz="2000" smtClean="0"/>
              <a:t>태그는 웹 페이지의 시작과 종료를 의미합니다</a:t>
            </a:r>
            <a:r>
              <a:rPr lang="en-US" altLang="ko-KR" sz="2000" smtClean="0"/>
              <a:t>.</a:t>
            </a:r>
          </a:p>
          <a:p>
            <a:pPr>
              <a:buNone/>
            </a:pPr>
            <a:r>
              <a:rPr lang="en-US" altLang="ko-KR" sz="2400" smtClean="0"/>
              <a:t>3. &lt;head&gt;~&lt;/head&gt;</a:t>
            </a:r>
          </a:p>
          <a:p>
            <a:pPr marL="360363" indent="0">
              <a:buNone/>
            </a:pPr>
            <a:r>
              <a:rPr lang="en-US" altLang="ko-KR" sz="2000" smtClean="0"/>
              <a:t>html </a:t>
            </a:r>
            <a:r>
              <a:rPr lang="ko-KR" altLang="en-US" sz="2000" smtClean="0"/>
              <a:t>문서는 머리 부분과 본문 부분으로 나눌 수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머리 영역의 시작은 </a:t>
            </a:r>
            <a:r>
              <a:rPr lang="en-US" altLang="ko-KR" sz="2000" smtClean="0"/>
              <a:t>&lt;head&gt; </a:t>
            </a:r>
            <a:r>
              <a:rPr lang="ko-KR" altLang="en-US" sz="2000" smtClean="0"/>
              <a:t>태그로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종료</a:t>
            </a:r>
          </a:p>
          <a:p>
            <a:pPr marL="360363" indent="0">
              <a:buNone/>
            </a:pPr>
            <a:r>
              <a:rPr lang="ko-KR" altLang="en-US" sz="2000" smtClean="0"/>
              <a:t>는 </a:t>
            </a:r>
            <a:r>
              <a:rPr lang="en-US" altLang="ko-KR" sz="2000" smtClean="0"/>
              <a:t>&lt;/head&gt; </a:t>
            </a:r>
            <a:r>
              <a:rPr lang="ko-KR" altLang="en-US" sz="2000" smtClean="0"/>
              <a:t>태그로 선언합니다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그리고 </a:t>
            </a:r>
            <a:r>
              <a:rPr lang="en-US" altLang="ko-KR" sz="2000" smtClean="0"/>
              <a:t>&lt;head&gt; </a:t>
            </a:r>
            <a:r>
              <a:rPr lang="ko-KR" altLang="en-US" sz="2000" smtClean="0"/>
              <a:t>태그 안에는 문서의 일반적인 정보와 </a:t>
            </a:r>
            <a:r>
              <a:rPr lang="en-US" altLang="ko-KR" sz="2000" smtClean="0"/>
              <a:t>title </a:t>
            </a:r>
            <a:r>
              <a:rPr lang="ko-KR" altLang="en-US" sz="2000" smtClean="0"/>
              <a:t>등의 제목을 선언할 수 있습니다</a:t>
            </a:r>
            <a:r>
              <a:rPr lang="en-US" altLang="ko-KR" sz="2000" smtClean="0"/>
              <a:t>.</a:t>
            </a:r>
          </a:p>
          <a:p>
            <a:pPr marL="0" indent="0">
              <a:buNone/>
            </a:pPr>
            <a:r>
              <a:rPr lang="en-US" altLang="ko-KR" sz="2400" smtClean="0"/>
              <a:t>4. &lt;body&gt;~&lt;/body&gt;</a:t>
            </a:r>
          </a:p>
          <a:p>
            <a:pPr marL="360363" indent="0">
              <a:buNone/>
            </a:pPr>
            <a:r>
              <a:rPr lang="en-US" altLang="ko-KR" sz="2000" smtClean="0"/>
              <a:t>body </a:t>
            </a:r>
            <a:r>
              <a:rPr lang="ko-KR" altLang="en-US" sz="2000" smtClean="0"/>
              <a:t>요소는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문서의 본문 부분에 해당하며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웹 브라우저 화면에 나타나는 모든 콘텐츠는 </a:t>
            </a:r>
            <a:r>
              <a:rPr lang="en-US" altLang="ko-KR" sz="2000" smtClean="0"/>
              <a:t>&lt;body&gt;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&lt;/body&gt; </a:t>
            </a:r>
            <a:r>
              <a:rPr lang="ko-KR" altLang="en-US" sz="2000" smtClean="0"/>
              <a:t>태그 사이에 선언해야 합니다</a:t>
            </a:r>
            <a:r>
              <a:rPr lang="en-US" altLang="ko-KR" sz="200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요소와 인라인 요소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643050"/>
            <a:ext cx="4572032" cy="2786082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블록 요소</a:t>
            </a:r>
            <a:endParaRPr lang="en-US" altLang="ko-KR" sz="2400" smtClean="0"/>
          </a:p>
          <a:p>
            <a:pPr indent="-11113">
              <a:buNone/>
            </a:pPr>
            <a:r>
              <a:rPr lang="ko-KR" altLang="en-US" sz="2000" smtClean="0"/>
              <a:t>블록 요소</a:t>
            </a:r>
            <a:r>
              <a:rPr lang="en-US" altLang="ko-KR" sz="2000" smtClean="0"/>
              <a:t>(block element)</a:t>
            </a:r>
            <a:r>
              <a:rPr lang="ko-KR" altLang="en-US" sz="2000" smtClean="0"/>
              <a:t>는 독립적인 형태의 상자를 의미하는데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어릴 때 가지고 놀았던 레고 블록으로 이해하면 좋을 것 같습니다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레고 블록은 위쪽으로 쌓이지만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마크업에서의 블록은 아래쪽으로</a:t>
            </a:r>
          </a:p>
          <a:p>
            <a:pPr indent="-11113">
              <a:buNone/>
            </a:pPr>
            <a:r>
              <a:rPr lang="ko-KR" altLang="en-US" sz="2000" smtClean="0"/>
              <a:t>쌓인다는 것이 다릅니다</a:t>
            </a:r>
            <a:r>
              <a:rPr lang="en-US" altLang="ko-KR" sz="2000" smtClean="0"/>
              <a:t>.</a:t>
            </a:r>
          </a:p>
        </p:txBody>
      </p:sp>
      <p:pic>
        <p:nvPicPr>
          <p:cNvPr id="4" name="그림 3" descr="블록요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1500174"/>
            <a:ext cx="3562350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4572009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요소는 제목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(&lt;h1&gt;~&lt;h6&gt;),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문단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(&lt;p&gt;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작성자 정보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(address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 있으며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대부분의 블록 요소는 인라인 요소와 텍스트 포함이 가능하고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일부는 또 다른 블록 레벨 요소를 포함시킬 수 있습니다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 요소와 블록 요소 사이에는 기본적으로 여백이 있는데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크기는 웹 브라우저마다 약간씩 다를 수 있습니다</a:t>
            </a:r>
            <a:r>
              <a:rPr lang="en-US" altLang="ko-KR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요소와 인라인 요소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643050"/>
            <a:ext cx="4286280" cy="3357586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인라인 요소</a:t>
            </a:r>
            <a:endParaRPr lang="en-US" altLang="ko-KR" sz="2400" smtClean="0"/>
          </a:p>
          <a:p>
            <a:pPr indent="-1588">
              <a:buNone/>
            </a:pPr>
            <a:r>
              <a:rPr lang="ko-KR" altLang="en-US" sz="2000" smtClean="0"/>
              <a:t>인라인 요소</a:t>
            </a:r>
            <a:r>
              <a:rPr lang="en-US" altLang="ko-KR" sz="2000" smtClean="0"/>
              <a:t>(inline element)</a:t>
            </a:r>
            <a:r>
              <a:rPr lang="ko-KR" altLang="en-US" sz="2000" smtClean="0"/>
              <a:t>는‘블록 상자 안의 일부’라는 의미로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링크</a:t>
            </a:r>
            <a:r>
              <a:rPr lang="en-US" altLang="ko-KR" sz="2000" smtClean="0"/>
              <a:t>(a </a:t>
            </a:r>
            <a:r>
              <a:rPr lang="ko-KR" altLang="en-US" sz="2000" smtClean="0"/>
              <a:t>요소</a:t>
            </a:r>
            <a:r>
              <a:rPr lang="en-US" altLang="ko-KR" sz="2000" smtClean="0"/>
              <a:t>), </a:t>
            </a:r>
            <a:r>
              <a:rPr lang="ko-KR" altLang="en-US" sz="2000" smtClean="0"/>
              <a:t>이미지</a:t>
            </a:r>
            <a:r>
              <a:rPr lang="en-US" altLang="ko-KR" sz="2000" smtClean="0"/>
              <a:t>(img </a:t>
            </a:r>
            <a:r>
              <a:rPr lang="ko-KR" altLang="en-US" sz="2000" smtClean="0"/>
              <a:t>요소</a:t>
            </a:r>
            <a:r>
              <a:rPr lang="en-US" altLang="ko-KR" sz="2000" smtClean="0"/>
              <a:t>),</a:t>
            </a:r>
            <a:r>
              <a:rPr lang="ko-KR" altLang="en-US" sz="2000" smtClean="0"/>
              <a:t>강조</a:t>
            </a:r>
            <a:r>
              <a:rPr lang="en-US" altLang="ko-KR" sz="2000" smtClean="0"/>
              <a:t>(em, strong </a:t>
            </a:r>
            <a:r>
              <a:rPr lang="ko-KR" altLang="en-US" sz="2000" smtClean="0"/>
              <a:t>요소</a:t>
            </a:r>
            <a:r>
              <a:rPr lang="en-US" altLang="ko-KR" sz="2000" smtClean="0"/>
              <a:t>) </a:t>
            </a:r>
            <a:r>
              <a:rPr lang="ko-KR" altLang="en-US" sz="2000" smtClean="0"/>
              <a:t>등이 해당됩니다</a:t>
            </a:r>
            <a:r>
              <a:rPr lang="en-US" altLang="ko-KR" sz="2000" smtClean="0"/>
              <a:t>. </a:t>
            </a:r>
          </a:p>
          <a:p>
            <a:pPr indent="-1588">
              <a:buNone/>
            </a:pPr>
            <a:r>
              <a:rPr lang="ko-KR" altLang="en-US" sz="2000" smtClean="0"/>
              <a:t>인라인 요소 안에는 대부분 인라인 요소와 텍스트를 포함할수 있지만 블록 요소를 포함할 수는 없습니다</a:t>
            </a:r>
            <a:r>
              <a:rPr lang="en-US" altLang="ko-KR" sz="200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5105957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요소와 텍스트는 반드시 블록 레벨 요소에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포함시켜 나타내야만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BODY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바로 하위에는 블록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요소만 자식 요소로 올 수 있고</a:t>
            </a:r>
            <a:r>
              <a:rPr lang="en-US" altLang="ko-KR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인라인 요소를 </a:t>
            </a:r>
            <a:r>
              <a:rPr lang="en-US" altLang="ko-KR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BODY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요소의 직접적인 하위 내용으로 하는 </a:t>
            </a:r>
            <a:r>
              <a:rPr lang="ko-KR" altLang="en-US" sz="20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것은 옳지 </a:t>
            </a:r>
            <a:r>
              <a:rPr lang="ko-KR" altLang="en-US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않습니다</a:t>
            </a:r>
            <a:r>
              <a:rPr lang="en-US" altLang="ko-KR"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인라인요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1428736"/>
            <a:ext cx="3219458" cy="28871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문서형 정의 및 선언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1928802"/>
            <a:ext cx="8015286" cy="257176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 smtClean="0"/>
              <a:t>문서형 정의</a:t>
            </a:r>
            <a:endParaRPr lang="en-US" altLang="ko-KR" sz="2400" smtClean="0"/>
          </a:p>
          <a:p>
            <a:pPr marL="442913" indent="0">
              <a:buNone/>
            </a:pPr>
            <a:r>
              <a:rPr lang="ko-KR" altLang="en-US" sz="2000" smtClean="0"/>
              <a:t>마크업 문서를 작성하려면 문서의 첫머리에 문서형 정의</a:t>
            </a:r>
            <a:r>
              <a:rPr lang="en-US" altLang="ko-KR" sz="2000" smtClean="0"/>
              <a:t>(DTD ; Document Type Definition)</a:t>
            </a:r>
            <a:r>
              <a:rPr lang="ko-KR" altLang="en-US" sz="2000" smtClean="0"/>
              <a:t>를 선언해야 합니다</a:t>
            </a:r>
            <a:r>
              <a:rPr lang="en-US" altLang="ko-KR" sz="2000" smtClean="0"/>
              <a:t>. </a:t>
            </a:r>
          </a:p>
          <a:p>
            <a:pPr marL="442913" indent="0">
              <a:buNone/>
            </a:pP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XHTML</a:t>
            </a:r>
            <a:r>
              <a:rPr lang="ko-KR" altLang="en-US" sz="2000" smtClean="0"/>
              <a:t>이라는 두 가지 마크업 언어 모두 세 가지의 문서형 정의가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여기서 말하는 문서형 정의란</a:t>
            </a:r>
            <a:r>
              <a:rPr lang="en-US" altLang="ko-KR" sz="2000" smtClean="0"/>
              <a:t>, </a:t>
            </a:r>
            <a:r>
              <a:rPr lang="ko-KR" altLang="en-US" sz="2000" smtClean="0"/>
              <a:t>마크업 문서의 요소와 속성 등을 어떤 규칙에 따라 기술해야 하는지에 대한 기준을 의미합니다</a:t>
            </a:r>
            <a:r>
              <a:rPr lang="en-US" altLang="ko-KR" sz="2000" smtClean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3000396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Section 3. </a:t>
            </a:r>
            <a:r>
              <a:rPr lang="ko-KR" altLang="en-US" sz="2400" smtClean="0"/>
              <a:t>구조를 위한 </a:t>
            </a:r>
            <a:r>
              <a:rPr lang="en-US" altLang="ko-KR" sz="2400" smtClean="0"/>
              <a:t>XHTML </a:t>
            </a:r>
            <a:endParaRPr lang="en-US" altLang="ko-KR" smtClean="0"/>
          </a:p>
          <a:p>
            <a:pPr lvl="1">
              <a:buNone/>
            </a:pPr>
            <a:r>
              <a:rPr lang="en-US" altLang="ko-KR" sz="2000" smtClean="0"/>
              <a:t>1. </a:t>
            </a:r>
            <a:r>
              <a:rPr lang="ko-KR" altLang="en-US" sz="2000" smtClean="0"/>
              <a:t>마크업 언어의 분류</a:t>
            </a:r>
          </a:p>
          <a:p>
            <a:pPr lvl="1">
              <a:buNone/>
            </a:pPr>
            <a:r>
              <a:rPr lang="en-US" altLang="ko-KR" sz="2000" smtClean="0"/>
              <a:t>2. XHTML </a:t>
            </a:r>
            <a:r>
              <a:rPr lang="ko-KR" altLang="ko-KR" sz="2000" smtClean="0"/>
              <a:t>서식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3. XHTML </a:t>
            </a:r>
            <a:r>
              <a:rPr lang="ko-KR" altLang="ko-KR" sz="2000" smtClean="0"/>
              <a:t>구성요소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4. XHTML </a:t>
            </a:r>
            <a:r>
              <a:rPr lang="ko-KR" altLang="ko-KR" sz="2000" smtClean="0"/>
              <a:t>문</a:t>
            </a:r>
            <a:r>
              <a:rPr lang="ko-KR" altLang="en-US" sz="2000" smtClean="0"/>
              <a:t>서</a:t>
            </a:r>
            <a:r>
              <a:rPr lang="ko-KR" altLang="ko-KR" sz="2000" smtClean="0"/>
              <a:t>의 기본구조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5. </a:t>
            </a:r>
            <a:r>
              <a:rPr lang="ko-KR" altLang="ko-KR" sz="2000" smtClean="0"/>
              <a:t>블록</a:t>
            </a:r>
            <a:r>
              <a:rPr lang="en-US" altLang="ko-KR" sz="2000" smtClean="0"/>
              <a:t>( Block )</a:t>
            </a:r>
            <a:r>
              <a:rPr lang="ko-KR" altLang="ko-KR" sz="2000" smtClean="0"/>
              <a:t>요소와 인라인</a:t>
            </a:r>
            <a:r>
              <a:rPr lang="en-US" altLang="ko-KR" sz="2000" smtClean="0"/>
              <a:t>( Inline )</a:t>
            </a:r>
            <a:r>
              <a:rPr lang="ko-KR" altLang="ko-KR" sz="2000" smtClean="0"/>
              <a:t>요소</a:t>
            </a:r>
            <a:endParaRPr lang="en-US" altLang="ko-KR" sz="2000" smtClean="0"/>
          </a:p>
          <a:p>
            <a:pPr lvl="1">
              <a:buNone/>
            </a:pPr>
            <a:r>
              <a:rPr lang="en-US" altLang="ko-KR" sz="2000" smtClean="0"/>
              <a:t>6. </a:t>
            </a:r>
            <a:r>
              <a:rPr lang="ko-KR" altLang="ko-KR" sz="2000" smtClean="0"/>
              <a:t>문서형 정의 및 선언</a:t>
            </a:r>
            <a:r>
              <a:rPr lang="en-US" altLang="ko-KR" sz="2000" smtClean="0"/>
              <a:t>, </a:t>
            </a:r>
            <a:r>
              <a:rPr lang="ko-KR" altLang="ko-KR" sz="2000" smtClean="0"/>
              <a:t>네임스페이스</a:t>
            </a:r>
            <a:r>
              <a:rPr lang="en-US" altLang="ko-KR" sz="2000" smtClean="0"/>
              <a:t>, </a:t>
            </a:r>
            <a:r>
              <a:rPr lang="ko-KR" altLang="ko-KR" sz="2000" smtClean="0"/>
              <a:t>휴먼 랭귀지</a:t>
            </a:r>
            <a:endParaRPr lang="en-US" altLang="ko-KR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문서형 정의 종류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00034" y="1643050"/>
            <a:ext cx="8286808" cy="4071966"/>
            <a:chOff x="500034" y="1643050"/>
            <a:chExt cx="8286808" cy="4071966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500034" y="1643050"/>
              <a:ext cx="8286808" cy="4071966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108" y="1929364"/>
              <a:ext cx="6643734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Strict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HTML 4.01//EN"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"http://www.w3.org/TR/html4/strict.dtd"&gt;</a:t>
              </a:r>
            </a:p>
            <a:p>
              <a:endParaRPr lang="en-US" altLang="ko-KR" sz="2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2000" b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Transitional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HTML 4.01 Transitional//EN " "http://www.w3.org/TR/html4/loose.dtd"&gt;</a:t>
              </a:r>
            </a:p>
            <a:p>
              <a:endParaRPr lang="en-US" altLang="ko-KR" sz="2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2000" b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Frameset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HTML 4.01 Frameset//EN " "http://www.w3.org/TR/html4/frameset.dtd"&gt;</a:t>
              </a:r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 bwMode="auto">
            <a:xfrm rot="5400000">
              <a:off x="250001" y="3679033"/>
              <a:ext cx="37862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71472" y="200024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HTML 4.01</a:t>
              </a:r>
              <a:endPara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문서형 정의 종류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00034" y="1643050"/>
            <a:ext cx="8286808" cy="4714908"/>
            <a:chOff x="500034" y="1643050"/>
            <a:chExt cx="8286808" cy="4714908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500034" y="1643050"/>
              <a:ext cx="8286808" cy="471490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108" y="1929364"/>
              <a:ext cx="6643734" cy="4124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Strict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XHTML 1.0 Strict//EN"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"http://www.w3.org/TR/xhtml1/DTD/xhtml1-strict.dtd"&gt;</a:t>
              </a:r>
            </a:p>
            <a:p>
              <a:endParaRPr lang="en-US" altLang="ko-KR" sz="2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2000" b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Transitional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XHTML 1.0 Transitional//EN"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"http://www.w3.org/TR/xhtml1/DTD/xhtml1-transitional.dtd"&gt;</a:t>
              </a:r>
            </a:p>
            <a:p>
              <a:endParaRPr lang="en-US" altLang="ko-KR" sz="2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2000" b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Frameset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XHTML 1.0 Frameset//EN"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"http://www.w3.org/TR/xhtml1/DTD/xhtml1-frameset.dtd"&gt;</a:t>
              </a:r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 bwMode="auto">
            <a:xfrm rot="5400000">
              <a:off x="-71470" y="4000504"/>
              <a:ext cx="4286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71472" y="200024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HTML 1.0</a:t>
              </a:r>
              <a:endPara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문서형 정의 및 선언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557240" y="1643063"/>
            <a:ext cx="8015288" cy="1928812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문서형 선언</a:t>
            </a:r>
            <a:endParaRPr lang="en-US" altLang="ko-KR" sz="2400" smtClean="0"/>
          </a:p>
          <a:p>
            <a:pPr indent="-11113">
              <a:buNone/>
            </a:pPr>
            <a:r>
              <a:rPr lang="ko-KR" altLang="en-US" sz="2000" smtClean="0"/>
              <a:t>문서형</a:t>
            </a:r>
            <a:r>
              <a:rPr lang="en-US" altLang="ko-KR" sz="2000" smtClean="0"/>
              <a:t> </a:t>
            </a:r>
            <a:r>
              <a:rPr lang="ko-KR" altLang="en-US" sz="2000" smtClean="0"/>
              <a:t>선언은 반드시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 첫 줄에 위치해야 하며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문서형 선언의 위에는 공백을 포함해서 어떤 요소도 올 수 없습니다</a:t>
            </a:r>
            <a:r>
              <a:rPr lang="en-US" altLang="ko-KR" sz="2000" smtClean="0"/>
              <a:t>. </a:t>
            </a:r>
          </a:p>
          <a:p>
            <a:pPr indent="-11113">
              <a:buNone/>
            </a:pPr>
            <a:endParaRPr lang="en-US" altLang="ko-KR" sz="2000" smtClean="0"/>
          </a:p>
          <a:p>
            <a:pPr indent="-11113">
              <a:buNone/>
            </a:pPr>
            <a:r>
              <a:rPr lang="ko-KR" altLang="en-US" sz="2000" smtClean="0"/>
              <a:t>문서형 선언 예</a:t>
            </a:r>
            <a:r>
              <a:rPr lang="en-US" altLang="ko-KR" sz="2000" smtClean="0"/>
              <a:t>)</a:t>
            </a:r>
          </a:p>
          <a:p>
            <a:pPr indent="-11113">
              <a:buNone/>
            </a:pPr>
            <a:endParaRPr lang="en-US" altLang="ko-KR" sz="20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500034" y="3571876"/>
            <a:ext cx="8286808" cy="2928958"/>
            <a:chOff x="500034" y="3571876"/>
            <a:chExt cx="8286808" cy="2928958"/>
          </a:xfrm>
        </p:grpSpPr>
        <p:sp>
          <p:nvSpPr>
            <p:cNvPr id="4" name="모서리가 둥근 직사각형 3"/>
            <p:cNvSpPr/>
            <p:nvPr/>
          </p:nvSpPr>
          <p:spPr bwMode="auto">
            <a:xfrm>
              <a:off x="500034" y="3571876"/>
              <a:ext cx="8286808" cy="2928958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8662" y="3772635"/>
              <a:ext cx="757242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&lt;!DOCTYPE html PUBLIC "-//W3C//DTD XHTML 1.0 Transitional//EN"</a:t>
              </a:r>
            </a:p>
            <a:p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"http://www.w3.org/TR/xhtml1/DTD/xhtml1-transitional.dtd"&gt;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&lt;head&gt;</a:t>
              </a:r>
            </a:p>
            <a:p>
              <a:r>
                <a:rPr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    &lt;title&gt;&lt;/title&gt;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&lt;/head&gt;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&lt;body&gt;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&lt;/body&gt;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&lt;/html&gt;</a:t>
              </a:r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네임 스페이스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85802" y="1571626"/>
            <a:ext cx="8015288" cy="38576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smtClean="0"/>
              <a:t>XHTML</a:t>
            </a:r>
            <a:r>
              <a:rPr lang="ko-KR" altLang="en-US" sz="2400" smtClean="0"/>
              <a:t>은 </a:t>
            </a:r>
            <a:r>
              <a:rPr lang="en-US" altLang="ko-KR" sz="2400" smtClean="0"/>
              <a:t>HTML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XML</a:t>
            </a:r>
            <a:r>
              <a:rPr lang="ko-KR" altLang="en-US" sz="2400" smtClean="0"/>
              <a:t>로 재정의한 언어이기 때문에 </a:t>
            </a:r>
            <a:r>
              <a:rPr lang="en-US" altLang="ko-KR" sz="2400" smtClean="0"/>
              <a:t>XML</a:t>
            </a:r>
            <a:r>
              <a:rPr lang="ko-KR" altLang="en-US" sz="2400" smtClean="0"/>
              <a:t>이 가지는 확장성을 이용하여 다른 </a:t>
            </a:r>
            <a:r>
              <a:rPr lang="en-US" altLang="ko-KR" sz="2400" smtClean="0"/>
              <a:t>XML </a:t>
            </a:r>
            <a:r>
              <a:rPr lang="ko-KR" altLang="en-US" sz="2400" smtClean="0"/>
              <a:t>형식의 문서 표준을 네임스페이스</a:t>
            </a:r>
            <a:r>
              <a:rPr lang="en-US" altLang="ko-KR" sz="2400" smtClean="0"/>
              <a:t>(xmlns)</a:t>
            </a:r>
            <a:r>
              <a:rPr lang="ko-KR" altLang="en-US" sz="2400" smtClean="0"/>
              <a:t>를 이용하여 지원할 수 있습니다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만약 </a:t>
            </a:r>
            <a:r>
              <a:rPr lang="en-US" altLang="ko-KR" sz="2400" smtClean="0"/>
              <a:t>XHTML </a:t>
            </a:r>
            <a:r>
              <a:rPr lang="ko-KR" altLang="en-US" sz="2400" smtClean="0"/>
              <a:t>문서에 </a:t>
            </a:r>
            <a:r>
              <a:rPr lang="en-US" altLang="ko-KR" sz="2400" smtClean="0"/>
              <a:t>XML </a:t>
            </a:r>
            <a:r>
              <a:rPr lang="ko-KR" altLang="en-US" sz="2400" smtClean="0"/>
              <a:t>네임스페이스</a:t>
            </a:r>
            <a:r>
              <a:rPr lang="en-US" altLang="ko-KR" sz="2400" smtClean="0"/>
              <a:t>(xmlns)</a:t>
            </a:r>
            <a:r>
              <a:rPr lang="ko-KR" altLang="en-US" sz="2400" smtClean="0"/>
              <a:t>를 이용하여 </a:t>
            </a:r>
            <a:r>
              <a:rPr lang="en-US" altLang="ko-KR" sz="2400" smtClean="0"/>
              <a:t>MathML</a:t>
            </a:r>
            <a:r>
              <a:rPr lang="ko-KR" altLang="en-US" sz="2400" smtClean="0"/>
              <a:t>이라는 수학식 기호를 표현하기 위한 언어를 삽입하려면 네임스페이스</a:t>
            </a:r>
            <a:r>
              <a:rPr lang="en-US" altLang="ko-KR" sz="2400" smtClean="0"/>
              <a:t>(xmlns)</a:t>
            </a:r>
            <a:r>
              <a:rPr lang="ko-KR" altLang="en-US" sz="2400" smtClean="0"/>
              <a:t>에 </a:t>
            </a:r>
            <a:r>
              <a:rPr lang="en-US" altLang="ko-KR" sz="2400" smtClean="0"/>
              <a:t>http://www.w3.org/TR/2000/REC-xhtml1-0000126</a:t>
            </a:r>
            <a:r>
              <a:rPr lang="ko-KR" altLang="en-US" sz="2400" smtClean="0"/>
              <a:t>를 지정합니다</a:t>
            </a:r>
            <a:r>
              <a:rPr lang="en-US" altLang="ko-KR" sz="2400" smtClean="0"/>
              <a:t>. </a:t>
            </a:r>
          </a:p>
          <a:p>
            <a:pPr marL="457200" indent="-457200">
              <a:buAutoNum type="arabicPeriod"/>
            </a:pPr>
            <a:r>
              <a:rPr lang="en-US" altLang="ko-KR" sz="2400" smtClean="0"/>
              <a:t>HTML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XML</a:t>
            </a:r>
            <a:r>
              <a:rPr lang="ko-KR" altLang="en-US" sz="2400" smtClean="0"/>
              <a:t>로 재정의한 언어인 </a:t>
            </a:r>
            <a:r>
              <a:rPr lang="en-US" altLang="ko-KR" sz="2400" smtClean="0"/>
              <a:t>XHTML</a:t>
            </a:r>
            <a:r>
              <a:rPr lang="ko-KR" altLang="en-US" sz="2400" smtClean="0"/>
              <a:t>은 다음과 같은 네임스페이스값을 가집니다</a:t>
            </a:r>
            <a:r>
              <a:rPr lang="en-US" altLang="ko-KR" sz="2400" smtClean="0"/>
              <a:t>.</a:t>
            </a:r>
            <a:endParaRPr lang="en-US" altLang="ko-KR" sz="20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500034" y="5643578"/>
            <a:ext cx="8286808" cy="714380"/>
            <a:chOff x="500034" y="5643578"/>
            <a:chExt cx="8286808" cy="714380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500034" y="5643578"/>
              <a:ext cx="8286808" cy="71438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8662" y="5844337"/>
              <a:ext cx="757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&lt;html xmlns="http://www.w3.org/1999/xhtml"&gt;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휴먼 랭귀지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85802" y="1571626"/>
            <a:ext cx="8015288" cy="321469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 smtClean="0"/>
              <a:t>휴먼 랭귀지 명시는 한국어</a:t>
            </a:r>
            <a:r>
              <a:rPr lang="en-US" altLang="ko-KR" sz="2400" smtClean="0"/>
              <a:t>, </a:t>
            </a:r>
            <a:r>
              <a:rPr lang="ko-KR" altLang="en-US" sz="2400" smtClean="0"/>
              <a:t>영어</a:t>
            </a:r>
            <a:r>
              <a:rPr lang="en-US" altLang="ko-KR" sz="2400" smtClean="0"/>
              <a:t>, </a:t>
            </a:r>
            <a:r>
              <a:rPr lang="ko-KR" altLang="en-US" sz="2400" smtClean="0"/>
              <a:t>중국어 또는 독일어 등의 인간이 사용하는 언어를 </a:t>
            </a:r>
            <a:r>
              <a:rPr lang="en-US" altLang="ko-KR" sz="2400" smtClean="0"/>
              <a:t>HTML </a:t>
            </a:r>
            <a:r>
              <a:rPr lang="ko-KR" altLang="en-US" sz="2400" smtClean="0"/>
              <a:t>문서에 선언하여 </a:t>
            </a:r>
            <a:r>
              <a:rPr lang="en-US" altLang="ko-KR" sz="2400" smtClean="0"/>
              <a:t>(x)HTML</a:t>
            </a:r>
            <a:r>
              <a:rPr lang="ko-KR" altLang="en-US" sz="2400" smtClean="0"/>
              <a:t>을 해석할 수 있는 소프트웨어들이 올바르게 동작하도록 하는 것을 의미합니다</a:t>
            </a:r>
            <a:r>
              <a:rPr lang="en-US" altLang="ko-KR" sz="2400" smtClean="0"/>
              <a:t>. </a:t>
            </a:r>
          </a:p>
          <a:p>
            <a:pPr marL="457200" indent="-457200">
              <a:buAutoNum type="arabicPeriod"/>
            </a:pPr>
            <a:endParaRPr lang="en-US" altLang="ko-KR" sz="2400" smtClean="0"/>
          </a:p>
          <a:p>
            <a:pPr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휴먼 랭귀지 코드는 주요 사용 언어에 따라‘한국어</a:t>
            </a:r>
            <a:r>
              <a:rPr lang="en-US" altLang="ko-KR" sz="2400" smtClean="0"/>
              <a:t>(ko), </a:t>
            </a:r>
            <a:r>
              <a:rPr lang="ko-KR" altLang="en-US" sz="2400" smtClean="0"/>
              <a:t>영어</a:t>
            </a:r>
            <a:r>
              <a:rPr lang="en-US" altLang="ko-KR" sz="2400" smtClean="0"/>
              <a:t>(en), </a:t>
            </a:r>
            <a:r>
              <a:rPr lang="ko-KR" altLang="en-US" sz="2400" smtClean="0"/>
              <a:t>일어</a:t>
            </a:r>
            <a:r>
              <a:rPr lang="en-US" altLang="ko-KR" sz="2400" smtClean="0"/>
              <a:t>(ja), </a:t>
            </a:r>
            <a:r>
              <a:rPr lang="ko-KR" altLang="en-US" sz="2400" smtClean="0"/>
              <a:t>중국어</a:t>
            </a:r>
            <a:r>
              <a:rPr lang="en-US" altLang="ko-KR" sz="2400" smtClean="0"/>
              <a:t>(zh), </a:t>
            </a:r>
            <a:r>
              <a:rPr lang="ko-KR" altLang="en-US" sz="2400" smtClean="0"/>
              <a:t>프랑스어</a:t>
            </a:r>
            <a:r>
              <a:rPr lang="en-US" altLang="ko-KR" sz="2400" smtClean="0"/>
              <a:t>(fr) ...’</a:t>
            </a:r>
            <a:r>
              <a:rPr lang="ko-KR" altLang="en-US" sz="2400" smtClean="0"/>
              <a:t>형식으로 지정할 수 있고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선언하는 방법은 다음과 같습니다</a:t>
            </a:r>
            <a:r>
              <a:rPr lang="en-US" altLang="ko-KR" sz="2400" smtClean="0"/>
              <a:t>.</a:t>
            </a:r>
            <a:endParaRPr lang="en-US" altLang="ko-KR" sz="200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500034" y="5000636"/>
            <a:ext cx="8286808" cy="1428760"/>
            <a:chOff x="500034" y="5143512"/>
            <a:chExt cx="8286808" cy="1428760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500034" y="5143512"/>
              <a:ext cx="8286808" cy="1428760"/>
            </a:xfrm>
            <a:prstGeom prst="roundRect">
              <a:avLst>
                <a:gd name="adj" fmla="val 29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24" y="5357826"/>
              <a:ext cx="75724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&lt;html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xml:lang="ko" lang="ko"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&lt;p&gt;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사과는 영어로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&lt;span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lang="en"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&gt;apple&lt;/span&gt;,</a:t>
              </a:r>
            </a:p>
            <a:p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독일어로 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&lt;span </a:t>
              </a:r>
              <a:r>
                <a:rPr lang="en-US" altLang="ko-KR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lang="de"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&gt;apfel&lt;/span&gt;</a:t>
              </a:r>
              <a:r>
                <a:rPr lang="ko-KR" altLang="en-US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라고 합니다</a:t>
              </a:r>
              <a:r>
                <a:rPr lang="en-US" altLang="ko-KR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.&lt;/p&gt;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r>
              <a:rPr lang="en-US" altLang="ko-KR" sz="4000" smtClean="0">
                <a:solidFill>
                  <a:srgbClr val="000000"/>
                </a:solidFill>
              </a:rPr>
              <a:t>Section 3.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r>
              <a:rPr lang="ko-KR" altLang="en-US" sz="4000" smtClean="0">
                <a:solidFill>
                  <a:srgbClr val="000000"/>
                </a:solidFill>
              </a:rPr>
              <a:t>구조를 위한 </a:t>
            </a:r>
            <a:r>
              <a:rPr lang="en-US" altLang="ko-KR" sz="4000" smtClean="0">
                <a:solidFill>
                  <a:srgbClr val="000000"/>
                </a:solidFill>
              </a:rPr>
              <a:t>XHTML </a:t>
            </a:r>
            <a:br>
              <a:rPr lang="en-US" altLang="ko-KR" sz="4000" smtClean="0">
                <a:solidFill>
                  <a:srgbClr val="000000"/>
                </a:solidFill>
              </a:rPr>
            </a:b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마크업 언어의 분류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57784"/>
          </a:xfrm>
        </p:spPr>
        <p:txBody>
          <a:bodyPr/>
          <a:lstStyle/>
          <a:p>
            <a:pPr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순차적 마크업</a:t>
            </a:r>
            <a:r>
              <a:rPr lang="en-US" altLang="ko-KR" sz="2400" smtClean="0"/>
              <a:t>(procedural markup)</a:t>
            </a:r>
          </a:p>
          <a:p>
            <a:pPr lvl="1"/>
            <a:r>
              <a:rPr lang="ko-KR" altLang="en-US" sz="2000" smtClean="0"/>
              <a:t>순차적 마크업은 동질의 환경에서 정보 저장</a:t>
            </a:r>
            <a:r>
              <a:rPr lang="en-US" altLang="ko-KR" sz="2000" smtClean="0"/>
              <a:t>, </a:t>
            </a:r>
            <a:r>
              <a:rPr lang="ko-KR" altLang="en-US" sz="2000" smtClean="0"/>
              <a:t>교환용으로 사용하기에는 문제가 없지만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서로 다른 시스템 간의 정보 교환용으로는 부적절합니다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그리고 특정 응용 소프트웨어에서만 인식될 수 있다는 단점이 있는데</a:t>
            </a:r>
            <a:r>
              <a:rPr lang="en-US" altLang="ko-KR" sz="2000" smtClean="0"/>
              <a:t>, HTML</a:t>
            </a:r>
            <a:r>
              <a:rPr lang="ko-KR" altLang="en-US" sz="2000" smtClean="0"/>
              <a:t>이 대표적인 순차적 마크업 언어입니다</a:t>
            </a:r>
            <a:r>
              <a:rPr lang="en-US" altLang="ko-KR" sz="2000" smtClean="0"/>
              <a:t>.</a:t>
            </a:r>
          </a:p>
          <a:p>
            <a:pPr lvl="1"/>
            <a:endParaRPr lang="en-US" altLang="ko-KR" sz="2000" smtClean="0"/>
          </a:p>
          <a:p>
            <a:pPr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서술적 마크업</a:t>
            </a:r>
            <a:r>
              <a:rPr lang="en-US" altLang="ko-KR" sz="2400" smtClean="0"/>
              <a:t>(descriptive markup)</a:t>
            </a:r>
          </a:p>
          <a:p>
            <a:pPr lvl="1"/>
            <a:r>
              <a:rPr lang="ko-KR" altLang="en-US" sz="2000" smtClean="0"/>
              <a:t>서술적 마크업은 문서가 기본 데이터와 구조</a:t>
            </a:r>
            <a:r>
              <a:rPr lang="en-US" altLang="ko-KR" sz="2000" smtClean="0"/>
              <a:t>(</a:t>
            </a:r>
            <a:r>
              <a:rPr lang="ko-KR" altLang="en-US" sz="2000" smtClean="0"/>
              <a:t>의미</a:t>
            </a:r>
            <a:r>
              <a:rPr lang="en-US" altLang="ko-KR" sz="2000" smtClean="0"/>
              <a:t>)</a:t>
            </a:r>
            <a:r>
              <a:rPr lang="ko-KR" altLang="en-US" sz="2000" smtClean="0"/>
              <a:t>만 가지기 때문에 결과적으로 문서 구조와 표현정보를 분리</a:t>
            </a:r>
            <a:r>
              <a:rPr lang="en-US" altLang="ko-KR" sz="2000" smtClean="0"/>
              <a:t>(document-view pattern</a:t>
            </a:r>
            <a:r>
              <a:rPr lang="ko-KR" altLang="en-US" sz="2000" smtClean="0"/>
              <a:t>의 일종</a:t>
            </a:r>
            <a:r>
              <a:rPr lang="en-US" altLang="ko-KR" sz="2000" smtClean="0"/>
              <a:t>)</a:t>
            </a:r>
            <a:r>
              <a:rPr lang="ko-KR" altLang="en-US" sz="2000" smtClean="0"/>
              <a:t>할 수 있습니다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또한 분리된 표현 정보를 필요할 때 다양하게 적용할 수 있고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텍스트 기반의 서술적 마크업은 이질적인 환경에서 데이터 교환 형태로도 적합니다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서술적 마크업언어는 </a:t>
            </a:r>
            <a:r>
              <a:rPr lang="en-US" altLang="ko-KR" sz="2000" smtClean="0"/>
              <a:t>XML(eXtensible Makeup Language)</a:t>
            </a:r>
            <a:r>
              <a:rPr lang="ko-KR" altLang="en-US" sz="2000" smtClean="0"/>
              <a:t>을 들 수 있습니다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1. </a:t>
            </a:r>
            <a:r>
              <a:rPr lang="ko-KR" altLang="en-US" sz="2400" smtClean="0"/>
              <a:t>요소 사용 시 종료 태그의 생략 불가능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의 경우 </a:t>
            </a:r>
            <a:r>
              <a:rPr lang="en-US" altLang="ko-KR" sz="2000" smtClean="0"/>
              <a:t>P, TR, TH, TD, LI </a:t>
            </a:r>
            <a:r>
              <a:rPr lang="ko-KR" altLang="en-US" sz="2000" smtClean="0"/>
              <a:t>등 요소명을 사용할 때 종료 태그를 생략할 수 있지만</a:t>
            </a:r>
            <a:r>
              <a:rPr lang="en-US" altLang="ko-KR" sz="2000" smtClean="0"/>
              <a:t>, XHTML</a:t>
            </a:r>
            <a:r>
              <a:rPr lang="ko-KR" altLang="en-US" sz="2000" smtClean="0"/>
              <a:t>에서는 이를 허용하지 않습니다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모든 요소는 반드시 시작과 함께 종료를 표현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 칸의 공백과 </a:t>
            </a:r>
            <a:r>
              <a:rPr lang="en-US" altLang="ko-KR" sz="2000" smtClean="0"/>
              <a:t>/)</a:t>
            </a:r>
            <a:r>
              <a:rPr lang="ko-KR" altLang="en-US" sz="2000" smtClean="0"/>
              <a:t>해야 합니다</a:t>
            </a:r>
            <a:r>
              <a:rPr lang="en-US" altLang="ko-KR" sz="2000" smtClean="0"/>
              <a:t>. </a:t>
            </a:r>
            <a:endParaRPr lang="en-US" altLang="ko-KR" sz="1600" smtClean="0"/>
          </a:p>
        </p:txBody>
      </p:sp>
      <p:pic>
        <p:nvPicPr>
          <p:cNvPr id="4" name="그림 3" descr="서식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714488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2. </a:t>
            </a:r>
            <a:r>
              <a:rPr lang="ko-KR" altLang="en-US" sz="2400" smtClean="0"/>
              <a:t>요소명과 속성명에 소문자 사용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의 경우에는 요소명과 속성명에 대소문자를 구분하지 않고 사용했지만</a:t>
            </a:r>
            <a:r>
              <a:rPr lang="en-US" altLang="ko-KR" sz="2000" smtClean="0"/>
              <a:t>, XHTML</a:t>
            </a:r>
            <a:r>
              <a:rPr lang="ko-KR" altLang="en-US" sz="2000" smtClean="0"/>
              <a:t>에서는 모든 요소명과 속성명에 소문자만 사용할 수 있습니다</a:t>
            </a:r>
            <a:r>
              <a:rPr lang="en-US" altLang="ko-KR" sz="2000" smtClean="0"/>
              <a:t>.</a:t>
            </a:r>
            <a:endParaRPr lang="en-US" altLang="ko-KR" sz="5400" smtClean="0"/>
          </a:p>
        </p:txBody>
      </p:sp>
      <p:pic>
        <p:nvPicPr>
          <p:cNvPr id="6" name="그림 5" descr="서식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3487" y="1933574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3. </a:t>
            </a:r>
            <a:r>
              <a:rPr lang="ko-KR" altLang="en-US" sz="2400" smtClean="0"/>
              <a:t>빈 요소 사용 시 </a:t>
            </a:r>
            <a:r>
              <a:rPr lang="en-US" altLang="ko-KR" sz="2400" smtClean="0"/>
              <a:t>&lt;</a:t>
            </a:r>
            <a:r>
              <a:rPr lang="ko-KR" altLang="en-US" sz="2400" smtClean="0"/>
              <a:t>요소명 </a:t>
            </a:r>
            <a:r>
              <a:rPr lang="en-US" altLang="ko-KR" sz="2400" smtClean="0"/>
              <a:t>/&gt; </a:t>
            </a:r>
            <a:r>
              <a:rPr lang="ko-KR" altLang="en-US" sz="2400" smtClean="0"/>
              <a:t>형식으로 기술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의 경우 빈 요소는 시작 태그만 기술해도 되지만</a:t>
            </a:r>
            <a:r>
              <a:rPr lang="en-US" altLang="ko-KR" sz="2000" smtClean="0"/>
              <a:t>, XHTML</a:t>
            </a:r>
            <a:r>
              <a:rPr lang="ko-KR" altLang="en-US" sz="2000" smtClean="0"/>
              <a:t>에서는 모든 요소에 종료의 표현을 기술해야 합니다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빈 요소는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XHTML</a:t>
            </a:r>
            <a:r>
              <a:rPr lang="ko-KR" altLang="en-US" sz="2000" smtClean="0"/>
              <a:t>이 다르게 표현합니다</a:t>
            </a:r>
            <a:r>
              <a:rPr lang="en-US" altLang="ko-KR" sz="2000" smtClean="0"/>
              <a:t>.</a:t>
            </a:r>
          </a:p>
        </p:txBody>
      </p:sp>
      <p:pic>
        <p:nvPicPr>
          <p:cNvPr id="7" name="그림 6" descr="서식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3487" y="1862136"/>
            <a:ext cx="66770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3714752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4. </a:t>
            </a:r>
            <a:r>
              <a:rPr lang="ko-KR" altLang="en-US" sz="2400" smtClean="0"/>
              <a:t>속성에 속성값 생략 불가능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은 몇 가지 속성의 경우 속성값을 생략할 수 있지만</a:t>
            </a:r>
            <a:r>
              <a:rPr lang="en-US" altLang="ko-KR" sz="2000" smtClean="0"/>
              <a:t>, XHTML</a:t>
            </a:r>
            <a:r>
              <a:rPr lang="ko-KR" altLang="en-US" sz="2000" smtClean="0"/>
              <a:t>에서는 이러한 단축 표기가 허용되지 않으므로 반드시 속성값을 지정해야 합니다</a:t>
            </a:r>
            <a:r>
              <a:rPr lang="en-US" altLang="ko-KR" sz="200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33487" y="1857364"/>
            <a:ext cx="6677025" cy="1352550"/>
            <a:chOff x="1233487" y="1857364"/>
            <a:chExt cx="6677025" cy="1352550"/>
          </a:xfrm>
        </p:grpSpPr>
        <p:pic>
          <p:nvPicPr>
            <p:cNvPr id="6" name="그림 5" descr="서식4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487" y="1857364"/>
              <a:ext cx="6677025" cy="13525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5143503" y="2571744"/>
              <a:ext cx="102751" cy="2857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XHTML </a:t>
            </a:r>
            <a:r>
              <a:rPr lang="ko-KR" altLang="en-US" smtClean="0"/>
              <a:t>서식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5804" y="4143380"/>
            <a:ext cx="8229600" cy="178595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smtClean="0"/>
              <a:t>5. </a:t>
            </a:r>
            <a:r>
              <a:rPr lang="ko-KR" altLang="en-US" sz="2400" smtClean="0"/>
              <a:t>잘못된 중첩의 사용 불가능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HTML</a:t>
            </a:r>
            <a:r>
              <a:rPr lang="ko-KR" altLang="en-US" sz="2000" smtClean="0"/>
              <a:t>은 규칙을 느슨하게 적용하여 중첩을 잘못해도 문제가 발생하지 않는 경우가 있었지만 </a:t>
            </a:r>
            <a:r>
              <a:rPr lang="en-US" altLang="ko-KR" sz="2000" smtClean="0"/>
              <a:t>XHTML</a:t>
            </a:r>
            <a:r>
              <a:rPr lang="ko-KR" altLang="en-US" sz="2000" smtClean="0"/>
              <a:t>에서는 잘못된 중첩이 허용되지 않습니다</a:t>
            </a:r>
            <a:r>
              <a:rPr lang="en-US" altLang="ko-KR" sz="2000" smtClean="0"/>
              <a:t>.</a:t>
            </a:r>
          </a:p>
        </p:txBody>
      </p:sp>
      <p:pic>
        <p:nvPicPr>
          <p:cNvPr id="7" name="그림 6" descr="서식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3487" y="1952628"/>
            <a:ext cx="6677025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 슬라이드</Template>
  <TotalTime>256</TotalTime>
  <Words>1475</Words>
  <Application>Microsoft Office PowerPoint</Application>
  <PresentationFormat>화면 슬라이드 쇼(4:3)</PresentationFormat>
  <Paragraphs>128</Paragraphs>
  <Slides>24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ms01_1</vt:lpstr>
      <vt:lpstr>Image</vt:lpstr>
      <vt:lpstr>Part2 견고한 웹을 위한 구조설계 (XHTML)</vt:lpstr>
      <vt:lpstr>목차</vt:lpstr>
      <vt:lpstr>Section 3.  구조를 위한 XHTML  </vt:lpstr>
      <vt:lpstr>마크업 언어의 분류</vt:lpstr>
      <vt:lpstr>XHTML 서식</vt:lpstr>
      <vt:lpstr>XHTML 서식</vt:lpstr>
      <vt:lpstr>XHTML 서식</vt:lpstr>
      <vt:lpstr>XHTML 서식</vt:lpstr>
      <vt:lpstr>XHTML 서식</vt:lpstr>
      <vt:lpstr>XHTML 서식</vt:lpstr>
      <vt:lpstr>XHTML 서식</vt:lpstr>
      <vt:lpstr>XHTML 서식</vt:lpstr>
      <vt:lpstr>XHTML 구성요소</vt:lpstr>
      <vt:lpstr>XHTML 구성요소</vt:lpstr>
      <vt:lpstr>XHTML 문서의 기본구조</vt:lpstr>
      <vt:lpstr>XHTML 문서의 기본구조</vt:lpstr>
      <vt:lpstr>블록 요소와 인라인 요소</vt:lpstr>
      <vt:lpstr>블록 요소와 인라인 요소</vt:lpstr>
      <vt:lpstr>문서형 정의 및 선언</vt:lpstr>
      <vt:lpstr>문서형 정의 종류</vt:lpstr>
      <vt:lpstr>문서형 정의 종류</vt:lpstr>
      <vt:lpstr>문서형 정의 및 선언</vt:lpstr>
      <vt:lpstr>네임 스페이스</vt:lpstr>
      <vt:lpstr>휴먼 랭귀지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Teresa</cp:lastModifiedBy>
  <cp:revision>72</cp:revision>
  <dcterms:created xsi:type="dcterms:W3CDTF">2010-03-14T12:09:21Z</dcterms:created>
  <dcterms:modified xsi:type="dcterms:W3CDTF">2010-04-08T13:31:14Z</dcterms:modified>
</cp:coreProperties>
</file>