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69" r:id="rId11"/>
    <p:sldId id="268" r:id="rId12"/>
    <p:sldId id="267" r:id="rId13"/>
    <p:sldId id="266" r:id="rId14"/>
    <p:sldId id="270" r:id="rId15"/>
    <p:sldId id="271" r:id="rId16"/>
    <p:sldId id="277" r:id="rId17"/>
    <p:sldId id="276" r:id="rId18"/>
    <p:sldId id="275" r:id="rId19"/>
    <p:sldId id="283" r:id="rId20"/>
    <p:sldId id="274" r:id="rId21"/>
    <p:sldId id="272" r:id="rId22"/>
    <p:sldId id="273" r:id="rId23"/>
    <p:sldId id="282" r:id="rId24"/>
    <p:sldId id="281" r:id="rId25"/>
    <p:sldId id="280" r:id="rId26"/>
    <p:sldId id="279" r:id="rId27"/>
    <p:sldId id="278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inema4dr12.tistory.com/1015" TargetMode="External"/><Relationship Id="rId2" Type="http://schemas.openxmlformats.org/officeDocument/2006/relationships/hyperlink" Target="https://nonmeyet.tistory.com/entry/R-SVM-%EC%84%9C%ED%8F%AC%ED%8A%B8-%EB%B2%A1%ED%84%B0-%EB%A8%B8%EC%8B%A0%EC%9D%98-%EC%A0%95%EC%9D%98%EC%99%80-%EC%84%A4%EB%AA%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C%84%9C%ED%8F%AC%ED%8A%B8_%EB%B2%A1%ED%84%B0_%EB%A8%B8%EC%8B%A0" TargetMode="External"/><Relationship Id="rId4" Type="http://schemas.openxmlformats.org/officeDocument/2006/relationships/hyperlink" Target="https://wikidocs.net/5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9600" dirty="0" smtClean="0"/>
              <a:t>SVM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95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SVM </a:t>
            </a:r>
            <a:r>
              <a:rPr lang="ko-KR" altLang="en-US" sz="3200" dirty="0"/>
              <a:t>원리를 위해 기본적으로 알아야할 것들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</a:t>
            </a:r>
            <a:r>
              <a:rPr lang="ko-KR" altLang="en-US" dirty="0" err="1" smtClean="0"/>
              <a:t>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최적화 문제에서 사용되는 수학적 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또는 최소값을 찾으려는 문제에서 해결방법으로 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사용하는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목적함수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제약 조건 </a:t>
            </a:r>
            <a:r>
              <a:rPr lang="en-US" altLang="ko-KR" dirty="0" smtClean="0"/>
              <a:t>g(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= 0 </a:t>
            </a:r>
            <a:r>
              <a:rPr lang="ko-KR" altLang="en-US" dirty="0" smtClean="0"/>
              <a:t>에 대해서 새로운 변수 </a:t>
            </a:r>
            <a:r>
              <a:rPr lang="el-GR" altLang="ko-KR" dirty="0" smtClean="0"/>
              <a:t>λ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이용하여 다음의 보조 방정식을 만든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보조방정식에 대해 모든 변수에 대한 </a:t>
            </a:r>
            <a:r>
              <a:rPr lang="ko-KR" altLang="en-US" dirty="0" err="1" smtClean="0"/>
              <a:t>편미분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 </a:t>
            </a:r>
            <a:r>
              <a:rPr lang="ko-KR" altLang="en-US" dirty="0" err="1" smtClean="0"/>
              <a:t>이되는</a:t>
            </a:r>
            <a:r>
              <a:rPr lang="ko-KR" altLang="en-US" dirty="0" smtClean="0"/>
              <a:t> 해를 찾는 것이다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이렇게 목적 함수와 제약 조건에 대한 위와 같은 보조 방정식을 만들고 문제를 풀 수 있게 되는 이유는 제약 조건을 만족시키면서 목적 함수를 최대화 또는 최소화 시키는 점에서는 </a:t>
            </a:r>
            <a:r>
              <a:rPr lang="ko-KR" altLang="en-US" dirty="0" err="1" smtClean="0"/>
              <a:t>목적함수의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gradient(</a:t>
            </a:r>
            <a:r>
              <a:rPr lang="ko-KR" altLang="en-US" dirty="0" smtClean="0"/>
              <a:t>쉽게 말해 기울기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제약 조건의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가 평행하기 때문이다</a:t>
            </a:r>
            <a:r>
              <a:rPr lang="en-US" altLang="ko-KR" dirty="0" smtClean="0"/>
              <a:t>.</a:t>
            </a:r>
            <a:r>
              <a:rPr lang="el-GR" altLang="ko-KR" dirty="0"/>
              <a:t/>
            </a:r>
            <a:br>
              <a:rPr lang="el-GR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8" y="4100975"/>
            <a:ext cx="2466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SVM </a:t>
            </a:r>
            <a:r>
              <a:rPr lang="ko-KR" altLang="en-US" sz="3200" dirty="0"/>
              <a:t>원리를 위해 기본적으로 알아야할 것들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7769"/>
            <a:ext cx="5719169" cy="3796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026836"/>
            <a:ext cx="14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5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SVM </a:t>
            </a:r>
            <a:r>
              <a:rPr lang="ko-KR" altLang="en-US" sz="3200" dirty="0"/>
              <a:t>원리를 위해 기본적으로 알아야할 것들</a:t>
            </a: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96420"/>
            <a:ext cx="5554909" cy="3881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27" y="2096420"/>
            <a:ext cx="4698691" cy="38814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6143877"/>
            <a:ext cx="11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8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SVM </a:t>
            </a:r>
            <a:r>
              <a:rPr lang="ko-KR" altLang="en-US" sz="3200" dirty="0"/>
              <a:t>원리를 위해 기본적으로 알아야할 것들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27" y="1930400"/>
            <a:ext cx="4756583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기본원리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4" y="1373548"/>
            <a:ext cx="4314825" cy="54548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56365"/>
            <a:ext cx="4286250" cy="49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기본원리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13" y="1639593"/>
            <a:ext cx="3939810" cy="5153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639593"/>
            <a:ext cx="4305300" cy="51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기본원리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3630"/>
            <a:ext cx="3520007" cy="3881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54" y="895867"/>
            <a:ext cx="4314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기본원리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68" y="1930400"/>
            <a:ext cx="4419600" cy="3638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43" y="1562100"/>
            <a:ext cx="4124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3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기본원리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9593"/>
            <a:ext cx="4383642" cy="49100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39" y="1639593"/>
            <a:ext cx="4276725" cy="49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</a:t>
            </a:r>
            <a:r>
              <a:rPr lang="ko-KR" altLang="en-US" dirty="0" err="1" smtClean="0"/>
              <a:t>쌍대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규칙을 </a:t>
            </a:r>
            <a:r>
              <a:rPr lang="ko-KR" altLang="en-US" dirty="0" err="1" smtClean="0"/>
              <a:t>비제약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쌍대</a:t>
            </a:r>
            <a:r>
              <a:rPr lang="ko-KR" altLang="en-US" dirty="0" smtClean="0"/>
              <a:t> 형식으로 나타내면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마진 </a:t>
            </a:r>
            <a:r>
              <a:rPr lang="ko-KR" altLang="en-US" dirty="0" err="1" smtClean="0"/>
              <a:t>초평면과</a:t>
            </a:r>
            <a:r>
              <a:rPr lang="ko-KR" altLang="en-US" dirty="0" smtClean="0"/>
              <a:t> 분류 작업이 오직 마진 위에 놓여있는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벡터들로부터만</a:t>
            </a:r>
            <a:r>
              <a:rPr lang="ko-KR" altLang="en-US" dirty="0" smtClean="0"/>
              <a:t> 영향을 받는 다는 것을 알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878266"/>
            <a:ext cx="7696200" cy="1257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040066"/>
            <a:ext cx="4648200" cy="83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5135566"/>
            <a:ext cx="4686300" cy="16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과 그 목표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SVM </a:t>
            </a:r>
            <a:r>
              <a:rPr lang="ko-KR" altLang="en-US" dirty="0" smtClean="0"/>
              <a:t>의 용어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SVM </a:t>
            </a:r>
            <a:r>
              <a:rPr lang="ko-KR" altLang="en-US" dirty="0" smtClean="0"/>
              <a:t>의 장단점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SVM </a:t>
            </a:r>
            <a:r>
              <a:rPr lang="ko-KR" altLang="en-US" dirty="0" smtClean="0"/>
              <a:t>원리를 위해 기본으로 알아야 할 것들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SVM </a:t>
            </a:r>
            <a:r>
              <a:rPr lang="ko-KR" altLang="en-US" dirty="0" smtClean="0"/>
              <a:t>기본 원리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비선형 </a:t>
            </a:r>
            <a:r>
              <a:rPr lang="ko-KR" altLang="en-US" dirty="0" err="1" smtClean="0"/>
              <a:t>분리자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Soft </a:t>
            </a:r>
            <a:r>
              <a:rPr lang="en-US" altLang="ko-KR" dirty="0"/>
              <a:t>M</a:t>
            </a:r>
            <a:r>
              <a:rPr lang="en-US" altLang="ko-KR" dirty="0" smtClean="0"/>
              <a:t>argin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92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기본원리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7937"/>
            <a:ext cx="4314825" cy="454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50" y="1497936"/>
            <a:ext cx="44100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SVM </a:t>
            </a:r>
            <a:r>
              <a:rPr lang="ko-KR" altLang="en-US"/>
              <a:t>기본원리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600" dirty="0" smtClean="0"/>
              <a:t>커널 트릭이라는 프로세스를 이용하여 주어진 문제를 고차원으로 </a:t>
            </a:r>
            <a:r>
              <a:rPr lang="ko-KR" altLang="en-US" sz="1600" dirty="0" err="1" smtClean="0"/>
              <a:t>맵핑할</a:t>
            </a:r>
            <a:r>
              <a:rPr lang="ko-KR" altLang="en-US" sz="1600" dirty="0" smtClean="0"/>
              <a:t>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방법을 통해 비선형 관계를 약간 선형적으로 보이도록 할 수 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왼쪽 상태에서 오른쪽 상태로 변환하는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새로운 데이터 공간으로 </a:t>
            </a:r>
            <a:r>
              <a:rPr lang="ko-KR" altLang="en-US" sz="1600" dirty="0" err="1" smtClean="0"/>
              <a:t>맵핑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함수를 커널 함수라고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공간 변환을 위해 다양한 커널 함수가 사용되고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위도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경도로는 볼 수 없었던 </a:t>
            </a:r>
            <a:r>
              <a:rPr lang="ko-KR" altLang="en-US" sz="1600" dirty="0" err="1" smtClean="0"/>
              <a:t>선형관계를</a:t>
            </a:r>
            <a:r>
              <a:rPr lang="ko-KR" altLang="en-US" sz="1600" dirty="0" smtClean="0"/>
              <a:t> 위도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고도로 변환하였더니 선형 </a:t>
            </a:r>
            <a:r>
              <a:rPr lang="ko-KR" altLang="en-US" sz="1600" dirty="0" err="1" smtClean="0"/>
              <a:t>분리가능한</a:t>
            </a:r>
            <a:r>
              <a:rPr lang="ko-KR" altLang="en-US" sz="1600" dirty="0" smtClean="0"/>
              <a:t> 상태임을 알 수 있었다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9720"/>
            <a:ext cx="2038350" cy="32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17331"/>
            <a:ext cx="8382000" cy="26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기본원리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3415164" cy="388077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위의 예와 같은 방식으로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은 비선형 커널을 이용하여 데이터를 분리할 수 있는 상태로 변환하기 위해 데이터에 새로운 차원을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트릭은 관찰된 데이터의 특징 사이에 수학적 관계를 표현하는 새로운 특징을 구성하는 과정이라고 생각할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하면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이 원래의 데이터에서는 명시적으로 표현되지 않은 특징들을 학습할 수 있도록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9720"/>
            <a:ext cx="2038350" cy="323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559720"/>
            <a:ext cx="4393697" cy="1373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82" y="3162765"/>
            <a:ext cx="4331752" cy="12362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82" y="4628995"/>
            <a:ext cx="4393697" cy="14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2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</a:t>
            </a:r>
            <a:r>
              <a:rPr lang="ko-KR" altLang="en-US" dirty="0" err="1" smtClean="0"/>
              <a:t>분리자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3510"/>
            <a:ext cx="7362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8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 </a:t>
            </a:r>
            <a:r>
              <a:rPr lang="ko-KR" altLang="en-US" dirty="0" err="1"/>
              <a:t>분리자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143" y="2549232"/>
            <a:ext cx="8401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6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 </a:t>
            </a:r>
            <a:r>
              <a:rPr lang="ko-KR" altLang="en-US" dirty="0" err="1"/>
              <a:t>분리자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77334" y="1565393"/>
            <a:ext cx="4981575" cy="4987925"/>
            <a:chOff x="1121627" y="1531939"/>
            <a:chExt cx="4981575" cy="4987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627" y="1531939"/>
              <a:ext cx="4981575" cy="12573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202" y="2852739"/>
              <a:ext cx="4953000" cy="3667125"/>
            </a:xfrm>
            <a:prstGeom prst="rect">
              <a:avLst/>
            </a:prstGeom>
          </p:spPr>
        </p:pic>
      </p:grp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70420" y="1565393"/>
            <a:ext cx="4209921" cy="4902314"/>
          </a:xfrm>
        </p:spPr>
        <p:txBody>
          <a:bodyPr/>
          <a:lstStyle/>
          <a:p>
            <a:r>
              <a:rPr lang="ko-KR" altLang="en-US" dirty="0" smtClean="0"/>
              <a:t>특정 학습 </a:t>
            </a:r>
            <a:r>
              <a:rPr lang="ko-KR" altLang="en-US" dirty="0" err="1" smtClean="0"/>
              <a:t>작업데</a:t>
            </a:r>
            <a:r>
              <a:rPr lang="ko-KR" altLang="en-US" dirty="0" smtClean="0"/>
              <a:t> 대하여 어떤 커널 함수가 적합한지에 대한 신뢰할만한 규칙은 존재하지 않음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적합도는 학습 </a:t>
            </a:r>
            <a:r>
              <a:rPr lang="ko-KR" altLang="en-US" dirty="0" err="1" smtClean="0"/>
              <a:t>데이터량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특징들 사이의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컨셉을 따름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많은 경우 </a:t>
            </a:r>
            <a:r>
              <a:rPr lang="ko-KR" altLang="en-US" dirty="0" err="1" smtClean="0"/>
              <a:t>검증용</a:t>
            </a:r>
            <a:r>
              <a:rPr lang="ko-KR" altLang="en-US" dirty="0" smtClean="0"/>
              <a:t> 데이터세트에 대한 다양한 </a:t>
            </a:r>
            <a:r>
              <a:rPr lang="en-US" altLang="ko-KR" dirty="0" smtClean="0"/>
              <a:t>SVM </a:t>
            </a:r>
            <a:r>
              <a:rPr lang="ko-KR" altLang="en-US" dirty="0" smtClean="0"/>
              <a:t>알고리즘을 학습시키고 평가하는 약간의 시행착오 요구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커널의 선택은 임의로 이루어지는 경우가 많은데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커널들 사이의 성능차이가 그리 크지 않기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6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 Margin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491497"/>
            <a:ext cx="381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초평면이</a:t>
            </a:r>
            <a:r>
              <a:rPr lang="ko-KR" altLang="en-US" dirty="0" smtClean="0"/>
              <a:t> 존재하지 않을 경우 이용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4772025" cy="44561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7334" y="2160589"/>
            <a:ext cx="935566" cy="20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591175" y="3401833"/>
            <a:ext cx="5124450" cy="3214868"/>
          </a:xfrm>
        </p:spPr>
        <p:txBody>
          <a:bodyPr/>
          <a:lstStyle/>
          <a:p>
            <a:r>
              <a:rPr lang="ko-KR" altLang="en-US" dirty="0" smtClean="0"/>
              <a:t>선형 페널티 함수의 장점은 상수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오직 </a:t>
            </a:r>
            <a:r>
              <a:rPr lang="ko-KR" altLang="en-US" dirty="0" err="1" smtClean="0"/>
              <a:t>라그랑주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승수법의</a:t>
            </a:r>
            <a:r>
              <a:rPr lang="ko-KR" altLang="en-US" dirty="0" smtClean="0"/>
              <a:t> 추가적인 제약조건에 등장함으로써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듀얼 문제에서는 느긋한 변수가 사라진다는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비선형 페널티 함수들도 특히 </a:t>
            </a:r>
            <a:r>
              <a:rPr lang="ko-KR" altLang="en-US" dirty="0" err="1" smtClean="0"/>
              <a:t>분류기에서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이상치의</a:t>
            </a:r>
            <a:r>
              <a:rPr lang="ko-KR" altLang="en-US" dirty="0" smtClean="0"/>
              <a:t> 효과를 줄이는데 사용되고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그러나 이를 사용하는데 주의를 기울이지 않는다면 문제는 볼록하지않게 </a:t>
            </a:r>
            <a:r>
              <a:rPr lang="en-US" altLang="ko-KR" dirty="0" smtClean="0"/>
              <a:t>(non-convex)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global solution</a:t>
            </a:r>
            <a:r>
              <a:rPr lang="ko-KR" altLang="en-US" dirty="0" smtClean="0"/>
              <a:t>을 찾는데 상당히 어려운 문제가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104141"/>
            <a:ext cx="5124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 Margin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4584" y="4440263"/>
            <a:ext cx="5507193" cy="1147104"/>
          </a:xfrm>
        </p:spPr>
        <p:txBody>
          <a:bodyPr/>
          <a:lstStyle/>
          <a:p>
            <a:r>
              <a:rPr lang="ko-KR" altLang="en-US" dirty="0" smtClean="0"/>
              <a:t>이 페이지는 </a:t>
            </a:r>
            <a:r>
              <a:rPr lang="en-US" altLang="ko-KR" dirty="0" smtClean="0"/>
              <a:t>Soft Margin </a:t>
            </a:r>
            <a:r>
              <a:rPr lang="ko-KR" altLang="en-US" dirty="0" smtClean="0"/>
              <a:t>문제를 해결하기 위해 </a:t>
            </a:r>
            <a:r>
              <a:rPr lang="ko-KR" altLang="en-US" dirty="0" err="1" smtClean="0"/>
              <a:t>다변수</a:t>
            </a:r>
            <a:r>
              <a:rPr lang="ko-KR" altLang="en-US" dirty="0" smtClean="0"/>
              <a:t> 적용 회귀 </a:t>
            </a:r>
            <a:r>
              <a:rPr lang="ko-KR" altLang="en-US" dirty="0" err="1" smtClean="0"/>
              <a:t>스플라인에서와</a:t>
            </a:r>
            <a:r>
              <a:rPr lang="ko-KR" altLang="en-US" dirty="0" smtClean="0"/>
              <a:t> 같이 </a:t>
            </a:r>
            <a:r>
              <a:rPr lang="ko-KR" altLang="en-US" dirty="0" err="1" smtClean="0"/>
              <a:t>경첩함수</a:t>
            </a:r>
            <a:r>
              <a:rPr lang="ko-KR" altLang="en-US" dirty="0" smtClean="0"/>
              <a:t> 표기법을 이용할 경우를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491497"/>
            <a:ext cx="381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초평면이</a:t>
            </a:r>
            <a:r>
              <a:rPr lang="ko-KR" altLang="en-US" dirty="0" smtClean="0"/>
              <a:t> 존재하지 않을 경우 이용</a:t>
            </a:r>
            <a:endParaRPr lang="ko-KR" altLang="en-US" dirty="0"/>
          </a:p>
        </p:txBody>
      </p:sp>
      <p:pic>
        <p:nvPicPr>
          <p:cNvPr id="6" name="내용 개체 틀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754"/>
            <a:ext cx="4667250" cy="45950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84" y="2318837"/>
            <a:ext cx="6300569" cy="15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2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https://nonmeyet.tistory.com/entry/R-SVM-%EC%84%9C%ED%8F%AC%ED%8A%B8-%EB%B2%A1%ED%84%B0-%EB%A8%B8%EC%8B%A0%EC%9D%98-%EC%A0%95%EC%9D%98%EC%99%80-%</a:t>
            </a:r>
            <a:r>
              <a:rPr lang="en-US" altLang="ko-KR" dirty="0" smtClean="0">
                <a:hlinkClick r:id="rId2"/>
              </a:rPr>
              <a:t>EC%84%A4%EB%AA%85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cinema4dr12.tistory.com/1015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wikidocs.net/5719</a:t>
            </a:r>
            <a:endParaRPr lang="en-US" altLang="ko-KR" dirty="0" smtClean="0"/>
          </a:p>
          <a:p>
            <a:r>
              <a:rPr lang="en-US" altLang="ko-KR">
                <a:hlinkClick r:id="rId5"/>
              </a:rPr>
              <a:t>https://ko.wikipedia.org/wiki/%EC%84%9C%ED%8F%AC%ED%8A%B8_%EB%B2%A1%ED%84%B0</a:t>
            </a:r>
            <a:r>
              <a:rPr lang="en-US" altLang="ko-KR">
                <a:hlinkClick r:id="rId5"/>
              </a:rPr>
              <a:t>_%</a:t>
            </a:r>
            <a:r>
              <a:rPr lang="en-US" altLang="ko-KR" smtClean="0">
                <a:hlinkClick r:id="rId5"/>
              </a:rPr>
              <a:t>EB%A8%B8%EC%8B%A0</a:t>
            </a:r>
            <a:endParaRPr lang="en-US" altLang="ko-KR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4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과 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SVM : </a:t>
            </a:r>
            <a:r>
              <a:rPr lang="ko-KR" altLang="en-US" dirty="0" smtClean="0"/>
              <a:t>데이터에 있는 특성들을 </a:t>
            </a:r>
            <a:r>
              <a:rPr lang="en-US" altLang="ko-KR" dirty="0" smtClean="0"/>
              <a:t>kernel </a:t>
            </a:r>
            <a:r>
              <a:rPr lang="ko-KR" altLang="en-US" dirty="0" smtClean="0"/>
              <a:t>함수를 이용하여 입체 공간에 데이터를 분류할 수 있는 </a:t>
            </a:r>
            <a:r>
              <a:rPr lang="ko-KR" altLang="en-US" dirty="0" err="1" smtClean="0"/>
              <a:t>초평면</a:t>
            </a:r>
            <a:r>
              <a:rPr lang="en-US" altLang="ko-KR" dirty="0" smtClean="0"/>
              <a:t>(hyperplane) </a:t>
            </a:r>
            <a:r>
              <a:rPr lang="ko-KR" altLang="en-US" dirty="0" smtClean="0"/>
              <a:t>을 만들어 주는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SVM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: Maximum margin hyperplane</a:t>
            </a:r>
            <a:r>
              <a:rPr lang="ko-KR" altLang="en-US" dirty="0" smtClean="0"/>
              <a:t>을 찾는 것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즉 마진을 최대화하는 </a:t>
            </a:r>
            <a:r>
              <a:rPr lang="ko-KR" altLang="en-US" dirty="0" err="1" smtClean="0"/>
              <a:t>초평면을</a:t>
            </a:r>
            <a:r>
              <a:rPr lang="ko-KR" altLang="en-US" dirty="0" smtClean="0"/>
              <a:t> 찾는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42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의 용어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Hyperplane </a:t>
            </a:r>
            <a:r>
              <a:rPr lang="en-US" altLang="ko-KR" dirty="0"/>
              <a:t>: A subspace of one dimension less than its ambient space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05" y="2913695"/>
            <a:ext cx="7492687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의 용어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7508" y="2160589"/>
            <a:ext cx="4596494" cy="3880773"/>
          </a:xfrm>
        </p:spPr>
        <p:txBody>
          <a:bodyPr/>
          <a:lstStyle/>
          <a:p>
            <a:r>
              <a:rPr lang="en-US" altLang="ko-KR" sz="2400" dirty="0" smtClean="0"/>
              <a:t>Support vectors : </a:t>
            </a:r>
            <a:r>
              <a:rPr lang="ko-KR" altLang="en-US" sz="2400" dirty="0" err="1" smtClean="0"/>
              <a:t>초평면에서</a:t>
            </a:r>
            <a:r>
              <a:rPr lang="ko-KR" altLang="en-US" sz="2400" dirty="0" smtClean="0"/>
              <a:t> 가장 가까운 데이터들</a:t>
            </a:r>
            <a:endParaRPr lang="en-US" altLang="ko-KR" sz="2400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Margin : </a:t>
            </a:r>
            <a:r>
              <a:rPr lang="ko-KR" altLang="en-US" sz="2400" dirty="0" smtClean="0"/>
              <a:t>양쪽 </a:t>
            </a:r>
            <a:r>
              <a:rPr lang="en-US" altLang="ko-KR" sz="2400" dirty="0" smtClean="0"/>
              <a:t>Support vectors 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hyperplane </a:t>
            </a:r>
            <a:r>
              <a:rPr lang="ko-KR" altLang="en-US" sz="2400" dirty="0" smtClean="0"/>
              <a:t>간의 거리의 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Kernerl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함수는 이 후 설명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7400"/>
            <a:ext cx="3910708" cy="33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9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77334" y="2626581"/>
            <a:ext cx="4132058" cy="3880773"/>
          </a:xfrm>
        </p:spPr>
        <p:txBody>
          <a:bodyPr/>
          <a:lstStyle/>
          <a:p>
            <a:r>
              <a:rPr lang="ko-KR" altLang="en-US" dirty="0" smtClean="0"/>
              <a:t>분류 문제나 예측 문제 동시에 쓸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신경망 기법에 비해서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정도가 덜하다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예측의 정확도가 높음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사용하기 쉽다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5779802" y="2626581"/>
            <a:ext cx="41320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Kernel </a:t>
            </a:r>
            <a:r>
              <a:rPr lang="ko-KR" altLang="en-US" dirty="0" smtClean="0"/>
              <a:t>과 모델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조절하기 위한 테스트를 여러 번 해봐야 최적화된 모형을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모형 구축 시간이 오래 걸린다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결과에 대한 설명력이 떨어진다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매우 어려운 복잡한 블랙박스 모델이 될 수 있다</a:t>
            </a:r>
            <a:r>
              <a:rPr lang="en-US" altLang="ko-KR" dirty="0" smtClean="0"/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334" y="1941634"/>
            <a:ext cx="45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j-lt"/>
              </a:rPr>
              <a:t>장점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9802" y="1941634"/>
            <a:ext cx="45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7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SVM </a:t>
            </a:r>
            <a:r>
              <a:rPr lang="ko-KR" altLang="en-US" sz="3200" dirty="0" smtClean="0"/>
              <a:t>원리를 위해 기본적으로 알아야할 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내적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7" y="2743200"/>
            <a:ext cx="7044483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SVM </a:t>
            </a:r>
            <a:r>
              <a:rPr lang="ko-KR" altLang="en-US" sz="3200" dirty="0"/>
              <a:t>원리를 위해 기본적으로 알아야할 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벡터의 수직과 평행 조건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3" y="2981325"/>
            <a:ext cx="6705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SVM </a:t>
            </a:r>
            <a:r>
              <a:rPr lang="ko-KR" altLang="en-US" sz="3200" dirty="0"/>
              <a:t>원리를 위해 기본적으로 알아야할 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평면의 방정식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0" y="2723644"/>
            <a:ext cx="4732826" cy="33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868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672</Words>
  <Application>Microsoft Office PowerPoint</Application>
  <PresentationFormat>와이드스크린</PresentationFormat>
  <Paragraphs>111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HY그래픽M</vt:lpstr>
      <vt:lpstr>맑은 고딕</vt:lpstr>
      <vt:lpstr>Arial</vt:lpstr>
      <vt:lpstr>Trebuchet MS</vt:lpstr>
      <vt:lpstr>Wingdings 3</vt:lpstr>
      <vt:lpstr>패싯</vt:lpstr>
      <vt:lpstr>SVM</vt:lpstr>
      <vt:lpstr>목차</vt:lpstr>
      <vt:lpstr>SVM 과 그 목표</vt:lpstr>
      <vt:lpstr>SVM 의 용어 설명</vt:lpstr>
      <vt:lpstr>SVM 의 용어 설명</vt:lpstr>
      <vt:lpstr>SVM 의 장단점</vt:lpstr>
      <vt:lpstr>SVM 원리를 위해 기본적으로 알아야할 것들</vt:lpstr>
      <vt:lpstr>SVM 원리를 위해 기본적으로 알아야할 것들</vt:lpstr>
      <vt:lpstr>SVM 원리를 위해 기본적으로 알아야할 것들</vt:lpstr>
      <vt:lpstr>SVM 원리를 위해 기본적으로 알아야할 것들</vt:lpstr>
      <vt:lpstr>SVM 원리를 위해 기본적으로 알아야할 것들</vt:lpstr>
      <vt:lpstr>SVM 원리를 위해 기본적으로 알아야할 것들</vt:lpstr>
      <vt:lpstr>SVM 원리를 위해 기본적으로 알아야할 것들</vt:lpstr>
      <vt:lpstr>SVM 기본원리</vt:lpstr>
      <vt:lpstr>SVM 기본원리</vt:lpstr>
      <vt:lpstr>SVM 기본원리</vt:lpstr>
      <vt:lpstr>SVM 기본원리</vt:lpstr>
      <vt:lpstr>SVM 기본원리</vt:lpstr>
      <vt:lpstr>SVM 쌍대 형식</vt:lpstr>
      <vt:lpstr>SVM 기본원리</vt:lpstr>
      <vt:lpstr>SVM 기본원리</vt:lpstr>
      <vt:lpstr>SVM 기본원리</vt:lpstr>
      <vt:lpstr>비선형 분리자</vt:lpstr>
      <vt:lpstr>비선형 분리자</vt:lpstr>
      <vt:lpstr>비선형 분리자</vt:lpstr>
      <vt:lpstr>Soft Margin</vt:lpstr>
      <vt:lpstr>Soft Margin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Windows 사용자</dc:creator>
  <cp:lastModifiedBy>Windows 사용자</cp:lastModifiedBy>
  <cp:revision>18</cp:revision>
  <dcterms:created xsi:type="dcterms:W3CDTF">2019-02-06T16:01:21Z</dcterms:created>
  <dcterms:modified xsi:type="dcterms:W3CDTF">2019-02-06T18:44:43Z</dcterms:modified>
</cp:coreProperties>
</file>