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4" r:id="rId3"/>
    <p:sldId id="266" r:id="rId4"/>
    <p:sldId id="265" r:id="rId5"/>
    <p:sldId id="259" r:id="rId6"/>
    <p:sldId id="269" r:id="rId7"/>
    <p:sldId id="272" r:id="rId8"/>
    <p:sldId id="283" r:id="rId9"/>
    <p:sldId id="260" r:id="rId10"/>
    <p:sldId id="268" r:id="rId11"/>
    <p:sldId id="261" r:id="rId12"/>
    <p:sldId id="270" r:id="rId13"/>
    <p:sldId id="276" r:id="rId14"/>
    <p:sldId id="258" r:id="rId15"/>
    <p:sldId id="271" r:id="rId16"/>
    <p:sldId id="277" r:id="rId17"/>
    <p:sldId id="278" r:id="rId18"/>
    <p:sldId id="279" r:id="rId19"/>
    <p:sldId id="289" r:id="rId20"/>
    <p:sldId id="290" r:id="rId21"/>
    <p:sldId id="291" r:id="rId22"/>
    <p:sldId id="292" r:id="rId23"/>
    <p:sldId id="274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92" autoAdjust="0"/>
    <p:restoredTop sz="85639" autoAdjust="0"/>
  </p:normalViewPr>
  <p:slideViewPr>
    <p:cSldViewPr>
      <p:cViewPr varScale="1">
        <p:scale>
          <a:sx n="57" d="100"/>
          <a:sy n="57" d="100"/>
        </p:scale>
        <p:origin x="-42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9B70E-86F7-4DF9-969A-B2003BD2F3E7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F73C-A50C-40E7-9296-AB5F4F6C5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9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Bias: </a:t>
            </a:r>
            <a:r>
              <a:rPr lang="ko-KR" altLang="en-US" dirty="0" err="1" smtClean="0"/>
              <a:t>예측값들의</a:t>
            </a:r>
            <a:r>
              <a:rPr lang="ko-KR" altLang="en-US" dirty="0" smtClean="0"/>
              <a:t> 범위가 정답과 얼마나 떨어져 있는지</a:t>
            </a:r>
            <a:endParaRPr lang="en-US" altLang="ko-KR" dirty="0" smtClean="0"/>
          </a:p>
          <a:p>
            <a:r>
              <a:rPr lang="en-US" altLang="ko-KR" dirty="0" smtClean="0"/>
              <a:t>Variance: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학습된 </a:t>
            </a:r>
            <a:r>
              <a:rPr lang="ko-KR" altLang="en-US" baseline="0" dirty="0" err="1" smtClean="0"/>
              <a:t>모델별로</a:t>
            </a:r>
            <a:r>
              <a:rPr lang="ko-KR" altLang="en-US" baseline="0" dirty="0" smtClean="0"/>
              <a:t> 예측한 값들의 차이 측정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F73C-A50C-40E7-9296-AB5F4F6C5E0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39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T:</a:t>
            </a:r>
            <a:r>
              <a:rPr lang="ko-KR" altLang="en-US" dirty="0" smtClean="0"/>
              <a:t>잎의 수</a:t>
            </a:r>
            <a:endParaRPr lang="en-US" altLang="ko-KR" dirty="0" smtClean="0"/>
          </a:p>
          <a:p>
            <a:r>
              <a:rPr lang="ko-KR" altLang="en-US" dirty="0" smtClean="0"/>
              <a:t>다음과 같은 기준으로 해당 나무가 얼마나 좋은지 판단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F73C-A50C-40E7-9296-AB5F4F6C5E0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0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학습데이터를 랜덤으로 </a:t>
            </a:r>
            <a:r>
              <a:rPr lang="ko-KR" altLang="en-US" dirty="0" err="1" smtClean="0"/>
              <a:t>샘플링하여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bag</a:t>
            </a:r>
            <a:r>
              <a:rPr lang="ko-KR" altLang="en-US" dirty="0" smtClean="0"/>
              <a:t>으로 분할하고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bag</a:t>
            </a:r>
            <a:r>
              <a:rPr lang="ko-KR" altLang="en-US" dirty="0" smtClean="0"/>
              <a:t>별 모델을 </a:t>
            </a:r>
            <a:r>
              <a:rPr lang="ko-KR" altLang="en-US" dirty="0" err="1" smtClean="0"/>
              <a:t>학습한후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격과를</a:t>
            </a:r>
            <a:r>
              <a:rPr lang="ko-KR" altLang="en-US" dirty="0" smtClean="0"/>
              <a:t> 합하여 최종 결과를 추출</a:t>
            </a:r>
            <a:endParaRPr lang="en-US" altLang="ko-KR" dirty="0" smtClean="0"/>
          </a:p>
          <a:p>
            <a:r>
              <a:rPr lang="ko-KR" altLang="en-US" dirty="0" smtClean="0"/>
              <a:t>퀴즈</a:t>
            </a:r>
            <a:r>
              <a:rPr lang="en-US" altLang="ko-KR" dirty="0" smtClean="0"/>
              <a:t>)k-fold</a:t>
            </a:r>
            <a:r>
              <a:rPr lang="ko-KR" altLang="en-US" dirty="0" smtClean="0"/>
              <a:t>와의 차이점은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F73C-A50C-40E7-9296-AB5F4F6C5E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51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https://ratsgo.github.io/machine%20learning/2017/03/17/treeensemble/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F73C-A50C-40E7-9296-AB5F4F6C5E0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624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https://ratsgo.github.io/machine%20learning/2017/03/17/treeensemble/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F73C-A50C-40E7-9296-AB5F4F6C5E0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624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https://bi.snu.ac.kr/Publications/Theses/HahnSY_MS00.pdf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F73C-A50C-40E7-9296-AB5F4F6C5E0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F73C-A50C-40E7-9296-AB5F4F6C5E0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week </a:t>
            </a:r>
            <a:r>
              <a:rPr lang="ko-KR" altLang="en-US" dirty="0" smtClean="0"/>
              <a:t>모델에서 학습할 데이터 선택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모든 데이터의 가중치 초기화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동일한값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3.1</a:t>
            </a:r>
            <a:r>
              <a:rPr lang="ko-KR" altLang="en-US" dirty="0" smtClean="0"/>
              <a:t>회 </a:t>
            </a:r>
            <a:r>
              <a:rPr lang="ko-KR" altLang="en-US" dirty="0" err="1" smtClean="0"/>
              <a:t>학습후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예측 오류</a:t>
            </a:r>
            <a:r>
              <a:rPr lang="en-US" altLang="ko-KR" dirty="0" smtClean="0"/>
              <a:t>€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가중치</a:t>
            </a:r>
            <a:r>
              <a:rPr lang="en-US" altLang="ko-KR" baseline="0" dirty="0" smtClean="0"/>
              <a:t>(a)</a:t>
            </a:r>
            <a:r>
              <a:rPr lang="ko-KR" altLang="en-US" baseline="0" dirty="0" smtClean="0"/>
              <a:t>계산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가중치</a:t>
            </a:r>
            <a:r>
              <a:rPr lang="en-US" altLang="ko-KR" baseline="0" dirty="0" smtClean="0"/>
              <a:t>(D)</a:t>
            </a:r>
            <a:r>
              <a:rPr lang="ko-KR" altLang="en-US" baseline="0" dirty="0" smtClean="0"/>
              <a:t>갱신</a:t>
            </a:r>
            <a:endParaRPr lang="en-US" altLang="ko-KR" baseline="0" dirty="0" smtClean="0"/>
          </a:p>
          <a:p>
            <a:r>
              <a:rPr lang="en-US" altLang="ko-KR" baseline="0" dirty="0" smtClean="0"/>
              <a:t>4.</a:t>
            </a:r>
            <a:r>
              <a:rPr lang="ko-KR" altLang="en-US" baseline="0" dirty="0" smtClean="0"/>
              <a:t>반복 </a:t>
            </a:r>
            <a:r>
              <a:rPr lang="ko-KR" altLang="en-US" baseline="0" dirty="0" err="1" smtClean="0"/>
              <a:t>회수별로</a:t>
            </a:r>
            <a:r>
              <a:rPr lang="ko-KR" altLang="en-US" baseline="0" dirty="0" smtClean="0"/>
              <a:t> 가중치 계산</a:t>
            </a:r>
            <a:r>
              <a:rPr lang="en-US" altLang="ko-KR" baseline="0" dirty="0" smtClean="0"/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오류가 높을수록 관측치에 더 많은 가중치가 할당됩니다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en-US" altLang="ko-KR" baseline="0" dirty="0" smtClean="0"/>
          </a:p>
          <a:p>
            <a:r>
              <a:rPr lang="en-US" altLang="ko-KR" baseline="0" dirty="0" smtClean="0"/>
              <a:t>5.</a:t>
            </a:r>
            <a:r>
              <a:rPr lang="ko-KR" altLang="en-US" baseline="0" dirty="0" smtClean="0"/>
              <a:t>모든 모델이 위의 단계를 </a:t>
            </a:r>
            <a:r>
              <a:rPr lang="ko-KR" altLang="en-US" baseline="0" dirty="0" err="1" smtClean="0"/>
              <a:t>수행할때까지</a:t>
            </a:r>
            <a:r>
              <a:rPr lang="ko-KR" altLang="en-US" baseline="0" dirty="0" smtClean="0"/>
              <a:t> 반복</a:t>
            </a:r>
            <a:r>
              <a:rPr lang="en-US" altLang="ko-KR" baseline="0" dirty="0" smtClean="0"/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오류 기능이 변경되지 않거나 평가자 수의 최대 한도에 도달 할 때까지 반복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https</a:t>
            </a:r>
            <a:r>
              <a:rPr lang="en-US" altLang="ko-KR" dirty="0" smtClean="0"/>
              <a:t>://bi.snu.ac.kr/Publications/Theses/HahnSY_MS00.pdf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F73C-A50C-40E7-9296-AB5F4F6C5E0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9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https://brunch.co.kr/@snobberys/137</a:t>
            </a:r>
          </a:p>
          <a:p>
            <a:r>
              <a:rPr lang="en-US" altLang="ko-KR" dirty="0" err="1" smtClean="0"/>
              <a:t>Gboost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VS </a:t>
            </a:r>
            <a:r>
              <a:rPr lang="en-US" altLang="ko-KR" baseline="0" dirty="0" err="1" smtClean="0"/>
              <a:t>XGBoost</a:t>
            </a:r>
            <a:endParaRPr lang="en-US" altLang="ko-KR" baseline="0" dirty="0" smtClean="0"/>
          </a:p>
          <a:p>
            <a:r>
              <a:rPr lang="en-US" altLang="ko-KR" baseline="0" dirty="0" smtClean="0"/>
              <a:t>=gradient </a:t>
            </a:r>
            <a:r>
              <a:rPr lang="ko-KR" altLang="en-US" baseline="0" dirty="0" smtClean="0"/>
              <a:t>기반 </a:t>
            </a:r>
            <a:r>
              <a:rPr lang="en-US" altLang="ko-KR" baseline="0" dirty="0" smtClean="0"/>
              <a:t>VS </a:t>
            </a:r>
            <a:r>
              <a:rPr lang="ko-KR" altLang="en-US" baseline="0" dirty="0" smtClean="0"/>
              <a:t>근사한 값에 대한 식을 통해서 한번에 찾기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F73C-A50C-40E7-9296-AB5F4F6C5E0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31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T:</a:t>
            </a:r>
            <a:r>
              <a:rPr lang="ko-KR" altLang="en-US" dirty="0" smtClean="0"/>
              <a:t>잎의 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F73C-A50C-40E7-9296-AB5F4F6C5E0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0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E8B7-BA4F-458D-869F-D5EF64889B3D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578D-3E0A-4225-A4DC-21BE2A8C34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E8B7-BA4F-458D-869F-D5EF64889B3D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578D-3E0A-4225-A4DC-21BE2A8C34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E8B7-BA4F-458D-869F-D5EF64889B3D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578D-3E0A-4225-A4DC-21BE2A8C34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E8B7-BA4F-458D-869F-D5EF64889B3D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578D-3E0A-4225-A4DC-21BE2A8C34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E8B7-BA4F-458D-869F-D5EF64889B3D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578D-3E0A-4225-A4DC-21BE2A8C34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E8B7-BA4F-458D-869F-D5EF64889B3D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578D-3E0A-4225-A4DC-21BE2A8C34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E8B7-BA4F-458D-869F-D5EF64889B3D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578D-3E0A-4225-A4DC-21BE2A8C34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E8B7-BA4F-458D-869F-D5EF64889B3D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578D-3E0A-4225-A4DC-21BE2A8C34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E8B7-BA4F-458D-869F-D5EF64889B3D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578D-3E0A-4225-A4DC-21BE2A8C34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E8B7-BA4F-458D-869F-D5EF64889B3D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578D-3E0A-4225-A4DC-21BE2A8C34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E8B7-BA4F-458D-869F-D5EF64889B3D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F2578D-3E0A-4225-A4DC-21BE2A8C34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5F2578D-3E0A-4225-A4DC-21BE2A8C34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544E8B7-BA4F-458D-869F-D5EF64889B3D}" type="datetimeFigureOut">
              <a:rPr lang="ko-KR" altLang="en-US" smtClean="0"/>
              <a:t>2019-02-21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8/06/comprehensive-guide-for-ensemble-models/" TargetMode="External"/><Relationship Id="rId2" Type="http://schemas.openxmlformats.org/officeDocument/2006/relationships/hyperlink" Target="https://www.youtube.com/watch?v=GM3CDQfQ4s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앙상</a:t>
            </a:r>
            <a:r>
              <a:rPr lang="ko-KR" altLang="en-US" dirty="0"/>
              <a:t>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702624" cy="173732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출</a:t>
            </a:r>
            <a:r>
              <a:rPr lang="ko-KR" altLang="en-US" dirty="0"/>
              <a:t>처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알고리즘 중심의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가이드</a:t>
            </a:r>
            <a:endParaRPr lang="en-US" altLang="ko-KR" dirty="0" smtClean="0"/>
          </a:p>
          <a:p>
            <a:r>
              <a:rPr lang="ko-KR" altLang="en-US" dirty="0" err="1" smtClean="0"/>
              <a:t>핸즈온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머신러닝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추천★</a:t>
            </a:r>
            <a:r>
              <a:rPr lang="en-US" altLang="ko-KR" dirty="0" smtClean="0"/>
              <a:t>]https</a:t>
            </a:r>
            <a:r>
              <a:rPr lang="en-US" altLang="ko-KR" dirty="0"/>
              <a:t>://</a:t>
            </a:r>
            <a:r>
              <a:rPr lang="en-US" altLang="ko-KR" dirty="0" smtClean="0"/>
              <a:t>www.slideshare.net/freepsw/boosting-bagging-vs-boosting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추천★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www.youtube.com/watch?v=GM3CDQfQ4sw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전체정리</a:t>
            </a:r>
            <a:r>
              <a:rPr lang="en-US" altLang="ko-KR" dirty="0"/>
              <a:t>] </a:t>
            </a:r>
            <a:r>
              <a:rPr lang="en-US" altLang="ko-KR" dirty="0">
                <a:hlinkClick r:id="rId3"/>
              </a:rPr>
              <a:t>https://www.analyticsvidhya.com/blog/2018/06/comprehensive-guide-for-ensemble-models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Forest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가 정답에 많은 영향을 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들이 비슷한 결과를 도출하는 </a:t>
            </a:r>
            <a:r>
              <a:rPr lang="en-US" altLang="ko-KR" dirty="0" smtClean="0"/>
              <a:t>Tree correlation</a:t>
            </a:r>
            <a:r>
              <a:rPr lang="ko-KR" altLang="en-US" dirty="0" smtClean="0"/>
              <a:t>문제 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6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Boosting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형편없는 성능의 학습자들을 모아서 잘 합치면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앙상블 학습자를 만들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아주 많은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약학습자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들이 필요하며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유용하게 이들을 잘 합칠 수 </a:t>
            </a:r>
            <a:r>
              <a:rPr lang="ko-KR" altLang="en-US" dirty="0" smtClean="0"/>
              <a:t>있는 </a:t>
            </a:r>
            <a:r>
              <a:rPr lang="ko-KR" altLang="en-US" dirty="0" smtClean="0"/>
              <a:t>방법들을 갖는다면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매우 뛰어난 학습자를 만들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Bagging</a:t>
            </a:r>
            <a:r>
              <a:rPr lang="ko-KR" altLang="en-US" dirty="0" smtClean="0"/>
              <a:t>의 변형으로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모델이 잘 예측하지 못하는 부분을 개선하기 위한 모델</a:t>
            </a:r>
            <a:endParaRPr lang="en-US" altLang="ko-KR" dirty="0" smtClean="0"/>
          </a:p>
          <a:p>
            <a:r>
              <a:rPr lang="en-US" altLang="ko-KR" dirty="0" smtClean="0"/>
              <a:t>Boosting</a:t>
            </a:r>
            <a:r>
              <a:rPr lang="ko-KR" altLang="en-US" dirty="0" smtClean="0"/>
              <a:t>은 이전 모델들이 예측하지 못한 </a:t>
            </a:r>
            <a:r>
              <a:rPr lang="en-US" altLang="ko-KR" dirty="0" smtClean="0"/>
              <a:t>Error </a:t>
            </a:r>
            <a:r>
              <a:rPr lang="ko-KR" altLang="en-US" dirty="0" smtClean="0"/>
              <a:t>데이터에 가중치를 부여하여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모델이 더 잘 </a:t>
            </a:r>
            <a:r>
              <a:rPr lang="ko-KR" altLang="en-US" dirty="0" err="1" smtClean="0"/>
              <a:t>예측하도록함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4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Boosting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412776"/>
            <a:ext cx="859662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1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AdaBoost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05064"/>
            <a:ext cx="7620000" cy="2395736"/>
          </a:xfrm>
        </p:spPr>
        <p:txBody>
          <a:bodyPr/>
          <a:lstStyle/>
          <a:p>
            <a:r>
              <a:rPr lang="en-US" altLang="ko-KR" dirty="0" smtClean="0"/>
              <a:t>1)</a:t>
            </a:r>
            <a:r>
              <a:rPr lang="ko-KR" altLang="en-US" dirty="0" smtClean="0"/>
              <a:t>모델에서 잘못 예측한</a:t>
            </a:r>
            <a:r>
              <a:rPr lang="en-US" altLang="ko-KR" dirty="0" smtClean="0"/>
              <a:t>(error) </a:t>
            </a:r>
            <a:r>
              <a:rPr lang="ko-KR" altLang="en-US" dirty="0" smtClean="0"/>
              <a:t>데이터 추출</a:t>
            </a:r>
            <a:endParaRPr lang="en-US" altLang="ko-KR" dirty="0" smtClean="0"/>
          </a:p>
          <a:p>
            <a:r>
              <a:rPr lang="en-US" altLang="ko-KR" dirty="0" smtClean="0"/>
              <a:t>2)</a:t>
            </a:r>
            <a:r>
              <a:rPr lang="ko-KR" altLang="en-US" dirty="0" smtClean="0"/>
              <a:t>모델 학습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오류</a:t>
            </a:r>
            <a:r>
              <a:rPr lang="en-US" altLang="ko-KR" dirty="0"/>
              <a:t> </a:t>
            </a:r>
            <a:r>
              <a:rPr lang="ko-KR" altLang="en-US" dirty="0" smtClean="0"/>
              <a:t>데이터에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가중치 부여한 후 학습</a:t>
            </a:r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각 모델 </a:t>
            </a:r>
            <a:r>
              <a:rPr lang="ko-KR" altLang="en-US" dirty="0" err="1" smtClean="0"/>
              <a:t>학습시에</a:t>
            </a:r>
            <a:r>
              <a:rPr lang="ko-KR" altLang="en-US" dirty="0" smtClean="0"/>
              <a:t> 이전 모델들이 예측한 결과를 종합하여 다시 예측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학습 데이터 활용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여기서 잘못 예측한 데이터 다시 전달 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60647"/>
            <a:ext cx="5180806" cy="357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35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AdaBoost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5085184"/>
            <a:ext cx="7620000" cy="1440160"/>
          </a:xfrm>
        </p:spPr>
        <p:txBody>
          <a:bodyPr/>
          <a:lstStyle/>
          <a:p>
            <a:r>
              <a:rPr lang="en-US" altLang="ko-KR" dirty="0" smtClean="0"/>
              <a:t>4)</a:t>
            </a:r>
            <a:r>
              <a:rPr lang="ko-KR" altLang="en-US" dirty="0" smtClean="0"/>
              <a:t>이전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모델의 학습 결과에서 발생한 에러를 에러 데이터에 가중치 추가하여 새로운 모델학습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644" y="1268760"/>
            <a:ext cx="5580703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1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3" y="3042617"/>
            <a:ext cx="4733925" cy="333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482917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05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AdaBoost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06" y="110406"/>
            <a:ext cx="3888433" cy="231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881669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9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501008"/>
            <a:ext cx="7620000" cy="289979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Greedy algorithm</a:t>
            </a:r>
            <a:r>
              <a:rPr lang="ko-KR" altLang="en-US" dirty="0" smtClean="0"/>
              <a:t>를 사용하여서 분류기 </a:t>
            </a:r>
            <a:r>
              <a:rPr lang="en-US" altLang="ko-KR" dirty="0" smtClean="0"/>
              <a:t>M,G,H</a:t>
            </a:r>
            <a:r>
              <a:rPr lang="ko-KR" altLang="en-US" dirty="0" smtClean="0"/>
              <a:t>를 발견하고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분산처리를 사용하여 빠른</a:t>
            </a:r>
            <a:r>
              <a:rPr lang="en-US" altLang="ko-KR" dirty="0" smtClean="0"/>
              <a:t>(Extreme)</a:t>
            </a:r>
            <a:r>
              <a:rPr lang="ko-KR" altLang="en-US" dirty="0" smtClean="0"/>
              <a:t>속도로 적합한 비중 </a:t>
            </a:r>
            <a:r>
              <a:rPr lang="ko-KR" altLang="en-US" dirty="0" err="1" smtClean="0"/>
              <a:t>파라메터를</a:t>
            </a:r>
            <a:r>
              <a:rPr lang="ko-KR" altLang="en-US" dirty="0" smtClean="0"/>
              <a:t> 찾는 알고리즘</a:t>
            </a:r>
            <a:endParaRPr lang="en-US" altLang="ko-KR" dirty="0" smtClean="0"/>
          </a:p>
          <a:p>
            <a:r>
              <a:rPr lang="ko-KR" altLang="en-US" dirty="0" smtClean="0"/>
              <a:t>분류기는 </a:t>
            </a:r>
            <a:r>
              <a:rPr lang="en-US" altLang="ko-KR" dirty="0" smtClean="0"/>
              <a:t>Regression Score</a:t>
            </a:r>
            <a:r>
              <a:rPr lang="ko-KR" altLang="en-US" dirty="0" smtClean="0"/>
              <a:t>를 사용하여 정확도 스코어</a:t>
            </a:r>
            <a:r>
              <a:rPr lang="en-US" altLang="ko-KR" dirty="0" smtClean="0"/>
              <a:t>(accuracy score)</a:t>
            </a:r>
            <a:r>
              <a:rPr lang="ko-KR" altLang="en-US" dirty="0" smtClean="0"/>
              <a:t>를 측정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순서에 따라서 강한 분류부터 약한 분류기까지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만들어진 분류기를 트리</a:t>
            </a:r>
            <a:r>
              <a:rPr lang="en-US" altLang="ko-KR" dirty="0" smtClean="0"/>
              <a:t>(tree)</a:t>
            </a:r>
            <a:r>
              <a:rPr lang="ko-KR" altLang="en-US" dirty="0" err="1" smtClean="0"/>
              <a:t>라고하며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분류기를 조합한 최종 알고리즘</a:t>
            </a:r>
            <a:endParaRPr lang="ko-KR" altLang="en-US" dirty="0"/>
          </a:p>
        </p:txBody>
      </p:sp>
      <p:sp>
        <p:nvSpPr>
          <p:cNvPr id="4" name="순서도: 대체 처리 3"/>
          <p:cNvSpPr/>
          <p:nvPr/>
        </p:nvSpPr>
        <p:spPr>
          <a:xfrm>
            <a:off x="2930520" y="477185"/>
            <a:ext cx="4176464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Y=M(x)+error</a:t>
            </a:r>
            <a:endParaRPr lang="ko-KR" altLang="en-US" dirty="0"/>
          </a:p>
        </p:txBody>
      </p:sp>
      <p:sp>
        <p:nvSpPr>
          <p:cNvPr id="5" name="순서도: 대체 처리 4"/>
          <p:cNvSpPr/>
          <p:nvPr/>
        </p:nvSpPr>
        <p:spPr>
          <a:xfrm>
            <a:off x="2930520" y="1196752"/>
            <a:ext cx="4176464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Error=G(x)+error2</a:t>
            </a:r>
            <a:endParaRPr lang="ko-KR" altLang="en-US" dirty="0"/>
          </a:p>
        </p:txBody>
      </p:sp>
      <p:sp>
        <p:nvSpPr>
          <p:cNvPr id="6" name="순서도: 대체 처리 5"/>
          <p:cNvSpPr/>
          <p:nvPr/>
        </p:nvSpPr>
        <p:spPr>
          <a:xfrm>
            <a:off x="2959927" y="1844824"/>
            <a:ext cx="4176464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Error2=H(x)+error3</a:t>
            </a:r>
            <a:endParaRPr lang="ko-KR" altLang="en-US" dirty="0"/>
          </a:p>
        </p:txBody>
      </p:sp>
      <p:sp>
        <p:nvSpPr>
          <p:cNvPr id="7" name="순서도: 대체 처리 6"/>
          <p:cNvSpPr/>
          <p:nvPr/>
        </p:nvSpPr>
        <p:spPr>
          <a:xfrm>
            <a:off x="2945432" y="2492896"/>
            <a:ext cx="4176464" cy="4320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=&gt;Y=M(x)+G(x)+H(x)+error3</a:t>
            </a:r>
            <a:endParaRPr lang="ko-KR" altLang="en-US" dirty="0"/>
          </a:p>
        </p:txBody>
      </p:sp>
      <p:sp>
        <p:nvSpPr>
          <p:cNvPr id="8" name="순서도: 대체 처리 7"/>
          <p:cNvSpPr/>
          <p:nvPr/>
        </p:nvSpPr>
        <p:spPr>
          <a:xfrm>
            <a:off x="2969304" y="3077344"/>
            <a:ext cx="5779160" cy="4320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=&gt;Y=alpha1*M(x)+alpha2*G(x)+alpha3*H(x)+error4</a:t>
            </a:r>
            <a:endParaRPr lang="ko-KR" altLang="en-US" dirty="0"/>
          </a:p>
        </p:txBody>
      </p:sp>
      <p:sp>
        <p:nvSpPr>
          <p:cNvPr id="9" name="오른쪽으로 구부러진 화살표 8"/>
          <p:cNvSpPr/>
          <p:nvPr/>
        </p:nvSpPr>
        <p:spPr>
          <a:xfrm>
            <a:off x="2699792" y="2708920"/>
            <a:ext cx="269512" cy="5844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1031" y="2647037"/>
            <a:ext cx="2028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분류 기간 비중</a:t>
            </a:r>
            <a:endParaRPr lang="en-US" altLang="ko-KR" dirty="0" smtClean="0"/>
          </a:p>
          <a:p>
            <a:r>
              <a:rPr lang="en-US" altLang="ko-KR" dirty="0" smtClean="0"/>
              <a:t>(weights)</a:t>
            </a:r>
            <a:r>
              <a:rPr lang="ko-KR" altLang="en-US" dirty="0" smtClean="0"/>
              <a:t>을 최적화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5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XGBoost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식전개</a:t>
            </a:r>
            <a:r>
              <a:rPr lang="en-US" altLang="ko-KR" dirty="0" smtClean="0"/>
              <a:t>(Boosted Tree)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84784"/>
            <a:ext cx="30003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016" y="2046362"/>
            <a:ext cx="43910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46152"/>
            <a:ext cx="40100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219" y="4089152"/>
            <a:ext cx="47720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905" y="3933056"/>
            <a:ext cx="4260779" cy="531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5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XGBoost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식전개</a:t>
            </a:r>
            <a:r>
              <a:rPr lang="en-US" altLang="ko-KR" dirty="0" smtClean="0"/>
              <a:t>(Boosted Tree)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32" y="1844824"/>
            <a:ext cx="78486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3501008"/>
            <a:ext cx="88773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684266"/>
            <a:ext cx="4457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Ensemble Learning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148624" cy="365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8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XGBoost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식전개</a:t>
            </a:r>
            <a:r>
              <a:rPr lang="en-US" altLang="ko-KR" dirty="0" smtClean="0"/>
              <a:t>(Boosted Tree)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73882"/>
            <a:ext cx="5953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36" y="2652477"/>
            <a:ext cx="32004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2" y="3645024"/>
            <a:ext cx="70770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25774"/>
            <a:ext cx="33337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8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XGBoost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식전개</a:t>
            </a:r>
            <a:r>
              <a:rPr lang="en-US" altLang="ko-KR" dirty="0" smtClean="0"/>
              <a:t>(Boosted Tree)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39052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132856"/>
            <a:ext cx="5238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3645024"/>
            <a:ext cx="42386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635749"/>
            <a:ext cx="63341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8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XGBoost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식전개</a:t>
            </a:r>
            <a:r>
              <a:rPr lang="en-US" altLang="ko-KR" dirty="0" smtClean="0"/>
              <a:t>(Boosted Tree)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85184"/>
            <a:ext cx="69056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83768" y="1247358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트리를</a:t>
            </a:r>
            <a:r>
              <a:rPr lang="ko-KR" altLang="en-US" dirty="0" smtClean="0"/>
              <a:t> 분리하는 알고리즘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74" y="1916832"/>
            <a:ext cx="7058943" cy="271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45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Bagging VS Boosting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128792" cy="433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6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Ensemble Learning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앙상블 장점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 smtClean="0"/>
              <a:t>1) Error </a:t>
            </a:r>
            <a:r>
              <a:rPr lang="ko-KR" altLang="en-US" dirty="0" smtClean="0"/>
              <a:t>최소화</a:t>
            </a:r>
            <a:endParaRPr lang="en-US" altLang="ko-KR" dirty="0" smtClean="0"/>
          </a:p>
          <a:p>
            <a:pPr marL="11430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다양한 모델의 결과를 종합하여 전반적으로 오류를 줄여줌</a:t>
            </a:r>
            <a:endParaRPr lang="en-US" altLang="ko-KR" dirty="0" smtClean="0"/>
          </a:p>
          <a:p>
            <a:pPr marL="114300" indent="0">
              <a:buNone/>
            </a:pPr>
            <a:r>
              <a:rPr lang="en-US" altLang="ko-KR" dirty="0" smtClean="0"/>
              <a:t>2) Overfitting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모델별로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bias</a:t>
            </a:r>
            <a:r>
              <a:rPr lang="ko-KR" altLang="en-US" dirty="0" smtClean="0"/>
              <a:t>가 존재함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다양한</a:t>
            </a:r>
            <a:r>
              <a:rPr lang="en-US" altLang="ko-KR" dirty="0" smtClean="0"/>
              <a:t>bias</a:t>
            </a:r>
            <a:r>
              <a:rPr lang="ko-KR" altLang="en-US" dirty="0" smtClean="0"/>
              <a:t>를 종합하여 결과를 생성하게 되어</a:t>
            </a:r>
            <a:r>
              <a:rPr lang="en-US" altLang="ko-KR" dirty="0" smtClean="0"/>
              <a:t>, overfitting</a:t>
            </a:r>
            <a:r>
              <a:rPr lang="ko-KR" altLang="en-US" dirty="0" smtClean="0"/>
              <a:t>이 줄어듦 </a:t>
            </a:r>
            <a:endParaRPr lang="en-US" altLang="ko-KR" dirty="0" smtClean="0"/>
          </a:p>
          <a:p>
            <a:pPr marL="114300" indent="0">
              <a:buNone/>
            </a:pPr>
            <a:r>
              <a:rPr lang="en-US" altLang="ko-KR" dirty="0" smtClean="0"/>
              <a:t>3) Low Bias, High Variance</a:t>
            </a:r>
          </a:p>
          <a:p>
            <a:pPr marL="114300" indent="0">
              <a:buNone/>
            </a:pPr>
            <a:r>
              <a:rPr lang="en-US" altLang="ko-KR" dirty="0" smtClean="0"/>
              <a:t>- </a:t>
            </a:r>
            <a:r>
              <a:rPr lang="en-US" altLang="ko-KR" dirty="0" err="1" smtClean="0"/>
              <a:t>Varinance</a:t>
            </a:r>
            <a:r>
              <a:rPr lang="ko-KR" altLang="en-US" dirty="0" smtClean="0"/>
              <a:t>를 줄여짐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모델 간의 차이를 줄임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각 모델의 </a:t>
            </a:r>
            <a:r>
              <a:rPr lang="ko-KR" altLang="en-US" dirty="0" err="1" smtClean="0"/>
              <a:t>예측값을</a:t>
            </a:r>
            <a:r>
              <a:rPr lang="ko-KR" altLang="en-US" dirty="0" smtClean="0"/>
              <a:t> 평균하여 </a:t>
            </a:r>
            <a:r>
              <a:rPr lang="ko-KR" altLang="en-US" dirty="0" err="1" smtClean="0"/>
              <a:t>예측값</a:t>
            </a:r>
            <a:r>
              <a:rPr lang="ko-KR" altLang="en-US" dirty="0" smtClean="0"/>
              <a:t> 만듦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8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Ensemble Learning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2004096"/>
            <a:ext cx="7620000" cy="44119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샘플링을 통해 모델을 학습하면</a:t>
            </a:r>
            <a:r>
              <a:rPr lang="en-US" altLang="ko-KR" dirty="0" smtClean="0"/>
              <a:t>,</a:t>
            </a:r>
          </a:p>
          <a:p>
            <a:pPr>
              <a:buFontTx/>
              <a:buChar char="-"/>
            </a:pPr>
            <a:r>
              <a:rPr lang="ko-KR" altLang="en-US" dirty="0" smtClean="0"/>
              <a:t>하나의 모델만 본다면</a:t>
            </a:r>
            <a:r>
              <a:rPr lang="en-US" altLang="ko-KR" dirty="0" smtClean="0"/>
              <a:t>: Low Bias</a:t>
            </a:r>
          </a:p>
          <a:p>
            <a:pPr marL="114300" indent="0"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샘플링 된 데이터는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잘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예측하는 모델</a:t>
            </a:r>
            <a:endParaRPr lang="en-US" altLang="ko-KR" dirty="0" smtClean="0"/>
          </a:p>
          <a:p>
            <a:pPr marL="1143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err="1" smtClean="0"/>
              <a:t>예측값이</a:t>
            </a:r>
            <a:r>
              <a:rPr lang="ko-KR" altLang="en-US" dirty="0" smtClean="0"/>
              <a:t> 정답 근처에 있음</a:t>
            </a:r>
            <a:endParaRPr lang="en-US" altLang="ko-KR" dirty="0" smtClean="0"/>
          </a:p>
          <a:p>
            <a:pPr marL="11430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여러 개의 모델을 본다면</a:t>
            </a:r>
            <a:r>
              <a:rPr lang="en-US" altLang="ko-KR" dirty="0" smtClean="0"/>
              <a:t>:high variance</a:t>
            </a:r>
          </a:p>
          <a:p>
            <a:pPr marL="11430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각 모델 별로 예측한 값의 차이가 큼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따라서 분산을 줄이기 위해서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모델이 예측한 값의 평균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투표를 통해서 선택</a:t>
            </a:r>
            <a:r>
              <a:rPr lang="en-US" altLang="ko-KR" dirty="0" smtClean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2656"/>
            <a:ext cx="31527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347" y="5779169"/>
            <a:ext cx="3314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32" y="6381328"/>
            <a:ext cx="3371481" cy="340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3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Bootstrap aggregating-Bagging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41682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7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Bootstrap aggregating-Bagging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Bagged tree</a:t>
            </a:r>
            <a:r>
              <a:rPr lang="ko-KR" altLang="en-US" dirty="0" smtClean="0"/>
              <a:t>에서는 데이터를 </a:t>
            </a:r>
            <a:r>
              <a:rPr lang="ko-KR" altLang="en-US" dirty="0" err="1" smtClean="0"/>
              <a:t>샘플링하여</a:t>
            </a:r>
            <a:r>
              <a:rPr lang="ko-KR" altLang="en-US" dirty="0"/>
              <a:t> </a:t>
            </a:r>
            <a:r>
              <a:rPr lang="ko-KR" altLang="en-US" dirty="0" smtClean="0"/>
              <a:t>최적의 모델을 만듦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이 과정을 </a:t>
            </a:r>
            <a:r>
              <a:rPr lang="en-US" altLang="ko-KR" dirty="0" smtClean="0"/>
              <a:t>m</a:t>
            </a:r>
            <a:r>
              <a:rPr lang="ko-KR" altLang="en-US" dirty="0" smtClean="0"/>
              <a:t>번 반복</a:t>
            </a:r>
            <a:endParaRPr lang="en-US" altLang="ko-KR" dirty="0" smtClean="0"/>
          </a:p>
          <a:p>
            <a:r>
              <a:rPr lang="ko-KR" altLang="en-US" dirty="0" smtClean="0"/>
              <a:t>이렇게 만들어진 모델을 테스트 데이터로 검증하면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당연히 서로 다른 결과 나옴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학습된 데이터가 다르므로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샘플링 된 데이터로 학습하여 </a:t>
            </a:r>
            <a:r>
              <a:rPr lang="en-US" altLang="ko-KR" dirty="0" smtClean="0"/>
              <a:t>high variance</a:t>
            </a:r>
            <a:r>
              <a:rPr lang="ko-KR" altLang="en-US" dirty="0" smtClean="0"/>
              <a:t>가 발생하는 것 방지</a:t>
            </a:r>
            <a:r>
              <a:rPr lang="en-US" altLang="ko-KR" dirty="0" smtClean="0"/>
              <a:t>, bagging</a:t>
            </a:r>
            <a:r>
              <a:rPr lang="ko-KR" altLang="en-US" dirty="0" smtClean="0"/>
              <a:t>에서는 여러 개의 학습모델의 결과를 합쳐 최종 결과 </a:t>
            </a:r>
            <a:r>
              <a:rPr lang="ko-KR" altLang="en-US" dirty="0" smtClean="0"/>
              <a:t>도출</a:t>
            </a:r>
            <a:endParaRPr lang="en-US" altLang="ko-KR" dirty="0" smtClean="0"/>
          </a:p>
          <a:p>
            <a:pPr marL="11430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랜덤 </a:t>
            </a:r>
            <a:r>
              <a:rPr lang="ko-KR" altLang="en-US" dirty="0" err="1" smtClean="0"/>
              <a:t>포레스트의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tree correlation </a:t>
            </a:r>
            <a:r>
              <a:rPr lang="ko-KR" altLang="en-US" dirty="0" smtClean="0"/>
              <a:t>해결 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8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Bootstrap aggregating-Bagging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800975" cy="324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7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Bootstrap aggregating-Bagging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82983" y="1010816"/>
            <a:ext cx="4572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1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Forest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같은 데이터에 의사결정나무 여러 개를 동시에 적용하여 학습성능을 높이는 앙상블 기법</a:t>
            </a:r>
            <a:endParaRPr lang="en-US" altLang="ko-KR" dirty="0" smtClean="0"/>
          </a:p>
          <a:p>
            <a:r>
              <a:rPr lang="ko-KR" altLang="en-US" dirty="0" smtClean="0"/>
              <a:t>동일한 데이터로부터 복원추출을 통해 </a:t>
            </a:r>
            <a:r>
              <a:rPr lang="en-US" altLang="ko-KR" dirty="0" smtClean="0"/>
              <a:t>30</a:t>
            </a:r>
            <a:r>
              <a:rPr lang="ko-KR" altLang="en-US" dirty="0" smtClean="0"/>
              <a:t>개 이상의 데이터 셋을 만들어 각각에 의사결정나무를 적용한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 결과를 취합하는 방식으로 작동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 샘플링 시 일부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들만 랜덤으로 선택</a:t>
            </a:r>
            <a:endParaRPr lang="en-US" altLang="ko-KR" dirty="0" smtClean="0"/>
          </a:p>
          <a:p>
            <a:pPr marL="11430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따라서 모든 모델들은 서로 다른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로 학습하게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이로 인해 </a:t>
            </a:r>
            <a:r>
              <a:rPr lang="en-US" altLang="ko-KR" dirty="0" smtClean="0"/>
              <a:t>tree correlation</a:t>
            </a:r>
            <a:r>
              <a:rPr lang="ko-KR" altLang="en-US" dirty="0" smtClean="0"/>
              <a:t>이 줄어듦</a:t>
            </a:r>
            <a:r>
              <a:rPr lang="en-US" altLang="ko-KR" dirty="0" smtClean="0"/>
              <a:t>(-&gt;tree</a:t>
            </a:r>
            <a:r>
              <a:rPr lang="ko-KR" altLang="en-US" dirty="0" smtClean="0"/>
              <a:t>들이 비슷하게 생성되는지 고려하지 못하는 </a:t>
            </a:r>
            <a:r>
              <a:rPr lang="en-US" altLang="ko-KR" dirty="0" smtClean="0"/>
              <a:t>bagging</a:t>
            </a:r>
            <a:r>
              <a:rPr lang="ko-KR" altLang="en-US" dirty="0" smtClean="0"/>
              <a:t>의 이슈해결</a:t>
            </a:r>
            <a:r>
              <a:rPr lang="en-US" altLang="ko-KR" dirty="0" smtClean="0"/>
              <a:t>)</a:t>
            </a:r>
          </a:p>
          <a:p>
            <a:pPr marL="114300" indent="0">
              <a:buNone/>
            </a:pPr>
            <a:r>
              <a:rPr lang="en-US" altLang="ko-KR" dirty="0" smtClean="0"/>
              <a:t>* Tree correlation: feature</a:t>
            </a:r>
            <a:r>
              <a:rPr lang="ko-KR" altLang="en-US" dirty="0"/>
              <a:t>는</a:t>
            </a:r>
            <a:r>
              <a:rPr lang="ko-KR" altLang="en-US" dirty="0" smtClean="0"/>
              <a:t> 모든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가 공유하게 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대부분의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에서 동일한 결과를 예측하게 되는 현상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03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눈금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610</TotalTime>
  <Words>733</Words>
  <Application>Microsoft Office PowerPoint</Application>
  <PresentationFormat>화면 슬라이드 쇼(4:3)</PresentationFormat>
  <Paragraphs>107</Paragraphs>
  <Slides>23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근접</vt:lpstr>
      <vt:lpstr>앙상블</vt:lpstr>
      <vt:lpstr>Ensemble Learning</vt:lpstr>
      <vt:lpstr>Ensemble Learning</vt:lpstr>
      <vt:lpstr>Ensemble Learning</vt:lpstr>
      <vt:lpstr>Bootstrap aggregating-Bagging</vt:lpstr>
      <vt:lpstr>Bootstrap aggregating-Bagging</vt:lpstr>
      <vt:lpstr>Bootstrap aggregating-Bagging</vt:lpstr>
      <vt:lpstr>Bootstrap aggregating-Bagging</vt:lpstr>
      <vt:lpstr>Random Forest</vt:lpstr>
      <vt:lpstr>Random Forest</vt:lpstr>
      <vt:lpstr>Boosting</vt:lpstr>
      <vt:lpstr>Boosting</vt:lpstr>
      <vt:lpstr>AdaBoost</vt:lpstr>
      <vt:lpstr>AdaBoost</vt:lpstr>
      <vt:lpstr>PowerPoint 프레젠테이션</vt:lpstr>
      <vt:lpstr>AdaBoost</vt:lpstr>
      <vt:lpstr>XGBoost</vt:lpstr>
      <vt:lpstr>XGBoost_식전개(Boosted Tree)</vt:lpstr>
      <vt:lpstr>XGBoost_식전개(Boosted Tree)</vt:lpstr>
      <vt:lpstr>XGBoost_식전개(Boosted Tree)</vt:lpstr>
      <vt:lpstr>XGBoost_식전개(Boosted Tree)</vt:lpstr>
      <vt:lpstr>XGBoost_식전개(Boosted Tree)</vt:lpstr>
      <vt:lpstr>Bagging VS Boosting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앙상블</dc:title>
  <dc:creator>Administrator</dc:creator>
  <cp:lastModifiedBy>Administrator</cp:lastModifiedBy>
  <cp:revision>25</cp:revision>
  <dcterms:created xsi:type="dcterms:W3CDTF">2019-02-20T20:34:33Z</dcterms:created>
  <dcterms:modified xsi:type="dcterms:W3CDTF">2019-02-21T07:11:48Z</dcterms:modified>
</cp:coreProperties>
</file>