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23" r:id="rId2"/>
    <p:sldId id="276" r:id="rId3"/>
    <p:sldId id="257" r:id="rId4"/>
    <p:sldId id="258" r:id="rId5"/>
    <p:sldId id="260" r:id="rId6"/>
    <p:sldId id="261" r:id="rId7"/>
    <p:sldId id="259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69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9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D631C-691F-4F43-9FBD-BB48E824E0F4}" type="datetimeFigureOut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B1366-E08E-444D-B2E2-C0B91712D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77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D5421-25D7-43B3-85C8-7589CFB1937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596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D5421-25D7-43B3-85C8-7589CFB1937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264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D5421-25D7-43B3-85C8-7589CFB1937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308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D5421-25D7-43B3-85C8-7589CFB1937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15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3E80-31B7-4D6F-BE0C-4652DB05C4D4}" type="datetimeFigureOut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C004-9485-404F-9085-CAC06A339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9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438" y="639763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3E80-31B7-4D6F-BE0C-4652DB05C4D4}" type="datetimeFigureOut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C004-9485-404F-9085-CAC06A339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84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3E80-31B7-4D6F-BE0C-4652DB05C4D4}" type="datetimeFigureOut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C004-9485-404F-9085-CAC06A339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995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236901"/>
            <a:ext cx="2878016" cy="40200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spc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45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"/>
          <p:cNvSpPr/>
          <p:nvPr userDrawn="1"/>
        </p:nvSpPr>
        <p:spPr>
          <a:xfrm>
            <a:off x="-16766" y="-18288"/>
            <a:ext cx="5722622" cy="6876288"/>
          </a:xfrm>
          <a:custGeom>
            <a:avLst/>
            <a:gdLst>
              <a:gd name="connsiteX0" fmla="*/ 0 w 3098294"/>
              <a:gd name="connsiteY0" fmla="*/ 0 h 6867144"/>
              <a:gd name="connsiteX1" fmla="*/ 3098294 w 3098294"/>
              <a:gd name="connsiteY1" fmla="*/ 0 h 6867144"/>
              <a:gd name="connsiteX2" fmla="*/ 3098294 w 3098294"/>
              <a:gd name="connsiteY2" fmla="*/ 6867144 h 6867144"/>
              <a:gd name="connsiteX3" fmla="*/ 0 w 3098294"/>
              <a:gd name="connsiteY3" fmla="*/ 6867144 h 6867144"/>
              <a:gd name="connsiteX4" fmla="*/ 0 w 3098294"/>
              <a:gd name="connsiteY4" fmla="*/ 0 h 6867144"/>
              <a:gd name="connsiteX0" fmla="*/ 0 w 3098294"/>
              <a:gd name="connsiteY0" fmla="*/ 0 h 6867144"/>
              <a:gd name="connsiteX1" fmla="*/ 3098294 w 3098294"/>
              <a:gd name="connsiteY1" fmla="*/ 0 h 6867144"/>
              <a:gd name="connsiteX2" fmla="*/ 1543814 w 3098294"/>
              <a:gd name="connsiteY2" fmla="*/ 6867144 h 6867144"/>
              <a:gd name="connsiteX3" fmla="*/ 0 w 3098294"/>
              <a:gd name="connsiteY3" fmla="*/ 6867144 h 6867144"/>
              <a:gd name="connsiteX4" fmla="*/ 0 w 3098294"/>
              <a:gd name="connsiteY4" fmla="*/ 0 h 6867144"/>
              <a:gd name="connsiteX0" fmla="*/ 0 w 9791702"/>
              <a:gd name="connsiteY0" fmla="*/ 0 h 6867144"/>
              <a:gd name="connsiteX1" fmla="*/ 9791702 w 9791702"/>
              <a:gd name="connsiteY1" fmla="*/ 9144 h 6867144"/>
              <a:gd name="connsiteX2" fmla="*/ 1543814 w 9791702"/>
              <a:gd name="connsiteY2" fmla="*/ 6867144 h 6867144"/>
              <a:gd name="connsiteX3" fmla="*/ 0 w 9791702"/>
              <a:gd name="connsiteY3" fmla="*/ 6867144 h 6867144"/>
              <a:gd name="connsiteX4" fmla="*/ 0 w 9791702"/>
              <a:gd name="connsiteY4" fmla="*/ 0 h 6867144"/>
              <a:gd name="connsiteX0" fmla="*/ 0 w 10715246"/>
              <a:gd name="connsiteY0" fmla="*/ 0 h 6867144"/>
              <a:gd name="connsiteX1" fmla="*/ 9791702 w 10715246"/>
              <a:gd name="connsiteY1" fmla="*/ 9144 h 6867144"/>
              <a:gd name="connsiteX2" fmla="*/ 10715246 w 10715246"/>
              <a:gd name="connsiteY2" fmla="*/ 6839712 h 6867144"/>
              <a:gd name="connsiteX3" fmla="*/ 0 w 10715246"/>
              <a:gd name="connsiteY3" fmla="*/ 6867144 h 6867144"/>
              <a:gd name="connsiteX4" fmla="*/ 0 w 10715246"/>
              <a:gd name="connsiteY4" fmla="*/ 0 h 6867144"/>
              <a:gd name="connsiteX0" fmla="*/ 0 w 10788398"/>
              <a:gd name="connsiteY0" fmla="*/ 0 h 6922008"/>
              <a:gd name="connsiteX1" fmla="*/ 9791702 w 10788398"/>
              <a:gd name="connsiteY1" fmla="*/ 9144 h 6922008"/>
              <a:gd name="connsiteX2" fmla="*/ 10788398 w 10788398"/>
              <a:gd name="connsiteY2" fmla="*/ 6922008 h 6922008"/>
              <a:gd name="connsiteX3" fmla="*/ 0 w 10788398"/>
              <a:gd name="connsiteY3" fmla="*/ 6867144 h 6922008"/>
              <a:gd name="connsiteX4" fmla="*/ 0 w 10788398"/>
              <a:gd name="connsiteY4" fmla="*/ 0 h 6922008"/>
              <a:gd name="connsiteX0" fmla="*/ 0 w 9791702"/>
              <a:gd name="connsiteY0" fmla="*/ 0 h 6876288"/>
              <a:gd name="connsiteX1" fmla="*/ 9791702 w 9791702"/>
              <a:gd name="connsiteY1" fmla="*/ 9144 h 6876288"/>
              <a:gd name="connsiteX2" fmla="*/ 4789934 w 9791702"/>
              <a:gd name="connsiteY2" fmla="*/ 6876288 h 6876288"/>
              <a:gd name="connsiteX3" fmla="*/ 0 w 9791702"/>
              <a:gd name="connsiteY3" fmla="*/ 6867144 h 6876288"/>
              <a:gd name="connsiteX4" fmla="*/ 0 w 9791702"/>
              <a:gd name="connsiteY4" fmla="*/ 0 h 6876288"/>
              <a:gd name="connsiteX0" fmla="*/ 0 w 9791702"/>
              <a:gd name="connsiteY0" fmla="*/ 0 h 6867144"/>
              <a:gd name="connsiteX1" fmla="*/ 9791702 w 9791702"/>
              <a:gd name="connsiteY1" fmla="*/ 9144 h 6867144"/>
              <a:gd name="connsiteX2" fmla="*/ 4085846 w 9791702"/>
              <a:gd name="connsiteY2" fmla="*/ 6867144 h 6867144"/>
              <a:gd name="connsiteX3" fmla="*/ 0 w 9791702"/>
              <a:gd name="connsiteY3" fmla="*/ 6867144 h 6867144"/>
              <a:gd name="connsiteX4" fmla="*/ 0 w 9791702"/>
              <a:gd name="connsiteY4" fmla="*/ 0 h 6867144"/>
              <a:gd name="connsiteX0" fmla="*/ 0 w 5722622"/>
              <a:gd name="connsiteY0" fmla="*/ 9144 h 6876288"/>
              <a:gd name="connsiteX1" fmla="*/ 5722622 w 5722622"/>
              <a:gd name="connsiteY1" fmla="*/ 0 h 6876288"/>
              <a:gd name="connsiteX2" fmla="*/ 4085846 w 5722622"/>
              <a:gd name="connsiteY2" fmla="*/ 6876288 h 6876288"/>
              <a:gd name="connsiteX3" fmla="*/ 0 w 5722622"/>
              <a:gd name="connsiteY3" fmla="*/ 6876288 h 6876288"/>
              <a:gd name="connsiteX4" fmla="*/ 0 w 5722622"/>
              <a:gd name="connsiteY4" fmla="*/ 9144 h 68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2622" h="6876288">
                <a:moveTo>
                  <a:pt x="0" y="9144"/>
                </a:moveTo>
                <a:lnTo>
                  <a:pt x="5722622" y="0"/>
                </a:lnTo>
                <a:lnTo>
                  <a:pt x="4085846" y="6876288"/>
                </a:lnTo>
                <a:lnTo>
                  <a:pt x="0" y="6876288"/>
                </a:lnTo>
                <a:lnTo>
                  <a:pt x="0" y="9144"/>
                </a:lnTo>
                <a:close/>
              </a:path>
            </a:pathLst>
          </a:custGeom>
          <a:solidFill>
            <a:srgbClr val="FA0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8"/>
          <p:cNvSpPr/>
          <p:nvPr userDrawn="1"/>
        </p:nvSpPr>
        <p:spPr>
          <a:xfrm>
            <a:off x="-16766" y="-9144"/>
            <a:ext cx="12208766" cy="6967728"/>
          </a:xfrm>
          <a:custGeom>
            <a:avLst/>
            <a:gdLst>
              <a:gd name="connsiteX0" fmla="*/ 0 w 5669280"/>
              <a:gd name="connsiteY0" fmla="*/ 0 h 6858000"/>
              <a:gd name="connsiteX1" fmla="*/ 5669280 w 5669280"/>
              <a:gd name="connsiteY1" fmla="*/ 0 h 6858000"/>
              <a:gd name="connsiteX2" fmla="*/ 5669280 w 5669280"/>
              <a:gd name="connsiteY2" fmla="*/ 6858000 h 6858000"/>
              <a:gd name="connsiteX3" fmla="*/ 0 w 5669280"/>
              <a:gd name="connsiteY3" fmla="*/ 6858000 h 6858000"/>
              <a:gd name="connsiteX4" fmla="*/ 0 w 5669280"/>
              <a:gd name="connsiteY4" fmla="*/ 0 h 6858000"/>
              <a:gd name="connsiteX0" fmla="*/ 0 w 5669280"/>
              <a:gd name="connsiteY0" fmla="*/ 0 h 6858000"/>
              <a:gd name="connsiteX1" fmla="*/ 5669280 w 5669280"/>
              <a:gd name="connsiteY1" fmla="*/ 0 h 6858000"/>
              <a:gd name="connsiteX2" fmla="*/ 5669280 w 5669280"/>
              <a:gd name="connsiteY2" fmla="*/ 6858000 h 6858000"/>
              <a:gd name="connsiteX3" fmla="*/ 2275840 w 5669280"/>
              <a:gd name="connsiteY3" fmla="*/ 6858000 h 6858000"/>
              <a:gd name="connsiteX4" fmla="*/ 0 w 5669280"/>
              <a:gd name="connsiteY4" fmla="*/ 0 h 6858000"/>
              <a:gd name="connsiteX0" fmla="*/ 0 w 5669280"/>
              <a:gd name="connsiteY0" fmla="*/ 0 h 6858000"/>
              <a:gd name="connsiteX1" fmla="*/ 5669280 w 5669280"/>
              <a:gd name="connsiteY1" fmla="*/ 0 h 6858000"/>
              <a:gd name="connsiteX2" fmla="*/ 5669280 w 5669280"/>
              <a:gd name="connsiteY2" fmla="*/ 6858000 h 6858000"/>
              <a:gd name="connsiteX3" fmla="*/ 3781046 w 5669280"/>
              <a:gd name="connsiteY3" fmla="*/ 6847840 h 6858000"/>
              <a:gd name="connsiteX4" fmla="*/ 0 w 5669280"/>
              <a:gd name="connsiteY4" fmla="*/ 0 h 6858000"/>
              <a:gd name="connsiteX0" fmla="*/ 0 w 7523060"/>
              <a:gd name="connsiteY0" fmla="*/ 0 h 6858000"/>
              <a:gd name="connsiteX1" fmla="*/ 7523060 w 7523060"/>
              <a:gd name="connsiteY1" fmla="*/ 0 h 6858000"/>
              <a:gd name="connsiteX2" fmla="*/ 7523060 w 7523060"/>
              <a:gd name="connsiteY2" fmla="*/ 6858000 h 6858000"/>
              <a:gd name="connsiteX3" fmla="*/ 5634826 w 7523060"/>
              <a:gd name="connsiteY3" fmla="*/ 6847840 h 6858000"/>
              <a:gd name="connsiteX4" fmla="*/ 0 w 7523060"/>
              <a:gd name="connsiteY4" fmla="*/ 0 h 6858000"/>
              <a:gd name="connsiteX0" fmla="*/ 0 w 7933031"/>
              <a:gd name="connsiteY0" fmla="*/ 0 h 6867144"/>
              <a:gd name="connsiteX1" fmla="*/ 7933031 w 7933031"/>
              <a:gd name="connsiteY1" fmla="*/ 9144 h 6867144"/>
              <a:gd name="connsiteX2" fmla="*/ 7933031 w 7933031"/>
              <a:gd name="connsiteY2" fmla="*/ 6867144 h 6867144"/>
              <a:gd name="connsiteX3" fmla="*/ 6044797 w 7933031"/>
              <a:gd name="connsiteY3" fmla="*/ 6856984 h 6867144"/>
              <a:gd name="connsiteX4" fmla="*/ 0 w 7933031"/>
              <a:gd name="connsiteY4" fmla="*/ 0 h 6867144"/>
              <a:gd name="connsiteX0" fmla="*/ 0 w 7933031"/>
              <a:gd name="connsiteY0" fmla="*/ 0 h 6867144"/>
              <a:gd name="connsiteX1" fmla="*/ 7933031 w 7933031"/>
              <a:gd name="connsiteY1" fmla="*/ 9144 h 6867144"/>
              <a:gd name="connsiteX2" fmla="*/ 7933031 w 7933031"/>
              <a:gd name="connsiteY2" fmla="*/ 6867144 h 6867144"/>
              <a:gd name="connsiteX3" fmla="*/ 6044797 w 7933031"/>
              <a:gd name="connsiteY3" fmla="*/ 6856984 h 6867144"/>
              <a:gd name="connsiteX4" fmla="*/ 4953 w 7933031"/>
              <a:gd name="connsiteY4" fmla="*/ 1143000 h 6867144"/>
              <a:gd name="connsiteX5" fmla="*/ 0 w 7933031"/>
              <a:gd name="connsiteY5" fmla="*/ 0 h 686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33031" h="6867144">
                <a:moveTo>
                  <a:pt x="0" y="0"/>
                </a:moveTo>
                <a:lnTo>
                  <a:pt x="7933031" y="9144"/>
                </a:lnTo>
                <a:lnTo>
                  <a:pt x="7933031" y="6867144"/>
                </a:lnTo>
                <a:lnTo>
                  <a:pt x="6044797" y="6856984"/>
                </a:lnTo>
                <a:cubicBezTo>
                  <a:pt x="4217686" y="4790779"/>
                  <a:pt x="1832064" y="3209205"/>
                  <a:pt x="4953" y="1143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B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 userDrawn="1"/>
        </p:nvSpPr>
        <p:spPr>
          <a:xfrm>
            <a:off x="4296000" y="1440098"/>
            <a:ext cx="3600000" cy="3600000"/>
          </a:xfrm>
          <a:prstGeom prst="roundRect">
            <a:avLst/>
          </a:prstGeom>
          <a:solidFill>
            <a:srgbClr val="FA0050"/>
          </a:solidFill>
          <a:ln>
            <a:noFill/>
          </a:ln>
          <a:effectLst>
            <a:outerShdw blurRad="127000" dist="889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96000" y="2005877"/>
            <a:ext cx="3600000" cy="245762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4F83-288B-4B38-AFB8-C5AFF889A3F8}" type="datetimeFigureOut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9BC9-4FA0-40C4-A472-374C3CCF4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895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449" y="377064"/>
            <a:ext cx="3198312" cy="950695"/>
          </a:xfrm>
        </p:spPr>
        <p:txBody>
          <a:bodyPr anchor="b"/>
          <a:lstStyle>
            <a:lvl1pPr algn="ctr">
              <a:defRPr sz="6000">
                <a:solidFill>
                  <a:srgbClr val="767171"/>
                </a:solidFill>
                <a:latin typeface="스웨거 TTF" panose="020B0600000101010101" pitchFamily="50" charset="-127"/>
                <a:ea typeface="스웨거 TTF" panose="020B0600000101010101" pitchFamily="50" charset="-127"/>
              </a:defRPr>
            </a:lvl1pPr>
          </a:lstStyle>
          <a:p>
            <a:r>
              <a:rPr lang="en-US" altLang="ko-KR" sz="6000" dirty="0">
                <a:solidFill>
                  <a:srgbClr val="76717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Contents</a:t>
            </a:r>
            <a:endParaRPr lang="ko-KR" altLang="en-US" sz="6000" dirty="0">
              <a:solidFill>
                <a:srgbClr val="76717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94C1-826B-4BBA-ABC5-4163C5C8496B}" type="datetimeFigureOut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8A8-907F-471C-B922-64B554372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46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438" y="639763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3E80-31B7-4D6F-BE0C-4652DB05C4D4}" type="datetimeFigureOut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C004-9485-404F-9085-CAC06A339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81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3E80-31B7-4D6F-BE0C-4652DB05C4D4}" type="datetimeFigureOut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C004-9485-404F-9085-CAC06A339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18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438" y="639763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3E80-31B7-4D6F-BE0C-4652DB05C4D4}" type="datetimeFigureOut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C004-9485-404F-9085-CAC06A339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93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3E80-31B7-4D6F-BE0C-4652DB05C4D4}" type="datetimeFigureOut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C004-9485-404F-9085-CAC06A339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09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438" y="639763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3E80-31B7-4D6F-BE0C-4652DB05C4D4}" type="datetimeFigureOut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C004-9485-404F-9085-CAC06A339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3E80-31B7-4D6F-BE0C-4652DB05C4D4}" type="datetimeFigureOut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C004-9485-404F-9085-CAC06A339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80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3E80-31B7-4D6F-BE0C-4652DB05C4D4}" type="datetimeFigureOut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C004-9485-404F-9085-CAC06A339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35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3E80-31B7-4D6F-BE0C-4652DB05C4D4}" type="datetimeFigureOut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C004-9485-404F-9085-CAC06A339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13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C3E80-31B7-4D6F-BE0C-4652DB05C4D4}" type="datetimeFigureOut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2C004-9485-404F-9085-CAC06A339FC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98854" y="96470"/>
            <a:ext cx="12010769" cy="6662675"/>
          </a:xfrm>
          <a:prstGeom prst="rect">
            <a:avLst/>
          </a:prstGeom>
          <a:ln w="19050">
            <a:solidFill>
              <a:srgbClr val="FA0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 userDrawn="1"/>
        </p:nvSpPr>
        <p:spPr>
          <a:xfrm flipH="1">
            <a:off x="98854" y="230188"/>
            <a:ext cx="2896393" cy="409575"/>
          </a:xfrm>
          <a:custGeom>
            <a:avLst/>
            <a:gdLst>
              <a:gd name="connsiteX0" fmla="*/ 3429129 w 3429129"/>
              <a:gd name="connsiteY0" fmla="*/ 0 h 409575"/>
              <a:gd name="connsiteX1" fmla="*/ 0 w 3429129"/>
              <a:gd name="connsiteY1" fmla="*/ 0 h 409575"/>
              <a:gd name="connsiteX2" fmla="*/ 234043 w 3429129"/>
              <a:gd name="connsiteY2" fmla="*/ 204788 h 409575"/>
              <a:gd name="connsiteX3" fmla="*/ 0 w 3429129"/>
              <a:gd name="connsiteY3" fmla="*/ 409575 h 409575"/>
              <a:gd name="connsiteX4" fmla="*/ 3429129 w 3429129"/>
              <a:gd name="connsiteY4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129" h="409575">
                <a:moveTo>
                  <a:pt x="3429129" y="0"/>
                </a:moveTo>
                <a:lnTo>
                  <a:pt x="0" y="0"/>
                </a:lnTo>
                <a:lnTo>
                  <a:pt x="234043" y="204788"/>
                </a:lnTo>
                <a:lnTo>
                  <a:pt x="0" y="409575"/>
                </a:lnTo>
                <a:lnTo>
                  <a:pt x="3429129" y="409575"/>
                </a:lnTo>
                <a:close/>
              </a:path>
            </a:pathLst>
          </a:cu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22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구현</a:t>
            </a:r>
            <a:br>
              <a:rPr lang="en-US" altLang="ko-KR" dirty="0"/>
            </a:br>
            <a:r>
              <a:rPr lang="ko-KR" altLang="en-US" dirty="0" err="1"/>
              <a:t>전윤환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7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Swagger TTF" panose="020B0600000101010101" pitchFamily="34" charset="-127"/>
                <a:ea typeface="Swagger TTF" panose="020B0600000101010101" pitchFamily="34" charset="-127"/>
              </a:rPr>
              <a:t>요구사항 정의서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96449" y="1327759"/>
          <a:ext cx="11653379" cy="50237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2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58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3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162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구분</a:t>
                      </a:r>
                      <a:endParaRPr lang="ko-KR" alt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6670" marR="6670" marT="667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0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서비스</a:t>
                      </a:r>
                      <a:endParaRPr lang="ko-KR" alt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6670" marR="6670" marT="667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0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필요기능</a:t>
                      </a:r>
                      <a:endParaRPr lang="ko-KR" alt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6670" marR="6670" marT="667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0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ID</a:t>
                      </a:r>
                      <a:endParaRPr lang="ko-KR" alt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6670" marR="6670" marT="667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0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기능설명</a:t>
                      </a:r>
                      <a:endParaRPr lang="ko-KR" alt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6670" marR="6670" marT="667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0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순위</a:t>
                      </a:r>
                    </a:p>
                  </a:txBody>
                  <a:tcPr marL="6670" marR="6670" marT="667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0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492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음식점관리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70" marR="6670" marT="667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오늘의</a:t>
                      </a:r>
                      <a:endParaRPr lang="en-US" altLang="ko-KR" sz="1200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할인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70" marR="6670" marT="667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고객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70" marR="6670" marT="667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할인브랜드 확인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70" marR="6670" marT="667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RG-4000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70" marR="6670" marT="667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+mn-ea"/>
                          <a:ea typeface="+mn-ea"/>
                        </a:rPr>
                        <a:t>한달내내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할인 및 </a:t>
                      </a:r>
                      <a:r>
                        <a:rPr lang="ko-KR" altLang="en-US" sz="1200" u="none" strike="noStrike" dirty="0" err="1">
                          <a:effectLst/>
                          <a:latin typeface="+mn-ea"/>
                          <a:ea typeface="+mn-ea"/>
                        </a:rPr>
                        <a:t>요일별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할인 확인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70" marR="6670" marT="667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70" marR="6670" marT="667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4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할인방법 안내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70" marR="6670" marT="667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RG-4001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70" marR="6670" marT="667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할인 적용방법 및 결제 방법 확인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70" marR="6670" marT="667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70" marR="6670" marT="667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  <a:latin typeface="+mn-ea"/>
                          <a:ea typeface="+mn-ea"/>
                        </a:rPr>
                        <a:t>주문하러가기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70" marR="6670" marT="667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RG-4002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70" marR="6670" marT="667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+mn-ea"/>
                          <a:ea typeface="+mn-ea"/>
                        </a:rPr>
                        <a:t>주문바로하기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선택 시 </a:t>
                      </a:r>
                      <a:r>
                        <a:rPr lang="ko-KR" altLang="en-US" sz="1200" u="none" strike="noStrike" dirty="0" err="1">
                          <a:effectLst/>
                          <a:latin typeface="+mn-ea"/>
                          <a:ea typeface="+mn-ea"/>
                        </a:rPr>
                        <a:t>메인화면으로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이동하여 카테고리 선택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70" marR="6670" marT="667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70" marR="6670" marT="667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68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  <a:latin typeface="+mn-ea"/>
                          <a:ea typeface="+mn-ea"/>
                        </a:rPr>
                        <a:t>카테고리별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조회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70" marR="6670" marT="667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고객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70" marR="6670" marT="667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전체보기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70" marR="6670" marT="667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RG-4003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70" marR="6670" marT="667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등록된 음식점 확인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브랜드 이름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u="none" strike="noStrike" dirty="0" err="1">
                          <a:effectLst/>
                          <a:latin typeface="+mn-ea"/>
                          <a:ea typeface="+mn-ea"/>
                        </a:rPr>
                        <a:t>별점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리뷰개수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u="none" strike="noStrike" dirty="0" err="1">
                          <a:effectLst/>
                          <a:latin typeface="+mn-ea"/>
                          <a:ea typeface="+mn-ea"/>
                        </a:rPr>
                        <a:t>사장님댓글개수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최소주문금액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할인쿠폰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배달시간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200" u="none" strike="noStrike" dirty="0" err="1">
                          <a:effectLst/>
                          <a:latin typeface="+mn-ea"/>
                          <a:ea typeface="+mn-ea"/>
                        </a:rPr>
                        <a:t>기본정렬순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u="none" strike="noStrike" dirty="0" err="1">
                          <a:effectLst/>
                          <a:latin typeface="+mn-ea"/>
                          <a:ea typeface="+mn-ea"/>
                        </a:rPr>
                        <a:t>별점순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u="none" strike="noStrike" dirty="0" err="1">
                          <a:effectLst/>
                          <a:latin typeface="+mn-ea"/>
                          <a:ea typeface="+mn-ea"/>
                        </a:rPr>
                        <a:t>리뷰많은순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u="none" strike="noStrike" dirty="0" err="1">
                          <a:effectLst/>
                          <a:latin typeface="+mn-ea"/>
                          <a:ea typeface="+mn-ea"/>
                        </a:rPr>
                        <a:t>최소주문금액순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u="none" strike="noStrike" dirty="0" err="1">
                          <a:effectLst/>
                          <a:latin typeface="+mn-ea"/>
                          <a:ea typeface="+mn-ea"/>
                        </a:rPr>
                        <a:t>거리순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u="none" strike="noStrike" dirty="0" err="1">
                          <a:effectLst/>
                          <a:latin typeface="+mn-ea"/>
                          <a:ea typeface="+mn-ea"/>
                        </a:rPr>
                        <a:t>배달시간순으로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선택하여 조회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70" marR="6670" marT="667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70" marR="6670" marT="667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68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  <a:latin typeface="+mn-ea"/>
                          <a:ea typeface="+mn-ea"/>
                        </a:rPr>
                        <a:t>카테고리별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조회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70" marR="6670" marT="667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RG-4004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70" marR="6670" marT="667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인분주문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프랜차이즈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치킨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피자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양식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중국집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한식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일식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u="none" strike="noStrike" dirty="0" err="1">
                          <a:effectLst/>
                          <a:latin typeface="+mn-ea"/>
                          <a:ea typeface="+mn-ea"/>
                        </a:rPr>
                        <a:t>돈까스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u="none" strike="noStrike" dirty="0" err="1">
                          <a:effectLst/>
                          <a:latin typeface="+mn-ea"/>
                          <a:ea typeface="+mn-ea"/>
                        </a:rPr>
                        <a:t>족발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보쌈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야식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카페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디저트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u="none" strike="noStrike" dirty="0" err="1">
                          <a:effectLst/>
                          <a:latin typeface="+mn-ea"/>
                          <a:ea typeface="+mn-ea"/>
                        </a:rPr>
                        <a:t>편의저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u="none" strike="noStrike" dirty="0" err="1">
                          <a:effectLst/>
                          <a:latin typeface="+mn-ea"/>
                          <a:ea typeface="+mn-ea"/>
                        </a:rPr>
                        <a:t>마트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별 음식점 확인 </a:t>
                      </a:r>
                      <a:b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200" u="none" strike="noStrike" dirty="0" err="1">
                          <a:effectLst/>
                          <a:latin typeface="+mn-ea"/>
                          <a:ea typeface="+mn-ea"/>
                        </a:rPr>
                        <a:t>기본정렬순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u="none" strike="noStrike" dirty="0" err="1">
                          <a:effectLst/>
                          <a:latin typeface="+mn-ea"/>
                          <a:ea typeface="+mn-ea"/>
                        </a:rPr>
                        <a:t>별점순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u="none" strike="noStrike" dirty="0" err="1">
                          <a:effectLst/>
                          <a:latin typeface="+mn-ea"/>
                          <a:ea typeface="+mn-ea"/>
                        </a:rPr>
                        <a:t>리뷰많은순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u="none" strike="noStrike" dirty="0" err="1">
                          <a:effectLst/>
                          <a:latin typeface="+mn-ea"/>
                          <a:ea typeface="+mn-ea"/>
                        </a:rPr>
                        <a:t>최소주문금액순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u="none" strike="noStrike" dirty="0" err="1">
                          <a:effectLst/>
                          <a:latin typeface="+mn-ea"/>
                          <a:ea typeface="+mn-ea"/>
                        </a:rPr>
                        <a:t>거리순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u="none" strike="noStrike" dirty="0" err="1">
                          <a:effectLst/>
                          <a:latin typeface="+mn-ea"/>
                          <a:ea typeface="+mn-ea"/>
                        </a:rPr>
                        <a:t>배달시간순으로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선택하여 조회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70" marR="6670" marT="667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70" marR="6670" marT="667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4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음식점 선택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70" marR="6670" marT="667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고객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70" marR="6670" marT="667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메뉴확인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70" marR="6670" marT="667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RG-4005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70" marR="6670" marT="667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음식점의 메뉴와 가격을 확인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70" marR="6670" marT="667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70" marR="6670" marT="667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4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  <a:latin typeface="+mn-ea"/>
                          <a:ea typeface="+mn-ea"/>
                        </a:rPr>
                        <a:t>클린리뷰확인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70" marR="6670" marT="667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RG-4006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70" marR="6670" marT="667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음식을 주문한 회원의 리뷰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u="none" strike="noStrike" dirty="0" err="1">
                          <a:effectLst/>
                          <a:latin typeface="+mn-ea"/>
                          <a:ea typeface="+mn-ea"/>
                        </a:rPr>
                        <a:t>별점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사진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내용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와 사장님 </a:t>
                      </a:r>
                      <a:r>
                        <a:rPr lang="ko-KR" altLang="en-US" sz="1200" u="none" strike="noStrike" dirty="0" err="1">
                          <a:effectLst/>
                          <a:latin typeface="+mn-ea"/>
                          <a:ea typeface="+mn-ea"/>
                        </a:rPr>
                        <a:t>댓글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확인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70" marR="6670" marT="667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670" marR="6670" marT="667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4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음식점 정보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70" marR="6670" marT="667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RG-4007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70" marR="6670" marT="667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리뷰이벤트 및 업체정보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결제정보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사업자 정보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원산지 정보 확인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70" marR="6670" marT="667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70" marR="6670" marT="667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  <a:latin typeface="+mn-ea"/>
                          <a:ea typeface="+mn-ea"/>
                        </a:rPr>
                        <a:t>찜하기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70" marR="6670" marT="667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RG-4008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70" marR="6670" marT="667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음식점을 </a:t>
                      </a:r>
                      <a:r>
                        <a:rPr lang="ko-KR" altLang="en-US" sz="1200" u="none" strike="noStrike" dirty="0" err="1">
                          <a:effectLst/>
                          <a:latin typeface="+mn-ea"/>
                          <a:ea typeface="+mn-ea"/>
                        </a:rPr>
                        <a:t>찜하기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하여 리뷰이벤트에 참여할 수 있음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70" marR="6670" marT="667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70" marR="6670" marT="667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17E8C4B-7284-A7EB-342D-D2C735F0777E}"/>
              </a:ext>
            </a:extLst>
          </p:cNvPr>
          <p:cNvSpPr txBox="1"/>
          <p:nvPr/>
        </p:nvSpPr>
        <p:spPr>
          <a:xfrm>
            <a:off x="8732323" y="1081538"/>
            <a:ext cx="3459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/>
              <a:t>고객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 소비자</a:t>
            </a:r>
            <a:r>
              <a:rPr kumimoji="1" lang="en-US" altLang="ko-KR" sz="1000" dirty="0"/>
              <a:t>	</a:t>
            </a:r>
            <a:r>
              <a:rPr kumimoji="1" lang="ko-KR" altLang="en-US" sz="1000" dirty="0"/>
              <a:t>사장님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사업자</a:t>
            </a:r>
            <a:r>
              <a:rPr kumimoji="1" lang="en-US" altLang="ko-KR" sz="1000" dirty="0"/>
              <a:t>	</a:t>
            </a:r>
            <a:r>
              <a:rPr kumimoji="1" lang="ko-KR" altLang="en-US" sz="1000" dirty="0"/>
              <a:t>관리자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요기요 관리인</a:t>
            </a:r>
          </a:p>
        </p:txBody>
      </p:sp>
      <p:sp>
        <p:nvSpPr>
          <p:cNvPr id="6" name="제목 2"/>
          <p:cNvSpPr txBox="1">
            <a:spLocks/>
          </p:cNvSpPr>
          <p:nvPr/>
        </p:nvSpPr>
        <p:spPr>
          <a:xfrm>
            <a:off x="3494761" y="797637"/>
            <a:ext cx="2011094" cy="4522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767171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+mj-cs"/>
              </a:defRPr>
            </a:lvl1pPr>
          </a:lstStyle>
          <a:p>
            <a:pPr algn="r"/>
            <a:r>
              <a:rPr lang="ko-KR" altLang="en-US" sz="2000" dirty="0">
                <a:latin typeface="Swagger TTF" panose="020B0600000101010101" pitchFamily="34" charset="-127"/>
                <a:ea typeface="Swagger TTF" panose="020B0600000101010101" pitchFamily="34" charset="-127"/>
              </a:rPr>
              <a:t>작성자 </a:t>
            </a:r>
            <a:r>
              <a:rPr lang="en-US" altLang="ko-KR" sz="2000" dirty="0">
                <a:latin typeface="Swagger TTF" panose="020B0600000101010101" pitchFamily="34" charset="-127"/>
                <a:ea typeface="Swagger TTF" panose="020B0600000101010101" pitchFamily="34" charset="-127"/>
              </a:rPr>
              <a:t>: </a:t>
            </a:r>
            <a:r>
              <a:rPr lang="ko-KR" altLang="en-US" sz="2000" dirty="0">
                <a:latin typeface="Swagger TTF" panose="020B0600000101010101" pitchFamily="34" charset="-127"/>
                <a:ea typeface="Swagger TTF" panose="020B0600000101010101" pitchFamily="34" charset="-127"/>
              </a:rPr>
              <a:t>이수민</a:t>
            </a:r>
          </a:p>
        </p:txBody>
      </p:sp>
    </p:spTree>
    <p:extLst>
      <p:ext uri="{BB962C8B-B14F-4D97-AF65-F5344CB8AC3E}">
        <p14:creationId xmlns:p14="http://schemas.microsoft.com/office/powerpoint/2010/main" val="325336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168011"/>
              </p:ext>
            </p:extLst>
          </p:nvPr>
        </p:nvGraphicFramePr>
        <p:xfrm>
          <a:off x="209874" y="699644"/>
          <a:ext cx="11817490" cy="596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0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6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65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SQL</a:t>
                      </a:r>
                    </a:p>
                    <a:p>
                      <a:pPr latinLnBrk="1"/>
                      <a:endParaRPr lang="ko-KR" altLang="en-US" sz="1400" b="1" dirty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핵심로직</a:t>
                      </a:r>
                      <a:endParaRPr lang="ko-KR" altLang="en-US" sz="1400" b="1" dirty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400" b="1" dirty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49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CONSOLE</a:t>
                      </a:r>
                      <a:endParaRPr lang="ko-KR" altLang="en-US" sz="1400" b="1" dirty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en-US" altLang="ko-KR" sz="1400" b="1" dirty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400" b="1" dirty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98854" y="96470"/>
            <a:ext cx="12010769" cy="6662675"/>
          </a:xfrm>
          <a:prstGeom prst="rect">
            <a:avLst/>
          </a:prstGeom>
          <a:ln w="19050">
            <a:solidFill>
              <a:srgbClr val="FA0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 flipH="1">
            <a:off x="77047" y="316677"/>
            <a:ext cx="2896393" cy="409575"/>
          </a:xfrm>
          <a:custGeom>
            <a:avLst/>
            <a:gdLst>
              <a:gd name="connsiteX0" fmla="*/ 3429129 w 3429129"/>
              <a:gd name="connsiteY0" fmla="*/ 0 h 409575"/>
              <a:gd name="connsiteX1" fmla="*/ 0 w 3429129"/>
              <a:gd name="connsiteY1" fmla="*/ 0 h 409575"/>
              <a:gd name="connsiteX2" fmla="*/ 234043 w 3429129"/>
              <a:gd name="connsiteY2" fmla="*/ 204788 h 409575"/>
              <a:gd name="connsiteX3" fmla="*/ 0 w 3429129"/>
              <a:gd name="connsiteY3" fmla="*/ 409575 h 409575"/>
              <a:gd name="connsiteX4" fmla="*/ 3429129 w 3429129"/>
              <a:gd name="connsiteY4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129" h="409575">
                <a:moveTo>
                  <a:pt x="3429129" y="0"/>
                </a:moveTo>
                <a:lnTo>
                  <a:pt x="0" y="0"/>
                </a:lnTo>
                <a:lnTo>
                  <a:pt x="234043" y="204788"/>
                </a:lnTo>
                <a:lnTo>
                  <a:pt x="0" y="409575"/>
                </a:lnTo>
                <a:lnTo>
                  <a:pt x="3429129" y="409575"/>
                </a:lnTo>
                <a:close/>
              </a:path>
            </a:pathLst>
          </a:cu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231" y="236901"/>
            <a:ext cx="2878016" cy="402862"/>
          </a:xfrm>
        </p:spPr>
        <p:txBody>
          <a:bodyPr anchor="ctr"/>
          <a:lstStyle/>
          <a:p>
            <a:r>
              <a:rPr lang="ko-KR" altLang="en-US" sz="2800" dirty="0"/>
              <a:t>전체 음식점 조회 기능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E8CC7DD-99A9-58B9-76AA-EFEE3B01F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74" y="1242937"/>
            <a:ext cx="5886126" cy="2755057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6466606A-1AFF-C855-4E8B-B91B13DF6D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622" y="1242938"/>
            <a:ext cx="5903373" cy="2755056"/>
          </a:xfrm>
          <a:prstGeom prst="rect">
            <a:avLst/>
          </a:prstGeom>
        </p:spPr>
      </p:pic>
      <p:sp>
        <p:nvSpPr>
          <p:cNvPr id="14" name="액자 13">
            <a:extLst>
              <a:ext uri="{FF2B5EF4-FFF2-40B4-BE49-F238E27FC236}">
                <a16:creationId xmlns:a16="http://schemas.microsoft.com/office/drawing/2014/main" id="{5CE1AFEE-CD2A-BDF6-EDE5-DA52DA08D8E2}"/>
              </a:ext>
            </a:extLst>
          </p:cNvPr>
          <p:cNvSpPr/>
          <p:nvPr/>
        </p:nvSpPr>
        <p:spPr>
          <a:xfrm>
            <a:off x="6746488" y="3033132"/>
            <a:ext cx="3122341" cy="2787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44C84E29-08DB-1B5D-C9ED-1CDD6E5319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466" y="4376288"/>
            <a:ext cx="3308311" cy="22278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FB751CC-505A-5B94-FF6E-63E1E5CD884A}"/>
              </a:ext>
            </a:extLst>
          </p:cNvPr>
          <p:cNvSpPr txBox="1"/>
          <p:nvPr/>
        </p:nvSpPr>
        <p:spPr>
          <a:xfrm>
            <a:off x="9608036" y="4171956"/>
            <a:ext cx="224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Comparator </a:t>
            </a:r>
            <a:r>
              <a:rPr kumimoji="1" lang="ko-KR" altLang="en-US" dirty="0"/>
              <a:t>재정의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415FEF-6E61-EA6E-DD5A-C810FC2E10C7}"/>
              </a:ext>
            </a:extLst>
          </p:cNvPr>
          <p:cNvSpPr txBox="1"/>
          <p:nvPr/>
        </p:nvSpPr>
        <p:spPr>
          <a:xfrm>
            <a:off x="9621781" y="4768765"/>
            <a:ext cx="2548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Collections.sort</a:t>
            </a:r>
            <a:r>
              <a:rPr kumimoji="1" lang="en-US" altLang="ko-KR" dirty="0"/>
              <a:t>()</a:t>
            </a:r>
          </a:p>
          <a:p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en-US" altLang="ko-Kore-KR" dirty="0"/>
              <a:t>Return</a:t>
            </a:r>
            <a:r>
              <a:rPr kumimoji="1" lang="ko-KR" altLang="en-US" dirty="0"/>
              <a:t> </a:t>
            </a:r>
            <a:r>
              <a:rPr kumimoji="1" lang="en-US" altLang="ko-KR" dirty="0"/>
              <a:t>-1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그대로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en-US" altLang="ko-Kore-KR" dirty="0"/>
              <a:t>Return 1 : </a:t>
            </a:r>
            <a:r>
              <a:rPr kumimoji="1" lang="ko-KR" altLang="en-US" dirty="0"/>
              <a:t>바꿈</a:t>
            </a:r>
            <a:endParaRPr kumimoji="1" lang="ko-Kore-KR" altLang="en-US" dirty="0"/>
          </a:p>
        </p:txBody>
      </p: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7949029B-FBCF-C5C1-B069-AB3FF3FAC7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85" y="4376288"/>
            <a:ext cx="3308310" cy="216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6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836710"/>
              </p:ext>
            </p:extLst>
          </p:nvPr>
        </p:nvGraphicFramePr>
        <p:xfrm>
          <a:off x="209874" y="699644"/>
          <a:ext cx="11817490" cy="596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0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6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65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SQL</a:t>
                      </a:r>
                    </a:p>
                    <a:p>
                      <a:pPr latinLnBrk="1"/>
                      <a:endParaRPr lang="ko-KR" altLang="en-US" sz="1400" b="1" dirty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핵심로직</a:t>
                      </a:r>
                      <a:endParaRPr lang="ko-KR" altLang="en-US" sz="1400" b="1" dirty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400" b="1" dirty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49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CONSOLE</a:t>
                      </a:r>
                      <a:endParaRPr lang="ko-KR" altLang="en-US" sz="1400" b="1" dirty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en-US" altLang="ko-KR" sz="1400" b="1" dirty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400" b="1" dirty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98854" y="96470"/>
            <a:ext cx="12010769" cy="6662675"/>
          </a:xfrm>
          <a:prstGeom prst="rect">
            <a:avLst/>
          </a:prstGeom>
          <a:ln w="19050">
            <a:solidFill>
              <a:srgbClr val="FA0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 flipH="1">
            <a:off x="77047" y="316677"/>
            <a:ext cx="2896393" cy="409575"/>
          </a:xfrm>
          <a:custGeom>
            <a:avLst/>
            <a:gdLst>
              <a:gd name="connsiteX0" fmla="*/ 3429129 w 3429129"/>
              <a:gd name="connsiteY0" fmla="*/ 0 h 409575"/>
              <a:gd name="connsiteX1" fmla="*/ 0 w 3429129"/>
              <a:gd name="connsiteY1" fmla="*/ 0 h 409575"/>
              <a:gd name="connsiteX2" fmla="*/ 234043 w 3429129"/>
              <a:gd name="connsiteY2" fmla="*/ 204788 h 409575"/>
              <a:gd name="connsiteX3" fmla="*/ 0 w 3429129"/>
              <a:gd name="connsiteY3" fmla="*/ 409575 h 409575"/>
              <a:gd name="connsiteX4" fmla="*/ 3429129 w 3429129"/>
              <a:gd name="connsiteY4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129" h="409575">
                <a:moveTo>
                  <a:pt x="3429129" y="0"/>
                </a:moveTo>
                <a:lnTo>
                  <a:pt x="0" y="0"/>
                </a:lnTo>
                <a:lnTo>
                  <a:pt x="234043" y="204788"/>
                </a:lnTo>
                <a:lnTo>
                  <a:pt x="0" y="409575"/>
                </a:lnTo>
                <a:lnTo>
                  <a:pt x="3429129" y="409575"/>
                </a:lnTo>
                <a:close/>
              </a:path>
            </a:pathLst>
          </a:cu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231" y="236901"/>
            <a:ext cx="2878016" cy="402862"/>
          </a:xfrm>
        </p:spPr>
        <p:txBody>
          <a:bodyPr anchor="ctr"/>
          <a:lstStyle/>
          <a:p>
            <a:r>
              <a:rPr lang="ko-KR" altLang="en-US" sz="2800" dirty="0"/>
              <a:t>카테고리별 조회 기능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B751CC-505A-5B94-FF6E-63E1E5CD884A}"/>
              </a:ext>
            </a:extLst>
          </p:cNvPr>
          <p:cNvSpPr txBox="1"/>
          <p:nvPr/>
        </p:nvSpPr>
        <p:spPr>
          <a:xfrm>
            <a:off x="9608036" y="4171956"/>
            <a:ext cx="224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Comparator </a:t>
            </a:r>
            <a:r>
              <a:rPr kumimoji="1" lang="ko-KR" altLang="en-US" dirty="0"/>
              <a:t>재정의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415FEF-6E61-EA6E-DD5A-C810FC2E10C7}"/>
              </a:ext>
            </a:extLst>
          </p:cNvPr>
          <p:cNvSpPr txBox="1"/>
          <p:nvPr/>
        </p:nvSpPr>
        <p:spPr>
          <a:xfrm>
            <a:off x="9621781" y="4768765"/>
            <a:ext cx="2548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Collections.sort</a:t>
            </a:r>
            <a:r>
              <a:rPr kumimoji="1" lang="en-US" altLang="ko-KR" dirty="0"/>
              <a:t>()</a:t>
            </a:r>
          </a:p>
          <a:p>
            <a:pPr marL="342900" indent="-342900">
              <a:buAutoNum type="arabicPeriod"/>
            </a:pPr>
            <a:r>
              <a:rPr kumimoji="1" lang="en-US" altLang="ko-Kore-KR" dirty="0"/>
              <a:t>Return</a:t>
            </a:r>
            <a:r>
              <a:rPr kumimoji="1" lang="ko-KR" altLang="en-US" dirty="0"/>
              <a:t> </a:t>
            </a:r>
            <a:r>
              <a:rPr kumimoji="1" lang="en-US" altLang="ko-KR" dirty="0"/>
              <a:t>-1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en-US" altLang="ko-Kore-KR" dirty="0"/>
              <a:t>Return 1 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en-US" altLang="ko-KR" dirty="0"/>
              <a:t>Return 0 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45B1167-85C2-2199-4C1B-0E6D03DE4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93" y="1116245"/>
            <a:ext cx="5863507" cy="2895316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B6230598-5503-19CF-B624-5125F38E4E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19" y="1116245"/>
            <a:ext cx="5863507" cy="2895316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E77CF48C-4203-7C9D-8265-0611AA3EE2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46" y="4335216"/>
            <a:ext cx="4860286" cy="2285883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DDE44E73-E0D2-6A98-B411-DF690A6710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061" y="4323238"/>
            <a:ext cx="3385071" cy="228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34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663691"/>
              </p:ext>
            </p:extLst>
          </p:nvPr>
        </p:nvGraphicFramePr>
        <p:xfrm>
          <a:off x="209874" y="699644"/>
          <a:ext cx="11817490" cy="596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0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6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65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SQL</a:t>
                      </a:r>
                    </a:p>
                    <a:p>
                      <a:pPr latinLnBrk="1"/>
                      <a:endParaRPr lang="ko-KR" altLang="en-US" sz="1400" b="1" dirty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핵심로직</a:t>
                      </a:r>
                      <a:endParaRPr lang="ko-KR" altLang="en-US" sz="1400" b="1" dirty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400" b="1" dirty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49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CONSOLE</a:t>
                      </a:r>
                      <a:endParaRPr lang="ko-KR" altLang="en-US" sz="1400" b="1" dirty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en-US" altLang="ko-KR" sz="1400" b="1" dirty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400" b="1" dirty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98854" y="96470"/>
            <a:ext cx="12010769" cy="6662675"/>
          </a:xfrm>
          <a:prstGeom prst="rect">
            <a:avLst/>
          </a:prstGeom>
          <a:ln w="19050">
            <a:solidFill>
              <a:srgbClr val="FA0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 flipH="1">
            <a:off x="77047" y="316677"/>
            <a:ext cx="2896393" cy="409575"/>
          </a:xfrm>
          <a:custGeom>
            <a:avLst/>
            <a:gdLst>
              <a:gd name="connsiteX0" fmla="*/ 3429129 w 3429129"/>
              <a:gd name="connsiteY0" fmla="*/ 0 h 409575"/>
              <a:gd name="connsiteX1" fmla="*/ 0 w 3429129"/>
              <a:gd name="connsiteY1" fmla="*/ 0 h 409575"/>
              <a:gd name="connsiteX2" fmla="*/ 234043 w 3429129"/>
              <a:gd name="connsiteY2" fmla="*/ 204788 h 409575"/>
              <a:gd name="connsiteX3" fmla="*/ 0 w 3429129"/>
              <a:gd name="connsiteY3" fmla="*/ 409575 h 409575"/>
              <a:gd name="connsiteX4" fmla="*/ 3429129 w 3429129"/>
              <a:gd name="connsiteY4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129" h="409575">
                <a:moveTo>
                  <a:pt x="3429129" y="0"/>
                </a:moveTo>
                <a:lnTo>
                  <a:pt x="0" y="0"/>
                </a:lnTo>
                <a:lnTo>
                  <a:pt x="234043" y="204788"/>
                </a:lnTo>
                <a:lnTo>
                  <a:pt x="0" y="409575"/>
                </a:lnTo>
                <a:lnTo>
                  <a:pt x="3429129" y="409575"/>
                </a:lnTo>
                <a:close/>
              </a:path>
            </a:pathLst>
          </a:cu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231" y="236901"/>
            <a:ext cx="2878016" cy="402862"/>
          </a:xfrm>
        </p:spPr>
        <p:txBody>
          <a:bodyPr anchor="ctr"/>
          <a:lstStyle/>
          <a:p>
            <a:r>
              <a:rPr lang="ko-KR" altLang="en-US" sz="2800" dirty="0"/>
              <a:t>메뉴 확인 기능 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1C872B1-7867-EB7B-76DA-1647DF988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21" y="1242937"/>
            <a:ext cx="5376736" cy="2094788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1B39910-51AE-55CF-1862-724CC31EF9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061" y="1079229"/>
            <a:ext cx="5815303" cy="2865250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F984A93B-6A40-A72B-D8CA-1CA0BF039C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660" y="4114761"/>
            <a:ext cx="4216338" cy="25463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59A258-7981-B737-9EE2-6B05C66396D9}"/>
              </a:ext>
            </a:extLst>
          </p:cNvPr>
          <p:cNvSpPr txBox="1"/>
          <p:nvPr/>
        </p:nvSpPr>
        <p:spPr>
          <a:xfrm>
            <a:off x="6399776" y="4547653"/>
            <a:ext cx="5439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sz="2000" dirty="0"/>
              <a:t>만약 음식점 이름이 없으면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다시 입력</a:t>
            </a:r>
            <a:endParaRPr kumimoji="1" lang="en-US" altLang="ko-KR" sz="2000" dirty="0"/>
          </a:p>
          <a:p>
            <a:pPr marL="342900" indent="-342900">
              <a:buAutoNum type="arabicPeriod"/>
            </a:pPr>
            <a:r>
              <a:rPr kumimoji="1" lang="ko-KR" altLang="en-US" sz="2000" dirty="0"/>
              <a:t>음식점 이름이 있으면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음식점 선택창 </a:t>
            </a:r>
            <a:endParaRPr kumimoji="1" lang="en-US" altLang="ko-KR" sz="2000" dirty="0"/>
          </a:p>
          <a:p>
            <a:pPr marL="342900" indent="-342900">
              <a:buAutoNum type="arabicPeriod"/>
            </a:pPr>
            <a:r>
              <a:rPr kumimoji="1" lang="ko-KR" altLang="en-US" sz="2000" dirty="0"/>
              <a:t>음식점 선택창의 메뉴 선택 가능하도록 하였음</a:t>
            </a:r>
            <a:endParaRPr kumimoji="1" lang="en-US" altLang="ko-Kore-KR" sz="2000" dirty="0"/>
          </a:p>
        </p:txBody>
      </p:sp>
    </p:spTree>
    <p:extLst>
      <p:ext uri="{BB962C8B-B14F-4D97-AF65-F5344CB8AC3E}">
        <p14:creationId xmlns:p14="http://schemas.microsoft.com/office/powerpoint/2010/main" val="194820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09874" y="699644"/>
          <a:ext cx="11817490" cy="596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0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6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65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SQL</a:t>
                      </a:r>
                    </a:p>
                    <a:p>
                      <a:pPr latinLnBrk="1"/>
                      <a:endParaRPr lang="ko-KR" altLang="en-US" sz="1400" b="1" dirty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핵심로직</a:t>
                      </a:r>
                      <a:endParaRPr lang="ko-KR" altLang="en-US" sz="1400" b="1" dirty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400" b="1" dirty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49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CONSOLE</a:t>
                      </a:r>
                      <a:endParaRPr lang="ko-KR" altLang="en-US" sz="1400" b="1" dirty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en-US" altLang="ko-KR" sz="1400" b="1" dirty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400" b="1" dirty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98854" y="96470"/>
            <a:ext cx="12010769" cy="6662675"/>
          </a:xfrm>
          <a:prstGeom prst="rect">
            <a:avLst/>
          </a:prstGeom>
          <a:ln w="19050">
            <a:solidFill>
              <a:srgbClr val="FA0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 flipH="1">
            <a:off x="77047" y="316677"/>
            <a:ext cx="2896393" cy="409575"/>
          </a:xfrm>
          <a:custGeom>
            <a:avLst/>
            <a:gdLst>
              <a:gd name="connsiteX0" fmla="*/ 3429129 w 3429129"/>
              <a:gd name="connsiteY0" fmla="*/ 0 h 409575"/>
              <a:gd name="connsiteX1" fmla="*/ 0 w 3429129"/>
              <a:gd name="connsiteY1" fmla="*/ 0 h 409575"/>
              <a:gd name="connsiteX2" fmla="*/ 234043 w 3429129"/>
              <a:gd name="connsiteY2" fmla="*/ 204788 h 409575"/>
              <a:gd name="connsiteX3" fmla="*/ 0 w 3429129"/>
              <a:gd name="connsiteY3" fmla="*/ 409575 h 409575"/>
              <a:gd name="connsiteX4" fmla="*/ 3429129 w 3429129"/>
              <a:gd name="connsiteY4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129" h="409575">
                <a:moveTo>
                  <a:pt x="3429129" y="0"/>
                </a:moveTo>
                <a:lnTo>
                  <a:pt x="0" y="0"/>
                </a:lnTo>
                <a:lnTo>
                  <a:pt x="234043" y="204788"/>
                </a:lnTo>
                <a:lnTo>
                  <a:pt x="0" y="409575"/>
                </a:lnTo>
                <a:lnTo>
                  <a:pt x="3429129" y="409575"/>
                </a:lnTo>
                <a:close/>
              </a:path>
            </a:pathLst>
          </a:cu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231" y="236901"/>
            <a:ext cx="2878016" cy="402862"/>
          </a:xfrm>
        </p:spPr>
        <p:txBody>
          <a:bodyPr anchor="ctr"/>
          <a:lstStyle/>
          <a:p>
            <a:r>
              <a:rPr lang="ko-KR" altLang="en-US" sz="2800" dirty="0"/>
              <a:t>리뷰 조회 기능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59A258-7981-B737-9EE2-6B05C66396D9}"/>
              </a:ext>
            </a:extLst>
          </p:cNvPr>
          <p:cNvSpPr txBox="1"/>
          <p:nvPr/>
        </p:nvSpPr>
        <p:spPr>
          <a:xfrm>
            <a:off x="6399776" y="4547653"/>
            <a:ext cx="5439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ore-KR" sz="2000" dirty="0"/>
              <a:t>SQL</a:t>
            </a:r>
            <a:r>
              <a:rPr kumimoji="1" lang="ko-KR" altLang="en-US" sz="2000" dirty="0"/>
              <a:t> 문을 보면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별점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메뉴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댓글을 </a:t>
            </a:r>
            <a:r>
              <a:rPr kumimoji="1" lang="en-US" altLang="ko-KR" sz="2000" dirty="0"/>
              <a:t>list</a:t>
            </a:r>
            <a:r>
              <a:rPr kumimoji="1" lang="ko-KR" altLang="en-US" sz="2000" dirty="0"/>
              <a:t>로 받아와서 만약 </a:t>
            </a:r>
            <a:r>
              <a:rPr kumimoji="1" lang="en-US" altLang="ko-KR" sz="2000" dirty="0" err="1"/>
              <a:t>list.size</a:t>
            </a:r>
            <a:r>
              <a:rPr kumimoji="1" lang="en-US" altLang="ko-KR" sz="2000" dirty="0"/>
              <a:t>()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통해 없으면 리뷰가 없다고 출력 </a:t>
            </a:r>
            <a:endParaRPr kumimoji="1" lang="en-US" altLang="ko-KR" sz="2000" dirty="0"/>
          </a:p>
          <a:p>
            <a:pPr marL="342900" indent="-342900">
              <a:buAutoNum type="arabicPeriod"/>
            </a:pPr>
            <a:r>
              <a:rPr kumimoji="1" lang="ko-KR" altLang="en-US" sz="2000" dirty="0"/>
              <a:t>있으면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클린</a:t>
            </a:r>
            <a:r>
              <a:rPr kumimoji="1" lang="ko-KR" altLang="en-US" sz="2000" dirty="0"/>
              <a:t> 리뷰를 조회가 가능</a:t>
            </a:r>
            <a:endParaRPr kumimoji="1" lang="en-US" altLang="ko-KR" sz="20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704C149-FBA2-CBDF-E3EF-229D5BD58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97" y="1324622"/>
            <a:ext cx="5815303" cy="2546343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7BD9837A-E80B-60A9-2A26-0ACC428932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020" y="1064418"/>
            <a:ext cx="5704283" cy="2806547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F63531D0-66A7-69CC-76AD-F09AD970F9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74" y="4351399"/>
            <a:ext cx="5815303" cy="236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7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C315F-B2FD-BAD1-BD47-2CFAEBB7F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30" y="236901"/>
            <a:ext cx="3582899" cy="464848"/>
          </a:xfrm>
        </p:spPr>
        <p:txBody>
          <a:bodyPr/>
          <a:lstStyle/>
          <a:p>
            <a:r>
              <a:rPr kumimoji="1" lang="ko-Kore-KR" altLang="en-US" dirty="0"/>
              <a:t>찜</a:t>
            </a:r>
            <a:r>
              <a:rPr kumimoji="1" lang="ko-KR" altLang="en-US" dirty="0"/>
              <a:t> 기능 </a:t>
            </a:r>
            <a:endParaRPr kumimoji="1" lang="ko-Kore-KR" altLang="en-US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54D0D86C-C698-EB47-AE6A-D444E0D76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404" y="790616"/>
            <a:ext cx="7772400" cy="60673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ECD6B72-DDB4-097A-70B0-64F60DAFE81D}"/>
              </a:ext>
            </a:extLst>
          </p:cNvPr>
          <p:cNvSpPr txBox="1"/>
          <p:nvPr/>
        </p:nvSpPr>
        <p:spPr>
          <a:xfrm>
            <a:off x="7420680" y="2520129"/>
            <a:ext cx="3530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클래스 변수로 선언한 </a:t>
            </a:r>
            <a:r>
              <a:rPr kumimoji="1" lang="en-US" altLang="ko-KR" dirty="0">
                <a:solidFill>
                  <a:schemeClr val="bg1"/>
                </a:solidFill>
              </a:rPr>
              <a:t>id, </a:t>
            </a:r>
            <a:r>
              <a:rPr kumimoji="1" lang="en-US" altLang="ko-KR" dirty="0" err="1">
                <a:solidFill>
                  <a:schemeClr val="bg1"/>
                </a:solidFill>
              </a:rPr>
              <a:t>rNum</a:t>
            </a:r>
            <a:r>
              <a:rPr kumimoji="1" lang="ko-KR" altLang="en-US" dirty="0">
                <a:solidFill>
                  <a:schemeClr val="bg1"/>
                </a:solidFill>
              </a:rPr>
              <a:t> 을 통해서 사용자 </a:t>
            </a:r>
            <a:r>
              <a:rPr kumimoji="1" lang="en-US" altLang="ko-KR" dirty="0">
                <a:solidFill>
                  <a:schemeClr val="bg1"/>
                </a:solidFill>
              </a:rPr>
              <a:t>id,</a:t>
            </a:r>
            <a:r>
              <a:rPr kumimoji="1" lang="ko-KR" altLang="en-US" dirty="0">
                <a:solidFill>
                  <a:schemeClr val="bg1"/>
                </a:solidFill>
              </a:rPr>
              <a:t> 음식점 등록 번호 할당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8E94ACD5-CFFF-B818-980D-5117818F2367}"/>
              </a:ext>
            </a:extLst>
          </p:cNvPr>
          <p:cNvSpPr/>
          <p:nvPr/>
        </p:nvSpPr>
        <p:spPr>
          <a:xfrm>
            <a:off x="4148933" y="2474101"/>
            <a:ext cx="3232298" cy="104199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D4AFD6DA-BC36-9926-AFCA-D439214DAF4B}"/>
              </a:ext>
            </a:extLst>
          </p:cNvPr>
          <p:cNvSpPr/>
          <p:nvPr/>
        </p:nvSpPr>
        <p:spPr>
          <a:xfrm>
            <a:off x="4148933" y="4294372"/>
            <a:ext cx="3232298" cy="57914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F195ED-4114-8C14-095A-59BDA72025F2}"/>
              </a:ext>
            </a:extLst>
          </p:cNvPr>
          <p:cNvSpPr txBox="1"/>
          <p:nvPr/>
        </p:nvSpPr>
        <p:spPr>
          <a:xfrm>
            <a:off x="7381231" y="4175632"/>
            <a:ext cx="3296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</a:rPr>
              <a:t>할당한</a:t>
            </a:r>
            <a:r>
              <a:rPr kumimoji="1" lang="ko-KR" altLang="en-US" dirty="0">
                <a:solidFill>
                  <a:schemeClr val="bg1"/>
                </a:solidFill>
              </a:rPr>
              <a:t> 전역변수 </a:t>
            </a:r>
            <a:r>
              <a:rPr kumimoji="1" lang="en-US" altLang="ko-KR" dirty="0">
                <a:solidFill>
                  <a:schemeClr val="bg1"/>
                </a:solidFill>
              </a:rPr>
              <a:t>id, </a:t>
            </a:r>
            <a:r>
              <a:rPr kumimoji="1" lang="ko-KR" altLang="en-US" dirty="0">
                <a:solidFill>
                  <a:schemeClr val="bg1"/>
                </a:solidFill>
              </a:rPr>
              <a:t>등록번호 변수를 통해서 </a:t>
            </a:r>
            <a:r>
              <a:rPr kumimoji="1" lang="en-US" altLang="ko-KR" dirty="0" err="1">
                <a:solidFill>
                  <a:schemeClr val="bg1"/>
                </a:solidFill>
              </a:rPr>
              <a:t>pstmt</a:t>
            </a:r>
            <a:r>
              <a:rPr kumimoji="1" lang="ko-KR" altLang="en-US" dirty="0">
                <a:solidFill>
                  <a:schemeClr val="bg1"/>
                </a:solidFill>
              </a:rPr>
              <a:t> 객체에 할당하여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select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B7291A78-4CCA-626F-4B2E-7814659DFC69}"/>
              </a:ext>
            </a:extLst>
          </p:cNvPr>
          <p:cNvSpPr/>
          <p:nvPr/>
        </p:nvSpPr>
        <p:spPr>
          <a:xfrm>
            <a:off x="4304431" y="5639978"/>
            <a:ext cx="3912783" cy="76554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BA4E18-EF6F-5B45-0ED6-67D79B63F9CD}"/>
              </a:ext>
            </a:extLst>
          </p:cNvPr>
          <p:cNvSpPr txBox="1"/>
          <p:nvPr/>
        </p:nvSpPr>
        <p:spPr>
          <a:xfrm>
            <a:off x="8334172" y="5482193"/>
            <a:ext cx="3296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만약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s</a:t>
            </a:r>
            <a:r>
              <a:rPr kumimoji="1" lang="ko-KR" altLang="en-US" dirty="0">
                <a:solidFill>
                  <a:schemeClr val="bg1"/>
                </a:solidFill>
              </a:rPr>
              <a:t>의 </a:t>
            </a:r>
            <a:r>
              <a:rPr kumimoji="1" lang="ko-KR" altLang="en-US" dirty="0" err="1">
                <a:solidFill>
                  <a:schemeClr val="bg1"/>
                </a:solidFill>
              </a:rPr>
              <a:t>찜한</a:t>
            </a:r>
            <a:r>
              <a:rPr kumimoji="1" lang="ko-KR" altLang="en-US" dirty="0">
                <a:solidFill>
                  <a:schemeClr val="bg1"/>
                </a:solidFill>
              </a:rPr>
              <a:t> 목록이 </a:t>
            </a:r>
            <a:r>
              <a:rPr kumimoji="1" lang="en-US" altLang="ko-KR" dirty="0">
                <a:solidFill>
                  <a:schemeClr val="bg1"/>
                </a:solidFill>
              </a:rPr>
              <a:t>select</a:t>
            </a:r>
            <a:r>
              <a:rPr kumimoji="1" lang="ko-KR" altLang="en-US" dirty="0">
                <a:solidFill>
                  <a:schemeClr val="bg1"/>
                </a:solidFill>
              </a:rPr>
              <a:t>가 되면 </a:t>
            </a:r>
            <a:r>
              <a:rPr kumimoji="1" lang="ko-KR" altLang="en-US" dirty="0" err="1">
                <a:solidFill>
                  <a:schemeClr val="bg1"/>
                </a:solidFill>
              </a:rPr>
              <a:t>찜한</a:t>
            </a:r>
            <a:r>
              <a:rPr kumimoji="1" lang="ko-KR" altLang="en-US" dirty="0">
                <a:solidFill>
                  <a:schemeClr val="bg1"/>
                </a:solidFill>
              </a:rPr>
              <a:t> 목록 아니면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</a:rPr>
              <a:t>찜가능하도록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insert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AC9C032E-F1DF-E1A0-4D01-0F9243A58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44" y="3743182"/>
            <a:ext cx="3964236" cy="3114818"/>
          </a:xfrm>
          <a:prstGeom prst="rect">
            <a:avLst/>
          </a:prstGeom>
        </p:spPr>
      </p:pic>
      <p:pic>
        <p:nvPicPr>
          <p:cNvPr id="24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17AF7C67-3D90-AA9C-F4F2-EC458C490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54" y="776698"/>
            <a:ext cx="3986725" cy="296648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148640-2145-447B-7CBA-811F71C416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403" y="416985"/>
            <a:ext cx="3924919" cy="36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7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96FFC-DF3B-DE96-F083-498AD70FE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인터페이스 짧은 설명 </a:t>
            </a:r>
            <a:endParaRPr kumimoji="1" lang="ko-Kore-KR" altLang="en-US" dirty="0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F2A882C9-BC33-BD6A-A6DA-F136451C7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2" y="638906"/>
            <a:ext cx="11957538" cy="3656647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C2B6971-381A-9200-EABB-2F240F947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1" y="4295553"/>
            <a:ext cx="11957538" cy="232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84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364</Words>
  <Application>Microsoft Macintosh PowerPoint</Application>
  <PresentationFormat>와이드스크린</PresentationFormat>
  <Paragraphs>98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강원교육튼튼</vt:lpstr>
      <vt:lpstr>스웨거 TTF</vt:lpstr>
      <vt:lpstr>맑은 고딕</vt:lpstr>
      <vt:lpstr>Swagger TTF</vt:lpstr>
      <vt:lpstr>Arial</vt:lpstr>
      <vt:lpstr>Office 테마</vt:lpstr>
      <vt:lpstr>자바 구현 전윤환</vt:lpstr>
      <vt:lpstr>요구사항 정의서</vt:lpstr>
      <vt:lpstr>전체 음식점 조회 기능</vt:lpstr>
      <vt:lpstr>카테고리별 조회 기능</vt:lpstr>
      <vt:lpstr>메뉴 확인 기능 </vt:lpstr>
      <vt:lpstr>리뷰 조회 기능</vt:lpstr>
      <vt:lpstr>찜 기능 </vt:lpstr>
      <vt:lpstr>인터페이스 짧은 설명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무슨무슨 기능</dc:title>
  <dc:creator>Windows 사용자</dc:creator>
  <cp:lastModifiedBy>전 윤환</cp:lastModifiedBy>
  <cp:revision>6</cp:revision>
  <dcterms:created xsi:type="dcterms:W3CDTF">2022-11-16T13:40:38Z</dcterms:created>
  <dcterms:modified xsi:type="dcterms:W3CDTF">2022-11-18T00:58:54Z</dcterms:modified>
</cp:coreProperties>
</file>