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335" r:id="rId2"/>
    <p:sldId id="258" r:id="rId3"/>
    <p:sldId id="321" r:id="rId4"/>
    <p:sldId id="322" r:id="rId5"/>
    <p:sldId id="324" r:id="rId6"/>
    <p:sldId id="323" r:id="rId7"/>
    <p:sldId id="320" r:id="rId8"/>
    <p:sldId id="325" r:id="rId9"/>
    <p:sldId id="316" r:id="rId10"/>
    <p:sldId id="326" r:id="rId11"/>
    <p:sldId id="327" r:id="rId12"/>
    <p:sldId id="328" r:id="rId13"/>
    <p:sldId id="317" r:id="rId14"/>
    <p:sldId id="336" r:id="rId15"/>
    <p:sldId id="337" r:id="rId16"/>
    <p:sldId id="272" r:id="rId17"/>
    <p:sldId id="293" r:id="rId18"/>
    <p:sldId id="338" r:id="rId19"/>
    <p:sldId id="341" r:id="rId20"/>
    <p:sldId id="343" r:id="rId21"/>
    <p:sldId id="339" r:id="rId22"/>
    <p:sldId id="344" r:id="rId23"/>
    <p:sldId id="345" r:id="rId24"/>
    <p:sldId id="347" r:id="rId25"/>
    <p:sldId id="348" r:id="rId26"/>
    <p:sldId id="346" r:id="rId27"/>
    <p:sldId id="352" r:id="rId28"/>
    <p:sldId id="354" r:id="rId29"/>
    <p:sldId id="356" r:id="rId30"/>
    <p:sldId id="358" r:id="rId31"/>
    <p:sldId id="350" r:id="rId32"/>
    <p:sldId id="351" r:id="rId33"/>
    <p:sldId id="349" r:id="rId34"/>
    <p:sldId id="333" r:id="rId35"/>
  </p:sldIdLst>
  <p:sldSz cx="9144000" cy="5715000" type="screen16x1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77" autoAdjust="0"/>
    <p:restoredTop sz="94660"/>
  </p:normalViewPr>
  <p:slideViewPr>
    <p:cSldViewPr>
      <p:cViewPr>
        <p:scale>
          <a:sx n="100" d="100"/>
          <a:sy n="100" d="100"/>
        </p:scale>
        <p:origin x="-2034" y="-65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7E8949-0969-4A9E-BA18-13400CB078F0}" type="datetimeFigureOut">
              <a:rPr lang="ko-KR" altLang="en-US" smtClean="0"/>
              <a:pPr/>
              <a:t>2021-12-15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D84858-9D5A-433A-96F7-6CD56F4370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84858-9D5A-433A-96F7-6CD56F43704B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CBA4-C745-4F6B-9D6F-850C9E071BF9}" type="datetimeFigureOut">
              <a:rPr lang="ko-KR" altLang="en-US" smtClean="0"/>
              <a:pPr/>
              <a:t>2021-12-15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8C95-5514-42CA-98C8-210720E63F3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2" descr="https://images.unsplash.com/photo-1601662528567-526cd06f6582?ixid=MnwxMjA3fDB8MHxzZWFyY2h8NjJ8fHRleHR1cmV8ZW58MHx8MHx8&amp;ixlib=rb-1.2.1&amp;w=1000&amp;q=80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CBA4-C745-4F6B-9D6F-850C9E071BF9}" type="datetimeFigureOut">
              <a:rPr lang="ko-KR" altLang="en-US" smtClean="0"/>
              <a:pPr/>
              <a:t>2021-12-15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8C95-5514-42CA-98C8-210720E63F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71979"/>
            <a:ext cx="2057400" cy="365654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71979"/>
            <a:ext cx="6019800" cy="365654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CBA4-C745-4F6B-9D6F-850C9E071BF9}" type="datetimeFigureOut">
              <a:rPr lang="ko-KR" altLang="en-US" smtClean="0"/>
              <a:pPr/>
              <a:t>2021-12-15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8C95-5514-42CA-98C8-210720E63F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CBA4-C745-4F6B-9D6F-850C9E071BF9}" type="datetimeFigureOut">
              <a:rPr lang="ko-KR" altLang="en-US" smtClean="0"/>
              <a:pPr/>
              <a:t>2021-12-15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8C95-5514-42CA-98C8-210720E63F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CBA4-C745-4F6B-9D6F-850C9E071BF9}" type="datetimeFigureOut">
              <a:rPr lang="ko-KR" altLang="en-US" smtClean="0"/>
              <a:pPr/>
              <a:t>2021-12-15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8C95-5514-42CA-98C8-210720E63F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000125"/>
            <a:ext cx="4038600" cy="28283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000125"/>
            <a:ext cx="4038600" cy="28283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CBA4-C745-4F6B-9D6F-850C9E071BF9}" type="datetimeFigureOut">
              <a:rPr lang="ko-KR" altLang="en-US" smtClean="0"/>
              <a:pPr/>
              <a:t>2021-12-15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8C95-5514-42CA-98C8-210720E63F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CBA4-C745-4F6B-9D6F-850C9E071BF9}" type="datetimeFigureOut">
              <a:rPr lang="ko-KR" altLang="en-US" smtClean="0"/>
              <a:pPr/>
              <a:t>2021-12-15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8C95-5514-42CA-98C8-210720E63F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CBA4-C745-4F6B-9D6F-850C9E071BF9}" type="datetimeFigureOut">
              <a:rPr lang="ko-KR" altLang="en-US" smtClean="0"/>
              <a:pPr/>
              <a:t>2021-12-15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8C95-5514-42CA-98C8-210720E63F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CBA4-C745-4F6B-9D6F-850C9E071BF9}" type="datetimeFigureOut">
              <a:rPr lang="ko-KR" altLang="en-US" smtClean="0"/>
              <a:pPr/>
              <a:t>2021-12-15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8C95-5514-42CA-98C8-210720E63F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CBA4-C745-4F6B-9D6F-850C9E071BF9}" type="datetimeFigureOut">
              <a:rPr lang="ko-KR" altLang="en-US" smtClean="0"/>
              <a:pPr/>
              <a:t>2021-12-15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8C95-5514-42CA-98C8-210720E63F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CBA4-C745-4F6B-9D6F-850C9E071BF9}" type="datetimeFigureOut">
              <a:rPr lang="ko-KR" altLang="en-US" smtClean="0"/>
              <a:pPr/>
              <a:t>2021-12-15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8C95-5514-42CA-98C8-210720E63F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BCBA4-C745-4F6B-9D6F-850C9E071BF9}" type="datetimeFigureOut">
              <a:rPr lang="ko-KR" altLang="en-US" smtClean="0"/>
              <a:pPr/>
              <a:t>2021-12-15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D8C95-5514-42CA-98C8-210720E63F3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2" descr="https://images.unsplash.com/photo-1601662528567-526cd06f6582?ixid=MnwxMjA3fDB8MHxzZWFyY2h8NjJ8fHRleHR1cmV8ZW58MHx8MHx8&amp;ixlib=rb-1.2.1&amp;w=1000&amp;q=80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3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게이머를 위한 </a:t>
            </a:r>
            <a:r>
              <a:rPr lang="en-US" altLang="ko-KR" sz="3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/>
            </a:r>
            <a:br>
              <a:rPr lang="en-US" altLang="ko-KR" sz="3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</a:br>
            <a:r>
              <a:rPr lang="ko-KR" altLang="en-US" sz="3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실시간 그룹 구성 시스템</a:t>
            </a:r>
            <a:endParaRPr lang="ko-KR" altLang="en-US" sz="3800" dirty="0">
              <a:solidFill>
                <a:schemeClr val="tx1">
                  <a:lumMod val="50000"/>
                  <a:lumOff val="5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977624"/>
            <a:ext cx="6400800" cy="1460500"/>
          </a:xfrm>
        </p:spPr>
        <p:txBody>
          <a:bodyPr/>
          <a:lstStyle/>
          <a:p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발표자 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2-B 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전유진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08" y="46864"/>
            <a:ext cx="27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2021-2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학기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SW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28392" y="3257544"/>
            <a:ext cx="248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2021-12-15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최종발표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8130" name="Picture 2" descr="파티 시스템 개선 안내 | LoL 인벤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5715000"/>
          </a:xfrm>
          <a:prstGeom prst="rect">
            <a:avLst/>
          </a:prstGeom>
          <a:noFill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9154" name="Picture 2" descr="로스트아크 - 게임 가이드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0178" name="Picture 2" descr="이모티콘 랩탑 개인용 컴퓨터 데스크탑 컴퓨터, 이모티콘, 게임, 직사각형, 컴퓨터 png | PNGWing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3145772"/>
            <a:ext cx="2340000" cy="2160000"/>
          </a:xfrm>
          <a:prstGeom prst="rect">
            <a:avLst/>
          </a:prstGeom>
          <a:noFill/>
        </p:spPr>
      </p:pic>
      <p:pic>
        <p:nvPicPr>
          <p:cNvPr id="50180" name="Picture 4" descr="스마일 컴퓨터 아이콘 Iconfinder 이모티콘, 무료 아이콘 스마트 폰, 텍스트, 휴대폰 케이스 png | PNGEgg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176" y="3073764"/>
            <a:ext cx="2340000" cy="2160000"/>
          </a:xfrm>
          <a:prstGeom prst="rect">
            <a:avLst/>
          </a:prstGeom>
          <a:noFill/>
        </p:spPr>
      </p:pic>
      <p:sp>
        <p:nvSpPr>
          <p:cNvPr id="6" name="오른쪽 화살표 5"/>
          <p:cNvSpPr/>
          <p:nvPr/>
        </p:nvSpPr>
        <p:spPr>
          <a:xfrm>
            <a:off x="3635896" y="3433804"/>
            <a:ext cx="2088232" cy="648072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 rot="10800000">
            <a:off x="3635896" y="4153884"/>
            <a:ext cx="2088232" cy="648072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182" name="AutoShape 6" descr="👨‍💼” 뜻: 남자 회사원 Emoji | EmojiAll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0184" name="Picture 8" descr="❌” 뜻: 엑스 표시 Emoji | EmojiAl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19872" y="2929508"/>
            <a:ext cx="2286000" cy="2286001"/>
          </a:xfrm>
          <a:prstGeom prst="rect">
            <a:avLst/>
          </a:prstGeom>
          <a:noFill/>
        </p:spPr>
      </p:pic>
      <p:pic>
        <p:nvPicPr>
          <p:cNvPr id="50186" name="Picture 10" descr="휴대폰으로 읽는 사람의 심리 10가지 :: 봉리브르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15816" y="337220"/>
            <a:ext cx="3433982" cy="20882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79512" y="193204"/>
            <a:ext cx="2314600" cy="468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목적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pic>
        <p:nvPicPr>
          <p:cNvPr id="5" name="Picture 2" descr="이모티콘 랩탑 개인용 컴퓨터 데스크탑 컴퓨터, 이모티콘, 게임, 직사각형, 컴퓨터 png | PNGWing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3001516"/>
            <a:ext cx="2340000" cy="2160000"/>
          </a:xfrm>
          <a:prstGeom prst="rect">
            <a:avLst/>
          </a:prstGeom>
          <a:noFill/>
        </p:spPr>
      </p:pic>
      <p:pic>
        <p:nvPicPr>
          <p:cNvPr id="6" name="Picture 4" descr="스마일 컴퓨터 아이콘 Iconfinder 이모티콘, 무료 아이콘 스마트 폰, 텍스트, 휴대폰 케이스 png | PNGEgg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6216" y="3001516"/>
            <a:ext cx="2340000" cy="2160000"/>
          </a:xfrm>
          <a:prstGeom prst="rect">
            <a:avLst/>
          </a:prstGeom>
          <a:noFill/>
        </p:spPr>
      </p:pic>
      <p:sp>
        <p:nvSpPr>
          <p:cNvPr id="7" name="오른쪽 화살표 6"/>
          <p:cNvSpPr/>
          <p:nvPr/>
        </p:nvSpPr>
        <p:spPr>
          <a:xfrm rot="8040429">
            <a:off x="1317993" y="1781379"/>
            <a:ext cx="2088232" cy="648072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 rot="2717816">
            <a:off x="5860814" y="1706722"/>
            <a:ext cx="2088232" cy="648072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275856" y="697260"/>
            <a:ext cx="2808312" cy="93610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실시간 그룹 구성 시스템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PC,</a:t>
            </a:r>
            <a:r>
              <a:rPr lang="ko-KR" altLang="en-US" dirty="0" smtClean="0">
                <a:solidFill>
                  <a:schemeClr val="bg1"/>
                </a:solidFill>
              </a:rPr>
              <a:t>웹</a:t>
            </a:r>
            <a:r>
              <a:rPr lang="en-US" altLang="ko-KR" dirty="0" smtClean="0">
                <a:solidFill>
                  <a:schemeClr val="bg1"/>
                </a:solidFill>
              </a:rPr>
              <a:t>,</a:t>
            </a:r>
            <a:r>
              <a:rPr lang="ko-KR" altLang="en-US" dirty="0" smtClean="0">
                <a:solidFill>
                  <a:schemeClr val="bg1"/>
                </a:solidFill>
              </a:rPr>
              <a:t>모바일 지원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3635896" y="3649588"/>
            <a:ext cx="2016224" cy="93610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GAME</a:t>
            </a:r>
            <a:endParaRPr lang="ko-KR" altLang="en-US" dirty="0"/>
          </a:p>
        </p:txBody>
      </p:sp>
      <p:sp>
        <p:nvSpPr>
          <p:cNvPr id="16" name="오른쪽 화살표 15"/>
          <p:cNvSpPr/>
          <p:nvPr/>
        </p:nvSpPr>
        <p:spPr>
          <a:xfrm>
            <a:off x="2690267" y="4009628"/>
            <a:ext cx="864096" cy="28803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 rot="10800000">
            <a:off x="5652120" y="4009628"/>
            <a:ext cx="864096" cy="28803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-180528" y="2065412"/>
            <a:ext cx="3168352" cy="345638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79512" y="193204"/>
            <a:ext cx="3672408" cy="468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rPr>
              <a:t>자료조사 방법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985292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개방형 인터뷰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83568" y="2569468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웹 서핑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4072344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개발자가 사용자를 관찰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79512" y="193204"/>
            <a:ext cx="4176464" cy="468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rPr>
              <a:t>자료조사 결과 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985292"/>
            <a:ext cx="82809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개방형 인터뷰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게임의 팀 구성 형식을 그대로 가져왔으면 좋겠다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기능의 </a:t>
            </a:r>
            <a:r>
              <a:rPr lang="en-US" altLang="ko-KR" dirty="0" smtClean="0"/>
              <a:t>PC, </a:t>
            </a:r>
            <a:r>
              <a:rPr lang="ko-KR" altLang="en-US" dirty="0" smtClean="0"/>
              <a:t>모바일 지원</a:t>
            </a:r>
            <a:r>
              <a:rPr lang="en-US" altLang="ko-KR" dirty="0" smtClean="0"/>
              <a:t> </a:t>
            </a:r>
            <a:r>
              <a:rPr lang="ko-KR" altLang="en-US" dirty="0" smtClean="0"/>
              <a:t>또한</a:t>
            </a:r>
            <a:r>
              <a:rPr lang="en-US" altLang="ko-KR" dirty="0" smtClean="0"/>
              <a:t>  </a:t>
            </a:r>
            <a:r>
              <a:rPr lang="ko-KR" altLang="en-US" dirty="0" smtClean="0"/>
              <a:t>알림 기능 </a:t>
            </a:r>
            <a:r>
              <a:rPr lang="en-US" altLang="ko-KR" dirty="0" smtClean="0"/>
              <a:t>,</a:t>
            </a:r>
            <a:r>
              <a:rPr lang="ko-KR" altLang="en-US" dirty="0" smtClean="0"/>
              <a:t>메신저 기능 제공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웹 서핑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팀 구성을 엑셀을 이용해서 파일처리 방식으로 사용 중</a:t>
            </a:r>
          </a:p>
          <a:p>
            <a:r>
              <a:rPr lang="ko-KR" altLang="en-US" dirty="0" smtClean="0"/>
              <a:t>	관리자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리더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모든 데이터를 관리하며 수정</a:t>
            </a:r>
          </a:p>
          <a:p>
            <a:r>
              <a:rPr lang="ko-KR" altLang="en-US" dirty="0" smtClean="0"/>
              <a:t>	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소규모인 경우 메신저를 활용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	</a:t>
            </a:r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실제 게임 속 팀 구성에 필요한 정보를 참고 할 수 있었음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1506" name="Picture 2" descr="https://upload3.inven.co.kr/upload/2020/05/25/bbs/i1542712526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 descr="제목 없음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764688" cy="5715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60032" y="1633364"/>
            <a:ext cx="5760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611560" y="2497460"/>
            <a:ext cx="432048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436096" y="2089219"/>
            <a:ext cx="4608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무분별한 수정으로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흐름제어가 없어 데이터의 신뢰성</a:t>
            </a:r>
            <a:r>
              <a:rPr lang="en-US" altLang="ko-KR" dirty="0" smtClean="0"/>
              <a:t>X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79512" y="193204"/>
            <a:ext cx="4176464" cy="468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rPr>
              <a:t>자료조사 결과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985292"/>
            <a:ext cx="828092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개발자가 사용자 관찰</a:t>
            </a:r>
            <a:endParaRPr lang="en-US" altLang="ko-KR" sz="2000" dirty="0" smtClean="0"/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엑셀 활용의 문제점</a:t>
            </a:r>
            <a:endParaRPr lang="en-US" altLang="ko-KR" dirty="0" smtClean="0"/>
          </a:p>
          <a:p>
            <a:r>
              <a:rPr lang="en-US" altLang="ko-KR" dirty="0" smtClean="0"/>
              <a:t>	A,C</a:t>
            </a:r>
            <a:r>
              <a:rPr lang="ko-KR" altLang="en-US" dirty="0" smtClean="0"/>
              <a:t>는 한 팀이다</a:t>
            </a:r>
            <a:r>
              <a:rPr lang="en-US" altLang="ko-KR" dirty="0" smtClean="0"/>
              <a:t>. B</a:t>
            </a:r>
            <a:r>
              <a:rPr lang="ko-KR" altLang="en-US" dirty="0" smtClean="0"/>
              <a:t>는 관리자이다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r>
              <a:rPr lang="en-US" altLang="ko-KR" dirty="0" smtClean="0"/>
              <a:t>	A</a:t>
            </a:r>
            <a:r>
              <a:rPr lang="ko-KR" altLang="en-US" dirty="0" smtClean="0"/>
              <a:t>라는 사람이 </a:t>
            </a:r>
            <a:r>
              <a:rPr lang="en-US" altLang="ko-KR" dirty="0" smtClean="0"/>
              <a:t>B</a:t>
            </a:r>
            <a:r>
              <a:rPr lang="ko-KR" altLang="en-US" dirty="0" smtClean="0"/>
              <a:t>에게 불가능을 통보 </a:t>
            </a:r>
            <a:r>
              <a:rPr lang="en-US" altLang="ko-KR" dirty="0" smtClean="0"/>
              <a:t>,B</a:t>
            </a:r>
            <a:r>
              <a:rPr lang="ko-KR" altLang="en-US" dirty="0" smtClean="0"/>
              <a:t>는 인지를 늦게하여 수정을 못함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	C</a:t>
            </a:r>
            <a:r>
              <a:rPr lang="ko-KR" altLang="en-US" dirty="0" smtClean="0"/>
              <a:t>입장에선 </a:t>
            </a:r>
            <a:r>
              <a:rPr lang="en-US" altLang="ko-KR" dirty="0" smtClean="0"/>
              <a:t>A</a:t>
            </a:r>
            <a:r>
              <a:rPr lang="ko-KR" altLang="en-US" dirty="0" smtClean="0"/>
              <a:t>가 한 팀임</a:t>
            </a:r>
            <a:r>
              <a:rPr lang="en-US" altLang="ko-KR" dirty="0" smtClean="0"/>
              <a:t>.  </a:t>
            </a:r>
            <a:r>
              <a:rPr lang="ko-KR" altLang="en-US" dirty="0" smtClean="0">
                <a:solidFill>
                  <a:srgbClr val="C00000"/>
                </a:solidFill>
              </a:rPr>
              <a:t>데이터 불일치의 현실판</a:t>
            </a:r>
            <a:r>
              <a:rPr lang="en-US" altLang="ko-KR" dirty="0" smtClean="0">
                <a:solidFill>
                  <a:srgbClr val="C00000"/>
                </a:solidFill>
              </a:rPr>
              <a:t>.</a:t>
            </a:r>
          </a:p>
          <a:p>
            <a:r>
              <a:rPr lang="en-US" altLang="ko-KR" dirty="0" smtClean="0"/>
              <a:t>	</a:t>
            </a:r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온라인 엑셀을 이용</a:t>
            </a:r>
            <a:r>
              <a:rPr lang="en-US" altLang="ko-KR" dirty="0" smtClean="0"/>
              <a:t>(EX : Google sheet)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모든 사람에게 수정 권한을 주면 무분별한 수정으로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흐름제어가 없어 </a:t>
            </a:r>
            <a:r>
              <a:rPr lang="ko-KR" altLang="en-US" dirty="0" smtClean="0">
                <a:solidFill>
                  <a:srgbClr val="C00000"/>
                </a:solidFill>
              </a:rPr>
              <a:t>데이터의 신뢰성이 없어짐</a:t>
            </a:r>
            <a:r>
              <a:rPr lang="en-US" altLang="ko-KR" dirty="0" smtClean="0">
                <a:solidFill>
                  <a:srgbClr val="C00000"/>
                </a:solidFill>
              </a:rPr>
              <a:t>.</a:t>
            </a:r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보기 권한만 주더라도</a:t>
            </a:r>
            <a:r>
              <a:rPr lang="en-US" altLang="ko-KR" dirty="0" smtClean="0"/>
              <a:t> </a:t>
            </a:r>
            <a:r>
              <a:rPr lang="ko-KR" altLang="en-US" dirty="0" smtClean="0">
                <a:solidFill>
                  <a:srgbClr val="C00000"/>
                </a:solidFill>
              </a:rPr>
              <a:t>각 데이터를 여전히 수동으로 처리함</a:t>
            </a:r>
            <a:r>
              <a:rPr lang="en-US" altLang="ko-KR" dirty="0" smtClean="0">
                <a:solidFill>
                  <a:srgbClr val="C00000"/>
                </a:solidFill>
              </a:rPr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메신저 활용 시 외부에서 인원 을 충당할 때 시간을 소비함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필요한 </a:t>
            </a:r>
            <a:r>
              <a:rPr lang="ko-KR" altLang="en-US" dirty="0" smtClean="0">
                <a:solidFill>
                  <a:srgbClr val="C00000"/>
                </a:solidFill>
              </a:rPr>
              <a:t>외부의 존재가 자신이 필요한 팀을 알 수 가 없음</a:t>
            </a:r>
            <a:r>
              <a:rPr lang="en-US" altLang="ko-KR" dirty="0" smtClean="0">
                <a:solidFill>
                  <a:srgbClr val="C00000"/>
                </a:solidFill>
              </a:rPr>
              <a:t>.</a:t>
            </a:r>
          </a:p>
          <a:p>
            <a:r>
              <a:rPr lang="en-US" altLang="ko-KR" dirty="0" smtClean="0">
                <a:solidFill>
                  <a:srgbClr val="C00000"/>
                </a:solidFill>
              </a:rPr>
              <a:t>	</a:t>
            </a:r>
            <a:r>
              <a:rPr lang="en-US" altLang="ko-KR" dirty="0" smtClean="0">
                <a:solidFill>
                  <a:srgbClr val="C00000"/>
                </a:solidFill>
                <a:sym typeface="Wingdings" pitchFamily="2" charset="2"/>
              </a:rPr>
              <a:t></a:t>
            </a:r>
            <a:r>
              <a:rPr lang="ko-KR" altLang="en-US" dirty="0" smtClean="0">
                <a:solidFill>
                  <a:srgbClr val="C00000"/>
                </a:solidFill>
              </a:rPr>
              <a:t>메신저에 초대해야 함</a:t>
            </a:r>
            <a:r>
              <a:rPr lang="en-US" altLang="ko-KR" dirty="0" smtClean="0">
                <a:solidFill>
                  <a:srgbClr val="C00000"/>
                </a:solidFill>
              </a:rPr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ko-KR" altLang="en-US" dirty="0" smtClean="0">
                <a:solidFill>
                  <a:srgbClr val="C00000"/>
                </a:solidFill>
              </a:rPr>
              <a:t>미리 사전에 팀을 구성하는 기능이 현재 없음</a:t>
            </a:r>
            <a:r>
              <a:rPr lang="en-US" altLang="ko-KR" dirty="0" smtClean="0">
                <a:solidFill>
                  <a:srgbClr val="C00000"/>
                </a:solidFill>
              </a:rPr>
              <a:t>.</a:t>
            </a:r>
            <a:r>
              <a:rPr lang="en-US" altLang="ko-KR" dirty="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79512" y="193204"/>
            <a:ext cx="4176464" cy="468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요구사항 도출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985292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985292"/>
            <a:ext cx="828092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인터페이스가 게임의 팀 구성</a:t>
            </a:r>
            <a:r>
              <a:rPr lang="en-US" altLang="ko-KR" dirty="0" smtClean="0">
                <a:solidFill>
                  <a:srgbClr val="C00000"/>
                </a:solidFill>
              </a:rPr>
              <a:t>UI</a:t>
            </a:r>
            <a:r>
              <a:rPr lang="ko-KR" altLang="en-US" dirty="0" smtClean="0">
                <a:solidFill>
                  <a:srgbClr val="C00000"/>
                </a:solidFill>
              </a:rPr>
              <a:t>랑 비슷하길 원함</a:t>
            </a:r>
            <a:r>
              <a:rPr lang="en-US" altLang="ko-KR" dirty="0" smtClean="0">
                <a:solidFill>
                  <a:srgbClr val="C00000"/>
                </a:solidFill>
              </a:rPr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수동적인 입력보단 </a:t>
            </a:r>
            <a:r>
              <a:rPr lang="ko-KR" altLang="en-US" dirty="0" smtClean="0">
                <a:solidFill>
                  <a:srgbClr val="C00000"/>
                </a:solidFill>
              </a:rPr>
              <a:t>편의성을 위해서 버튼형식으로 그룹구성을 하기를 원함</a:t>
            </a:r>
            <a:r>
              <a:rPr lang="en-US" altLang="ko-KR" dirty="0" smtClean="0">
                <a:solidFill>
                  <a:srgbClr val="C00000"/>
                </a:solidFill>
              </a:rPr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게임은 취미생활이므로 현실세계의 일보다 우선순위가 떨어지므로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팀 구성이 쉽게 분열되는 경우가 많음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따라서 </a:t>
            </a:r>
            <a:r>
              <a:rPr lang="ko-KR" altLang="en-US" dirty="0" smtClean="0">
                <a:solidFill>
                  <a:srgbClr val="C00000"/>
                </a:solidFill>
              </a:rPr>
              <a:t>외부의 제</a:t>
            </a:r>
            <a:r>
              <a:rPr lang="en-US" altLang="ko-KR" dirty="0" smtClean="0">
                <a:solidFill>
                  <a:srgbClr val="C00000"/>
                </a:solidFill>
              </a:rPr>
              <a:t>3</a:t>
            </a:r>
            <a:r>
              <a:rPr lang="ko-KR" altLang="en-US" dirty="0" smtClean="0">
                <a:solidFill>
                  <a:srgbClr val="C00000"/>
                </a:solidFill>
              </a:rPr>
              <a:t>자가 팀을 확인하고 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endParaRPr lang="en-US" altLang="ko-KR" dirty="0" smtClean="0">
              <a:solidFill>
                <a:srgbClr val="C00000"/>
              </a:solidFill>
            </a:endParaRPr>
          </a:p>
          <a:p>
            <a:r>
              <a:rPr lang="ko-KR" altLang="en-US" dirty="0" smtClean="0">
                <a:solidFill>
                  <a:srgbClr val="C00000"/>
                </a:solidFill>
              </a:rPr>
              <a:t>자신의 역할을 판단 후 들어올 수 있기를 원함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각종 편의성을 위한 </a:t>
            </a:r>
            <a:r>
              <a:rPr lang="ko-KR" altLang="en-US" dirty="0" smtClean="0">
                <a:solidFill>
                  <a:srgbClr val="C00000"/>
                </a:solidFill>
              </a:rPr>
              <a:t>기본 메신저</a:t>
            </a:r>
            <a:r>
              <a:rPr lang="en-US" altLang="ko-KR" dirty="0" smtClean="0">
                <a:solidFill>
                  <a:srgbClr val="C00000"/>
                </a:solidFill>
              </a:rPr>
              <a:t>, </a:t>
            </a:r>
            <a:r>
              <a:rPr lang="ko-KR" altLang="en-US" dirty="0" smtClean="0">
                <a:solidFill>
                  <a:srgbClr val="C00000"/>
                </a:solidFill>
              </a:rPr>
              <a:t>알림 기능을 원함</a:t>
            </a:r>
            <a:r>
              <a:rPr lang="en-US" altLang="ko-KR" dirty="0" smtClean="0">
                <a:solidFill>
                  <a:srgbClr val="C00000"/>
                </a:solidFill>
              </a:rPr>
              <a:t>. </a:t>
            </a:r>
            <a:r>
              <a:rPr lang="en-US" altLang="ko-KR" dirty="0" smtClean="0">
                <a:solidFill>
                  <a:srgbClr val="C00000"/>
                </a:solidFill>
                <a:sym typeface="Wingdings" pitchFamily="2" charset="2"/>
              </a:rPr>
              <a:t></a:t>
            </a:r>
            <a:r>
              <a:rPr lang="ko-KR" altLang="en-US" dirty="0" smtClean="0">
                <a:solidFill>
                  <a:srgbClr val="C00000"/>
                </a:solidFill>
                <a:sym typeface="Wingdings" pitchFamily="2" charset="2"/>
              </a:rPr>
              <a:t>개발 기간 상 제외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C00000"/>
                </a:solidFill>
              </a:rPr>
              <a:t>실시간으로 확인</a:t>
            </a:r>
            <a:r>
              <a:rPr lang="ko-KR" altLang="en-US" dirty="0" smtClean="0"/>
              <a:t>이 가능하고 </a:t>
            </a:r>
            <a:r>
              <a:rPr lang="ko-KR" altLang="en-US" dirty="0" smtClean="0">
                <a:solidFill>
                  <a:srgbClr val="C00000"/>
                </a:solidFill>
              </a:rPr>
              <a:t>팀의 약속을 팀 생성형식으로 한 눈에 보길 원함</a:t>
            </a:r>
            <a:r>
              <a:rPr lang="en-US" altLang="ko-KR" dirty="0" smtClean="0">
                <a:solidFill>
                  <a:srgbClr val="C00000"/>
                </a:solidFill>
              </a:rPr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339752" y="0"/>
            <a:ext cx="6804248" cy="5715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699792" y="377224"/>
            <a:ext cx="17281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>
                <a:solidFill>
                  <a:schemeClr val="bg2"/>
                </a:solidFill>
                <a:latin typeface="HY헤드라인M" pitchFamily="18" charset="-127"/>
                <a:ea typeface="HY헤드라인M" pitchFamily="18" charset="-127"/>
              </a:rPr>
              <a:t>※</a:t>
            </a:r>
            <a:r>
              <a:rPr lang="ko-KR" altLang="en-US" sz="2500" b="1" dirty="0" smtClean="0">
                <a:solidFill>
                  <a:schemeClr val="bg2"/>
                </a:solidFill>
                <a:latin typeface="HY헤드라인M" pitchFamily="18" charset="-127"/>
                <a:ea typeface="HY헤드라인M" pitchFamily="18" charset="-127"/>
              </a:rPr>
              <a:t>목차</a:t>
            </a:r>
            <a:endParaRPr lang="ko-KR" altLang="en-US" sz="2500" b="1" dirty="0">
              <a:solidFill>
                <a:schemeClr val="bg2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43808" y="777269"/>
            <a:ext cx="5976664" cy="79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	</a:t>
            </a:r>
            <a:endParaRPr lang="en-US" altLang="ko-KR" sz="2000" dirty="0" smtClean="0">
              <a:solidFill>
                <a:schemeClr val="bg2"/>
              </a:solidFill>
            </a:endParaRPr>
          </a:p>
          <a:p>
            <a:r>
              <a:rPr lang="en-US" altLang="ko-KR" sz="2000" dirty="0" smtClean="0">
                <a:solidFill>
                  <a:schemeClr val="bg2"/>
                </a:solidFill>
              </a:rPr>
              <a:t>	1.</a:t>
            </a:r>
            <a:r>
              <a:rPr lang="ko-KR" altLang="en-US" sz="2000" dirty="0" smtClean="0">
                <a:solidFill>
                  <a:schemeClr val="bg2"/>
                </a:solidFill>
              </a:rPr>
              <a:t>목적</a:t>
            </a:r>
            <a:endParaRPr lang="en-US" altLang="ko-KR" sz="2000" dirty="0" smtClean="0">
              <a:solidFill>
                <a:schemeClr val="bg2"/>
              </a:solidFill>
            </a:endParaRPr>
          </a:p>
          <a:p>
            <a:endParaRPr lang="en-US" altLang="ko-KR" sz="2000" dirty="0" smtClean="0">
              <a:solidFill>
                <a:schemeClr val="bg2"/>
              </a:solidFill>
            </a:endParaRPr>
          </a:p>
          <a:p>
            <a:endParaRPr lang="en-US" altLang="ko-KR" sz="2000" dirty="0" smtClean="0">
              <a:solidFill>
                <a:schemeClr val="bg2"/>
              </a:solidFill>
            </a:endParaRPr>
          </a:p>
          <a:p>
            <a:r>
              <a:rPr lang="en-US" altLang="ko-KR" sz="2000" dirty="0" smtClean="0">
                <a:solidFill>
                  <a:schemeClr val="bg2"/>
                </a:solidFill>
              </a:rPr>
              <a:t>	2.</a:t>
            </a:r>
            <a:r>
              <a:rPr lang="ko-KR" altLang="en-US" sz="2000" dirty="0" smtClean="0">
                <a:solidFill>
                  <a:schemeClr val="bg2"/>
                </a:solidFill>
              </a:rPr>
              <a:t>자료조사</a:t>
            </a:r>
            <a:endParaRPr lang="en-US" altLang="ko-KR" sz="2000" dirty="0" smtClean="0">
              <a:solidFill>
                <a:schemeClr val="bg2"/>
              </a:solidFill>
            </a:endParaRPr>
          </a:p>
          <a:p>
            <a:r>
              <a:rPr lang="en-US" altLang="ko-KR" sz="2000" dirty="0" smtClean="0">
                <a:solidFill>
                  <a:schemeClr val="bg2"/>
                </a:solidFill>
              </a:rPr>
              <a:t>		</a:t>
            </a:r>
          </a:p>
          <a:p>
            <a:endParaRPr lang="en-US" altLang="ko-KR" sz="2000" dirty="0" smtClean="0">
              <a:solidFill>
                <a:schemeClr val="bg2"/>
              </a:solidFill>
            </a:endParaRPr>
          </a:p>
          <a:p>
            <a:r>
              <a:rPr lang="en-US" altLang="ko-KR" sz="2000" dirty="0" smtClean="0">
                <a:solidFill>
                  <a:schemeClr val="bg2"/>
                </a:solidFill>
              </a:rPr>
              <a:t>	3.</a:t>
            </a:r>
            <a:r>
              <a:rPr lang="ko-KR" altLang="en-US" sz="2000" dirty="0" smtClean="0">
                <a:solidFill>
                  <a:schemeClr val="bg2"/>
                </a:solidFill>
              </a:rPr>
              <a:t>요구사항</a:t>
            </a:r>
            <a:endParaRPr lang="en-US" altLang="ko-KR" sz="2000" dirty="0" smtClean="0">
              <a:solidFill>
                <a:schemeClr val="bg2"/>
              </a:solidFill>
            </a:endParaRPr>
          </a:p>
          <a:p>
            <a:r>
              <a:rPr lang="en-US" altLang="ko-KR" sz="2000" dirty="0" smtClean="0">
                <a:solidFill>
                  <a:schemeClr val="bg2"/>
                </a:solidFill>
              </a:rPr>
              <a:t>		</a:t>
            </a:r>
          </a:p>
          <a:p>
            <a:endParaRPr lang="en-US" altLang="ko-KR" sz="2000" dirty="0" smtClean="0">
              <a:solidFill>
                <a:schemeClr val="bg2"/>
              </a:solidFill>
            </a:endParaRPr>
          </a:p>
          <a:p>
            <a:r>
              <a:rPr lang="en-US" altLang="ko-KR" sz="2000" dirty="0" smtClean="0">
                <a:solidFill>
                  <a:schemeClr val="bg2"/>
                </a:solidFill>
              </a:rPr>
              <a:t>	4.</a:t>
            </a:r>
            <a:r>
              <a:rPr lang="ko-KR" altLang="en-US" sz="2000" dirty="0" smtClean="0">
                <a:solidFill>
                  <a:schemeClr val="bg2"/>
                </a:solidFill>
              </a:rPr>
              <a:t>설계사항</a:t>
            </a:r>
            <a:endParaRPr lang="en-US" altLang="ko-KR" sz="2000" dirty="0" smtClean="0">
              <a:solidFill>
                <a:schemeClr val="bg2"/>
              </a:solidFill>
            </a:endParaRPr>
          </a:p>
          <a:p>
            <a:r>
              <a:rPr lang="en-US" altLang="ko-KR" sz="2000" dirty="0" smtClean="0">
                <a:solidFill>
                  <a:schemeClr val="bg2"/>
                </a:solidFill>
              </a:rPr>
              <a:t>		</a:t>
            </a:r>
          </a:p>
          <a:p>
            <a:r>
              <a:rPr lang="en-US" altLang="ko-KR" sz="2000" dirty="0" smtClean="0">
                <a:solidFill>
                  <a:schemeClr val="bg2"/>
                </a:solidFill>
              </a:rPr>
              <a:t>	</a:t>
            </a:r>
          </a:p>
          <a:p>
            <a:r>
              <a:rPr lang="en-US" altLang="ko-KR" sz="2000" dirty="0" smtClean="0">
                <a:solidFill>
                  <a:schemeClr val="bg2"/>
                </a:solidFill>
              </a:rPr>
              <a:t>	5.</a:t>
            </a:r>
            <a:r>
              <a:rPr lang="ko-KR" altLang="en-US" sz="2000" dirty="0" smtClean="0">
                <a:solidFill>
                  <a:schemeClr val="bg2"/>
                </a:solidFill>
              </a:rPr>
              <a:t>최종결과</a:t>
            </a:r>
            <a:endParaRPr lang="en-US" altLang="ko-KR" sz="2000" dirty="0" smtClean="0">
              <a:solidFill>
                <a:schemeClr val="bg2"/>
              </a:solidFill>
            </a:endParaRPr>
          </a:p>
          <a:p>
            <a:endParaRPr lang="en-US" altLang="ko-KR" sz="2000" dirty="0" smtClean="0">
              <a:solidFill>
                <a:schemeClr val="bg2"/>
              </a:solidFill>
            </a:endParaRPr>
          </a:p>
          <a:p>
            <a:endParaRPr lang="en-US" altLang="ko-KR" sz="2000" dirty="0" smtClean="0">
              <a:solidFill>
                <a:schemeClr val="bg2"/>
              </a:solidFill>
            </a:endParaRPr>
          </a:p>
          <a:p>
            <a:endParaRPr lang="en-US" altLang="ko-KR" sz="2000" dirty="0" smtClean="0">
              <a:solidFill>
                <a:schemeClr val="bg2"/>
              </a:solidFill>
            </a:endParaRPr>
          </a:p>
          <a:p>
            <a:endParaRPr lang="en-US" altLang="ko-KR" sz="2000" dirty="0" smtClean="0">
              <a:solidFill>
                <a:schemeClr val="bg2"/>
              </a:solidFill>
            </a:endParaRPr>
          </a:p>
          <a:p>
            <a:r>
              <a:rPr lang="en-US" altLang="ko-KR" sz="2000" dirty="0" smtClean="0">
                <a:solidFill>
                  <a:schemeClr val="bg2"/>
                </a:solidFill>
              </a:rPr>
              <a:t>	</a:t>
            </a:r>
          </a:p>
          <a:p>
            <a:endParaRPr lang="en-US" altLang="ko-KR" dirty="0" smtClean="0">
              <a:solidFill>
                <a:schemeClr val="bg2"/>
              </a:solidFill>
            </a:endParaRPr>
          </a:p>
          <a:p>
            <a:r>
              <a:rPr lang="en-US" altLang="ko-KR" sz="2000" dirty="0" smtClean="0">
                <a:solidFill>
                  <a:schemeClr val="bg2"/>
                </a:solidFill>
              </a:rPr>
              <a:t>	</a:t>
            </a:r>
          </a:p>
          <a:p>
            <a:r>
              <a:rPr lang="en-US" altLang="ko-KR" sz="2000" dirty="0" smtClean="0">
                <a:solidFill>
                  <a:schemeClr val="bg2"/>
                </a:solidFill>
              </a:rPr>
              <a:t>	</a:t>
            </a:r>
          </a:p>
          <a:p>
            <a:r>
              <a:rPr lang="en-US" altLang="ko-KR" sz="2000" dirty="0" smtClean="0">
                <a:solidFill>
                  <a:schemeClr val="bg2"/>
                </a:solidFill>
              </a:rPr>
              <a:t>	</a:t>
            </a:r>
          </a:p>
          <a:p>
            <a:r>
              <a:rPr lang="en-US" altLang="ko-KR" sz="2000" dirty="0" smtClean="0">
                <a:solidFill>
                  <a:schemeClr val="bg2"/>
                </a:solidFill>
              </a:rPr>
              <a:t>	</a:t>
            </a:r>
            <a:endParaRPr lang="en-US" altLang="ko-KR" sz="2000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ko-KR" dirty="0" smtClean="0"/>
          </a:p>
          <a:p>
            <a:r>
              <a:rPr lang="en-US" altLang="ko-KR" dirty="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79512" y="193204"/>
            <a:ext cx="4176464" cy="468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요구사항 분석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985292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985292"/>
            <a:ext cx="8280920" cy="687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실제 게임에서 팀 구성의 필요한 </a:t>
            </a:r>
            <a:r>
              <a:rPr lang="ko-KR" altLang="en-US" sz="1500" dirty="0" smtClean="0">
                <a:solidFill>
                  <a:srgbClr val="FF0000"/>
                </a:solidFill>
              </a:rPr>
              <a:t>기본 기능 </a:t>
            </a:r>
            <a:r>
              <a:rPr lang="en-US" altLang="ko-KR" sz="1500" dirty="0" smtClean="0">
                <a:solidFill>
                  <a:srgbClr val="FF0000"/>
                </a:solidFill>
              </a:rPr>
              <a:t>[</a:t>
            </a:r>
            <a:r>
              <a:rPr lang="ko-KR" altLang="en-US" sz="1500" dirty="0" smtClean="0">
                <a:solidFill>
                  <a:srgbClr val="FF0000"/>
                </a:solidFill>
              </a:rPr>
              <a:t>생성</a:t>
            </a:r>
            <a:r>
              <a:rPr lang="en-US" altLang="ko-KR" sz="1500" dirty="0" smtClean="0">
                <a:solidFill>
                  <a:srgbClr val="FF0000"/>
                </a:solidFill>
              </a:rPr>
              <a:t>,</a:t>
            </a:r>
            <a:r>
              <a:rPr lang="ko-KR" altLang="en-US" sz="1500" dirty="0" smtClean="0">
                <a:solidFill>
                  <a:srgbClr val="FF0000"/>
                </a:solidFill>
              </a:rPr>
              <a:t>삭제</a:t>
            </a:r>
            <a:r>
              <a:rPr lang="en-US" altLang="ko-KR" sz="1500" dirty="0" smtClean="0">
                <a:solidFill>
                  <a:srgbClr val="FF0000"/>
                </a:solidFill>
              </a:rPr>
              <a:t>] , [</a:t>
            </a:r>
            <a:r>
              <a:rPr lang="ko-KR" altLang="en-US" sz="1500" dirty="0" smtClean="0">
                <a:solidFill>
                  <a:srgbClr val="FF0000"/>
                </a:solidFill>
              </a:rPr>
              <a:t>참가</a:t>
            </a:r>
            <a:r>
              <a:rPr lang="en-US" altLang="ko-KR" sz="1500" dirty="0" smtClean="0">
                <a:solidFill>
                  <a:srgbClr val="FF0000"/>
                </a:solidFill>
              </a:rPr>
              <a:t>/</a:t>
            </a:r>
            <a:r>
              <a:rPr lang="ko-KR" altLang="en-US" sz="1500" dirty="0" smtClean="0">
                <a:solidFill>
                  <a:srgbClr val="FF0000"/>
                </a:solidFill>
              </a:rPr>
              <a:t>탈퇴</a:t>
            </a:r>
            <a:r>
              <a:rPr lang="en-US" altLang="ko-KR" sz="1500" dirty="0" smtClean="0">
                <a:solidFill>
                  <a:srgbClr val="FF0000"/>
                </a:solidFill>
              </a:rPr>
              <a:t>]</a:t>
            </a:r>
            <a:r>
              <a:rPr lang="ko-KR" altLang="en-US" sz="1500" dirty="0" smtClean="0">
                <a:solidFill>
                  <a:srgbClr val="FF0000"/>
                </a:solidFill>
              </a:rPr>
              <a:t>은 반드시 포함</a:t>
            </a:r>
            <a:r>
              <a:rPr lang="en-US" altLang="ko-KR" sz="1500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500" dirty="0" smtClean="0"/>
          </a:p>
          <a:p>
            <a:r>
              <a:rPr lang="ko-KR" altLang="en-US" sz="1500" dirty="0" smtClean="0">
                <a:solidFill>
                  <a:srgbClr val="FF0000"/>
                </a:solidFill>
              </a:rPr>
              <a:t>구성원 테이블과 팀의 정보를 분리</a:t>
            </a:r>
            <a:r>
              <a:rPr lang="ko-KR" altLang="en-US" sz="1500" dirty="0" smtClean="0"/>
              <a:t>하여 최적화</a:t>
            </a:r>
            <a:r>
              <a:rPr lang="en-US" altLang="ko-KR" sz="1500" dirty="0" smtClean="0"/>
              <a:t>.  </a:t>
            </a:r>
            <a:r>
              <a:rPr lang="ko-KR" altLang="en-US" sz="1500" dirty="0" smtClean="0"/>
              <a:t>따라서 구성원 보기 기능이 따로 있음</a:t>
            </a:r>
            <a:r>
              <a:rPr lang="en-US" altLang="ko-KR" sz="1500" dirty="0" smtClean="0"/>
              <a:t>.</a:t>
            </a:r>
          </a:p>
          <a:p>
            <a:r>
              <a:rPr lang="en-US" altLang="ko-KR" sz="1500" dirty="0" smtClean="0"/>
              <a:t>100</a:t>
            </a:r>
            <a:r>
              <a:rPr lang="ko-KR" altLang="en-US" sz="1500" dirty="0" smtClean="0"/>
              <a:t>명의 멤버가 필요한 </a:t>
            </a:r>
            <a:r>
              <a:rPr lang="en-US" altLang="ko-KR" sz="1500" dirty="0" smtClean="0"/>
              <a:t>STAGE</a:t>
            </a:r>
            <a:r>
              <a:rPr lang="ko-KR" altLang="en-US" sz="1500" dirty="0" smtClean="0"/>
              <a:t>때문에 </a:t>
            </a:r>
            <a:r>
              <a:rPr lang="en-US" altLang="ko-KR" sz="1500" dirty="0" smtClean="0"/>
              <a:t>4</a:t>
            </a:r>
            <a:r>
              <a:rPr lang="ko-KR" altLang="en-US" sz="1500" dirty="0" smtClean="0"/>
              <a:t>명이 필요한 </a:t>
            </a:r>
            <a:r>
              <a:rPr lang="en-US" altLang="ko-KR" sz="1500" dirty="0" smtClean="0"/>
              <a:t>STAGE</a:t>
            </a:r>
            <a:r>
              <a:rPr lang="ko-KR" altLang="en-US" sz="1500" dirty="0" smtClean="0"/>
              <a:t>가 </a:t>
            </a:r>
            <a:endParaRPr lang="en-US" altLang="ko-KR" sz="1500" dirty="0" smtClean="0"/>
          </a:p>
          <a:p>
            <a:r>
              <a:rPr lang="en-US" altLang="ko-KR" sz="1500" dirty="0" smtClean="0"/>
              <a:t>96</a:t>
            </a:r>
            <a:r>
              <a:rPr lang="ko-KR" altLang="en-US" sz="1500" dirty="0" smtClean="0"/>
              <a:t>번의 어떤 행위를 더 할 필요는 없음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 smtClean="0"/>
          </a:p>
          <a:p>
            <a:r>
              <a:rPr lang="ko-KR" altLang="en-US" sz="1500" dirty="0" smtClean="0"/>
              <a:t>실제 게임 팀 구성 </a:t>
            </a:r>
            <a:r>
              <a:rPr lang="en-US" altLang="ko-KR" sz="1500" dirty="0" smtClean="0"/>
              <a:t>UI</a:t>
            </a:r>
            <a:r>
              <a:rPr lang="ko-KR" altLang="en-US" sz="1500" dirty="0" smtClean="0"/>
              <a:t>에서 필수적인 식별자가 되는 것은 생성자의 </a:t>
            </a:r>
            <a:r>
              <a:rPr lang="en-US" altLang="ko-KR" sz="1500" dirty="0" smtClean="0"/>
              <a:t>NICKNAME(</a:t>
            </a:r>
            <a:r>
              <a:rPr lang="ko-KR" altLang="en-US" sz="1500" dirty="0" smtClean="0"/>
              <a:t>혹은 </a:t>
            </a:r>
            <a:r>
              <a:rPr lang="en-US" altLang="ko-KR" sz="1500" dirty="0" smtClean="0"/>
              <a:t>ID)</a:t>
            </a:r>
            <a:r>
              <a:rPr lang="ko-KR" altLang="en-US" sz="1500" dirty="0" smtClean="0"/>
              <a:t>임</a:t>
            </a:r>
            <a:endParaRPr lang="en-US" altLang="ko-KR" sz="1500" dirty="0" smtClean="0"/>
          </a:p>
          <a:p>
            <a:r>
              <a:rPr lang="ko-KR" altLang="en-US" sz="1500" dirty="0" smtClean="0"/>
              <a:t>팀 참가하는 유저 입장에선 팀 제목을 보고 참가를 결정 함</a:t>
            </a:r>
            <a:r>
              <a:rPr lang="en-US" altLang="ko-KR" sz="1500" dirty="0" smtClean="0"/>
              <a:t>.</a:t>
            </a:r>
          </a:p>
          <a:p>
            <a:r>
              <a:rPr lang="ko-KR" altLang="en-US" sz="1500" dirty="0" smtClean="0"/>
              <a:t>또한 </a:t>
            </a:r>
            <a:r>
              <a:rPr lang="ko-KR" altLang="en-US" sz="1500" dirty="0" smtClean="0">
                <a:solidFill>
                  <a:srgbClr val="FF0000"/>
                </a:solidFill>
              </a:rPr>
              <a:t>실시간으로 확인이 가능하면서 미래의 팀 구성을 원함</a:t>
            </a:r>
            <a:endParaRPr lang="en-US" altLang="ko-KR" sz="1500" dirty="0" smtClean="0">
              <a:solidFill>
                <a:srgbClr val="FF0000"/>
              </a:solidFill>
            </a:endParaRPr>
          </a:p>
          <a:p>
            <a:r>
              <a:rPr lang="ko-KR" altLang="en-US" sz="1500" dirty="0" smtClean="0">
                <a:solidFill>
                  <a:srgbClr val="FF0000"/>
                </a:solidFill>
              </a:rPr>
              <a:t>따라서 시간을 식별하는 칼럼을 추가하여 팀 정보를 구성함</a:t>
            </a:r>
            <a:r>
              <a:rPr lang="en-US" altLang="ko-KR" sz="15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500" dirty="0" smtClean="0"/>
              <a:t>시간이 추가 될 경우 한 사람이 동시간에 </a:t>
            </a:r>
            <a:r>
              <a:rPr lang="en-US" altLang="ko-KR" sz="1500" dirty="0" smtClean="0"/>
              <a:t>2</a:t>
            </a:r>
            <a:r>
              <a:rPr lang="ko-KR" altLang="en-US" sz="1500" dirty="0" smtClean="0"/>
              <a:t>개 이상의 팀의 임무를 수행하는 것은 적절치 않아서</a:t>
            </a:r>
            <a:endParaRPr lang="en-US" altLang="ko-KR" sz="1500" dirty="0" smtClean="0"/>
          </a:p>
          <a:p>
            <a:r>
              <a:rPr lang="ko-KR" altLang="en-US" sz="1500" dirty="0" smtClean="0">
                <a:solidFill>
                  <a:srgbClr val="FF0000"/>
                </a:solidFill>
              </a:rPr>
              <a:t>생성자의</a:t>
            </a:r>
            <a:r>
              <a:rPr lang="en-US" altLang="ko-KR" sz="1500" dirty="0" smtClean="0">
                <a:solidFill>
                  <a:srgbClr val="FF0000"/>
                </a:solidFill>
              </a:rPr>
              <a:t>ID</a:t>
            </a:r>
            <a:r>
              <a:rPr lang="ko-KR" altLang="en-US" sz="1500" dirty="0" smtClean="0">
                <a:solidFill>
                  <a:srgbClr val="FF0000"/>
                </a:solidFill>
              </a:rPr>
              <a:t>와 출발시간을 기본키</a:t>
            </a:r>
            <a:r>
              <a:rPr lang="ko-KR" altLang="en-US" sz="1500" dirty="0" smtClean="0"/>
              <a:t>로</a:t>
            </a:r>
            <a:r>
              <a:rPr lang="ko-KR" altLang="en-US" sz="1500" dirty="0" smtClean="0">
                <a:solidFill>
                  <a:srgbClr val="C00000"/>
                </a:solidFill>
              </a:rPr>
              <a:t> </a:t>
            </a:r>
            <a:r>
              <a:rPr lang="ko-KR" altLang="en-US" sz="1500" dirty="0" smtClean="0"/>
              <a:t>가지는 팀 정보를 구성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 smtClean="0"/>
          </a:p>
          <a:p>
            <a:r>
              <a:rPr lang="ko-KR" altLang="en-US" sz="1500" dirty="0" smtClean="0"/>
              <a:t>유저간 식별 필요하므로  </a:t>
            </a:r>
            <a:r>
              <a:rPr lang="en-US" altLang="ko-KR" sz="1500" dirty="0" smtClean="0">
                <a:solidFill>
                  <a:srgbClr val="FF0000"/>
                </a:solidFill>
              </a:rPr>
              <a:t>ID,PASSWORD,NICKNAME</a:t>
            </a:r>
            <a:r>
              <a:rPr lang="ko-KR" altLang="en-US" sz="1500" dirty="0" smtClean="0">
                <a:solidFill>
                  <a:srgbClr val="FF0000"/>
                </a:solidFill>
              </a:rPr>
              <a:t>을 가지는 최소한의 회원가입</a:t>
            </a:r>
            <a:r>
              <a:rPr lang="en-US" altLang="ko-KR" sz="1500" dirty="0" smtClean="0">
                <a:solidFill>
                  <a:srgbClr val="FF0000"/>
                </a:solidFill>
              </a:rPr>
              <a:t>,</a:t>
            </a:r>
            <a:r>
              <a:rPr lang="ko-KR" altLang="en-US" sz="1500" dirty="0" smtClean="0">
                <a:solidFill>
                  <a:srgbClr val="FF0000"/>
                </a:solidFill>
              </a:rPr>
              <a:t>로그인 구현</a:t>
            </a:r>
            <a:r>
              <a:rPr lang="en-US" altLang="ko-KR" sz="1500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500" dirty="0" smtClean="0"/>
          </a:p>
          <a:p>
            <a:r>
              <a:rPr lang="en-US" altLang="ko-KR" sz="1500" dirty="0" smtClean="0"/>
              <a:t>S/W</a:t>
            </a:r>
            <a:r>
              <a:rPr lang="ko-KR" altLang="en-US" sz="1500" dirty="0" smtClean="0"/>
              <a:t>생명주기 </a:t>
            </a:r>
            <a:r>
              <a:rPr lang="ko-KR" altLang="en-US" sz="1500" dirty="0" smtClean="0"/>
              <a:t>유지보수 기간 동안 </a:t>
            </a:r>
            <a:r>
              <a:rPr lang="ko-KR" altLang="en-US" sz="1500" dirty="0" smtClean="0"/>
              <a:t>변화하는 데이터들에 적응하고 </a:t>
            </a:r>
            <a:endParaRPr lang="en-US" altLang="ko-KR" sz="1500" dirty="0" smtClean="0"/>
          </a:p>
          <a:p>
            <a:r>
              <a:rPr lang="ko-KR" altLang="en-US" sz="1500" dirty="0" smtClean="0"/>
              <a:t>수동으로 입력하는 부분을 줄이기 위해서 </a:t>
            </a:r>
            <a:endParaRPr lang="en-US" altLang="ko-KR" sz="1500" dirty="0" smtClean="0"/>
          </a:p>
          <a:p>
            <a:r>
              <a:rPr lang="en-US" altLang="ko-KR" sz="1500" dirty="0" smtClean="0"/>
              <a:t>STAGE</a:t>
            </a:r>
            <a:r>
              <a:rPr lang="ko-KR" altLang="en-US" sz="1500" dirty="0" smtClean="0"/>
              <a:t>와 직업은 </a:t>
            </a:r>
            <a:r>
              <a:rPr lang="ko-KR" altLang="en-US" sz="1500" dirty="0" smtClean="0">
                <a:solidFill>
                  <a:srgbClr val="FF0000"/>
                </a:solidFill>
              </a:rPr>
              <a:t>한 명의 관리자가 생성</a:t>
            </a:r>
            <a:r>
              <a:rPr lang="en-US" altLang="ko-KR" sz="1500" dirty="0" smtClean="0">
                <a:solidFill>
                  <a:srgbClr val="FF0000"/>
                </a:solidFill>
              </a:rPr>
              <a:t>/</a:t>
            </a:r>
            <a:r>
              <a:rPr lang="ko-KR" altLang="en-US" sz="1500" dirty="0" smtClean="0">
                <a:solidFill>
                  <a:srgbClr val="FF0000"/>
                </a:solidFill>
              </a:rPr>
              <a:t>삭제하면  </a:t>
            </a:r>
            <a:endParaRPr lang="en-US" altLang="ko-KR" sz="1500" dirty="0" smtClean="0">
              <a:solidFill>
                <a:srgbClr val="FF0000"/>
              </a:solidFill>
            </a:endParaRPr>
          </a:p>
          <a:p>
            <a:r>
              <a:rPr lang="ko-KR" altLang="en-US" sz="1500" dirty="0" smtClean="0">
                <a:solidFill>
                  <a:srgbClr val="FF0000"/>
                </a:solidFill>
              </a:rPr>
              <a:t>모든 사용자가 변경 된 데이터로 사용가능</a:t>
            </a:r>
            <a:r>
              <a:rPr lang="en-US" altLang="ko-KR" sz="1500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500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29308"/>
            <a:ext cx="9144000" cy="4585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179512" y="193204"/>
            <a:ext cx="5400600" cy="468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rPr>
              <a:t>데이터 흐름도</a:t>
            </a:r>
            <a:r>
              <a:rPr kumimoji="0" lang="en-US" altLang="ko-K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rPr>
              <a:t>:</a:t>
            </a:r>
            <a:r>
              <a:rPr kumimoji="0" lang="ko-KR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rPr>
              <a:t>관리자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79512" y="193204"/>
            <a:ext cx="5400600" cy="468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rPr>
              <a:t>데이터 흐름도</a:t>
            </a:r>
            <a:r>
              <a:rPr kumimoji="0" lang="en-US" altLang="ko-K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rPr>
              <a:t>:</a:t>
            </a:r>
            <a:r>
              <a:rPr lang="ko-KR" altLang="en-US" sz="400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사용자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29308"/>
            <a:ext cx="9144000" cy="4585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79512" y="193204"/>
            <a:ext cx="4176464" cy="468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rPr>
              <a:t>기능명세서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57300"/>
            <a:ext cx="9144000" cy="4657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79512" y="193204"/>
            <a:ext cx="4176464" cy="468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noProof="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DB</a:t>
            </a:r>
            <a:r>
              <a:rPr lang="ko-KR" altLang="en-US" sz="400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설계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985292"/>
            <a:ext cx="8280920" cy="7125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500" dirty="0" smtClean="0"/>
          </a:p>
          <a:p>
            <a:endParaRPr lang="en-US" altLang="ko-KR" sz="1500" dirty="0" smtClean="0"/>
          </a:p>
          <a:p>
            <a:endParaRPr lang="en-US" altLang="ko-KR" sz="1500" dirty="0" smtClean="0"/>
          </a:p>
          <a:p>
            <a:r>
              <a:rPr lang="ko-KR" altLang="en-US" sz="1500" dirty="0" smtClean="0"/>
              <a:t>데이터 종속성이나 이상 현상을 너무 의식한 나머지 </a:t>
            </a:r>
            <a:endParaRPr lang="en-US" altLang="ko-KR" sz="1500" dirty="0" smtClean="0"/>
          </a:p>
          <a:p>
            <a:r>
              <a:rPr lang="ko-KR" altLang="en-US" sz="1500" dirty="0" smtClean="0"/>
              <a:t>테이블을 각각 분리하여 관계가 없이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단순 개체 저장하는 용도로 사용 함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 smtClean="0"/>
          </a:p>
          <a:p>
            <a:r>
              <a:rPr lang="ko-KR" altLang="en-US" sz="1500" dirty="0" smtClean="0"/>
              <a:t>다만 논리적인 값들의 연관성으로 조인을 많이 활용함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 smtClean="0"/>
          </a:p>
          <a:p>
            <a:r>
              <a:rPr lang="ko-KR" altLang="en-US" sz="1500" dirty="0" smtClean="0"/>
              <a:t>모든 필드를 </a:t>
            </a:r>
            <a:r>
              <a:rPr lang="en-US" altLang="ko-KR" sz="1500" dirty="0" smtClean="0"/>
              <a:t>NULL</a:t>
            </a:r>
            <a:r>
              <a:rPr lang="ko-KR" altLang="en-US" sz="1500" dirty="0" smtClean="0"/>
              <a:t>값을 사용하지 않도록 하였으며 </a:t>
            </a:r>
            <a:endParaRPr lang="en-US" altLang="ko-KR" sz="1500" dirty="0" smtClean="0"/>
          </a:p>
          <a:p>
            <a:r>
              <a:rPr lang="ko-KR" altLang="en-US" sz="1500" dirty="0" smtClean="0"/>
              <a:t>이는 </a:t>
            </a:r>
            <a:r>
              <a:rPr lang="en-US" altLang="ko-KR" sz="1500" dirty="0" smtClean="0"/>
              <a:t>DB</a:t>
            </a:r>
            <a:r>
              <a:rPr lang="ko-KR" altLang="en-US" sz="1500" dirty="0" smtClean="0"/>
              <a:t>에서 데이터를 꺼내와 처리할 때 </a:t>
            </a:r>
            <a:r>
              <a:rPr lang="en-US" altLang="ko-KR" sz="1500" dirty="0" smtClean="0"/>
              <a:t>NULL</a:t>
            </a:r>
            <a:r>
              <a:rPr lang="ko-KR" altLang="en-US" sz="1500" dirty="0" smtClean="0"/>
              <a:t>오류를 방지하기 위함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 smtClean="0"/>
          </a:p>
          <a:p>
            <a:r>
              <a:rPr lang="ko-KR" altLang="en-US" sz="1500" dirty="0" smtClean="0"/>
              <a:t>데이터의 일괄성과 정확성을 지키는 무결성 조건 </a:t>
            </a:r>
            <a:r>
              <a:rPr lang="en-US" altLang="ko-KR" sz="1500" dirty="0" smtClean="0"/>
              <a:t>3</a:t>
            </a:r>
            <a:r>
              <a:rPr lang="ko-KR" altLang="en-US" sz="1500" dirty="0" smtClean="0"/>
              <a:t>가지</a:t>
            </a:r>
            <a:endParaRPr lang="en-US" altLang="ko-KR" sz="1500" dirty="0" smtClean="0"/>
          </a:p>
          <a:p>
            <a:r>
              <a:rPr lang="ko-KR" altLang="en-US" sz="1500" dirty="0" smtClean="0"/>
              <a:t>도메인 무결성 제약조건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개체 무결성 제약조건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참조 무결성 제약조건을 지키도록 함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 smtClean="0"/>
          </a:p>
          <a:p>
            <a:r>
              <a:rPr lang="ko-KR" altLang="en-US" sz="1500" dirty="0" smtClean="0"/>
              <a:t>기능명세서에서 쪼갠 기능을 하나의 개체로 표현하려고 함</a:t>
            </a:r>
            <a:r>
              <a:rPr lang="en-US" altLang="ko-KR" sz="1500" dirty="0" smtClean="0"/>
              <a:t>.</a:t>
            </a:r>
          </a:p>
          <a:p>
            <a:r>
              <a:rPr lang="en-US" altLang="ko-KR" sz="1500" dirty="0" smtClean="0"/>
              <a:t>EX)</a:t>
            </a:r>
            <a:r>
              <a:rPr lang="ko-KR" altLang="en-US" sz="1500" dirty="0" smtClean="0"/>
              <a:t>회원가입 </a:t>
            </a:r>
            <a:r>
              <a:rPr lang="en-US" altLang="ko-KR" sz="1500" dirty="0" smtClean="0"/>
              <a:t>= USER_INFO, </a:t>
            </a:r>
            <a:r>
              <a:rPr lang="ko-KR" altLang="en-US" sz="1500" dirty="0" smtClean="0"/>
              <a:t>팀 생성 </a:t>
            </a:r>
            <a:r>
              <a:rPr lang="en-US" altLang="ko-KR" sz="1500" dirty="0" smtClean="0"/>
              <a:t>= TEAM_INFO , </a:t>
            </a:r>
            <a:r>
              <a:rPr lang="ko-KR" altLang="en-US" sz="1500" dirty="0" smtClean="0"/>
              <a:t>스테이지 관리 </a:t>
            </a:r>
            <a:r>
              <a:rPr lang="en-US" altLang="ko-KR" sz="1500" dirty="0" smtClean="0"/>
              <a:t>= STAGE_LIST</a:t>
            </a:r>
          </a:p>
          <a:p>
            <a:endParaRPr lang="en-US" altLang="ko-KR" sz="1500" dirty="0" smtClean="0"/>
          </a:p>
          <a:p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endParaRPr lang="en-US" altLang="ko-KR" sz="1500" dirty="0" smtClean="0"/>
          </a:p>
          <a:p>
            <a:endParaRPr lang="en-US" altLang="ko-KR" sz="1500" dirty="0" smtClean="0"/>
          </a:p>
          <a:p>
            <a:endParaRPr lang="en-US" altLang="ko-KR" sz="1500" dirty="0" smtClean="0"/>
          </a:p>
          <a:p>
            <a:endParaRPr lang="en-US" altLang="ko-KR" sz="1500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371600"/>
            <a:ext cx="9143999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179512" y="193204"/>
            <a:ext cx="4176464" cy="468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E-R </a:t>
            </a:r>
            <a:r>
              <a:rPr lang="ko-KR" altLang="en-US" sz="400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다이어그램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79512" y="193204"/>
            <a:ext cx="4176464" cy="468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DB</a:t>
            </a:r>
            <a:r>
              <a:rPr lang="ko-KR" altLang="en-US" sz="400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명세서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56471"/>
            <a:ext cx="9144000" cy="4758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17340"/>
            <a:ext cx="9144000" cy="4297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179512" y="193204"/>
            <a:ext cx="4176464" cy="468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DB</a:t>
            </a:r>
            <a:r>
              <a:rPr lang="ko-KR" altLang="en-US" sz="400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구현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79512" y="193204"/>
            <a:ext cx="4752528" cy="468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noProof="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UI</a:t>
            </a:r>
            <a:r>
              <a:rPr lang="ko-KR" altLang="en-US" sz="4000" noProof="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설계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985292"/>
            <a:ext cx="8280920" cy="8048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500" dirty="0" smtClean="0"/>
          </a:p>
          <a:p>
            <a:r>
              <a:rPr lang="ko-KR" altLang="en-US" sz="1500" dirty="0" smtClean="0"/>
              <a:t>시스템 입력에 필요한 양식은 실제 게임에서 요구하는 양식을 </a:t>
            </a:r>
            <a:r>
              <a:rPr lang="ko-KR" altLang="en-US" sz="1500" dirty="0" smtClean="0"/>
              <a:t>모방</a:t>
            </a:r>
            <a:r>
              <a:rPr lang="ko-KR" altLang="en-US" sz="1500" dirty="0" smtClean="0"/>
              <a:t>함</a:t>
            </a:r>
            <a:r>
              <a:rPr lang="en-US" altLang="ko-KR" sz="1500" dirty="0" smtClean="0"/>
              <a:t>.</a:t>
            </a:r>
            <a:endParaRPr lang="en-US" altLang="ko-KR" sz="1500" dirty="0" smtClean="0"/>
          </a:p>
          <a:p>
            <a:endParaRPr lang="en-US" altLang="ko-KR" sz="1500" dirty="0" smtClean="0"/>
          </a:p>
          <a:p>
            <a:r>
              <a:rPr lang="ko-KR" altLang="en-US" sz="1500" dirty="0" smtClean="0"/>
              <a:t>다만 </a:t>
            </a:r>
            <a:r>
              <a:rPr lang="ko-KR" altLang="en-US" sz="1500" dirty="0" smtClean="0">
                <a:solidFill>
                  <a:srgbClr val="FF0000"/>
                </a:solidFill>
              </a:rPr>
              <a:t>회원가입 부분은 네이버의 양식의 일부분을 가져와서 구현 함</a:t>
            </a:r>
            <a:r>
              <a:rPr lang="en-US" altLang="ko-KR" sz="1500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500" dirty="0" smtClean="0"/>
          </a:p>
          <a:p>
            <a:r>
              <a:rPr lang="ko-KR" altLang="en-US" sz="1500" dirty="0" smtClean="0"/>
              <a:t>실제 팀 생성을 완료하는 방식은 </a:t>
            </a:r>
            <a:endParaRPr lang="en-US" altLang="ko-KR" sz="1500" dirty="0" smtClean="0"/>
          </a:p>
          <a:p>
            <a:endParaRPr lang="en-US" altLang="ko-KR" sz="1500" dirty="0" smtClean="0"/>
          </a:p>
          <a:p>
            <a:r>
              <a:rPr lang="en-US" altLang="ko-KR" sz="1500" dirty="0" smtClean="0"/>
              <a:t>1.</a:t>
            </a:r>
            <a:r>
              <a:rPr lang="ko-KR" altLang="en-US" sz="1500" dirty="0" smtClean="0"/>
              <a:t>로그인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회원가입 후 로그인</a:t>
            </a:r>
            <a:r>
              <a:rPr lang="en-US" altLang="ko-KR" sz="1500" dirty="0" smtClean="0"/>
              <a:t>) =&gt; </a:t>
            </a:r>
            <a:r>
              <a:rPr lang="ko-KR" altLang="en-US" sz="1500" dirty="0" smtClean="0"/>
              <a:t>게임 시작</a:t>
            </a:r>
            <a:endParaRPr lang="en-US" altLang="ko-KR" sz="1500" dirty="0" smtClean="0"/>
          </a:p>
          <a:p>
            <a:r>
              <a:rPr lang="en-US" altLang="ko-KR" sz="1500" dirty="0" smtClean="0"/>
              <a:t>2.</a:t>
            </a:r>
            <a:r>
              <a:rPr lang="ko-KR" altLang="en-US" sz="1500" dirty="0" smtClean="0"/>
              <a:t>캐릭터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직업</a:t>
            </a:r>
            <a:r>
              <a:rPr lang="en-US" altLang="ko-KR" sz="1500" dirty="0" smtClean="0"/>
              <a:t>)</a:t>
            </a:r>
            <a:r>
              <a:rPr lang="ko-KR" altLang="en-US" sz="1500" dirty="0" smtClean="0"/>
              <a:t> 선택</a:t>
            </a:r>
            <a:r>
              <a:rPr lang="en-US" altLang="ko-KR" sz="1500" dirty="0" smtClean="0"/>
              <a:t> </a:t>
            </a:r>
          </a:p>
          <a:p>
            <a:r>
              <a:rPr lang="en-US" altLang="ko-KR" sz="1500" dirty="0" smtClean="0"/>
              <a:t>3.</a:t>
            </a:r>
            <a:r>
              <a:rPr lang="ko-KR" altLang="en-US" sz="1500" dirty="0" smtClean="0"/>
              <a:t>팀 생성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팀 제목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스테이지 선택 요구</a:t>
            </a:r>
            <a:r>
              <a:rPr lang="en-US" altLang="ko-KR" sz="1500" dirty="0" smtClean="0"/>
              <a:t>)</a:t>
            </a:r>
          </a:p>
          <a:p>
            <a:r>
              <a:rPr lang="en-US" altLang="ko-KR" sz="1500" dirty="0" smtClean="0"/>
              <a:t>3.</a:t>
            </a:r>
            <a:r>
              <a:rPr lang="ko-KR" altLang="en-US" sz="1500" dirty="0" smtClean="0"/>
              <a:t>구성원에 생성자의 </a:t>
            </a:r>
            <a:r>
              <a:rPr lang="en-US" altLang="ko-KR" sz="1500" dirty="0" smtClean="0"/>
              <a:t>NICKNAME(</a:t>
            </a:r>
            <a:r>
              <a:rPr lang="ko-KR" altLang="en-US" sz="1500" dirty="0" smtClean="0"/>
              <a:t>혹은</a:t>
            </a:r>
            <a:r>
              <a:rPr lang="en-US" altLang="ko-KR" sz="1500" dirty="0" smtClean="0"/>
              <a:t> ID)</a:t>
            </a:r>
            <a:r>
              <a:rPr lang="ko-KR" altLang="en-US" sz="1500" dirty="0" smtClean="0"/>
              <a:t>와 생성자의 직업이 표시 됨</a:t>
            </a:r>
            <a:r>
              <a:rPr lang="en-US" altLang="ko-KR" sz="1500" dirty="0" smtClean="0"/>
              <a:t>.</a:t>
            </a:r>
            <a:r>
              <a:rPr lang="ko-KR" altLang="en-US" sz="1500" dirty="0" smtClean="0"/>
              <a:t> </a:t>
            </a:r>
            <a:endParaRPr lang="en-US" altLang="ko-KR" sz="1500" dirty="0" smtClean="0"/>
          </a:p>
          <a:p>
            <a:endParaRPr lang="en-US" altLang="ko-KR" sz="1500" dirty="0" smtClean="0"/>
          </a:p>
          <a:p>
            <a:r>
              <a:rPr lang="ko-KR" altLang="en-US" sz="1500" dirty="0" smtClean="0"/>
              <a:t>여기에 시간에 대한 필드가 추가되어 팀 생성에는 </a:t>
            </a:r>
            <a:endParaRPr lang="en-US" altLang="ko-KR" sz="1500" dirty="0" smtClean="0"/>
          </a:p>
          <a:p>
            <a:endParaRPr lang="en-US" altLang="ko-KR" sz="1500" dirty="0" smtClean="0"/>
          </a:p>
          <a:p>
            <a:r>
              <a:rPr lang="ko-KR" altLang="en-US" sz="1500" dirty="0" smtClean="0">
                <a:solidFill>
                  <a:srgbClr val="FF0000"/>
                </a:solidFill>
              </a:rPr>
              <a:t>팀 제목</a:t>
            </a:r>
            <a:r>
              <a:rPr lang="en-US" altLang="ko-KR" sz="1500" dirty="0" smtClean="0">
                <a:solidFill>
                  <a:srgbClr val="FF0000"/>
                </a:solidFill>
              </a:rPr>
              <a:t>, </a:t>
            </a:r>
            <a:r>
              <a:rPr lang="ko-KR" altLang="en-US" sz="1500" dirty="0" smtClean="0">
                <a:solidFill>
                  <a:srgbClr val="FF0000"/>
                </a:solidFill>
              </a:rPr>
              <a:t>스테이지 </a:t>
            </a:r>
            <a:r>
              <a:rPr lang="en-US" altLang="ko-KR" sz="1500" dirty="0" smtClean="0">
                <a:solidFill>
                  <a:srgbClr val="FF0000"/>
                </a:solidFill>
              </a:rPr>
              <a:t>,</a:t>
            </a:r>
            <a:r>
              <a:rPr lang="ko-KR" altLang="en-US" sz="1500" dirty="0" smtClean="0">
                <a:solidFill>
                  <a:srgbClr val="FF0000"/>
                </a:solidFill>
              </a:rPr>
              <a:t>직업</a:t>
            </a:r>
            <a:r>
              <a:rPr lang="en-US" altLang="ko-KR" sz="1500" dirty="0" smtClean="0">
                <a:solidFill>
                  <a:srgbClr val="FF0000"/>
                </a:solidFill>
              </a:rPr>
              <a:t>, </a:t>
            </a:r>
            <a:r>
              <a:rPr lang="ko-KR" altLang="en-US" sz="1500" dirty="0" smtClean="0">
                <a:solidFill>
                  <a:srgbClr val="FF0000"/>
                </a:solidFill>
              </a:rPr>
              <a:t>팀 생성 시간설정</a:t>
            </a:r>
            <a:r>
              <a:rPr lang="en-US" altLang="ko-KR" sz="1500" dirty="0" smtClean="0">
                <a:solidFill>
                  <a:srgbClr val="FF0000"/>
                </a:solidFill>
              </a:rPr>
              <a:t>(</a:t>
            </a:r>
            <a:r>
              <a:rPr lang="ko-KR" altLang="en-US" sz="1500" dirty="0" smtClean="0">
                <a:solidFill>
                  <a:srgbClr val="FF0000"/>
                </a:solidFill>
              </a:rPr>
              <a:t>출발시간</a:t>
            </a:r>
            <a:r>
              <a:rPr lang="en-US" altLang="ko-KR" sz="1500" dirty="0" smtClean="0">
                <a:solidFill>
                  <a:srgbClr val="FF0000"/>
                </a:solidFill>
              </a:rPr>
              <a:t>)</a:t>
            </a:r>
            <a:r>
              <a:rPr lang="ko-KR" altLang="en-US" sz="1500" dirty="0" smtClean="0">
                <a:solidFill>
                  <a:srgbClr val="FF0000"/>
                </a:solidFill>
              </a:rPr>
              <a:t>이 입력으로 가지는 양식이 됨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 smtClean="0"/>
          </a:p>
          <a:p>
            <a:r>
              <a:rPr lang="ko-KR" altLang="en-US" sz="1500" dirty="0" smtClean="0">
                <a:solidFill>
                  <a:srgbClr val="FF0000"/>
                </a:solidFill>
              </a:rPr>
              <a:t>팀 검색은 또한 실제 게임에서 사용자가 사용하는 방법에 맞게 설계 함</a:t>
            </a:r>
            <a:r>
              <a:rPr lang="en-US" altLang="ko-KR" sz="1500" dirty="0" smtClean="0">
                <a:solidFill>
                  <a:srgbClr val="FF0000"/>
                </a:solidFill>
              </a:rPr>
              <a:t>.</a:t>
            </a:r>
            <a:r>
              <a:rPr lang="ko-KR" altLang="en-US" sz="1500" dirty="0" smtClean="0">
                <a:solidFill>
                  <a:srgbClr val="FF0000"/>
                </a:solidFill>
              </a:rPr>
              <a:t> </a:t>
            </a:r>
            <a:r>
              <a:rPr lang="en-US" altLang="ko-KR" sz="1500" dirty="0" smtClean="0">
                <a:solidFill>
                  <a:srgbClr val="FF0000"/>
                </a:solidFill>
              </a:rPr>
              <a:t> </a:t>
            </a:r>
          </a:p>
          <a:p>
            <a:endParaRPr lang="en-US" altLang="ko-KR" sz="1500" dirty="0" smtClean="0">
              <a:solidFill>
                <a:srgbClr val="FF0000"/>
              </a:solidFill>
            </a:endParaRPr>
          </a:p>
          <a:p>
            <a:r>
              <a:rPr lang="ko-KR" altLang="en-US" sz="1500" dirty="0" smtClean="0">
                <a:solidFill>
                  <a:srgbClr val="FF0000"/>
                </a:solidFill>
              </a:rPr>
              <a:t>메인 창 및 대화상자는 화면 중앙에 출력하도록 함</a:t>
            </a:r>
            <a:r>
              <a:rPr lang="en-US" altLang="ko-KR" sz="1500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500" dirty="0" smtClean="0"/>
          </a:p>
          <a:p>
            <a:endParaRPr lang="en-US" altLang="ko-KR" sz="1500" dirty="0" smtClean="0"/>
          </a:p>
          <a:p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endParaRPr lang="en-US" altLang="ko-KR" sz="1500" dirty="0" smtClean="0"/>
          </a:p>
          <a:p>
            <a:endParaRPr lang="en-US" altLang="ko-KR" sz="1500" dirty="0" smtClean="0"/>
          </a:p>
          <a:p>
            <a:endParaRPr lang="en-US" altLang="ko-KR" sz="1500" dirty="0" smtClean="0"/>
          </a:p>
          <a:p>
            <a:endParaRPr lang="en-US" altLang="ko-KR" sz="1500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79512" y="193204"/>
            <a:ext cx="4752528" cy="468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noProof="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UI</a:t>
            </a:r>
            <a:r>
              <a:rPr lang="ko-KR" altLang="en-US" sz="4000" noProof="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설계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985292"/>
            <a:ext cx="8280920" cy="901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테이블로 나타내는 부분에서 </a:t>
            </a:r>
            <a:r>
              <a:rPr lang="ko-KR" altLang="en-US" sz="1500" dirty="0" smtClean="0">
                <a:solidFill>
                  <a:srgbClr val="FF0000"/>
                </a:solidFill>
              </a:rPr>
              <a:t>열은 의미 있는 항목으로 표현</a:t>
            </a:r>
            <a:r>
              <a:rPr lang="en-US" altLang="ko-KR" sz="1500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500" dirty="0" smtClean="0"/>
          </a:p>
          <a:p>
            <a:r>
              <a:rPr lang="en-US" altLang="ko-KR" sz="1500" dirty="0" smtClean="0"/>
              <a:t>=&gt;</a:t>
            </a:r>
            <a:r>
              <a:rPr lang="ko-KR" altLang="en-US" sz="1500" dirty="0" smtClean="0"/>
              <a:t>팀 제목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출발시간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스테이지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최소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최대인원수</a:t>
            </a:r>
            <a:r>
              <a:rPr lang="en-US" altLang="ko-KR" sz="1500" dirty="0" smtClean="0"/>
              <a:t>,  </a:t>
            </a:r>
            <a:r>
              <a:rPr lang="ko-KR" altLang="en-US" sz="1500" dirty="0" smtClean="0"/>
              <a:t>생성자</a:t>
            </a:r>
            <a:r>
              <a:rPr lang="en-US" altLang="ko-KR" sz="1500" dirty="0" smtClean="0"/>
              <a:t>ID</a:t>
            </a:r>
          </a:p>
          <a:p>
            <a:r>
              <a:rPr lang="ko-KR" altLang="en-US" sz="1500" dirty="0" smtClean="0"/>
              <a:t>구성원을 미리 보지 않아도 팀의 자리가 있는지 없는지 판단이 가능함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 smtClean="0"/>
          </a:p>
          <a:p>
            <a:r>
              <a:rPr lang="ko-KR" altLang="en-US" dirty="0" smtClean="0"/>
              <a:t>데이터 입력 필드 구조화</a:t>
            </a:r>
            <a:endParaRPr lang="en-US" altLang="ko-KR" dirty="0" smtClean="0"/>
          </a:p>
          <a:p>
            <a:endParaRPr lang="en-US" altLang="ko-KR" sz="1500" dirty="0" smtClean="0"/>
          </a:p>
          <a:p>
            <a:r>
              <a:rPr lang="ko-KR" altLang="en-US" sz="1500" dirty="0" smtClean="0"/>
              <a:t>사전에 알려줄 필요가 없다고 판단되는 </a:t>
            </a:r>
            <a:r>
              <a:rPr lang="ko-KR" altLang="en-US" sz="1500" dirty="0" smtClean="0">
                <a:solidFill>
                  <a:srgbClr val="FF0000"/>
                </a:solidFill>
              </a:rPr>
              <a:t>로그인을 제외한 모든 입력에 형식</a:t>
            </a:r>
            <a:r>
              <a:rPr lang="en-US" altLang="ko-KR" sz="1500" dirty="0" smtClean="0">
                <a:solidFill>
                  <a:srgbClr val="FF0000"/>
                </a:solidFill>
              </a:rPr>
              <a:t>,</a:t>
            </a:r>
            <a:r>
              <a:rPr lang="ko-KR" altLang="en-US" sz="1500" dirty="0" smtClean="0">
                <a:solidFill>
                  <a:srgbClr val="FF0000"/>
                </a:solidFill>
              </a:rPr>
              <a:t>제약을 알려줌</a:t>
            </a:r>
            <a:endParaRPr lang="en-US" altLang="ko-KR" sz="1500" dirty="0" smtClean="0">
              <a:solidFill>
                <a:srgbClr val="FF0000"/>
              </a:solidFill>
            </a:endParaRPr>
          </a:p>
          <a:p>
            <a:endParaRPr lang="en-US" altLang="ko-KR" sz="1500" dirty="0" smtClean="0"/>
          </a:p>
          <a:p>
            <a:r>
              <a:rPr lang="ko-KR" altLang="en-US" sz="1500" dirty="0" smtClean="0">
                <a:solidFill>
                  <a:srgbClr val="FF0000"/>
                </a:solidFill>
              </a:rPr>
              <a:t>기본값과 자동 </a:t>
            </a:r>
            <a:r>
              <a:rPr lang="ko-KR" altLang="en-US" sz="1500" dirty="0" smtClean="0">
                <a:solidFill>
                  <a:srgbClr val="FF0000"/>
                </a:solidFill>
              </a:rPr>
              <a:t>채움은 지원하지 않으며  </a:t>
            </a:r>
            <a:r>
              <a:rPr lang="ko-KR" altLang="en-US" sz="1500" dirty="0" smtClean="0"/>
              <a:t>이는 실제 게임에서도 동일함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 smtClean="0"/>
          </a:p>
          <a:p>
            <a:r>
              <a:rPr lang="en-US" altLang="ko-KR" sz="1500" dirty="0" smtClean="0">
                <a:solidFill>
                  <a:srgbClr val="FF0000"/>
                </a:solidFill>
              </a:rPr>
              <a:t>STAGE</a:t>
            </a:r>
            <a:r>
              <a:rPr lang="ko-KR" altLang="en-US" sz="1500" dirty="0" smtClean="0">
                <a:solidFill>
                  <a:srgbClr val="FF0000"/>
                </a:solidFill>
              </a:rPr>
              <a:t>와 직업은 </a:t>
            </a:r>
            <a:r>
              <a:rPr lang="ko-KR" altLang="en-US" sz="1500" dirty="0" smtClean="0"/>
              <a:t>데이터베이스에서 검색가능하므로 </a:t>
            </a:r>
            <a:r>
              <a:rPr lang="ko-KR" altLang="en-US" sz="1500" dirty="0" smtClean="0">
                <a:solidFill>
                  <a:srgbClr val="FF0000"/>
                </a:solidFill>
              </a:rPr>
              <a:t>드롭다운 </a:t>
            </a:r>
            <a:r>
              <a:rPr lang="ko-KR" altLang="en-US" sz="1500" dirty="0" smtClean="0">
                <a:solidFill>
                  <a:srgbClr val="FF0000"/>
                </a:solidFill>
              </a:rPr>
              <a:t>형식을 이용</a:t>
            </a:r>
            <a:endParaRPr lang="en-US" altLang="ko-KR" sz="1500" dirty="0" smtClean="0">
              <a:solidFill>
                <a:srgbClr val="FF0000"/>
              </a:solidFill>
            </a:endParaRPr>
          </a:p>
          <a:p>
            <a:endParaRPr lang="en-US" altLang="ko-KR" sz="1500" dirty="0" smtClean="0"/>
          </a:p>
          <a:p>
            <a:r>
              <a:rPr lang="ko-KR" altLang="en-US" sz="1500" dirty="0" smtClean="0"/>
              <a:t>시간 설정은 </a:t>
            </a:r>
            <a:r>
              <a:rPr lang="ko-KR" altLang="en-US" sz="1500" dirty="0" smtClean="0">
                <a:solidFill>
                  <a:srgbClr val="FF0000"/>
                </a:solidFill>
              </a:rPr>
              <a:t>년</a:t>
            </a:r>
            <a:r>
              <a:rPr lang="en-US" altLang="ko-KR" sz="1500" dirty="0" smtClean="0">
                <a:solidFill>
                  <a:srgbClr val="FF0000"/>
                </a:solidFill>
              </a:rPr>
              <a:t>/</a:t>
            </a:r>
            <a:r>
              <a:rPr lang="ko-KR" altLang="en-US" sz="1500" dirty="0" smtClean="0">
                <a:solidFill>
                  <a:srgbClr val="FF0000"/>
                </a:solidFill>
              </a:rPr>
              <a:t>월</a:t>
            </a:r>
            <a:r>
              <a:rPr lang="en-US" altLang="ko-KR" sz="1500" dirty="0" smtClean="0">
                <a:solidFill>
                  <a:srgbClr val="FF0000"/>
                </a:solidFill>
              </a:rPr>
              <a:t>/</a:t>
            </a:r>
            <a:r>
              <a:rPr lang="ko-KR" altLang="en-US" sz="1500" dirty="0" smtClean="0">
                <a:solidFill>
                  <a:srgbClr val="FF0000"/>
                </a:solidFill>
              </a:rPr>
              <a:t>일은 캘린더를 통해서 선택</a:t>
            </a:r>
            <a:r>
              <a:rPr lang="ko-KR" altLang="en-US" sz="1500" dirty="0" smtClean="0"/>
              <a:t>이</a:t>
            </a:r>
            <a:r>
              <a:rPr lang="ko-KR" altLang="en-US" sz="1500" dirty="0" smtClean="0">
                <a:solidFill>
                  <a:srgbClr val="FF0000"/>
                </a:solidFill>
              </a:rPr>
              <a:t> </a:t>
            </a:r>
            <a:r>
              <a:rPr lang="ko-KR" altLang="en-US" sz="1500" dirty="0" smtClean="0"/>
              <a:t>가능하도록 함</a:t>
            </a:r>
            <a:r>
              <a:rPr lang="en-US" altLang="ko-KR" sz="1500" dirty="0" smtClean="0"/>
              <a:t>.</a:t>
            </a:r>
            <a:r>
              <a:rPr lang="ko-KR" altLang="en-US" sz="1500" dirty="0" smtClean="0"/>
              <a:t> </a:t>
            </a:r>
            <a:endParaRPr lang="en-US" altLang="ko-KR" sz="1500" dirty="0" smtClean="0"/>
          </a:p>
          <a:p>
            <a:r>
              <a:rPr lang="en-US" altLang="ko-KR" sz="1500" dirty="0" smtClean="0"/>
              <a:t>0</a:t>
            </a:r>
            <a:r>
              <a:rPr lang="ko-KR" altLang="en-US" sz="1500" dirty="0" smtClean="0"/>
              <a:t>시부터 </a:t>
            </a:r>
            <a:r>
              <a:rPr lang="en-US" altLang="ko-KR" sz="1500" dirty="0" smtClean="0"/>
              <a:t>23</a:t>
            </a:r>
            <a:r>
              <a:rPr lang="ko-KR" altLang="en-US" sz="1500" dirty="0" smtClean="0"/>
              <a:t>시까지 </a:t>
            </a:r>
            <a:r>
              <a:rPr lang="ko-KR" altLang="en-US" sz="1500" dirty="0" smtClean="0">
                <a:solidFill>
                  <a:srgbClr val="FF0000"/>
                </a:solidFill>
              </a:rPr>
              <a:t>시간은 </a:t>
            </a:r>
            <a:r>
              <a:rPr lang="en-US" altLang="ko-KR" sz="1500" dirty="0" smtClean="0">
                <a:solidFill>
                  <a:srgbClr val="FF0000"/>
                </a:solidFill>
              </a:rPr>
              <a:t>1</a:t>
            </a:r>
            <a:r>
              <a:rPr lang="ko-KR" altLang="en-US" sz="1500" dirty="0" smtClean="0">
                <a:solidFill>
                  <a:srgbClr val="FF0000"/>
                </a:solidFill>
              </a:rPr>
              <a:t>시간 단위 </a:t>
            </a:r>
            <a:r>
              <a:rPr lang="en-US" altLang="ko-KR" sz="1500" dirty="0" smtClean="0"/>
              <a:t>,0</a:t>
            </a:r>
            <a:r>
              <a:rPr lang="ko-KR" altLang="en-US" sz="1500" dirty="0" smtClean="0"/>
              <a:t>분부터 </a:t>
            </a:r>
            <a:r>
              <a:rPr lang="en-US" altLang="ko-KR" sz="1500" dirty="0" smtClean="0"/>
              <a:t>50</a:t>
            </a:r>
            <a:r>
              <a:rPr lang="ko-KR" altLang="en-US" sz="1500" dirty="0" smtClean="0"/>
              <a:t>분까지 </a:t>
            </a:r>
            <a:r>
              <a:rPr lang="ko-KR" altLang="en-US" sz="1500" dirty="0" smtClean="0">
                <a:solidFill>
                  <a:srgbClr val="FF0000"/>
                </a:solidFill>
              </a:rPr>
              <a:t>분은 </a:t>
            </a:r>
            <a:r>
              <a:rPr lang="en-US" altLang="ko-KR" sz="1500" dirty="0" smtClean="0">
                <a:solidFill>
                  <a:srgbClr val="FF0000"/>
                </a:solidFill>
              </a:rPr>
              <a:t>10</a:t>
            </a:r>
            <a:r>
              <a:rPr lang="ko-KR" altLang="en-US" sz="1500" dirty="0" smtClean="0">
                <a:solidFill>
                  <a:srgbClr val="FF0000"/>
                </a:solidFill>
              </a:rPr>
              <a:t>분 </a:t>
            </a:r>
            <a:r>
              <a:rPr lang="ko-KR" altLang="en-US" sz="1500" dirty="0" smtClean="0">
                <a:solidFill>
                  <a:srgbClr val="FF0000"/>
                </a:solidFill>
              </a:rPr>
              <a:t>단위</a:t>
            </a:r>
            <a:endParaRPr lang="en-US" altLang="ko-KR" sz="1500" dirty="0" smtClean="0">
              <a:solidFill>
                <a:srgbClr val="FF0000"/>
              </a:solidFill>
            </a:endParaRPr>
          </a:p>
          <a:p>
            <a:endParaRPr lang="en-US" altLang="ko-KR" sz="1500" dirty="0" smtClean="0">
              <a:solidFill>
                <a:srgbClr val="FF0000"/>
              </a:solidFill>
            </a:endParaRPr>
          </a:p>
          <a:p>
            <a:r>
              <a:rPr lang="ko-KR" altLang="en-US" sz="1500" dirty="0" smtClean="0">
                <a:solidFill>
                  <a:srgbClr val="FF0000"/>
                </a:solidFill>
              </a:rPr>
              <a:t>시간은 대화상자 종료 시 입력한 값이 그대로 보존</a:t>
            </a:r>
            <a:endParaRPr lang="en-US" altLang="ko-KR" sz="1500" dirty="0" smtClean="0">
              <a:solidFill>
                <a:srgbClr val="FF0000"/>
              </a:solidFill>
            </a:endParaRPr>
          </a:p>
          <a:p>
            <a:endParaRPr lang="en-US" altLang="ko-KR" sz="1500" dirty="0" smtClean="0">
              <a:solidFill>
                <a:srgbClr val="FF0000"/>
              </a:solidFill>
            </a:endParaRPr>
          </a:p>
          <a:p>
            <a:r>
              <a:rPr lang="ko-KR" altLang="en-US" sz="1500" dirty="0" smtClean="0">
                <a:solidFill>
                  <a:srgbClr val="FF0000"/>
                </a:solidFill>
              </a:rPr>
              <a:t>텍스트필드 입력은 기능명세서의 형식</a:t>
            </a:r>
            <a:endParaRPr lang="en-US" altLang="ko-KR" sz="1500" dirty="0" smtClean="0">
              <a:solidFill>
                <a:srgbClr val="FF0000"/>
              </a:solidFill>
            </a:endParaRPr>
          </a:p>
          <a:p>
            <a:endParaRPr lang="en-US" altLang="ko-KR" sz="1500" dirty="0" smtClean="0"/>
          </a:p>
          <a:p>
            <a:endParaRPr lang="en-US" altLang="ko-KR" sz="1500" dirty="0" smtClean="0"/>
          </a:p>
          <a:p>
            <a:endParaRPr lang="en-US" altLang="ko-KR" sz="1500" dirty="0" smtClean="0"/>
          </a:p>
          <a:p>
            <a:endParaRPr lang="en-US" altLang="ko-KR" sz="1500" dirty="0" smtClean="0"/>
          </a:p>
          <a:p>
            <a:endParaRPr lang="en-US" altLang="ko-KR" sz="1500" dirty="0" smtClean="0"/>
          </a:p>
          <a:p>
            <a:endParaRPr lang="en-US" altLang="ko-KR" sz="1500" dirty="0" smtClean="0"/>
          </a:p>
          <a:p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endParaRPr lang="en-US" altLang="ko-KR" sz="1500" dirty="0" smtClean="0"/>
          </a:p>
          <a:p>
            <a:endParaRPr lang="en-US" altLang="ko-KR" sz="1500" dirty="0" smtClean="0"/>
          </a:p>
          <a:p>
            <a:endParaRPr lang="en-US" altLang="ko-KR" sz="1500" dirty="0" smtClean="0"/>
          </a:p>
          <a:p>
            <a:endParaRPr lang="en-US" altLang="ko-KR" sz="1500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3010" name="Picture 2" descr="슈퍼마리오 초고수 영상 모음 | ㅍㅍㅅㅅ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53982" cy="571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79512" y="193204"/>
            <a:ext cx="4752528" cy="468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noProof="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UI</a:t>
            </a:r>
            <a:r>
              <a:rPr lang="ko-KR" altLang="en-US" sz="4000" noProof="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설계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985292"/>
            <a:ext cx="8280920" cy="9987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500" dirty="0" smtClean="0"/>
          </a:p>
          <a:p>
            <a:r>
              <a:rPr lang="ko-KR" altLang="en-US" dirty="0" smtClean="0"/>
              <a:t>검증 테스트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sz="1500" dirty="0" smtClean="0">
                <a:solidFill>
                  <a:srgbClr val="FF0000"/>
                </a:solidFill>
              </a:rPr>
              <a:t>모든 데이터는 </a:t>
            </a:r>
            <a:r>
              <a:rPr lang="en-US" altLang="ko-KR" sz="1500" dirty="0" smtClean="0">
                <a:solidFill>
                  <a:srgbClr val="FF0000"/>
                </a:solidFill>
              </a:rPr>
              <a:t>DB</a:t>
            </a:r>
            <a:r>
              <a:rPr lang="ko-KR" altLang="en-US" sz="1500" dirty="0" smtClean="0">
                <a:solidFill>
                  <a:srgbClr val="FF0000"/>
                </a:solidFill>
              </a:rPr>
              <a:t>로 저장하기 전에 유효성 검사 후 피드백</a:t>
            </a:r>
            <a:r>
              <a:rPr lang="en-US" altLang="ko-KR" sz="1500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500" dirty="0" smtClean="0"/>
          </a:p>
          <a:p>
            <a:r>
              <a:rPr lang="en-US" altLang="ko-KR" sz="1500" dirty="0" smtClean="0"/>
              <a:t>	</a:t>
            </a:r>
          </a:p>
          <a:p>
            <a:endParaRPr lang="en-US" altLang="ko-KR" sz="1500" dirty="0" smtClean="0"/>
          </a:p>
          <a:p>
            <a:r>
              <a:rPr lang="en-US" altLang="ko-KR" sz="1500" dirty="0" smtClean="0"/>
              <a:t>	</a:t>
            </a:r>
            <a:r>
              <a:rPr lang="ko-KR" altLang="en-US" sz="1500" dirty="0" smtClean="0"/>
              <a:t>크기를 비교해서 제약한 크기에 맞는지 검사</a:t>
            </a:r>
            <a:endParaRPr lang="en-US" altLang="ko-KR" sz="1500" dirty="0" smtClean="0"/>
          </a:p>
          <a:p>
            <a:r>
              <a:rPr lang="en-US" altLang="ko-KR" sz="1500" dirty="0" smtClean="0"/>
              <a:t>	</a:t>
            </a:r>
          </a:p>
          <a:p>
            <a:r>
              <a:rPr lang="en-US" altLang="ko-KR" sz="1500" dirty="0" smtClean="0"/>
              <a:t>	</a:t>
            </a:r>
            <a:r>
              <a:rPr lang="ko-KR" altLang="en-US" sz="1500" dirty="0" smtClean="0"/>
              <a:t>입력한 데이터가 적절한 형태인지 검사를 함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 smtClean="0"/>
          </a:p>
          <a:p>
            <a:r>
              <a:rPr lang="en-US" altLang="ko-KR" sz="1500" dirty="0" smtClean="0"/>
              <a:t>	</a:t>
            </a:r>
            <a:r>
              <a:rPr lang="ko-KR" altLang="en-US" sz="1500" dirty="0" smtClean="0"/>
              <a:t>시간 설정의 경우 년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월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일 시간</a:t>
            </a:r>
            <a:r>
              <a:rPr lang="en-US" altLang="ko-KR" sz="1500" dirty="0" smtClean="0"/>
              <a:t>:</a:t>
            </a:r>
            <a:r>
              <a:rPr lang="ko-KR" altLang="en-US" sz="1500" dirty="0" smtClean="0"/>
              <a:t>분으로 조합 형식을 하며 조합한 형식으로 검사</a:t>
            </a:r>
            <a:endParaRPr lang="en-US" altLang="ko-KR" sz="1500" dirty="0" smtClean="0"/>
          </a:p>
          <a:p>
            <a:endParaRPr lang="en-US" altLang="ko-KR" sz="1500" dirty="0" smtClean="0"/>
          </a:p>
          <a:p>
            <a:r>
              <a:rPr lang="en-US" altLang="ko-KR" sz="1500" dirty="0" smtClean="0"/>
              <a:t>	</a:t>
            </a:r>
            <a:r>
              <a:rPr lang="ko-KR" altLang="en-US" sz="1500" dirty="0" smtClean="0"/>
              <a:t>형식에 올바른 입력과 선택이어도 </a:t>
            </a:r>
            <a:endParaRPr lang="en-US" altLang="ko-KR" sz="1500" dirty="0" smtClean="0"/>
          </a:p>
          <a:p>
            <a:r>
              <a:rPr lang="en-US" altLang="ko-KR" sz="1500" dirty="0" smtClean="0"/>
              <a:t>	</a:t>
            </a:r>
            <a:r>
              <a:rPr lang="ko-KR" altLang="en-US" sz="1500" dirty="0" smtClean="0"/>
              <a:t>처리 도중 불 필요한 합리성을 가지고 있으면 예외처리</a:t>
            </a:r>
            <a:r>
              <a:rPr lang="en-US" altLang="ko-KR" sz="1500" dirty="0" smtClean="0"/>
              <a:t> (EX</a:t>
            </a:r>
            <a:r>
              <a:rPr lang="ko-KR" altLang="en-US" sz="1500" dirty="0" smtClean="0"/>
              <a:t>과거의 데이터 검색시도</a:t>
            </a:r>
            <a:r>
              <a:rPr lang="en-US" altLang="ko-KR" sz="1500" dirty="0" smtClean="0"/>
              <a:t>	</a:t>
            </a:r>
          </a:p>
          <a:p>
            <a:r>
              <a:rPr lang="en-US" altLang="ko-KR" sz="1500" dirty="0" smtClean="0"/>
              <a:t>	</a:t>
            </a:r>
            <a:r>
              <a:rPr lang="ko-KR" altLang="en-US" sz="1500" dirty="0" smtClean="0"/>
              <a:t>입력받은 데이터 처리 중 </a:t>
            </a:r>
            <a:r>
              <a:rPr lang="en-US" altLang="ko-KR" sz="1500" dirty="0" smtClean="0"/>
              <a:t>NULL</a:t>
            </a:r>
            <a:r>
              <a:rPr lang="ko-KR" altLang="en-US" sz="1500" dirty="0" smtClean="0"/>
              <a:t>값 발생 시 </a:t>
            </a:r>
            <a:r>
              <a:rPr lang="en-US" altLang="ko-KR" sz="1500" dirty="0" smtClean="0"/>
              <a:t>DB</a:t>
            </a:r>
            <a:r>
              <a:rPr lang="ko-KR" altLang="en-US" sz="1500" dirty="0" smtClean="0"/>
              <a:t>쪽에서 거부하고 </a:t>
            </a:r>
            <a:r>
              <a:rPr lang="en-US" altLang="ko-KR" sz="1500" dirty="0" smtClean="0"/>
              <a:t>ROLLBACK</a:t>
            </a:r>
          </a:p>
          <a:p>
            <a:endParaRPr lang="en-US" altLang="ko-KR" sz="1500" dirty="0" smtClean="0"/>
          </a:p>
          <a:p>
            <a:endParaRPr lang="en-US" altLang="ko-KR" sz="1500" dirty="0" smtClean="0"/>
          </a:p>
          <a:p>
            <a:endParaRPr lang="en-US" altLang="ko-KR" sz="1500" dirty="0" smtClean="0"/>
          </a:p>
          <a:p>
            <a:endParaRPr lang="en-US" altLang="ko-KR" sz="1500" dirty="0" smtClean="0"/>
          </a:p>
          <a:p>
            <a:endParaRPr lang="en-US" altLang="ko-KR" sz="1500" dirty="0" smtClean="0"/>
          </a:p>
          <a:p>
            <a:endParaRPr lang="en-US" altLang="ko-KR" sz="1500" dirty="0" smtClean="0"/>
          </a:p>
          <a:p>
            <a:endParaRPr lang="en-US" altLang="ko-KR" sz="1500" dirty="0" smtClean="0"/>
          </a:p>
          <a:p>
            <a:endParaRPr lang="en-US" altLang="ko-KR" sz="1500" dirty="0" smtClean="0"/>
          </a:p>
          <a:p>
            <a:endParaRPr lang="en-US" altLang="ko-KR" sz="1500" dirty="0" smtClean="0"/>
          </a:p>
          <a:p>
            <a:endParaRPr lang="en-US" altLang="ko-KR" sz="1500" dirty="0" smtClean="0"/>
          </a:p>
          <a:p>
            <a:endParaRPr lang="en-US" altLang="ko-KR" sz="1500" dirty="0" smtClean="0"/>
          </a:p>
          <a:p>
            <a:endParaRPr lang="en-US" altLang="ko-KR" sz="1500" dirty="0" smtClean="0"/>
          </a:p>
          <a:p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endParaRPr lang="en-US" altLang="ko-KR" sz="1500" dirty="0" smtClean="0"/>
          </a:p>
          <a:p>
            <a:endParaRPr lang="en-US" altLang="ko-KR" sz="1500" dirty="0" smtClean="0"/>
          </a:p>
          <a:p>
            <a:endParaRPr lang="en-US" altLang="ko-KR" sz="1500" dirty="0" smtClean="0"/>
          </a:p>
          <a:p>
            <a:endParaRPr lang="en-US" altLang="ko-KR" sz="1500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79512" y="193204"/>
            <a:ext cx="4752528" cy="468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noProof="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UI</a:t>
            </a:r>
            <a:r>
              <a:rPr lang="ko-KR" altLang="en-US" sz="400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구현</a:t>
            </a:r>
            <a:r>
              <a:rPr lang="en-US" altLang="ko-KR" sz="400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:</a:t>
            </a:r>
            <a:r>
              <a:rPr lang="ko-KR" altLang="en-US" sz="4000" noProof="0" dirty="0" err="1" smtClean="0">
                <a:latin typeface="HY헤드라인M" pitchFamily="18" charset="-127"/>
                <a:ea typeface="HY헤드라인M" pitchFamily="18" charset="-127"/>
                <a:cs typeface="+mj-cs"/>
              </a:rPr>
              <a:t>프로토타입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97304"/>
            <a:ext cx="9144000" cy="4617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45332"/>
            <a:ext cx="9144000" cy="4369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179512" y="193204"/>
            <a:ext cx="4752528" cy="468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noProof="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UI</a:t>
            </a:r>
            <a:r>
              <a:rPr lang="ko-KR" altLang="en-US" sz="4000" noProof="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 구현</a:t>
            </a:r>
            <a:r>
              <a:rPr lang="en-US" altLang="ko-KR" sz="4000" noProof="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:</a:t>
            </a:r>
            <a:r>
              <a:rPr lang="ko-KR" altLang="en-US" sz="4000" noProof="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최종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altLang="ko-KR" dirty="0" smtClean="0"/>
          </a:p>
          <a:p>
            <a:pPr algn="ctr">
              <a:buNone/>
            </a:pPr>
            <a:endParaRPr lang="en-US" altLang="ko-KR" dirty="0" smtClean="0"/>
          </a:p>
          <a:p>
            <a:pPr algn="ctr">
              <a:buNone/>
            </a:pPr>
            <a:r>
              <a:rPr lang="ko-KR" altLang="en-US" dirty="0" smtClean="0"/>
              <a:t>실제 시연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79512" y="193204"/>
            <a:ext cx="4176464" cy="468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rPr>
              <a:t> 최종 구현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2281436"/>
            <a:ext cx="8229600" cy="952500"/>
          </a:xfrm>
        </p:spPr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4034" name="Picture 2" descr="슈퍼 마리오 파티 - 게임정보 - 겜타쿠(GTAKU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6082" name="Picture 2" descr="슈퍼 마리오 파티」 소개 영상 - YouTub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76452" cy="571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5058" name="Picture 2" descr="그래픽 정말 마음에 들어요 눈이 즐겁네요 (스샷) | 로스트아크 - 자유게시판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배틀그라운드 (BATTLEGROUNDS) - 무편집 플레이 영상 - YouTub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직선 연결선 7"/>
          <p:cNvCxnSpPr/>
          <p:nvPr/>
        </p:nvCxnSpPr>
        <p:spPr>
          <a:xfrm>
            <a:off x="5724128" y="4585692"/>
            <a:ext cx="1584176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467544" y="4873724"/>
            <a:ext cx="699316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95536" y="5161756"/>
            <a:ext cx="699316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67544" y="5521796"/>
            <a:ext cx="4392488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93204"/>
            <a:ext cx="2314600" cy="468394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문제점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985292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멀티플레이를 위한 팀을 구성하는데  시간이 소요될 수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2128128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게임 내 클라이언트를 작동한 상태에서만 채팅</a:t>
            </a:r>
            <a:r>
              <a:rPr lang="en-US" altLang="ko-KR" dirty="0" smtClean="0"/>
              <a:t>,</a:t>
            </a:r>
            <a:r>
              <a:rPr lang="ko-KR" altLang="en-US" dirty="0" smtClean="0"/>
              <a:t>그룹서비스를 지원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3289548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특정 환경에서만 구동되어 게임에서 지원한 의사소통이 현실에선 보기 힘듦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4432384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팀 </a:t>
            </a:r>
            <a:r>
              <a:rPr lang="ko-KR" altLang="en-US" dirty="0" smtClean="0"/>
              <a:t>구성을 </a:t>
            </a:r>
            <a:r>
              <a:rPr lang="ko-KR" altLang="en-US" dirty="0" smtClean="0"/>
              <a:t>사전에 </a:t>
            </a:r>
            <a:r>
              <a:rPr lang="ko-KR" altLang="en-US" dirty="0" smtClean="0"/>
              <a:t>하기가 어려움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1235</TotalTime>
  <Words>704</Words>
  <Application>Microsoft Office PowerPoint</Application>
  <PresentationFormat>화면 슬라이드 쇼(16:10)</PresentationFormat>
  <Paragraphs>285</Paragraphs>
  <Slides>34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5" baseType="lpstr">
      <vt:lpstr>Office 테마</vt:lpstr>
      <vt:lpstr>게이머를 위한  실시간 그룹 구성 시스템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문제점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감사합니다!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실시간 게임 예약관리 소프트웨어 개발</dc:title>
  <dc:creator>전유진</dc:creator>
  <cp:lastModifiedBy>전유진</cp:lastModifiedBy>
  <cp:revision>243</cp:revision>
  <dcterms:created xsi:type="dcterms:W3CDTF">2021-09-14T04:23:32Z</dcterms:created>
  <dcterms:modified xsi:type="dcterms:W3CDTF">2021-12-15T05:17:35Z</dcterms:modified>
</cp:coreProperties>
</file>