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7" r:id="rId3"/>
    <p:sldId id="308" r:id="rId4"/>
    <p:sldId id="309" r:id="rId5"/>
    <p:sldId id="305" r:id="rId6"/>
    <p:sldId id="310" r:id="rId7"/>
    <p:sldId id="311" r:id="rId8"/>
    <p:sldId id="312" r:id="rId9"/>
    <p:sldId id="316" r:id="rId10"/>
    <p:sldId id="313" r:id="rId11"/>
    <p:sldId id="314" r:id="rId12"/>
    <p:sldId id="315" r:id="rId13"/>
  </p:sldIdLst>
  <p:sldSz cx="9904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125">
          <p15:clr>
            <a:srgbClr val="A4A3A4"/>
          </p15:clr>
        </p15:guide>
        <p15:guide id="5" pos="6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0739" autoAdjust="0"/>
  </p:normalViewPr>
  <p:slideViewPr>
    <p:cSldViewPr showGuides="1">
      <p:cViewPr varScale="1">
        <p:scale>
          <a:sx n="113" d="100"/>
          <a:sy n="113" d="100"/>
        </p:scale>
        <p:origin x="2516" y="68"/>
      </p:cViewPr>
      <p:guideLst>
        <p:guide orient="horz" pos="935"/>
        <p:guide orient="horz" pos="527"/>
        <p:guide orient="horz" pos="3974"/>
        <p:guide pos="125"/>
        <p:guide pos="6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B801B-EEFA-4E23-883A-46213EB47A55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FE743-BA1D-4E64-9D1E-04E3D452D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7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6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4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6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7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9A6-5EDE-4097-BE9F-2D1BE32975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4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904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40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36" y="274638"/>
            <a:ext cx="6479970" cy="418058"/>
          </a:xfrm>
        </p:spPr>
        <p:txBody>
          <a:bodyPr>
            <a:noAutofit/>
          </a:bodyPr>
          <a:lstStyle>
            <a:lvl1pPr algn="l">
              <a:defRPr sz="24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7" name="그룹 6"/>
          <p:cNvGrpSpPr>
            <a:grpSpLocks/>
          </p:cNvGrpSpPr>
          <p:nvPr userDrawn="1"/>
        </p:nvGrpSpPr>
        <p:grpSpPr bwMode="auto">
          <a:xfrm>
            <a:off x="1798" y="764704"/>
            <a:ext cx="9904413" cy="36000"/>
            <a:chOff x="0" y="1726203"/>
            <a:chExt cx="9019444" cy="71438"/>
          </a:xfrm>
        </p:grpSpPr>
        <p:sp>
          <p:nvSpPr>
            <p:cNvPr id="8" name="직사각형 7"/>
            <p:cNvSpPr>
              <a:spLocks noChangeArrowheads="1"/>
            </p:cNvSpPr>
            <p:nvPr userDrawn="1"/>
          </p:nvSpPr>
          <p:spPr bwMode="auto">
            <a:xfrm>
              <a:off x="19050" y="1726203"/>
              <a:ext cx="9000394" cy="71438"/>
            </a:xfrm>
            <a:prstGeom prst="rect">
              <a:avLst/>
            </a:prstGeom>
            <a:solidFill>
              <a:srgbClr val="1F497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/>
              <a:endParaRPr lang="ko-KR" altLang="en-US" dirty="0">
                <a:solidFill>
                  <a:srgbClr val="FFFFFF"/>
                </a:solidFill>
                <a:latin typeface="돋움" pitchFamily="50" charset="-127"/>
                <a:ea typeface="HY견고딕" pitchFamily="18" charset="-127"/>
              </a:endParaRPr>
            </a:p>
          </p:txBody>
        </p:sp>
        <p:grpSp>
          <p:nvGrpSpPr>
            <p:cNvPr id="9" name="그룹 21"/>
            <p:cNvGrpSpPr>
              <a:grpSpLocks/>
            </p:cNvGrpSpPr>
            <p:nvPr userDrawn="1"/>
          </p:nvGrpSpPr>
          <p:grpSpPr bwMode="auto">
            <a:xfrm>
              <a:off x="0" y="1726203"/>
              <a:ext cx="1074128" cy="71438"/>
              <a:chOff x="142844" y="1928802"/>
              <a:chExt cx="1074128" cy="71438"/>
            </a:xfrm>
          </p:grpSpPr>
          <p:sp>
            <p:nvSpPr>
              <p:cNvPr id="10" name="직사각형 9"/>
              <p:cNvSpPr>
                <a:spLocks noChangeArrowheads="1"/>
              </p:cNvSpPr>
              <p:nvPr userDrawn="1"/>
            </p:nvSpPr>
            <p:spPr bwMode="auto">
              <a:xfrm>
                <a:off x="142844" y="1928802"/>
                <a:ext cx="360485" cy="71438"/>
              </a:xfrm>
              <a:prstGeom prst="rect">
                <a:avLst/>
              </a:prstGeom>
              <a:solidFill>
                <a:srgbClr val="005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  <p:sp>
            <p:nvSpPr>
              <p:cNvPr id="11" name="직사각형 10"/>
              <p:cNvSpPr>
                <a:spLocks noChangeArrowheads="1"/>
              </p:cNvSpPr>
              <p:nvPr userDrawn="1"/>
            </p:nvSpPr>
            <p:spPr bwMode="auto">
              <a:xfrm>
                <a:off x="500398" y="1928802"/>
                <a:ext cx="359020" cy="71438"/>
              </a:xfrm>
              <a:prstGeom prst="rect">
                <a:avLst/>
              </a:prstGeom>
              <a:solidFill>
                <a:srgbClr val="ED2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  <p:sp>
            <p:nvSpPr>
              <p:cNvPr id="12" name="직사각형 11"/>
              <p:cNvSpPr>
                <a:spLocks noChangeArrowheads="1"/>
              </p:cNvSpPr>
              <p:nvPr userDrawn="1"/>
            </p:nvSpPr>
            <p:spPr bwMode="auto">
              <a:xfrm>
                <a:off x="856487" y="1928802"/>
                <a:ext cx="360485" cy="71438"/>
              </a:xfrm>
              <a:prstGeom prst="rect">
                <a:avLst/>
              </a:prstGeom>
              <a:solidFill>
                <a:srgbClr val="F85F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8" name="슬라이드 번호 개체 틀 5"/>
          <p:cNvSpPr txBox="1">
            <a:spLocks/>
          </p:cNvSpPr>
          <p:nvPr userDrawn="1"/>
        </p:nvSpPr>
        <p:spPr>
          <a:xfrm>
            <a:off x="4240326" y="6534735"/>
            <a:ext cx="711880" cy="169862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662786A7-5A0B-4454-88AD-F3B497608469}" type="slidenum">
              <a:rPr kumimoji="0" lang="en-US" altLang="ko-KR" sz="1100" b="1">
                <a:solidFill>
                  <a:srgbClr val="595959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kumimoji="0" lang="en-US" altLang="en-US" sz="1100" b="1" dirty="0">
              <a:solidFill>
                <a:srgbClr val="595959"/>
              </a:solidFill>
              <a:latin typeface="+mn-ea"/>
              <a:ea typeface="+mn-ea"/>
              <a:cs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60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36" y="274638"/>
            <a:ext cx="8913972" cy="418058"/>
          </a:xfrm>
        </p:spPr>
        <p:txBody>
          <a:bodyPr>
            <a:noAutofit/>
          </a:bodyPr>
          <a:lstStyle>
            <a:lvl1pPr algn="l">
              <a:defRPr sz="24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7" name="그룹 6"/>
          <p:cNvGrpSpPr>
            <a:grpSpLocks/>
          </p:cNvGrpSpPr>
          <p:nvPr userDrawn="1"/>
        </p:nvGrpSpPr>
        <p:grpSpPr bwMode="auto">
          <a:xfrm>
            <a:off x="1798" y="764704"/>
            <a:ext cx="9904413" cy="36000"/>
            <a:chOff x="0" y="1726203"/>
            <a:chExt cx="9019444" cy="71438"/>
          </a:xfrm>
        </p:grpSpPr>
        <p:sp>
          <p:nvSpPr>
            <p:cNvPr id="8" name="직사각형 7"/>
            <p:cNvSpPr>
              <a:spLocks noChangeArrowheads="1"/>
            </p:cNvSpPr>
            <p:nvPr userDrawn="1"/>
          </p:nvSpPr>
          <p:spPr bwMode="auto">
            <a:xfrm>
              <a:off x="19050" y="1726203"/>
              <a:ext cx="9000394" cy="71438"/>
            </a:xfrm>
            <a:prstGeom prst="rect">
              <a:avLst/>
            </a:prstGeom>
            <a:solidFill>
              <a:srgbClr val="1F497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/>
              <a:endParaRPr lang="ko-KR" altLang="en-US" dirty="0">
                <a:solidFill>
                  <a:srgbClr val="FFFFFF"/>
                </a:solidFill>
                <a:latin typeface="돋움" pitchFamily="50" charset="-127"/>
                <a:ea typeface="HY견고딕" pitchFamily="18" charset="-127"/>
              </a:endParaRPr>
            </a:p>
          </p:txBody>
        </p:sp>
        <p:grpSp>
          <p:nvGrpSpPr>
            <p:cNvPr id="9" name="그룹 21"/>
            <p:cNvGrpSpPr>
              <a:grpSpLocks/>
            </p:cNvGrpSpPr>
            <p:nvPr userDrawn="1"/>
          </p:nvGrpSpPr>
          <p:grpSpPr bwMode="auto">
            <a:xfrm>
              <a:off x="0" y="1726203"/>
              <a:ext cx="1074128" cy="71438"/>
              <a:chOff x="142844" y="1928802"/>
              <a:chExt cx="1074128" cy="71438"/>
            </a:xfrm>
          </p:grpSpPr>
          <p:sp>
            <p:nvSpPr>
              <p:cNvPr id="10" name="직사각형 9"/>
              <p:cNvSpPr>
                <a:spLocks noChangeArrowheads="1"/>
              </p:cNvSpPr>
              <p:nvPr userDrawn="1"/>
            </p:nvSpPr>
            <p:spPr bwMode="auto">
              <a:xfrm>
                <a:off x="142844" y="1928802"/>
                <a:ext cx="360485" cy="71438"/>
              </a:xfrm>
              <a:prstGeom prst="rect">
                <a:avLst/>
              </a:prstGeom>
              <a:solidFill>
                <a:srgbClr val="0056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  <p:sp>
            <p:nvSpPr>
              <p:cNvPr id="11" name="직사각형 10"/>
              <p:cNvSpPr>
                <a:spLocks noChangeArrowheads="1"/>
              </p:cNvSpPr>
              <p:nvPr userDrawn="1"/>
            </p:nvSpPr>
            <p:spPr bwMode="auto">
              <a:xfrm>
                <a:off x="500398" y="1928802"/>
                <a:ext cx="359020" cy="71438"/>
              </a:xfrm>
              <a:prstGeom prst="rect">
                <a:avLst/>
              </a:prstGeom>
              <a:solidFill>
                <a:srgbClr val="ED2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  <p:sp>
            <p:nvSpPr>
              <p:cNvPr id="12" name="직사각형 11"/>
              <p:cNvSpPr>
                <a:spLocks noChangeArrowheads="1"/>
              </p:cNvSpPr>
              <p:nvPr userDrawn="1"/>
            </p:nvSpPr>
            <p:spPr bwMode="auto">
              <a:xfrm>
                <a:off x="856487" y="1928802"/>
                <a:ext cx="360485" cy="71438"/>
              </a:xfrm>
              <a:prstGeom prst="rect">
                <a:avLst/>
              </a:prstGeom>
              <a:solidFill>
                <a:srgbClr val="F85F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dirty="0">
                  <a:solidFill>
                    <a:srgbClr val="FFFFFF"/>
                  </a:solidFill>
                  <a:latin typeface="돋움" pitchFamily="50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6" name="직사각형 15"/>
          <p:cNvSpPr/>
          <p:nvPr userDrawn="1"/>
        </p:nvSpPr>
        <p:spPr>
          <a:xfrm>
            <a:off x="0" y="6381328"/>
            <a:ext cx="9904413" cy="476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3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4240326" y="6534735"/>
            <a:ext cx="711880" cy="169862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662786A7-5A0B-4454-88AD-F3B497608469}" type="slidenum">
              <a:rPr kumimoji="0" lang="en-US" altLang="ko-KR" sz="1100" b="1">
                <a:solidFill>
                  <a:srgbClr val="595959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kumimoji="0" lang="en-US" altLang="en-US" sz="1100" b="1" dirty="0">
              <a:solidFill>
                <a:srgbClr val="595959"/>
              </a:solidFill>
              <a:latin typeface="+mn-ea"/>
              <a:ea typeface="+mn-ea"/>
              <a:cs typeface="맑은 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151" y="6423823"/>
            <a:ext cx="10953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14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A573-A9EF-468B-8C0D-8CE5C0B95A8D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AE14-5D0B-449A-AD39-CBAC53EE81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90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2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그림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ChangeArrowheads="1"/>
          </p:cNvSpPr>
          <p:nvPr userDrawn="1"/>
        </p:nvSpPr>
        <p:spPr bwMode="black">
          <a:xfrm>
            <a:off x="4250644" y="2852738"/>
            <a:ext cx="5653769" cy="5762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17"/>
          <p:cNvSpPr>
            <a:spLocks noChangeArrowheads="1"/>
          </p:cNvSpPr>
          <p:nvPr userDrawn="1"/>
        </p:nvSpPr>
        <p:spPr bwMode="black">
          <a:xfrm>
            <a:off x="0" y="2781300"/>
            <a:ext cx="9904413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gray">
          <a:xfrm>
            <a:off x="6570272" y="0"/>
            <a:ext cx="3334141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19"/>
          <p:cNvSpPr>
            <a:spLocks noChangeShapeType="1"/>
          </p:cNvSpPr>
          <p:nvPr userDrawn="1"/>
        </p:nvSpPr>
        <p:spPr bwMode="white">
          <a:xfrm>
            <a:off x="6580589" y="2306638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20"/>
          <p:cNvSpPr>
            <a:spLocks noChangeShapeType="1"/>
          </p:cNvSpPr>
          <p:nvPr userDrawn="1"/>
        </p:nvSpPr>
        <p:spPr bwMode="white">
          <a:xfrm>
            <a:off x="6580589" y="2444750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21"/>
          <p:cNvSpPr>
            <a:spLocks noChangeShapeType="1"/>
          </p:cNvSpPr>
          <p:nvPr userDrawn="1"/>
        </p:nvSpPr>
        <p:spPr bwMode="white">
          <a:xfrm>
            <a:off x="6580589" y="2541588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22"/>
          <p:cNvSpPr>
            <a:spLocks noChangeShapeType="1"/>
          </p:cNvSpPr>
          <p:nvPr userDrawn="1"/>
        </p:nvSpPr>
        <p:spPr bwMode="white">
          <a:xfrm>
            <a:off x="6580589" y="2689225"/>
            <a:ext cx="3313507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3079654" y="3933825"/>
            <a:ext cx="4993475" cy="50323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ctrTitle"/>
          </p:nvPr>
        </p:nvSpPr>
        <p:spPr bwMode="white">
          <a:xfrm>
            <a:off x="4405401" y="2809876"/>
            <a:ext cx="5499013" cy="5762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</a:t>
            </a:r>
          </a:p>
        </p:txBody>
      </p:sp>
      <p:sp>
        <p:nvSpPr>
          <p:cNvPr id="13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" name="Rectangle 3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98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9ABF6-9DEA-4B31-8F95-C3E5D1EE7F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92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1043" y="188913"/>
            <a:ext cx="6850552" cy="692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60294" y="1412875"/>
            <a:ext cx="4286754" cy="489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2123" y="1412875"/>
            <a:ext cx="4286753" cy="489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57B3-7D10-4DB3-964A-06C0AC9E9C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5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441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75004" y="860209"/>
            <a:ext cx="3201252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kumimoji="1" lang="en-US" altLang="ko-KR" sz="3599" spc="50" dirty="0" smtClean="0">
                <a:ln w="6350">
                  <a:noFill/>
                  <a:prstDash val="solid"/>
                </a:ln>
                <a:gradFill flip="none" rotWithShape="1">
                  <a:gsLst>
                    <a:gs pos="417">
                      <a:srgbClr val="72717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다음_SemiBold" panose="02000700060000000000" pitchFamily="2" charset="-127"/>
                <a:ea typeface="다음_SemiBold" panose="02000700060000000000" pitchFamily="2" charset="-127"/>
              </a:rPr>
              <a:t>CONTENTS</a:t>
            </a:r>
            <a:endParaRPr kumimoji="1" lang="ko-KR" altLang="en-US" sz="3599" spc="50" dirty="0">
              <a:ln w="6350">
                <a:noFill/>
                <a:prstDash val="solid"/>
              </a:ln>
              <a:gradFill flip="none" rotWithShape="1">
                <a:gsLst>
                  <a:gs pos="417">
                    <a:srgbClr val="72717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704989" y="5547765"/>
            <a:ext cx="57701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Start-Up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0157" y="1742471"/>
            <a:ext cx="4352475" cy="432000"/>
          </a:xfrm>
          <a:prstGeom prst="rect">
            <a:avLst/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평행 사변형 11"/>
          <p:cNvSpPr/>
          <p:nvPr/>
        </p:nvSpPr>
        <p:spPr>
          <a:xfrm>
            <a:off x="4594832" y="1742471"/>
            <a:ext cx="1350833" cy="432000"/>
          </a:xfrm>
          <a:prstGeom prst="parallelogram">
            <a:avLst>
              <a:gd name="adj" fmla="val 89134"/>
            </a:avLst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4952207" y="1782095"/>
            <a:ext cx="4491376" cy="35275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항목입력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4016254" y="1610880"/>
            <a:ext cx="936544" cy="561900"/>
          </a:xfrm>
        </p:spPr>
        <p:txBody>
          <a:bodyPr>
            <a:noAutofit/>
          </a:bodyPr>
          <a:lstStyle>
            <a:lvl1pPr marL="0" indent="0" algn="r" defTabSz="914212" rtl="0" eaLnBrk="1" latinLnBrk="1" hangingPunct="1">
              <a:buNone/>
              <a:defRPr lang="ko-KR" altLang="en-US" sz="3599" kern="1200" spc="-50" dirty="0">
                <a:solidFill>
                  <a:srgbClr val="91AFC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No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64" y="6633584"/>
            <a:ext cx="1548766" cy="1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070" y="-629"/>
            <a:ext cx="9904413" cy="36257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369375"/>
            <a:ext cx="9904413" cy="477340"/>
          </a:xfrm>
          <a:prstGeom prst="rect">
            <a:avLst/>
          </a:prstGeom>
          <a:pattFill prst="ltDnDiag">
            <a:fgClr>
              <a:srgbClr val="E8E8E8"/>
            </a:fgClr>
            <a:bgClr>
              <a:schemeClr val="bg1"/>
            </a:bgClr>
          </a:pattFill>
          <a:ln>
            <a:noFill/>
          </a:ln>
          <a:effectLst>
            <a:outerShdw blurRad="25400" dist="127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623467" y="87379"/>
            <a:ext cx="19498" cy="180000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333375"/>
            <a:ext cx="9904413" cy="36000"/>
          </a:xfrm>
          <a:prstGeom prst="rect">
            <a:avLst/>
          </a:prstGeom>
          <a:gradFill>
            <a:gsLst>
              <a:gs pos="0">
                <a:srgbClr val="628CBA"/>
              </a:gs>
              <a:gs pos="67000">
                <a:srgbClr val="91CAC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724777" y="58649"/>
            <a:ext cx="6255330" cy="215444"/>
          </a:xfrm>
        </p:spPr>
        <p:txBody>
          <a:bodyPr wrap="square" lIns="0" tIns="0" rIns="0" bIns="0">
            <a:spAutoFit/>
          </a:bodyPr>
          <a:lstStyle>
            <a:lvl1pPr marL="0" indent="0" algn="l" defTabSz="914212" rtl="0" eaLnBrk="1" fontAlgn="base" latin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ko-KR" altLang="en-US" sz="1400" b="1" kern="1200" spc="-50" baseline="0" dirty="0">
                <a:solidFill>
                  <a:srgbClr val="628CB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1686" y="445070"/>
            <a:ext cx="6786420" cy="325952"/>
          </a:xfrm>
        </p:spPr>
        <p:txBody>
          <a:bodyPr wrap="square" lIns="0" tIns="0" rIns="0" bIns="1800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20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1684" y="72189"/>
            <a:ext cx="269965" cy="192813"/>
          </a:xfrm>
        </p:spPr>
        <p:txBody>
          <a:bodyPr lIns="0" tIns="0" rIns="0" bIns="0" anchor="ctr">
            <a:noAutofit/>
          </a:bodyPr>
          <a:lstStyle>
            <a:lvl1pPr marL="0" indent="0" algn="r" defTabSz="914212" rtl="0" eaLnBrk="1" fontAlgn="base" latinLnBrk="1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kumimoji="1" lang="ko-KR" altLang="en-US" sz="1800" b="0" kern="1200" spc="-50" baseline="0" dirty="0" smtClean="0">
                <a:ln w="6350">
                  <a:solidFill>
                    <a:srgbClr val="3C5A7C"/>
                  </a:solidFill>
                </a:ln>
                <a:gradFill>
                  <a:gsLst>
                    <a:gs pos="15000">
                      <a:srgbClr val="CCD8E6"/>
                    </a:gs>
                    <a:gs pos="50000">
                      <a:srgbClr val="557FAC"/>
                    </a:gs>
                    <a:gs pos="100000">
                      <a:schemeClr val="bg1"/>
                    </a:gs>
                    <a:gs pos="0">
                      <a:schemeClr val="bg1"/>
                    </a:gs>
                    <a:gs pos="85000">
                      <a:srgbClr val="CCD8E6"/>
                    </a:gs>
                  </a:gsLst>
                  <a:lin ang="5400000" scaled="0"/>
                </a:gradFill>
                <a:latin typeface="Arial" pitchFamily="34" charset="0"/>
                <a:ea typeface="+mj-ea"/>
                <a:cs typeface="Arial" pitchFamily="34" charset="0"/>
              </a:defRPr>
            </a:lvl1pPr>
            <a:lvl2pPr marL="457107" indent="0">
              <a:buNone/>
              <a:defRPr sz="1200"/>
            </a:lvl2pPr>
            <a:lvl3pPr marL="914212" indent="0">
              <a:buNone/>
              <a:defRPr sz="10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30" indent="0">
              <a:buNone/>
              <a:defRPr sz="900"/>
            </a:lvl6pPr>
            <a:lvl7pPr marL="2742636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no</a:t>
            </a:r>
            <a:endParaRPr lang="ko-KR" altLang="en-US" dirty="0" smtClean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0107" y="6786009"/>
            <a:ext cx="2924306" cy="71995"/>
          </a:xfrm>
          <a:prstGeom prst="rect">
            <a:avLst/>
          </a:prstGeom>
          <a:solidFill>
            <a:srgbClr val="91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직사각형 19"/>
          <p:cNvSpPr/>
          <p:nvPr userDrawn="1"/>
        </p:nvSpPr>
        <p:spPr>
          <a:xfrm>
            <a:off x="9041645" y="6584907"/>
            <a:ext cx="862768" cy="201098"/>
          </a:xfrm>
          <a:prstGeom prst="rect">
            <a:avLst/>
          </a:prstGeom>
          <a:solidFill>
            <a:srgbClr val="91C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대각선 방향의 모서리가 둥근 사각형 20"/>
          <p:cNvSpPr/>
          <p:nvPr userDrawn="1"/>
        </p:nvSpPr>
        <p:spPr>
          <a:xfrm>
            <a:off x="8754055" y="6442033"/>
            <a:ext cx="575180" cy="3439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직사각형 21"/>
          <p:cNvSpPr/>
          <p:nvPr userDrawn="1"/>
        </p:nvSpPr>
        <p:spPr>
          <a:xfrm>
            <a:off x="6044154" y="6614418"/>
            <a:ext cx="29782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r" defTabSz="914212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Software </a:t>
            </a:r>
            <a:r>
              <a:rPr lang="ko-KR" altLang="en-US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융합 </a:t>
            </a:r>
            <a:r>
              <a:rPr lang="en-US" altLang="ko-KR" sz="800" b="1" i="1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rPr>
              <a:t>Project</a:t>
            </a:r>
            <a:endParaRPr lang="ko-KR" altLang="en-US" sz="800" b="1" i="1" kern="1200" spc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3" name="평행 사변형 22"/>
          <p:cNvSpPr/>
          <p:nvPr userDrawn="1"/>
        </p:nvSpPr>
        <p:spPr>
          <a:xfrm>
            <a:off x="1286387" y="6786009"/>
            <a:ext cx="5822093" cy="76757"/>
          </a:xfrm>
          <a:prstGeom prst="parallelogram">
            <a:avLst>
              <a:gd name="adj" fmla="val 70788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24" name="슬라이드 번호 개체 틀 3"/>
          <p:cNvSpPr txBox="1">
            <a:spLocks/>
          </p:cNvSpPr>
          <p:nvPr userDrawn="1"/>
        </p:nvSpPr>
        <p:spPr>
          <a:xfrm>
            <a:off x="9384742" y="6651955"/>
            <a:ext cx="467925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400D59-A108-4D70-9FC9-3FDDD9A136AC}" type="slidenum">
              <a:rPr lang="en-US" altLang="ko-KR" sz="1000" smtClean="0"/>
              <a:pPr/>
              <a:t>‹#›</a:t>
            </a:fld>
            <a:endParaRPr 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50434" y="1412776"/>
            <a:ext cx="9202966" cy="4923308"/>
          </a:xfrm>
        </p:spPr>
        <p:txBody>
          <a:bodyPr>
            <a:normAutofit/>
          </a:bodyPr>
          <a:lstStyle>
            <a:lvl1pPr marL="265059" indent="-265059" latinLnBrk="0">
              <a:spcBef>
                <a:spcPts val="1000"/>
              </a:spcBef>
              <a:buFont typeface="+mj-lt"/>
              <a:buAutoNum type="arabicPeriod"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171" indent="-184112" latinLnBrk="0">
              <a:spcBef>
                <a:spcPts val="600"/>
              </a:spcBef>
              <a:buFont typeface="Wingdings" panose="05000000000000000000" pitchFamily="2" charset="2"/>
              <a:buChar char="§"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20584" indent="-171415" latinLnBrk="0">
              <a:spcBef>
                <a:spcPts val="300"/>
              </a:spcBef>
              <a:buFont typeface="맑은 고딕" panose="020B0503020000020004" pitchFamily="50" charset="-127"/>
              <a:buChar char="-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526082" y="265002"/>
            <a:ext cx="2027318" cy="180071"/>
          </a:xfrm>
          <a:prstGeom prst="roundRect">
            <a:avLst>
              <a:gd name="adj" fmla="val 50000"/>
            </a:avLst>
          </a:prstGeom>
          <a:solidFill>
            <a:srgbClr val="71BBAF"/>
          </a:solidFill>
          <a:ln>
            <a:solidFill>
              <a:srgbClr val="91C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7942048" y="235959"/>
            <a:ext cx="1369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Software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융합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Project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50783" y="981079"/>
            <a:ext cx="9202850" cy="360363"/>
          </a:xfrm>
        </p:spPr>
        <p:txBody>
          <a:bodyPr>
            <a:noAutofit/>
          </a:bodyPr>
          <a:lstStyle>
            <a:lvl1pPr marL="342829" indent="-342829">
              <a:buFont typeface="Wingdings" panose="05000000000000000000" pitchFamily="2" charset="2"/>
              <a:buChar char="q"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64" y="6633584"/>
            <a:ext cx="1548766" cy="1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3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5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2" y="6356355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A573-A9EF-468B-8C0D-8CE5C0B95A8D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5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5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AE14-5D0B-449A-AD39-CBAC53EE81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4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5942" y="1798861"/>
            <a:ext cx="4496718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강의 계획서 </a:t>
            </a:r>
            <a:r>
              <a:rPr kumimoji="0"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&amp; 1</a:t>
            </a:r>
            <a:r>
              <a:rPr kumimoji="0"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강</a:t>
            </a:r>
            <a:endParaRPr kumimoji="0"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27870" y="1052736"/>
            <a:ext cx="49287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ko-KR" sz="3500" b="1" dirty="0" smtClean="0">
                <a:solidFill>
                  <a:srgbClr val="85CA3A"/>
                </a:solidFill>
                <a:ea typeface="맑은 고딕" pitchFamily="50" charset="-127"/>
              </a:rPr>
              <a:t>[Software </a:t>
            </a:r>
            <a:r>
              <a:rPr kumimoji="0" lang="ko-KR" altLang="en-US" sz="3500" b="1" dirty="0" smtClean="0">
                <a:solidFill>
                  <a:srgbClr val="85CA3A"/>
                </a:solidFill>
                <a:ea typeface="맑은 고딕" pitchFamily="50" charset="-127"/>
              </a:rPr>
              <a:t>융합</a:t>
            </a:r>
            <a:r>
              <a:rPr kumimoji="0" lang="en-US" altLang="ko-KR" sz="3500" b="1" dirty="0" smtClean="0">
                <a:solidFill>
                  <a:srgbClr val="85CA3A"/>
                </a:solidFill>
                <a:ea typeface="맑은 고딕" pitchFamily="50" charset="-127"/>
              </a:rPr>
              <a:t> Project]</a:t>
            </a:r>
            <a:endParaRPr kumimoji="0" lang="ko-KR" altLang="en-US" sz="3500" b="1" dirty="0">
              <a:solidFill>
                <a:srgbClr val="85CA3A"/>
              </a:solidFill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43652" y="3429000"/>
            <a:ext cx="1981200" cy="288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dirty="0" smtClean="0"/>
              <a:t>2021. </a:t>
            </a:r>
            <a:r>
              <a:rPr kumimoji="0" lang="en-US" altLang="ko-KR" sz="1500" dirty="0" smtClean="0"/>
              <a:t>03</a:t>
            </a:r>
            <a:endParaRPr kumimoji="0" lang="ko-KR" altLang="en-US" sz="1500" dirty="0"/>
          </a:p>
        </p:txBody>
      </p:sp>
      <p:sp>
        <p:nvSpPr>
          <p:cNvPr id="2" name="TextBox 1"/>
          <p:cNvSpPr txBox="1"/>
          <p:nvPr/>
        </p:nvSpPr>
        <p:spPr>
          <a:xfrm>
            <a:off x="2581845" y="4437112"/>
            <a:ext cx="1768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교수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윤  경  섭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개발 단계별 설명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45174"/>
              </p:ext>
            </p:extLst>
          </p:nvPr>
        </p:nvGraphicFramePr>
        <p:xfrm>
          <a:off x="542864" y="1719255"/>
          <a:ext cx="8818685" cy="46401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strike="noStrike" kern="1200" baseline="0" dirty="0" smtClean="0"/>
                        <a:t>요구분석</a:t>
                      </a:r>
                      <a:endParaRPr lang="ko-KR" altLang="en-US" sz="1800" b="1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baseline="0" dirty="0" smtClean="0"/>
                        <a:t>- </a:t>
                      </a:r>
                      <a:r>
                        <a:rPr lang="ko-KR" altLang="en-US" sz="1200" u="none" strike="noStrike" kern="1200" baseline="0" smtClean="0"/>
                        <a:t>시스템이 향후에 적용될 조직의 구조와 업무 관계를 분석</a:t>
                      </a:r>
                      <a:endParaRPr lang="en-US" altLang="ko-KR" sz="1200" u="none" strike="noStrike" kern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u="none" strike="noStrike" kern="1200" baseline="0" dirty="0" smtClean="0"/>
                        <a:t>AS-IS </a:t>
                      </a:r>
                      <a:r>
                        <a:rPr lang="ko-KR" altLang="en-US" sz="1200" u="none" strike="noStrike" kern="1200" baseline="0" dirty="0" smtClean="0"/>
                        <a:t>분석을 통해 </a:t>
                      </a:r>
                      <a:r>
                        <a:rPr lang="ko-KR" altLang="en-US" sz="1200" u="none" strike="noStrike" kern="1200" baseline="0" smtClean="0"/>
                        <a:t>문제점을 도출</a:t>
                      </a:r>
                      <a:endParaRPr lang="en-US" altLang="ko-KR" sz="1200" u="none" strike="noStrike" kern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u="none" strike="noStrike" kern="1200" baseline="0" dirty="0" smtClean="0"/>
                        <a:t>TO-BE</a:t>
                      </a:r>
                      <a:r>
                        <a:rPr lang="ko-KR" altLang="en-US" sz="1200" u="none" strike="noStrike" kern="1200" baseline="0" smtClean="0"/>
                        <a:t>를 통한 향후 개선사항을 설계</a:t>
                      </a:r>
                      <a:endParaRPr lang="en-US" altLang="ko-KR" sz="1200" u="none" strike="noStrike" kern="1200" baseline="0" dirty="0" smtClean="0"/>
                    </a:p>
                    <a:p>
                      <a:r>
                        <a:rPr lang="en-US" altLang="ko-KR" sz="1200" u="none" strike="noStrike" kern="1200" baseline="0" dirty="0" smtClean="0"/>
                        <a:t>- </a:t>
                      </a:r>
                      <a:r>
                        <a:rPr lang="ko-KR" altLang="en-US" sz="1200" u="none" strike="noStrike" kern="1200" baseline="0" smtClean="0"/>
                        <a:t>고객</a:t>
                      </a:r>
                      <a:r>
                        <a:rPr lang="en-US" altLang="ko-KR" sz="1200" u="none" strike="noStrike" kern="1200" baseline="0" dirty="0" smtClean="0"/>
                        <a:t>, </a:t>
                      </a:r>
                      <a:r>
                        <a:rPr lang="ko-KR" altLang="en-US" sz="1200" u="none" strike="noStrike" kern="1200" baseline="0" dirty="0" smtClean="0"/>
                        <a:t>사용자</a:t>
                      </a:r>
                      <a:r>
                        <a:rPr lang="en-US" altLang="ko-KR" sz="1200" u="none" strike="noStrike" kern="1200" baseline="0" dirty="0" smtClean="0"/>
                        <a:t>, </a:t>
                      </a:r>
                      <a:r>
                        <a:rPr lang="ko-KR" altLang="en-US" sz="1200" u="none" strike="noStrike" kern="1200" baseline="0" dirty="0" smtClean="0"/>
                        <a:t>개발자 간에 </a:t>
                      </a:r>
                      <a:r>
                        <a:rPr lang="ko-KR" altLang="en-US" sz="1200" u="none" strike="noStrike" kern="1200" baseline="0" smtClean="0"/>
                        <a:t>대상 업무와 프로그램에 대한 개념화</a:t>
                      </a:r>
                      <a:endParaRPr lang="en-US" altLang="ko-KR" sz="1200" u="none" strike="noStrike" kern="1200" baseline="0" dirty="0" smtClean="0"/>
                    </a:p>
                    <a:p>
                      <a:r>
                        <a:rPr lang="en-US" altLang="ko-KR" sz="1200" u="none" strike="noStrike" kern="1200" baseline="0" dirty="0" smtClean="0"/>
                        <a:t>- </a:t>
                      </a:r>
                      <a:r>
                        <a:rPr lang="ko-KR" altLang="en-US" sz="1200" u="none" strike="noStrike" kern="1200" baseline="0" dirty="0" smtClean="0"/>
                        <a:t>사용자 </a:t>
                      </a:r>
                      <a:r>
                        <a:rPr lang="ko-KR" altLang="en-US" sz="1200" u="none" strike="noStrike" kern="1200" baseline="0" smtClean="0"/>
                        <a:t>요구사항을 정의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strike="noStrike" kern="1200" baseline="0" dirty="0" smtClean="0"/>
                        <a:t>분석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u="none" strike="noStrike" kern="1200" baseline="0" dirty="0" smtClean="0"/>
                        <a:t>사용자로부터 정의된 요구사항을 명확하게 정의하고 상호간의 관점에서 구체화 필요</a:t>
                      </a:r>
                      <a:endParaRPr lang="en-US" altLang="ko-KR" sz="1200" u="none" strike="noStrike" kern="1200" baseline="0" dirty="0" smtClean="0"/>
                    </a:p>
                    <a:p>
                      <a:r>
                        <a:rPr lang="en-US" altLang="ko-KR" sz="1200" u="none" strike="noStrike" kern="1200" baseline="0" dirty="0" smtClean="0"/>
                        <a:t>- </a:t>
                      </a:r>
                      <a:r>
                        <a:rPr lang="ko-KR" altLang="en-US" sz="1200" u="none" strike="noStrike" kern="1200" baseline="0" dirty="0" smtClean="0"/>
                        <a:t>개발할 시스템 구조를 정의하여</a:t>
                      </a:r>
                      <a:r>
                        <a:rPr lang="en-US" altLang="ko-KR" sz="1200" u="none" strike="noStrike" kern="1200" baseline="0" dirty="0" smtClean="0"/>
                        <a:t>, </a:t>
                      </a:r>
                      <a:r>
                        <a:rPr lang="ko-KR" altLang="en-US" sz="1200" u="none" strike="noStrike" kern="1200" baseline="0" smtClean="0"/>
                        <a:t>시스템의 아키텍쳐를 정의</a:t>
                      </a:r>
                      <a:endParaRPr lang="en-US" altLang="ko-KR" sz="1200" u="none" strike="noStrike" kern="1200" baseline="0" dirty="0" smtClean="0"/>
                    </a:p>
                    <a:p>
                      <a:r>
                        <a:rPr lang="en-US" altLang="ko-KR" sz="1200" u="none" strike="noStrike" kern="1200" baseline="0" dirty="0" smtClean="0"/>
                        <a:t>- </a:t>
                      </a:r>
                      <a:r>
                        <a:rPr lang="ko-KR" altLang="en-US" sz="1200" u="none" strike="noStrike" kern="1200" baseline="0" smtClean="0"/>
                        <a:t>인터뷰</a:t>
                      </a:r>
                      <a:r>
                        <a:rPr lang="en-US" altLang="ko-KR" sz="1200" u="none" strike="noStrike" kern="1200" baseline="0" dirty="0" smtClean="0"/>
                        <a:t>, </a:t>
                      </a:r>
                      <a:r>
                        <a:rPr lang="ko-KR" altLang="en-US" sz="1200" u="none" strike="noStrike" kern="1200" baseline="0" smtClean="0"/>
                        <a:t>데이터분석</a:t>
                      </a:r>
                      <a:r>
                        <a:rPr lang="en-US" altLang="ko-KR" sz="1200" u="none" strike="noStrike" kern="1200" baseline="0" dirty="0" smtClean="0"/>
                        <a:t>, </a:t>
                      </a:r>
                      <a:r>
                        <a:rPr lang="ko-KR" altLang="en-US" sz="1200" u="none" strike="noStrike" kern="1200" baseline="0" smtClean="0"/>
                        <a:t>업무분석</a:t>
                      </a:r>
                      <a:r>
                        <a:rPr lang="en-US" altLang="ko-KR" sz="1200" u="none" strike="noStrike" kern="1200" baseline="0" dirty="0" smtClean="0"/>
                        <a:t>, As-Is </a:t>
                      </a:r>
                      <a:r>
                        <a:rPr lang="ko-KR" altLang="en-US" sz="1200" u="none" strike="noStrike" kern="1200" baseline="0" smtClean="0"/>
                        <a:t>분석단계 요구</a:t>
                      </a:r>
                      <a:endParaRPr lang="en-US" altLang="ko-KR" sz="12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/>
                        <a:t>설계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baseline="0" dirty="0" smtClean="0"/>
                        <a:t>- </a:t>
                      </a:r>
                      <a:r>
                        <a:rPr lang="ko-KR" altLang="en-US" sz="1200" u="none" strike="noStrike" kern="1200" baseline="0" smtClean="0"/>
                        <a:t>분석단계의 결과에 따라 시스템으로 해결할 사항을 설계</a:t>
                      </a:r>
                      <a:endParaRPr lang="en-US" altLang="ko-KR" sz="1200" u="none" strike="noStrike" kern="1200" baseline="0" dirty="0" smtClean="0"/>
                    </a:p>
                    <a:p>
                      <a:r>
                        <a:rPr lang="en-US" altLang="ko-KR" sz="1200" u="none" strike="noStrike" kern="1200" baseline="0" dirty="0" smtClean="0"/>
                        <a:t>- </a:t>
                      </a:r>
                      <a:r>
                        <a:rPr lang="ko-KR" altLang="en-US" sz="1200" u="none" strike="noStrike" kern="1200" baseline="0" dirty="0" smtClean="0"/>
                        <a:t>개발</a:t>
                      </a:r>
                      <a:r>
                        <a:rPr lang="en-US" altLang="ko-KR" sz="1200" u="none" strike="noStrike" kern="1200" baseline="0" dirty="0" smtClean="0"/>
                        <a:t>/</a:t>
                      </a:r>
                      <a:r>
                        <a:rPr lang="ko-KR" altLang="en-US" sz="1200" u="none" strike="noStrike" kern="1200" baseline="0" smtClean="0"/>
                        <a:t>운영 환경을 충분히 고려하고 향후 성능까지 보장할 수 있도록 설계</a:t>
                      </a:r>
                      <a:endParaRPr lang="en-US" altLang="ko-KR" sz="1200" u="none" strike="noStrike" kern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u="none" strike="noStrike" kern="1200" baseline="0" dirty="0" smtClean="0"/>
                        <a:t>테스트 계획서와 시나리오를 준비</a:t>
                      </a:r>
                      <a:endParaRPr lang="en-US" altLang="ko-KR" sz="1200" u="none" strike="noStrike" kern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u="none" strike="noStrike" kern="1200" baseline="0" dirty="0" smtClean="0"/>
                        <a:t>데이터 이관 및 전환사항을 준비</a:t>
                      </a:r>
                      <a:endParaRPr lang="en-US" altLang="ko-KR" sz="12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strike="noStrike" kern="1200" baseline="0" dirty="0" smtClean="0"/>
                        <a:t>개발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baseline="0" dirty="0" smtClean="0"/>
                        <a:t>- </a:t>
                      </a:r>
                      <a:r>
                        <a:rPr lang="ko-KR" altLang="en-US" sz="1200" u="none" strike="noStrike" kern="1200" baseline="0" smtClean="0"/>
                        <a:t>설계문서를 기준으로 개발프레임에 맞춰서 구현</a:t>
                      </a:r>
                      <a:endParaRPr lang="en-US" altLang="ko-KR" sz="1200" u="none" strike="noStrike" kern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u="none" strike="noStrike" kern="1200" baseline="0" dirty="0" smtClean="0"/>
                        <a:t>개발화면당 단위테스트를 실시하고 버그와 에러발생시 해당 모듈을 개선하고 해결함 </a:t>
                      </a:r>
                      <a:endParaRPr lang="en-US" altLang="ko-KR" sz="1200" u="none" strike="noStrike" kern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u="none" strike="noStrike" kern="1200" baseline="0" dirty="0" smtClean="0"/>
                        <a:t>고객이 원하는 결과물과 화면이 실시되었는지 확인</a:t>
                      </a:r>
                      <a:endParaRPr lang="en-US" altLang="ko-KR" sz="12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운영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u="none" strike="noStrike" kern="1200" baseline="0" dirty="0" err="1" smtClean="0"/>
                        <a:t>개발완료된</a:t>
                      </a:r>
                      <a:r>
                        <a:rPr lang="ko-KR" altLang="en-US" sz="1200" u="none" strike="noStrike" kern="1200" baseline="0" dirty="0" smtClean="0"/>
                        <a:t> 시스템에 대한 지속적인 안정화 및 보완</a:t>
                      </a:r>
                      <a:endParaRPr lang="en-US" altLang="ko-KR" sz="1200" u="none" strike="noStrike" kern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시스템 운영에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필요한 제반사항 지원</a:t>
                      </a:r>
                      <a:endParaRPr lang="en-US" altLang="ko-KR" sz="12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소프트웨어  생명주기와 보증활동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761878" y="1719255"/>
            <a:ext cx="8329711" cy="4376318"/>
            <a:chOff x="672" y="1112"/>
            <a:chExt cx="4896" cy="2776"/>
          </a:xfrm>
        </p:grpSpPr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3456" y="1152"/>
              <a:ext cx="2112" cy="2736"/>
            </a:xfrm>
            <a:prstGeom prst="ellipse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ko-KR" sz="1600"/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3728" y="1488"/>
              <a:ext cx="1560" cy="2016"/>
            </a:xfrm>
            <a:prstGeom prst="ellipse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ko-KR" sz="160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72" y="1112"/>
              <a:ext cx="1440" cy="240"/>
            </a:xfrm>
            <a:prstGeom prst="rect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r>
                <a:rPr lang="ko-KR" altLang="en-US" sz="1600"/>
                <a:t>요구분석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72" y="1496"/>
              <a:ext cx="1440" cy="240"/>
            </a:xfrm>
            <a:prstGeom prst="rect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r>
                <a:rPr lang="ko-KR" altLang="en-US" sz="1600"/>
                <a:t>기본설계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672" y="1928"/>
              <a:ext cx="1440" cy="240"/>
            </a:xfrm>
            <a:prstGeom prst="rect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r>
                <a:rPr lang="ko-KR" altLang="en-US" sz="1600"/>
                <a:t>상세설계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672" y="2360"/>
              <a:ext cx="1440" cy="240"/>
            </a:xfrm>
            <a:prstGeom prst="rect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r>
                <a:rPr lang="ko-KR" altLang="en-US" sz="1600"/>
                <a:t>구현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672" y="2792"/>
              <a:ext cx="1440" cy="240"/>
            </a:xfrm>
            <a:prstGeom prst="rect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r>
                <a:rPr lang="ko-KR" altLang="en-US" sz="1600"/>
                <a:t>통합시험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72" y="3224"/>
              <a:ext cx="1440" cy="240"/>
            </a:xfrm>
            <a:prstGeom prst="rect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r>
                <a:rPr lang="ko-KR" altLang="en-US" sz="1600"/>
                <a:t>기능시험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672" y="3640"/>
              <a:ext cx="1440" cy="240"/>
            </a:xfrm>
            <a:prstGeom prst="rect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r>
                <a:rPr lang="ko-KR" altLang="en-US" sz="1600"/>
                <a:t>인수시험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344" y="136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344" y="1768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1344" y="220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1344" y="2624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1344" y="3064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1344" y="34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cxnSp>
          <p:nvCxnSpPr>
            <p:cNvPr id="27" name="AutoShape 20"/>
            <p:cNvCxnSpPr>
              <a:cxnSpLocks noChangeShapeType="1"/>
              <a:stCxn id="18" idx="3"/>
              <a:endCxn id="16" idx="3"/>
            </p:cNvCxnSpPr>
            <p:nvPr/>
          </p:nvCxnSpPr>
          <p:spPr bwMode="auto">
            <a:xfrm flipV="1">
              <a:off x="2112" y="2048"/>
              <a:ext cx="1" cy="864"/>
            </a:xfrm>
            <a:prstGeom prst="bentConnector3">
              <a:avLst>
                <a:gd name="adj1" fmla="val 144000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1"/>
            <p:cNvCxnSpPr>
              <a:cxnSpLocks noChangeShapeType="1"/>
              <a:stCxn id="15" idx="3"/>
              <a:endCxn id="19" idx="3"/>
            </p:cNvCxnSpPr>
            <p:nvPr/>
          </p:nvCxnSpPr>
          <p:spPr bwMode="auto">
            <a:xfrm>
              <a:off x="2112" y="1616"/>
              <a:ext cx="1" cy="1728"/>
            </a:xfrm>
            <a:prstGeom prst="bentConnector3">
              <a:avLst>
                <a:gd name="adj1" fmla="val 312000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2"/>
            <p:cNvCxnSpPr>
              <a:cxnSpLocks noChangeShapeType="1"/>
              <a:stCxn id="20" idx="3"/>
              <a:endCxn id="14" idx="3"/>
            </p:cNvCxnSpPr>
            <p:nvPr/>
          </p:nvCxnSpPr>
          <p:spPr bwMode="auto">
            <a:xfrm flipV="1">
              <a:off x="2112" y="1232"/>
              <a:ext cx="1" cy="2528"/>
            </a:xfrm>
            <a:prstGeom prst="bentConnector3">
              <a:avLst>
                <a:gd name="adj1" fmla="val 503000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4032" y="1920"/>
              <a:ext cx="960" cy="1104"/>
            </a:xfrm>
            <a:prstGeom prst="ellipse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ko-KR" sz="1600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4352" y="1986"/>
              <a:ext cx="241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3FBFF">
                          <a:gamma/>
                          <a:shade val="85882"/>
                          <a:invGamma/>
                        </a:srgbClr>
                      </a:gs>
                      <a:gs pos="100000">
                        <a:srgbClr val="F3FB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>
              <a:spAutoFit/>
            </a:bodyPr>
            <a:lstStyle/>
            <a:p>
              <a:r>
                <a:rPr lang="ko-KR" altLang="en-US" sz="1600"/>
                <a:t>시험</a:t>
              </a:r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272" y="2256"/>
              <a:ext cx="432" cy="480"/>
            </a:xfrm>
            <a:prstGeom prst="ellipse">
              <a:avLst/>
            </a:prstGeom>
            <a:gradFill rotWithShape="0">
              <a:gsLst>
                <a:gs pos="0">
                  <a:srgbClr val="F3FBFF">
                    <a:gamma/>
                    <a:shade val="85882"/>
                    <a:invGamma/>
                  </a:srgbClr>
                </a:gs>
                <a:gs pos="100000">
                  <a:srgbClr val="F3FBFF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304" y="2378"/>
              <a:ext cx="36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3FBFF">
                          <a:gamma/>
                          <a:shade val="85882"/>
                          <a:invGamma/>
                        </a:srgbClr>
                      </a:gs>
                      <a:gs pos="100000">
                        <a:srgbClr val="F3FB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>
              <a:spAutoFit/>
            </a:bodyPr>
            <a:lstStyle/>
            <a:p>
              <a:r>
                <a:rPr lang="ko-KR" altLang="en-US" sz="1600"/>
                <a:t>디버깅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240" y="1582"/>
              <a:ext cx="48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3FBFF">
                          <a:gamma/>
                          <a:shade val="85882"/>
                          <a:invGamma/>
                        </a:srgbClr>
                      </a:gs>
                      <a:gs pos="100000">
                        <a:srgbClr val="F3FB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>
              <a:spAutoFit/>
            </a:bodyPr>
            <a:lstStyle/>
            <a:p>
              <a:r>
                <a:rPr lang="ko-KR" altLang="en-US" sz="1600"/>
                <a:t>품질관리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4272" y="1198"/>
              <a:ext cx="48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3FBFF">
                          <a:gamma/>
                          <a:shade val="85882"/>
                          <a:invGamma/>
                        </a:srgbClr>
                      </a:gs>
                      <a:gs pos="100000">
                        <a:srgbClr val="F3FB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>
              <a:spAutoFit/>
            </a:bodyPr>
            <a:lstStyle/>
            <a:p>
              <a:r>
                <a:rPr lang="ko-KR" altLang="en-US" sz="1600"/>
                <a:t>품질보증</a:t>
              </a: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2136" y="2512"/>
              <a:ext cx="211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256" y="2112"/>
              <a:ext cx="18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416" y="1776"/>
              <a:ext cx="153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2640" y="1392"/>
              <a:ext cx="12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/>
            <a:lstStyle/>
            <a:p>
              <a:endParaRPr lang="ko-KR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2554" y="2510"/>
              <a:ext cx="882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3FBFF">
                          <a:gamma/>
                          <a:shade val="85882"/>
                          <a:invGamma/>
                        </a:srgbClr>
                      </a:gs>
                      <a:gs pos="100000">
                        <a:srgbClr val="F3FB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>
              <a:spAutoFit/>
            </a:bodyPr>
            <a:lstStyle/>
            <a:p>
              <a:r>
                <a:rPr lang="ko-KR" altLang="en-US" sz="1600"/>
                <a:t>증명</a:t>
              </a:r>
            </a:p>
            <a:p>
              <a:r>
                <a:rPr lang="en-US" altLang="ko-KR" sz="1600"/>
                <a:t>(Program Proof)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683" y="2109"/>
              <a:ext cx="682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3FBFF">
                          <a:gamma/>
                          <a:shade val="85882"/>
                          <a:invGamma/>
                        </a:srgbClr>
                      </a:gs>
                      <a:gs pos="100000">
                        <a:srgbClr val="F3FB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>
              <a:spAutoFit/>
            </a:bodyPr>
            <a:lstStyle/>
            <a:p>
              <a:r>
                <a:rPr lang="ko-KR" altLang="en-US" sz="1600"/>
                <a:t>검증</a:t>
              </a:r>
            </a:p>
            <a:p>
              <a:r>
                <a:rPr lang="en-US" altLang="ko-KR" sz="1600"/>
                <a:t>(Verification)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753" y="1791"/>
              <a:ext cx="613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3FBFF">
                          <a:gamma/>
                          <a:shade val="85882"/>
                          <a:invGamma/>
                        </a:srgbClr>
                      </a:gs>
                      <a:gs pos="100000">
                        <a:srgbClr val="F3FB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>
              <a:spAutoFit/>
            </a:bodyPr>
            <a:lstStyle/>
            <a:p>
              <a:r>
                <a:rPr lang="ko-KR" altLang="en-US" sz="1600"/>
                <a:t>확인</a:t>
              </a:r>
            </a:p>
            <a:p>
              <a:r>
                <a:rPr lang="en-US" altLang="ko-KR" sz="1600"/>
                <a:t>(Validation)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669" y="1389"/>
              <a:ext cx="73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3FBFF">
                          <a:gamma/>
                          <a:shade val="85882"/>
                          <a:invGamma/>
                        </a:srgbClr>
                      </a:gs>
                      <a:gs pos="100000">
                        <a:srgbClr val="F3FB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793" rIns="0" bIns="46793" anchor="ctr">
              <a:spAutoFit/>
            </a:bodyPr>
            <a:lstStyle/>
            <a:p>
              <a:r>
                <a:rPr lang="ko-KR" altLang="en-US" sz="1600"/>
                <a:t>공인</a:t>
              </a:r>
            </a:p>
            <a:p>
              <a:r>
                <a:rPr lang="en-US" altLang="ko-KR" sz="1600"/>
                <a:t>(Certification)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613237" y="1629268"/>
            <a:ext cx="2765503" cy="594462"/>
          </a:xfrm>
          <a:prstGeom prst="rect">
            <a:avLst/>
          </a:prstGeom>
          <a:noFill/>
          <a:ln w="25400"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소프트웨어  생명주기별 품질향상 활동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77626"/>
              </p:ext>
            </p:extLst>
          </p:nvPr>
        </p:nvGraphicFramePr>
        <p:xfrm>
          <a:off x="374464" y="1368283"/>
          <a:ext cx="9257044" cy="52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8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단계</a:t>
                      </a:r>
                      <a:endParaRPr lang="ko-KR" altLang="en-US" sz="18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준비활동</a:t>
                      </a:r>
                      <a:endParaRPr lang="ko-KR" altLang="en-US" sz="18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시행 활동</a:t>
                      </a:r>
                      <a:endParaRPr lang="ko-KR" altLang="en-US" sz="18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완료 활동</a:t>
                      </a:r>
                      <a:endParaRPr lang="ko-KR" altLang="en-US" sz="18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59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요구분석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업무범위 이해</a:t>
                      </a: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사용자 확인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표준 및 절차 확인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커뮤니케이션 </a:t>
                      </a:r>
                      <a:r>
                        <a:rPr lang="ko-KR" altLang="en-US" sz="100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능력있는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분석자</a:t>
                      </a:r>
                      <a:endParaRPr lang="ko-KR" alt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요구분석 체크 리스트</a:t>
                      </a:r>
                    </a:p>
                  </a:txBody>
                  <a:tcPr marL="91425" marR="91425" marT="45713" marB="45713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요구분석 방법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유사 프로젝트 경험</a:t>
                      </a: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템플리트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활용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모델링 및 도구 활용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체크리스트 활용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프로토타이핑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활용 </a:t>
                      </a:r>
                    </a:p>
                  </a:txBody>
                  <a:tcPr marL="91425" marR="91425" marT="45713" marB="45713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요구분석 산출물 확인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사용자 요구목록 관리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철저한 </a:t>
                      </a: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Review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실시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94000"/>
                        </a:lnSpc>
                      </a:pPr>
                      <a:r>
                        <a:rPr lang="en-US" altLang="ko-KR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사용자의 요구분석 산출물 검토 </a:t>
                      </a:r>
                      <a:endParaRPr lang="ko-KR" altLang="en-US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기본설계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요구분석 단계 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 산출물 검토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시스템 적용 환경의 정확한 이해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시스템   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 설계 제약조건 파악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시스템 기술환경의 기술자 확보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표준 및 절차 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</a:rPr>
                        <a:t>체크리스크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활용 </a:t>
                      </a: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유사 프로젝트 경험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</a:rPr>
                        <a:t>템플리트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활용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설계기법 및 도구활용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독립적 응집도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결합도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이해도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적응도 등의   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설계 목표 달성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설계원리 준수 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·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추상화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정보은닉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계층화 등</a:t>
                      </a: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기본설계 산출물 확인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철저한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Review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실시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기본설계서에 대한 분석자의 검토여부 확인   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상세설계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기본설계서 검토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상세설계 제약조건 파악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상세설계에 필요한 도구 준비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표준 및 절차 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</a:rPr>
                        <a:t>체크리스크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활용 </a:t>
                      </a: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유사 프로젝트 경험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</a:rPr>
                        <a:t>템플리트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활용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설계기법 및 도구활용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구조적 프로그래밍설계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객체지향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상세설계 산출물 확인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철저한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Review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실시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상세설계서 작성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상세설계서에 대한 기본설계자의 검토여부 확인   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상세설계서 검토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Coding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및 절차준비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공동모듈 및 재활용 모듈의 준비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표준 및 절차 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</a:rPr>
                        <a:t>체크리스크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활용</a:t>
                      </a:r>
                      <a:endParaRPr lang="ko-KR" altLang="en-US" sz="10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표준 코딩 방법론 적용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- 4GL, CASE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도구 활용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유사 프로젝트 경험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</a:rPr>
                        <a:t>템플리트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활용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단위 시험용 절차서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데이터를 활용한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 철저한 단위테스트</a:t>
                      </a:r>
                      <a:endParaRPr lang="ko-KR" altLang="en-US" sz="10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상세설계 대비 개발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Source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와 누락여부 확인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프로그램 목록 작성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관리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단위시험 체크리스트의 활용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개발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Source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에 대한 상세 설계자의 검토 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3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통합시험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기본설계서 검토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통합시험 시나리오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데이터 준비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통합시험 환경검토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통합시험 도구 준비</a:t>
                      </a: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시험과정의 기록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기본설계 담당자의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</a:rPr>
                        <a:t>참석하에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통합시험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모듈간 인터페이스 시험에 역점</a:t>
                      </a:r>
                      <a:endParaRPr lang="ko-KR" altLang="en-US" sz="10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통합시험 과정 및 결과의 기록여부 확인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시스템 완성에 필요한 모듈 준비여부 확인</a:t>
                      </a:r>
                    </a:p>
                    <a:p>
                      <a:pPr algn="l">
                        <a:lnSpc>
                          <a:spcPct val="9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철저한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Review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실시</a:t>
                      </a: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인수시험</a:t>
                      </a:r>
                      <a:endParaRPr lang="ko-KR" altLang="en-US" sz="12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요구분석서 검토</a:t>
                      </a:r>
                    </a:p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사용자 요구검증을 위한 인수시험</a:t>
                      </a:r>
                    </a:p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  시나리오 및 데이터 준비</a:t>
                      </a:r>
                    </a:p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사용자 입회여부 검토 </a:t>
                      </a: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개발자가 아닌 사용자의  직접시험</a:t>
                      </a:r>
                    </a:p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실적용 환경에서의 시스템 테스트 실시</a:t>
                      </a:r>
                    </a:p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인수시험 과정 및 결과 기록 </a:t>
                      </a: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인수시험 시나리오에 따른 과정 및 결과 확인</a:t>
                      </a:r>
                    </a:p>
                    <a:p>
                      <a:pPr algn="l">
                        <a:lnSpc>
                          <a:spcPct val="104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</a:rPr>
                        <a:t>인수시험 결과에 대한 사용자의 직접확인 </a:t>
                      </a: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7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49" y="1268760"/>
            <a:ext cx="8913813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교수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윤경섭</a:t>
            </a:r>
          </a:p>
          <a:p>
            <a:pPr marL="457200" lvl="1" indent="0" eaLnBrk="1" hangingPunct="1">
              <a:buNone/>
            </a:pPr>
            <a:endParaRPr lang="en-US" altLang="ko-KR" dirty="0" smtClean="0"/>
          </a:p>
        </p:txBody>
      </p:sp>
      <p:sp>
        <p:nvSpPr>
          <p:cNvPr id="4102" name="AutoShape 5" descr="http://cyimg31.cyworld.com/common/file_down.asp?redirect=%2F310014%2F2010%2F7%2F20%2F79%2FP1013525%2Ejpg"/>
          <p:cNvSpPr>
            <a:spLocks noChangeAspect="1" noChangeArrowheads="1"/>
          </p:cNvSpPr>
          <p:nvPr/>
        </p:nvSpPr>
        <p:spPr bwMode="auto">
          <a:xfrm>
            <a:off x="182269" y="-144463"/>
            <a:ext cx="330147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54283" y="2076817"/>
            <a:ext cx="3720649" cy="542778"/>
          </a:xfrm>
          <a:prstGeom prst="roundRect">
            <a:avLst>
              <a:gd name="adj" fmla="val 725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gray">
          <a:xfrm>
            <a:off x="2426290" y="2159641"/>
            <a:ext cx="3844823" cy="3771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54000" tIns="35995" rIns="54000" bIns="45714" anchor="ctr"/>
          <a:lstStyle/>
          <a:p>
            <a:pPr latinLnBrk="0"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호관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311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>
            <a:spLocks noChangeArrowheads="1"/>
          </p:cNvSpPr>
          <p:nvPr/>
        </p:nvSpPr>
        <p:spPr bwMode="auto">
          <a:xfrm>
            <a:off x="818348" y="2076817"/>
            <a:ext cx="1485998" cy="540665"/>
          </a:xfrm>
          <a:prstGeom prst="roundRect">
            <a:avLst/>
          </a:prstGeom>
          <a:gradFill flip="none" rotWithShape="1">
            <a:gsLst>
              <a:gs pos="0">
                <a:srgbClr val="4EB07A"/>
              </a:gs>
              <a:gs pos="100000">
                <a:srgbClr val="409064"/>
              </a:gs>
            </a:gsLst>
            <a:lin ang="2700000" scaled="1"/>
            <a:tileRect/>
          </a:gradFill>
          <a:ln w="285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 smtClean="0">
                <a:solidFill>
                  <a:prstClr val="white"/>
                </a:solidFill>
                <a:sym typeface="Wingdings" pitchFamily="2" charset="2"/>
              </a:rPr>
              <a:t>연구실</a:t>
            </a:r>
            <a:endParaRPr kumimoji="1" lang="ko-KR" altLang="en-US" sz="2000" b="1" dirty="0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54283" y="2690252"/>
            <a:ext cx="3720649" cy="542778"/>
          </a:xfrm>
          <a:prstGeom prst="roundRect">
            <a:avLst>
              <a:gd name="adj" fmla="val 725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Rectangle 54"/>
          <p:cNvSpPr>
            <a:spLocks noChangeArrowheads="1"/>
          </p:cNvSpPr>
          <p:nvPr/>
        </p:nvSpPr>
        <p:spPr bwMode="gray">
          <a:xfrm>
            <a:off x="2426290" y="2773076"/>
            <a:ext cx="3298327" cy="3771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54000" tIns="35995" rIns="54000" bIns="45714" anchor="ctr"/>
          <a:lstStyle/>
          <a:p>
            <a:pPr lvl="0" latinLnBrk="0"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ko-KR" sz="2000" u="sng" kern="0" dirty="0" smtClean="0">
                <a:solidFill>
                  <a:srgbClr val="05528A"/>
                </a:solidFill>
                <a:latin typeface="맑은 고딕" pitchFamily="50" charset="-127"/>
                <a:ea typeface="맑은 고딕" pitchFamily="50" charset="-127"/>
              </a:rPr>
              <a:t>Ksyoon@inhatc.ac.kr</a:t>
            </a:r>
            <a:endParaRPr lang="ko-KR" altLang="en-US" sz="2000" u="sng" kern="0" dirty="0">
              <a:solidFill>
                <a:srgbClr val="05528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>
            <a:spLocks noChangeArrowheads="1"/>
          </p:cNvSpPr>
          <p:nvPr/>
        </p:nvSpPr>
        <p:spPr bwMode="auto">
          <a:xfrm>
            <a:off x="818348" y="2690252"/>
            <a:ext cx="1485998" cy="539449"/>
          </a:xfrm>
          <a:prstGeom prst="roundRect">
            <a:avLst/>
          </a:prstGeom>
          <a:gradFill flip="none" rotWithShape="1">
            <a:gsLst>
              <a:gs pos="0">
                <a:srgbClr val="3EA1C0"/>
              </a:gs>
              <a:gs pos="100000">
                <a:srgbClr val="307C94"/>
              </a:gs>
            </a:gsLst>
            <a:lin ang="2700000" scaled="1"/>
            <a:tileRect/>
          </a:gradFill>
          <a:ln w="285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prstClr val="white"/>
                </a:solidFill>
                <a:sym typeface="Wingdings" pitchFamily="2" charset="2"/>
              </a:rPr>
              <a:t>E-mail</a:t>
            </a:r>
            <a:endParaRPr kumimoji="1" lang="ko-KR" altLang="en-US" sz="2000" b="1" dirty="0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54283" y="3303686"/>
            <a:ext cx="3720649" cy="542778"/>
          </a:xfrm>
          <a:prstGeom prst="roundRect">
            <a:avLst>
              <a:gd name="adj" fmla="val 725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gray">
          <a:xfrm>
            <a:off x="2426290" y="3386510"/>
            <a:ext cx="3298327" cy="3771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54000" tIns="35995" rIns="54000" bIns="45714" anchor="ctr"/>
          <a:lstStyle/>
          <a:p>
            <a:pPr lvl="0" latinLnBrk="0"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032-870-2324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>
            <a:spLocks noChangeArrowheads="1"/>
          </p:cNvSpPr>
          <p:nvPr/>
        </p:nvSpPr>
        <p:spPr bwMode="auto">
          <a:xfrm>
            <a:off x="818348" y="3302471"/>
            <a:ext cx="1485998" cy="543993"/>
          </a:xfrm>
          <a:prstGeom prst="roundRect">
            <a:avLst/>
          </a:prstGeom>
          <a:gradFill>
            <a:gsLst>
              <a:gs pos="0">
                <a:srgbClr val="3E59B0"/>
              </a:gs>
              <a:gs pos="100000">
                <a:srgbClr val="374F9B"/>
              </a:gs>
            </a:gsLst>
            <a:lin ang="5400000" scaled="0"/>
          </a:gradFill>
          <a:ln w="285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 smtClean="0">
                <a:solidFill>
                  <a:prstClr val="white"/>
                </a:solidFill>
                <a:sym typeface="Wingdings" pitchFamily="2" charset="2"/>
              </a:rPr>
              <a:t>전화번</a:t>
            </a:r>
            <a:r>
              <a:rPr kumimoji="1" lang="ko-KR" altLang="en-US" sz="2000" b="1" dirty="0">
                <a:solidFill>
                  <a:prstClr val="white"/>
                </a:solidFill>
                <a:sym typeface="Wingdings" pitchFamily="2" charset="2"/>
              </a:rPr>
              <a:t>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54283" y="4398390"/>
            <a:ext cx="3720649" cy="542778"/>
          </a:xfrm>
          <a:prstGeom prst="roundRect">
            <a:avLst>
              <a:gd name="adj" fmla="val 725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Rectangle 54"/>
          <p:cNvSpPr>
            <a:spLocks noChangeArrowheads="1"/>
          </p:cNvSpPr>
          <p:nvPr/>
        </p:nvSpPr>
        <p:spPr bwMode="gray">
          <a:xfrm>
            <a:off x="2426290" y="4481214"/>
            <a:ext cx="3298327" cy="3771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54000" tIns="35995" rIns="54000" bIns="45714" anchor="ctr"/>
          <a:lstStyle/>
          <a:p>
            <a:pPr lvl="0" latinLnBrk="0"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http://cyber.inhatc.ac.kr/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>
            <a:spLocks noChangeArrowheads="1"/>
          </p:cNvSpPr>
          <p:nvPr/>
        </p:nvSpPr>
        <p:spPr bwMode="auto">
          <a:xfrm>
            <a:off x="818348" y="4397175"/>
            <a:ext cx="1485998" cy="5439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 smtClean="0">
                <a:solidFill>
                  <a:prstClr val="white"/>
                </a:solidFill>
                <a:sym typeface="Wingdings" pitchFamily="2" charset="2"/>
              </a:rPr>
              <a:t>강의자료</a:t>
            </a:r>
            <a:endParaRPr kumimoji="1" lang="ko-KR" altLang="en-US" sz="2000" b="1" dirty="0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54283" y="5118470"/>
            <a:ext cx="3720649" cy="542778"/>
          </a:xfrm>
          <a:prstGeom prst="roundRect">
            <a:avLst>
              <a:gd name="adj" fmla="val 725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Rectangle 54"/>
          <p:cNvSpPr>
            <a:spLocks noChangeArrowheads="1"/>
          </p:cNvSpPr>
          <p:nvPr/>
        </p:nvSpPr>
        <p:spPr bwMode="gray">
          <a:xfrm>
            <a:off x="2426290" y="5201294"/>
            <a:ext cx="3298327" cy="3771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54000" tIns="35995" rIns="54000" bIns="45714" anchor="ctr"/>
          <a:lstStyle/>
          <a:p>
            <a:pPr lvl="0" latinLnBrk="0">
              <a:lnSpc>
                <a:spcPct val="110000"/>
              </a:lnSpc>
              <a:spcAft>
                <a:spcPts val="100"/>
              </a:spcAft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http://ncsc.inhatc.ac.kr/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>
            <a:spLocks noChangeArrowheads="1"/>
          </p:cNvSpPr>
          <p:nvPr/>
        </p:nvSpPr>
        <p:spPr bwMode="auto">
          <a:xfrm>
            <a:off x="818348" y="5117255"/>
            <a:ext cx="1485998" cy="5439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prstClr val="white"/>
                </a:solidFill>
                <a:sym typeface="Wingdings" pitchFamily="2" charset="2"/>
              </a:rPr>
              <a:t>NCS </a:t>
            </a:r>
            <a:r>
              <a:rPr kumimoji="1" lang="ko-KR" altLang="en-US" sz="2000" b="1" dirty="0" smtClean="0">
                <a:solidFill>
                  <a:prstClr val="white"/>
                </a:solidFill>
                <a:sym typeface="Wingdings" pitchFamily="2" charset="2"/>
              </a:rPr>
              <a:t>운영</a:t>
            </a:r>
            <a:endParaRPr kumimoji="1" lang="ko-KR" altLang="en-US" sz="2000" b="1" dirty="0">
              <a:solidFill>
                <a:prstClr val="white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55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강의 계획</a:t>
            </a:r>
            <a:endParaRPr lang="en-US" altLang="ko-KR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913813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 smtClean="0"/>
              <a:t>강의 목표</a:t>
            </a:r>
          </a:p>
          <a:p>
            <a:pPr lvl="1" eaLnBrk="1" hangingPunct="1"/>
            <a:r>
              <a:rPr lang="ko-KR" altLang="en-US" dirty="0" smtClean="0"/>
              <a:t>소프트웨어 공학의 이해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소프트웨어 개발의 방법론 및 기법의 이해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최신 </a:t>
            </a:r>
            <a:r>
              <a:rPr lang="ko-KR" altLang="en-US" dirty="0" err="1" smtClean="0"/>
              <a:t>트렌드</a:t>
            </a:r>
            <a:r>
              <a:rPr lang="ko-KR" altLang="en-US" dirty="0"/>
              <a:t> </a:t>
            </a:r>
            <a:r>
              <a:rPr lang="ko-KR" altLang="en-US" dirty="0" smtClean="0"/>
              <a:t>공유 및 실무적용을 위한 사례학습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프로젝트 개발단계에 대한 심화학습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실무프로젝트를 통한 개발스킬 심화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강의 진행 방식</a:t>
            </a:r>
          </a:p>
          <a:p>
            <a:pPr lvl="1" eaLnBrk="1" hangingPunct="1"/>
            <a:r>
              <a:rPr lang="ko-KR" altLang="en-US" dirty="0" smtClean="0"/>
              <a:t>이론수업 및 발표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강의 자료 다운로드</a:t>
            </a:r>
          </a:p>
          <a:p>
            <a:pPr lvl="1"/>
            <a:r>
              <a:rPr lang="ko-KR" altLang="en-US" dirty="0" smtClean="0"/>
              <a:t>디지털학습지원시스템 </a:t>
            </a:r>
            <a:r>
              <a:rPr lang="en-US" altLang="ko-KR" dirty="0"/>
              <a:t>http://cyber.inhatc.ac.kr/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61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강의 계획</a:t>
            </a:r>
            <a:endParaRPr lang="en-US" altLang="ko-KR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63638" y="1565934"/>
            <a:ext cx="8740775" cy="431800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ko-KR" altLang="en-US" dirty="0" smtClean="0"/>
              <a:t>평가 기준</a:t>
            </a:r>
          </a:p>
        </p:txBody>
      </p:sp>
      <p:graphicFrame>
        <p:nvGraphicFramePr>
          <p:cNvPr id="74783" name="Group 3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27914859"/>
              </p:ext>
            </p:extLst>
          </p:nvPr>
        </p:nvGraphicFramePr>
        <p:xfrm>
          <a:off x="631726" y="2069172"/>
          <a:ext cx="6045817" cy="914100"/>
        </p:xfrm>
        <a:graphic>
          <a:graphicData uri="http://schemas.openxmlformats.org/drawingml/2006/table">
            <a:tbl>
              <a:tblPr/>
              <a:tblGrid>
                <a:gridCol w="1210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발표</a:t>
                      </a:r>
                    </a:p>
                  </a:txBody>
                  <a:tcPr marL="99044" marR="99044"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프로젝트 결과물</a:t>
                      </a:r>
                    </a:p>
                  </a:txBody>
                  <a:tcPr marL="99044" marR="99044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출 석</a:t>
                      </a:r>
                    </a:p>
                  </a:txBody>
                  <a:tcPr marL="99044" marR="99044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기 타</a:t>
                      </a:r>
                    </a:p>
                  </a:txBody>
                  <a:tcPr marL="99044" marR="99044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계</a:t>
                      </a:r>
                    </a:p>
                  </a:txBody>
                  <a:tcPr marL="99044" marR="99044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50%</a:t>
                      </a:r>
                    </a:p>
                  </a:txBody>
                  <a:tcPr marL="99044" marR="99044"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30%</a:t>
                      </a:r>
                    </a:p>
                  </a:txBody>
                  <a:tcPr marL="99044" marR="99044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20%</a:t>
                      </a:r>
                    </a:p>
                  </a:txBody>
                  <a:tcPr marL="99044" marR="99044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+@ </a:t>
                      </a:r>
                    </a:p>
                  </a:txBody>
                  <a:tcPr marL="99044" marR="99044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100%</a:t>
                      </a:r>
                    </a:p>
                  </a:txBody>
                  <a:tcPr marL="99044" marR="99044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17270"/>
              </p:ext>
            </p:extLst>
          </p:nvPr>
        </p:nvGraphicFramePr>
        <p:xfrm>
          <a:off x="631726" y="3563973"/>
          <a:ext cx="8424864" cy="146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1W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7W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중간점검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9W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15W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최종점검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성적공시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748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소프트웨어 공학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프로젝트 관리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프로세스 및 개발 생명주기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 분석 및 설계기법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팀별 프로젝트 분석 설계 진행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상세 설계 및 모델링 기법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소프트웨어 구현 및 테스트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소프트웨어 유지보수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소프트웨어 품질관리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팀별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프로젝트 구현 및 안정화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AutoShape 229"/>
          <p:cNvSpPr>
            <a:spLocks noChangeArrowheads="1"/>
          </p:cNvSpPr>
          <p:nvPr/>
        </p:nvSpPr>
        <p:spPr bwMode="auto">
          <a:xfrm>
            <a:off x="631726" y="3833847"/>
            <a:ext cx="271463" cy="1179329"/>
          </a:xfrm>
          <a:prstGeom prst="homePlate">
            <a:avLst>
              <a:gd name="adj" fmla="val 26458"/>
            </a:avLst>
          </a:prstGeom>
          <a:solidFill>
            <a:srgbClr val="3282DA"/>
          </a:solidFill>
          <a:ln w="3175">
            <a:solidFill>
              <a:srgbClr val="328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smtClean="0">
                <a:solidFill>
                  <a:schemeClr val="bg1"/>
                </a:solidFill>
              </a:rPr>
              <a:t>강의계</a:t>
            </a:r>
            <a:r>
              <a:rPr lang="ko-KR" altLang="en-US" sz="1200" b="1" dirty="0">
                <a:solidFill>
                  <a:schemeClr val="bg1"/>
                </a:solidFill>
              </a:rPr>
              <a:t>획</a:t>
            </a:r>
            <a:endParaRPr kumimoji="0"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73994" y="1556792"/>
            <a:ext cx="6396012" cy="858030"/>
            <a:chOff x="1373994" y="1556792"/>
            <a:chExt cx="6396012" cy="858030"/>
          </a:xfrm>
        </p:grpSpPr>
        <p:sp>
          <p:nvSpPr>
            <p:cNvPr id="7" name="제목 2"/>
            <p:cNvSpPr txBox="1">
              <a:spLocks/>
            </p:cNvSpPr>
            <p:nvPr userDrawn="1"/>
          </p:nvSpPr>
          <p:spPr>
            <a:xfrm>
              <a:off x="1373994" y="1556792"/>
              <a:ext cx="6396012" cy="858030"/>
            </a:xfrm>
            <a:prstGeom prst="rect">
              <a:avLst/>
            </a:prstGeom>
            <a:effectLst/>
          </p:spPr>
          <p:txBody>
            <a:bodyPr wrap="square" lIns="0" tIns="0" rIns="0" bIns="0">
              <a:noAutofit/>
            </a:bodyPr>
            <a:lstStyle>
              <a:lvl1pPr marL="0" marR="0" indent="0" algn="l" defTabSz="914400" rtl="0" eaLnBrk="1" fontAlgn="auto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ko-KR" sz="3000" smtClean="0"/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0" b="1" i="0" u="none" strike="noStrike" kern="1200" cap="none" spc="-100" normalizeH="0" baseline="0" noProof="0" dirty="0" smtClean="0">
                  <a:ln w="63500">
                    <a:solidFill>
                      <a:schemeClr val="bg1"/>
                    </a:solidFill>
                  </a:ln>
                  <a:gradFill>
                    <a:gsLst>
                      <a:gs pos="40000">
                        <a:srgbClr val="3882C6"/>
                      </a:gs>
                      <a:gs pos="60000">
                        <a:srgbClr val="0949A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Q&amp;A</a:t>
              </a:r>
              <a:endParaRPr kumimoji="0" lang="ko-KR" altLang="en-US" sz="5000" b="1" i="0" u="none" strike="noStrike" kern="1200" cap="none" spc="-100" normalizeH="0" baseline="0" noProof="0" dirty="0">
                <a:ln w="63500">
                  <a:solidFill>
                    <a:schemeClr val="bg1"/>
                  </a:solidFill>
                </a:ln>
                <a:gradFill>
                  <a:gsLst>
                    <a:gs pos="40000">
                      <a:srgbClr val="3882C6"/>
                    </a:gs>
                    <a:gs pos="60000">
                      <a:srgbClr val="0949A7"/>
                    </a:gs>
                  </a:gsLst>
                  <a:lin ang="5400000" scaled="0"/>
                </a:gra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" name="제목 2"/>
            <p:cNvSpPr txBox="1">
              <a:spLocks/>
            </p:cNvSpPr>
            <p:nvPr userDrawn="1"/>
          </p:nvSpPr>
          <p:spPr>
            <a:xfrm>
              <a:off x="1373994" y="1556792"/>
              <a:ext cx="6396012" cy="858030"/>
            </a:xfrm>
            <a:prstGeom prst="rect">
              <a:avLst/>
            </a:prstGeom>
            <a:effectLst/>
          </p:spPr>
          <p:txBody>
            <a:bodyPr wrap="square" lIns="0" tIns="0" rIns="0" bIns="0">
              <a:noAutofit/>
            </a:bodyPr>
            <a:lstStyle>
              <a:lvl1pPr marL="0" marR="0" indent="0" algn="l" defTabSz="914400" rtl="0" eaLnBrk="1" fontAlgn="auto" latinLnBrk="1" hangingPunct="1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ko-KR" sz="3000" smtClean="0"/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0" b="1" i="0" u="none" strike="noStrike" kern="1200" cap="none" spc="-100" normalizeH="0" baseline="0" noProof="0" dirty="0" smtClean="0">
                  <a:ln w="15875">
                    <a:noFill/>
                  </a:ln>
                  <a:gradFill>
                    <a:gsLst>
                      <a:gs pos="40000">
                        <a:srgbClr val="3F8A8E"/>
                      </a:gs>
                      <a:gs pos="60000">
                        <a:srgbClr val="35747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Q&amp;A</a:t>
              </a:r>
              <a:endParaRPr kumimoji="0" lang="ko-KR" altLang="en-US" sz="5000" b="1" i="0" u="none" strike="noStrike" kern="1200" cap="none" spc="-100" normalizeH="0" baseline="0" noProof="0" dirty="0">
                <a:ln w="15875">
                  <a:noFill/>
                </a:ln>
                <a:gradFill>
                  <a:gsLst>
                    <a:gs pos="40000">
                      <a:srgbClr val="3F8A8E"/>
                    </a:gs>
                    <a:gs pos="60000">
                      <a:srgbClr val="357477"/>
                    </a:gs>
                  </a:gsLst>
                  <a:lin ang="5400000" scaled="0"/>
                </a:gra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3814" y="2763838"/>
            <a:ext cx="7127577" cy="665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300" dirty="0" smtClean="0">
                <a:solidFill>
                  <a:srgbClr val="85CA3A"/>
                </a:solidFill>
                <a:latin typeface="+mn-lt"/>
                <a:ea typeface="+mn-ea"/>
              </a:rPr>
              <a:t>THANK YOU!</a:t>
            </a:r>
            <a:endParaRPr kumimoji="0" lang="ko-KR" altLang="en-US" sz="4000" b="1" spc="300" dirty="0">
              <a:solidFill>
                <a:srgbClr val="85CA3A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1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21080" y="1629091"/>
            <a:ext cx="1008663" cy="64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599" spc="-50" dirty="0" smtClean="0">
                <a:solidFill>
                  <a:srgbClr val="91A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599" spc="-50" dirty="0">
              <a:solidFill>
                <a:srgbClr val="91A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7239" y="1742741"/>
            <a:ext cx="4017669" cy="431931"/>
          </a:xfrm>
          <a:prstGeom prst="rect">
            <a:avLst/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4622322" y="1742741"/>
            <a:ext cx="1246922" cy="431931"/>
          </a:xfrm>
          <a:prstGeom prst="parallelogram">
            <a:avLst>
              <a:gd name="adj" fmla="val 89134"/>
            </a:avLst>
          </a:prstGeom>
          <a:solidFill>
            <a:srgbClr val="91A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53213" y="1820231"/>
            <a:ext cx="1466513" cy="2769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요구사항 공학</a:t>
            </a:r>
          </a:p>
        </p:txBody>
      </p:sp>
    </p:spTree>
    <p:extLst>
      <p:ext uri="{BB962C8B-B14F-4D97-AF65-F5344CB8AC3E}">
        <p14:creationId xmlns:p14="http://schemas.microsoft.com/office/powerpoint/2010/main" val="14888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요구공학</a:t>
            </a:r>
            <a:endParaRPr lang="ko-KR" alt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>
          <a:xfrm>
            <a:off x="272905" y="459443"/>
            <a:ext cx="6786419" cy="3259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06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”</a:t>
            </a:r>
            <a:endParaRPr 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30459"/>
              </p:ext>
            </p:extLst>
          </p:nvPr>
        </p:nvGraphicFramePr>
        <p:xfrm>
          <a:off x="542864" y="1719255"/>
          <a:ext cx="8818685" cy="31084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요구사항</a:t>
                      </a:r>
                      <a:endParaRPr lang="ko-KR" altLang="en-US" sz="1800" dirty="0"/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/>
                        <a:t>시스템을 통해 구현해야 할 명세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/>
                        <a:t>요구사항은 시스템이 어떻게 동작하여야 하는지 또는 시스템 특징이나 속성들에 대한 명료한 설명을 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/>
                        <a:t>종류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45713" marB="45713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/>
                        <a:t>사용자 요구사항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/>
                        <a:t>시스템 요구사항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/>
                        <a:t>기능 요구사항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/>
                        <a:t>소프트웨어 요구사항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/>
                        <a:t>산출물 요구사항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 smtClean="0"/>
                        <a:t>제한사항 </a:t>
                      </a:r>
                      <a:endParaRPr lang="en-US" altLang="ko-KR" sz="16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25" marR="91425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CBD </a:t>
            </a:r>
            <a:r>
              <a:rPr lang="ko-KR" altLang="en-US" smtClean="0"/>
              <a:t>방법론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97" y="1539282"/>
            <a:ext cx="7918819" cy="462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69650" y="1945521"/>
            <a:ext cx="1338227" cy="3779436"/>
          </a:xfrm>
          <a:prstGeom prst="rect">
            <a:avLst/>
          </a:prstGeom>
          <a:noFill/>
          <a:ln w="25400"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1532717" y="5724958"/>
            <a:ext cx="449933" cy="442618"/>
          </a:xfrm>
          <a:prstGeom prst="bentConnector3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2649" y="6038611"/>
            <a:ext cx="2609611" cy="17997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988" tIns="71988" rIns="71988" bIns="71988" rtlCol="0" anchor="t" anchorCtr="0">
            <a:noAutofit/>
          </a:bodyPr>
          <a:lstStyle/>
          <a:p>
            <a:pPr latinLnBrk="0"/>
            <a:r>
              <a:rPr lang="en-US" altLang="ko-KR" sz="1200" dirty="0">
                <a:solidFill>
                  <a:srgbClr val="FF0000"/>
                </a:solidFill>
              </a:rPr>
              <a:t>CBD </a:t>
            </a:r>
            <a:r>
              <a:rPr lang="ko-KR" altLang="en-US" sz="1200" dirty="0">
                <a:solidFill>
                  <a:srgbClr val="FF0000"/>
                </a:solidFill>
              </a:rPr>
              <a:t>방법론에서의 요구분석</a:t>
            </a:r>
          </a:p>
        </p:txBody>
      </p:sp>
    </p:spTree>
    <p:extLst>
      <p:ext uri="{BB962C8B-B14F-4D97-AF65-F5344CB8AC3E}">
        <p14:creationId xmlns:p14="http://schemas.microsoft.com/office/powerpoint/2010/main" val="18746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일반적인 개발방법론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6708517" y="1290221"/>
            <a:ext cx="288032" cy="619855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6200000">
            <a:off x="2705528" y="1402701"/>
            <a:ext cx="288032" cy="390739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4649742" y="1390648"/>
            <a:ext cx="288032" cy="416924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7791" y="5301208"/>
            <a:ext cx="823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114300">
                    <a:srgbClr val="234B7B"/>
                  </a:innerShdw>
                </a:effectLst>
              </a:rPr>
              <a:t>산출물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effectLst>
                <a:innerShdw blurRad="114300">
                  <a:srgbClr val="234B7B"/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553" y="1434665"/>
            <a:ext cx="6021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114300">
                    <a:srgbClr val="234B7B"/>
                  </a:innerShdw>
                </a:effectLst>
              </a:rPr>
              <a:t>단계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effectLst>
                <a:innerShdw blurRad="114300">
                  <a:srgbClr val="234B7B"/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553" y="3378478"/>
            <a:ext cx="6021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effectLst>
                  <a:innerShdw blurRad="114300">
                    <a:srgbClr val="234B7B"/>
                  </a:innerShdw>
                </a:effectLst>
              </a:rPr>
              <a:t>세부</a:t>
            </a:r>
          </a:p>
          <a:p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  <a:effectLst>
                  <a:innerShdw blurRad="114300">
                    <a:srgbClr val="234B7B"/>
                  </a:innerShdw>
                </a:effectLst>
              </a:rPr>
              <a:t>프로</a:t>
            </a:r>
          </a:p>
          <a:p>
            <a:r>
              <a:rPr lang="ko-KR" altLang="en-US" sz="1200" b="1" dirty="0" err="1">
                <a:solidFill>
                  <a:schemeClr val="accent5">
                    <a:lumMod val="50000"/>
                  </a:schemeClr>
                </a:solidFill>
                <a:effectLst>
                  <a:innerShdw blurRad="114300">
                    <a:srgbClr val="234B7B"/>
                  </a:innerShdw>
                </a:effectLst>
              </a:rPr>
              <a:t>세스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effectLst>
                <a:innerShdw blurRad="114300">
                  <a:srgbClr val="234B7B"/>
                </a:inn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13788" y="1412776"/>
            <a:ext cx="1571083" cy="4608512"/>
          </a:xfrm>
          <a:prstGeom prst="roundRect">
            <a:avLst>
              <a:gd name="adj" fmla="val 2423"/>
            </a:avLst>
          </a:prstGeom>
          <a:solidFill>
            <a:srgbClr val="81D5FF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분석</a:t>
            </a:r>
            <a:endParaRPr lang="ko-KR" altLang="en-US" sz="1200" b="1" dirty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54744" y="1756232"/>
            <a:ext cx="1499429" cy="4236903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10000"/>
            </a:pPr>
            <a:endParaRPr lang="ko-KR" altLang="en-US" sz="1200" b="1" dirty="0" smtClean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7491" y="530120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 smtClean="0">
                <a:latin typeface="+mn-ea"/>
              </a:rPr>
              <a:t>프로젝트 수행계획서</a:t>
            </a:r>
            <a:endParaRPr lang="en-US" altLang="ko-KR" sz="900" dirty="0" smtClean="0">
              <a:latin typeface="+mn-ea"/>
            </a:endParaRPr>
          </a:p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 smtClean="0">
                <a:latin typeface="+mn-ea"/>
              </a:rPr>
              <a:t>요구분석</a:t>
            </a:r>
            <a:r>
              <a:rPr lang="ko-KR" altLang="en-US" sz="900" dirty="0">
                <a:latin typeface="+mn-ea"/>
              </a:rPr>
              <a:t>서</a:t>
            </a:r>
          </a:p>
        </p:txBody>
      </p:sp>
      <p:sp>
        <p:nvSpPr>
          <p:cNvPr id="16" name="아래쪽 화살표 15"/>
          <p:cNvSpPr/>
          <p:nvPr/>
        </p:nvSpPr>
        <p:spPr>
          <a:xfrm>
            <a:off x="1744046" y="2220972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>
            <a:off x="1254567" y="1988840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프로젝트 </a:t>
            </a:r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Kick-off</a:t>
            </a:r>
            <a:endParaRPr lang="en-US" altLang="ko-KR" sz="1000" b="1" dirty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1744046" y="2675876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1254567" y="2444806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경영환경 분석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1744046" y="3131676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744046" y="3587476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>
            <a:off x="1254567" y="2900772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As-is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분석</a:t>
            </a:r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1254567" y="3356738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Benchmarking</a:t>
            </a:r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1254567" y="3812704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PI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과제 도출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44911" y="1421160"/>
            <a:ext cx="1571083" cy="4608512"/>
          </a:xfrm>
          <a:prstGeom prst="roundRect">
            <a:avLst>
              <a:gd name="adj" fmla="val 2423"/>
            </a:avLst>
          </a:prstGeom>
          <a:solidFill>
            <a:srgbClr val="81D5FF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설계</a:t>
            </a:r>
            <a:endParaRPr lang="ko-KR" altLang="en-US" sz="1200" b="1" dirty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85867" y="1764616"/>
            <a:ext cx="1499429" cy="4236903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10000"/>
            </a:pPr>
            <a:endParaRPr lang="ko-KR" altLang="en-US" sz="1200" b="1" dirty="0" smtClean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5021" y="5301208"/>
            <a:ext cx="13869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개발 설계서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개략 </a:t>
            </a:r>
            <a:r>
              <a:rPr lang="en-US" altLang="ko-KR" sz="900" dirty="0">
                <a:latin typeface="+mn-ea"/>
              </a:rPr>
              <a:t>Prototyping</a:t>
            </a:r>
            <a:r>
              <a:rPr lang="ko-KR" altLang="en-US" sz="900" dirty="0">
                <a:latin typeface="+mn-ea"/>
              </a:rPr>
              <a:t>시연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중간 보고서 </a:t>
            </a:r>
          </a:p>
        </p:txBody>
      </p:sp>
      <p:sp>
        <p:nvSpPr>
          <p:cNvPr id="28" name="아래쪽 화살표 27"/>
          <p:cNvSpPr/>
          <p:nvPr/>
        </p:nvSpPr>
        <p:spPr>
          <a:xfrm>
            <a:off x="3706076" y="2222678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06076" y="2677582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3706076" y="3133382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3706076" y="3589182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3721043" y="4066063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3198783" y="1988840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목표 수립</a:t>
            </a:r>
          </a:p>
        </p:txBody>
      </p:sp>
      <p:sp>
        <p:nvSpPr>
          <p:cNvPr id="34" name="한쪽 모서리가 잘린 사각형 33"/>
          <p:cNvSpPr/>
          <p:nvPr/>
        </p:nvSpPr>
        <p:spPr>
          <a:xfrm>
            <a:off x="3198783" y="2444806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과제 상세 분석</a:t>
            </a:r>
          </a:p>
        </p:txBody>
      </p:sp>
      <p:sp>
        <p:nvSpPr>
          <p:cNvPr id="35" name="한쪽 모서리가 잘린 사각형 34"/>
          <p:cNvSpPr/>
          <p:nvPr/>
        </p:nvSpPr>
        <p:spPr>
          <a:xfrm>
            <a:off x="3198783" y="2900772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To-be 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36" name="한쪽 모서리가 잘린 사각형 35"/>
          <p:cNvSpPr/>
          <p:nvPr/>
        </p:nvSpPr>
        <p:spPr>
          <a:xfrm>
            <a:off x="3198783" y="3356738"/>
            <a:ext cx="1296144" cy="288032"/>
          </a:xfrm>
          <a:prstGeom prst="snip1Rect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프로세스 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Mapping</a:t>
            </a:r>
          </a:p>
        </p:txBody>
      </p:sp>
      <p:sp>
        <p:nvSpPr>
          <p:cNvPr id="37" name="한쪽 모서리가 잘린 사각형 36"/>
          <p:cNvSpPr/>
          <p:nvPr/>
        </p:nvSpPr>
        <p:spPr>
          <a:xfrm>
            <a:off x="3198783" y="3812704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개략 </a:t>
            </a:r>
            <a:r>
              <a:rPr lang="en-US" altLang="ko-KR" sz="1000" b="1" dirty="0">
                <a:solidFill>
                  <a:schemeClr val="tx1"/>
                </a:solidFill>
              </a:rPr>
              <a:t>Prototyping</a:t>
            </a: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3188927" y="4287763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 설계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165721" y="1412776"/>
            <a:ext cx="1571083" cy="4616896"/>
          </a:xfrm>
          <a:prstGeom prst="roundRect">
            <a:avLst>
              <a:gd name="adj" fmla="val 2423"/>
            </a:avLst>
          </a:prstGeom>
          <a:solidFill>
            <a:srgbClr val="15B1FF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시험</a:t>
            </a:r>
            <a:endParaRPr lang="ko-KR" altLang="en-US" sz="1100" b="1" dirty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99695" y="1749409"/>
            <a:ext cx="1503149" cy="4243726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10000"/>
            </a:pPr>
            <a:endParaRPr lang="ko-KR" altLang="en-US" sz="1200" b="1" dirty="0" smtClean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14090" y="5301208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시험 결과서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시험 운영 결과보고서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최종 성과물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매뉴얼</a:t>
            </a:r>
            <a:r>
              <a:rPr lang="en-US" altLang="ko-KR" sz="900" dirty="0">
                <a:latin typeface="+mn-ea"/>
              </a:rPr>
              <a:t>, </a:t>
            </a:r>
            <a:br>
              <a:rPr lang="en-US" altLang="ko-KR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시험결과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최종설계서 등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sp>
        <p:nvSpPr>
          <p:cNvPr id="42" name="아래쪽 화살표 41"/>
          <p:cNvSpPr/>
          <p:nvPr/>
        </p:nvSpPr>
        <p:spPr>
          <a:xfrm>
            <a:off x="7810532" y="2226922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>
            <a:off x="7810532" y="2681826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>
            <a:off x="7810532" y="3137626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7810532" y="3599364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7810532" y="4070307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7810532" y="4518394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잘린 사각형 47"/>
          <p:cNvSpPr/>
          <p:nvPr/>
        </p:nvSpPr>
        <p:spPr>
          <a:xfrm>
            <a:off x="7306476" y="1988840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통합 테스트</a:t>
            </a:r>
          </a:p>
        </p:txBody>
      </p:sp>
      <p:sp>
        <p:nvSpPr>
          <p:cNvPr id="49" name="한쪽 모서리가 잘린 사각형 48"/>
          <p:cNvSpPr/>
          <p:nvPr/>
        </p:nvSpPr>
        <p:spPr>
          <a:xfrm>
            <a:off x="7306476" y="2446288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Cutover </a:t>
            </a:r>
            <a:r>
              <a:rPr lang="ko-KR" altLang="en-US" sz="1000" b="1" dirty="0">
                <a:solidFill>
                  <a:schemeClr val="tx1"/>
                </a:solidFill>
              </a:rPr>
              <a:t>계획 수립</a:t>
            </a:r>
          </a:p>
        </p:txBody>
      </p:sp>
      <p:sp>
        <p:nvSpPr>
          <p:cNvPr id="50" name="한쪽 모서리가 잘린 사각형 49"/>
          <p:cNvSpPr/>
          <p:nvPr/>
        </p:nvSpPr>
        <p:spPr>
          <a:xfrm>
            <a:off x="7306476" y="2903736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 운영방안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한쪽 모서리가 잘린 사각형 50"/>
          <p:cNvSpPr/>
          <p:nvPr/>
        </p:nvSpPr>
        <p:spPr>
          <a:xfrm>
            <a:off x="7306476" y="3361184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 사용자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7306476" y="3818632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시험 운영</a:t>
            </a: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7306476" y="4276080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사용현황 모니터링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및 안정화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한쪽 모서리가 잘린 사각형 53"/>
          <p:cNvSpPr/>
          <p:nvPr/>
        </p:nvSpPr>
        <p:spPr>
          <a:xfrm>
            <a:off x="7306476" y="4733528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프로젝트 종료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02220" y="1412776"/>
            <a:ext cx="1571083" cy="4608512"/>
          </a:xfrm>
          <a:prstGeom prst="roundRect">
            <a:avLst>
              <a:gd name="adj" fmla="val 2423"/>
            </a:avLst>
          </a:prstGeom>
          <a:solidFill>
            <a:srgbClr val="81D5FF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effectLst>
                  <a:outerShdw blurRad="63500" sx="102000" sy="102000" algn="ctr" rotWithShape="0">
                    <a:srgbClr val="234B7B">
                      <a:alpha val="40000"/>
                    </a:srgbClr>
                  </a:outerShdw>
                </a:effectLst>
              </a:rPr>
              <a:t>구현</a:t>
            </a:r>
            <a:endParaRPr lang="ko-KR" altLang="en-US" sz="1200" b="1" dirty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43176" y="1756232"/>
            <a:ext cx="1499429" cy="4236903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10000"/>
            </a:pPr>
            <a:endParaRPr lang="ko-KR" altLang="en-US" sz="1200" b="1" dirty="0" smtClean="0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4228" y="5301208"/>
            <a:ext cx="127470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통합 테스트 계획서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설치 계획서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ko-KR" altLang="en-US" sz="900" dirty="0">
                <a:latin typeface="+mn-ea"/>
              </a:rPr>
              <a:t>사용자 교육 교재</a:t>
            </a:r>
          </a:p>
        </p:txBody>
      </p:sp>
      <p:sp>
        <p:nvSpPr>
          <p:cNvPr id="58" name="아래쪽 화살표 57"/>
          <p:cNvSpPr/>
          <p:nvPr/>
        </p:nvSpPr>
        <p:spPr>
          <a:xfrm>
            <a:off x="5656823" y="4060125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5656823" y="4508212"/>
            <a:ext cx="288032" cy="225316"/>
          </a:xfrm>
          <a:prstGeom prst="downArrow">
            <a:avLst>
              <a:gd name="adj1" fmla="val 68953"/>
              <a:gd name="adj2" fmla="val 51579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75000"/>
                </a:schemeClr>
              </a:gs>
              <a:gs pos="21000">
                <a:schemeClr val="bg1">
                  <a:lumMod val="41000"/>
                  <a:lumOff val="5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한쪽 모서리가 잘린 사각형 59"/>
          <p:cNvSpPr/>
          <p:nvPr/>
        </p:nvSpPr>
        <p:spPr>
          <a:xfrm>
            <a:off x="5139689" y="1988840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 </a:t>
            </a:r>
            <a:r>
              <a:rPr lang="en-US" altLang="ko-KR" sz="1000" b="1" dirty="0">
                <a:solidFill>
                  <a:schemeClr val="tx1"/>
                </a:solidFill>
              </a:rPr>
              <a:t>Prototyping</a:t>
            </a:r>
          </a:p>
        </p:txBody>
      </p:sp>
      <p:sp>
        <p:nvSpPr>
          <p:cNvPr id="61" name="한쪽 모서리가 잘린 사각형 60"/>
          <p:cNvSpPr/>
          <p:nvPr/>
        </p:nvSpPr>
        <p:spPr>
          <a:xfrm>
            <a:off x="5139689" y="3818632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통합테스트 설계</a:t>
            </a:r>
          </a:p>
        </p:txBody>
      </p:sp>
      <p:sp>
        <p:nvSpPr>
          <p:cNvPr id="62" name="한쪽 모서리가 잘린 사각형 61"/>
          <p:cNvSpPr/>
          <p:nvPr/>
        </p:nvSpPr>
        <p:spPr>
          <a:xfrm>
            <a:off x="5139689" y="4276080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ko-KR" altLang="en-US" sz="1000" b="1" dirty="0">
                <a:solidFill>
                  <a:schemeClr val="tx1"/>
                </a:solidFill>
              </a:rPr>
              <a:t>차 사전 테스트</a:t>
            </a:r>
          </a:p>
        </p:txBody>
      </p:sp>
      <p:sp>
        <p:nvSpPr>
          <p:cNvPr id="63" name="한쪽 모서리가 잘린 사각형 56"/>
          <p:cNvSpPr/>
          <p:nvPr/>
        </p:nvSpPr>
        <p:spPr>
          <a:xfrm>
            <a:off x="5139689" y="4733528"/>
            <a:ext cx="1296144" cy="288032"/>
          </a:xfrm>
          <a:prstGeom prst="snip1Rect">
            <a:avLst/>
          </a:prstGeom>
          <a:gradFill>
            <a:gsLst>
              <a:gs pos="833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  <a:gs pos="52000">
                <a:schemeClr val="bg1">
                  <a:lumMod val="85000"/>
                </a:schemeClr>
              </a:gs>
              <a:gs pos="48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테스트 결과 보완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146829" y="2276872"/>
            <a:ext cx="1288987" cy="14719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71"/>
          <p:cNvGrpSpPr/>
          <p:nvPr/>
        </p:nvGrpSpPr>
        <p:grpSpPr>
          <a:xfrm>
            <a:off x="5252164" y="2446288"/>
            <a:ext cx="1071194" cy="1368210"/>
            <a:chOff x="5240899" y="2806328"/>
            <a:chExt cx="1071194" cy="1368210"/>
          </a:xfrm>
        </p:grpSpPr>
        <p:sp>
          <p:nvSpPr>
            <p:cNvPr id="66" name="아래쪽 화살표 65"/>
            <p:cNvSpPr/>
            <p:nvPr/>
          </p:nvSpPr>
          <p:spPr>
            <a:xfrm>
              <a:off x="5645558" y="3031684"/>
              <a:ext cx="288032" cy="225316"/>
            </a:xfrm>
            <a:prstGeom prst="downArrow">
              <a:avLst>
                <a:gd name="adj1" fmla="val 68953"/>
                <a:gd name="adj2" fmla="val 51579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</a:schemeClr>
                </a:gs>
                <a:gs pos="21000">
                  <a:schemeClr val="bg1">
                    <a:lumMod val="41000"/>
                    <a:lumOff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아래쪽 화살표 66"/>
            <p:cNvSpPr/>
            <p:nvPr/>
          </p:nvSpPr>
          <p:spPr>
            <a:xfrm>
              <a:off x="5645558" y="3487484"/>
              <a:ext cx="288032" cy="225316"/>
            </a:xfrm>
            <a:prstGeom prst="downArrow">
              <a:avLst>
                <a:gd name="adj1" fmla="val 68953"/>
                <a:gd name="adj2" fmla="val 51579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</a:schemeClr>
                </a:gs>
                <a:gs pos="21000">
                  <a:schemeClr val="bg1">
                    <a:lumMod val="41000"/>
                    <a:lumOff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아래쪽 화살표 67"/>
            <p:cNvSpPr/>
            <p:nvPr/>
          </p:nvSpPr>
          <p:spPr>
            <a:xfrm>
              <a:off x="5645558" y="3949222"/>
              <a:ext cx="288032" cy="225316"/>
            </a:xfrm>
            <a:prstGeom prst="downArrow">
              <a:avLst>
                <a:gd name="adj1" fmla="val 68953"/>
                <a:gd name="adj2" fmla="val 51579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</a:schemeClr>
                </a:gs>
                <a:gs pos="21000">
                  <a:schemeClr val="bg1">
                    <a:lumMod val="41000"/>
                    <a:lumOff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한쪽 모서리가 잘린 사각형 68"/>
            <p:cNvSpPr/>
            <p:nvPr/>
          </p:nvSpPr>
          <p:spPr>
            <a:xfrm>
              <a:off x="5240899" y="2806328"/>
              <a:ext cx="1071194" cy="288032"/>
            </a:xfrm>
            <a:prstGeom prst="snip1Rect">
              <a:avLst/>
            </a:prstGeom>
            <a:gradFill>
              <a:gsLst>
                <a:gs pos="833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52000">
                  <a:schemeClr val="bg1">
                    <a:lumMod val="8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Add-on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개발</a:t>
              </a:r>
            </a:p>
          </p:txBody>
        </p:sp>
        <p:sp>
          <p:nvSpPr>
            <p:cNvPr id="70" name="한쪽 모서리가 잘린 사각형 69"/>
            <p:cNvSpPr/>
            <p:nvPr/>
          </p:nvSpPr>
          <p:spPr>
            <a:xfrm>
              <a:off x="5240899" y="3263776"/>
              <a:ext cx="1071194" cy="288032"/>
            </a:xfrm>
            <a:prstGeom prst="snip1Rect">
              <a:avLst/>
            </a:prstGeom>
            <a:gradFill>
              <a:gsLst>
                <a:gs pos="833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52000">
                  <a:schemeClr val="bg1">
                    <a:lumMod val="8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Configuration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b="1" dirty="0" smtClean="0">
                  <a:solidFill>
                    <a:schemeClr val="tx1"/>
                  </a:solidFill>
                </a:rPr>
              </a:br>
              <a:r>
                <a:rPr lang="ko-KR" altLang="en-US" sz="1000" b="1" dirty="0" smtClean="0">
                  <a:solidFill>
                    <a:schemeClr val="tx1"/>
                  </a:solidFill>
                </a:rPr>
                <a:t>실시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한쪽 모서리가 잘린 사각형 70"/>
            <p:cNvSpPr/>
            <p:nvPr/>
          </p:nvSpPr>
          <p:spPr>
            <a:xfrm>
              <a:off x="5240899" y="3721224"/>
              <a:ext cx="1071194" cy="288032"/>
            </a:xfrm>
            <a:prstGeom prst="snip1Rect">
              <a:avLst/>
            </a:prstGeom>
            <a:gradFill>
              <a:gsLst>
                <a:gs pos="833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  <a:gs pos="52000">
                  <a:schemeClr val="bg1">
                    <a:lumMod val="8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Migration 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개발</a:t>
              </a:r>
            </a:p>
          </p:txBody>
        </p:sp>
      </p:grpSp>
      <p:cxnSp>
        <p:nvCxnSpPr>
          <p:cNvPr id="72" name="꺾인 연결선 71"/>
          <p:cNvCxnSpPr>
            <a:stCxn id="24" idx="0"/>
            <a:endCxn id="33" idx="2"/>
          </p:cNvCxnSpPr>
          <p:nvPr/>
        </p:nvCxnSpPr>
        <p:spPr>
          <a:xfrm flipV="1">
            <a:off x="2550711" y="2132856"/>
            <a:ext cx="648072" cy="182386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7" idx="0"/>
            <a:endCxn id="60" idx="2"/>
          </p:cNvCxnSpPr>
          <p:nvPr/>
        </p:nvCxnSpPr>
        <p:spPr>
          <a:xfrm flipV="1">
            <a:off x="4494927" y="2132856"/>
            <a:ext cx="644762" cy="182386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8" idx="0"/>
            <a:endCxn id="70" idx="2"/>
          </p:cNvCxnSpPr>
          <p:nvPr/>
        </p:nvCxnSpPr>
        <p:spPr>
          <a:xfrm flipV="1">
            <a:off x="4485071" y="3047752"/>
            <a:ext cx="767093" cy="138402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48" idx="2"/>
          </p:cNvCxnSpPr>
          <p:nvPr/>
        </p:nvCxnSpPr>
        <p:spPr>
          <a:xfrm flipV="1">
            <a:off x="6435833" y="2132856"/>
            <a:ext cx="870643" cy="27446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87792" y="5229200"/>
            <a:ext cx="86028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65"/>
          <p:cNvCxnSpPr/>
          <p:nvPr/>
        </p:nvCxnSpPr>
        <p:spPr>
          <a:xfrm>
            <a:off x="287792" y="1863874"/>
            <a:ext cx="86028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287791" y="4878521"/>
            <a:ext cx="219261" cy="219261"/>
          </a:xfrm>
          <a:prstGeom prst="ellipse">
            <a:avLst/>
          </a:prstGeom>
          <a:gradFill>
            <a:gsLst>
              <a:gs pos="833">
                <a:srgbClr val="B8C9EA"/>
              </a:gs>
              <a:gs pos="100000">
                <a:srgbClr val="8DA9DD"/>
              </a:gs>
              <a:gs pos="52000">
                <a:srgbClr val="ACBDE6"/>
              </a:gs>
              <a:gs pos="50000">
                <a:srgbClr val="B5C6E9"/>
              </a:gs>
            </a:gsLst>
            <a:lin ang="5400000" scaled="0"/>
          </a:gradFill>
          <a:ln>
            <a:noFill/>
          </a:ln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solidFill>
                <a:schemeClr val="bg1"/>
              </a:solidFill>
              <a:effectLst>
                <a:outerShdw blurRad="63500" sx="102000" sy="102000" algn="ctr" rotWithShape="0">
                  <a:srgbClr val="234B7B">
                    <a:alpha val="40000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5241" y="4859176"/>
            <a:ext cx="75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※ PI </a:t>
            </a:r>
            <a:r>
              <a:rPr lang="ko-KR" altLang="en-US" sz="1000" dirty="0" smtClean="0">
                <a:latin typeface="+mn-ea"/>
              </a:rPr>
              <a:t>활동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0" name="제목 5"/>
          <p:cNvSpPr>
            <a:spLocks noGrp="1"/>
          </p:cNvSpPr>
          <p:nvPr>
            <p:ph type="ctrTitle"/>
          </p:nvPr>
        </p:nvSpPr>
        <p:spPr>
          <a:xfrm>
            <a:off x="724777" y="58649"/>
            <a:ext cx="6255330" cy="215444"/>
          </a:xfrm>
        </p:spPr>
        <p:txBody>
          <a:bodyPr/>
          <a:lstStyle/>
          <a:p>
            <a:r>
              <a:rPr lang="ko-KR" altLang="en-US" dirty="0" smtClean="0"/>
              <a:t>요구공학</a:t>
            </a:r>
            <a:endParaRPr lang="ko-KR" altLang="en-US" dirty="0"/>
          </a:p>
        </p:txBody>
      </p:sp>
      <p:sp>
        <p:nvSpPr>
          <p:cNvPr id="81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271684" y="72189"/>
            <a:ext cx="269965" cy="192813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7403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</TotalTime>
  <Words>890</Words>
  <Application>Microsoft Office PowerPoint</Application>
  <PresentationFormat>사용자 지정</PresentationFormat>
  <Paragraphs>283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HY견고딕</vt:lpstr>
      <vt:lpstr>HY헤드라인M</vt:lpstr>
      <vt:lpstr>나눔고딕</vt:lpstr>
      <vt:lpstr>다음_SemiBold</vt:lpstr>
      <vt:lpstr>돋움</vt:lpstr>
      <vt:lpstr>맑은 고딕</vt:lpstr>
      <vt:lpstr>Arial</vt:lpstr>
      <vt:lpstr>Times New Roman</vt:lpstr>
      <vt:lpstr>Wingdings</vt:lpstr>
      <vt:lpstr>1_Office 테마</vt:lpstr>
      <vt:lpstr>PowerPoint 프레젠테이션</vt:lpstr>
      <vt:lpstr>Introduction</vt:lpstr>
      <vt:lpstr>강의 계획</vt:lpstr>
      <vt:lpstr>강의 계획</vt:lpstr>
      <vt:lpstr>PowerPoint 프레젠테이션</vt:lpstr>
      <vt:lpstr>PowerPoint 프레젠테이션</vt:lpstr>
      <vt:lpstr>요구공학</vt:lpstr>
      <vt:lpstr>요구공학</vt:lpstr>
      <vt:lpstr>요구공학</vt:lpstr>
      <vt:lpstr>요구공학</vt:lpstr>
      <vt:lpstr>요구공학</vt:lpstr>
      <vt:lpstr>요구공학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CHON</dc:creator>
  <cp:lastModifiedBy>PC</cp:lastModifiedBy>
  <cp:revision>262</cp:revision>
  <dcterms:created xsi:type="dcterms:W3CDTF">2012-06-21T02:31:54Z</dcterms:created>
  <dcterms:modified xsi:type="dcterms:W3CDTF">2021-02-22T06:35:34Z</dcterms:modified>
</cp:coreProperties>
</file>