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330" r:id="rId2"/>
    <p:sldId id="310" r:id="rId3"/>
    <p:sldId id="316" r:id="rId4"/>
    <p:sldId id="317" r:id="rId5"/>
    <p:sldId id="319" r:id="rId6"/>
    <p:sldId id="321" r:id="rId7"/>
    <p:sldId id="331" r:id="rId8"/>
    <p:sldId id="324" r:id="rId9"/>
    <p:sldId id="326" r:id="rId10"/>
    <p:sldId id="328" r:id="rId11"/>
    <p:sldId id="329" r:id="rId12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125">
          <p15:clr>
            <a:srgbClr val="A4A3A4"/>
          </p15:clr>
        </p15:guide>
        <p15:guide id="5" pos="6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0739" autoAdjust="0"/>
  </p:normalViewPr>
  <p:slideViewPr>
    <p:cSldViewPr showGuides="1">
      <p:cViewPr varScale="1">
        <p:scale>
          <a:sx n="101" d="100"/>
          <a:sy n="101" d="100"/>
        </p:scale>
        <p:origin x="2884" y="68"/>
      </p:cViewPr>
      <p:guideLst>
        <p:guide orient="horz" pos="935"/>
        <p:guide orient="horz" pos="527"/>
        <p:guide orient="horz" pos="3974"/>
        <p:guide pos="125"/>
        <p:guide pos="6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801B-EEFA-4E23-883A-46213EB47A5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E743-BA1D-4E64-9D1E-04E3D452D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7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1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9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3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0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8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4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36" y="274638"/>
            <a:ext cx="8913972" cy="418058"/>
          </a:xfrm>
        </p:spPr>
        <p:txBody>
          <a:bodyPr>
            <a:noAutofit/>
          </a:bodyPr>
          <a:lstStyle>
            <a:lvl1pPr algn="l"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7" name="그룹 6"/>
          <p:cNvGrpSpPr>
            <a:grpSpLocks/>
          </p:cNvGrpSpPr>
          <p:nvPr userDrawn="1"/>
        </p:nvGrpSpPr>
        <p:grpSpPr bwMode="auto">
          <a:xfrm>
            <a:off x="1798" y="764704"/>
            <a:ext cx="9904413" cy="36000"/>
            <a:chOff x="0" y="1726203"/>
            <a:chExt cx="9019444" cy="71438"/>
          </a:xfrm>
        </p:grpSpPr>
        <p:sp>
          <p:nvSpPr>
            <p:cNvPr id="8" name="직사각형 7"/>
            <p:cNvSpPr>
              <a:spLocks noChangeArrowheads="1"/>
            </p:cNvSpPr>
            <p:nvPr userDrawn="1"/>
          </p:nvSpPr>
          <p:spPr bwMode="auto">
            <a:xfrm>
              <a:off x="19050" y="1726203"/>
              <a:ext cx="9000394" cy="71438"/>
            </a:xfrm>
            <a:prstGeom prst="rect">
              <a:avLst/>
            </a:prstGeom>
            <a:solidFill>
              <a:srgbClr val="1F497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/>
              <a:endParaRPr lang="ko-KR" altLang="en-US" dirty="0">
                <a:solidFill>
                  <a:srgbClr val="FFFFFF"/>
                </a:solidFill>
                <a:latin typeface="돋움" pitchFamily="50" charset="-127"/>
                <a:ea typeface="HY견고딕" pitchFamily="18" charset="-127"/>
              </a:endParaRPr>
            </a:p>
          </p:txBody>
        </p:sp>
        <p:grpSp>
          <p:nvGrpSpPr>
            <p:cNvPr id="9" name="그룹 21"/>
            <p:cNvGrpSpPr>
              <a:grpSpLocks/>
            </p:cNvGrpSpPr>
            <p:nvPr userDrawn="1"/>
          </p:nvGrpSpPr>
          <p:grpSpPr bwMode="auto">
            <a:xfrm>
              <a:off x="0" y="1726203"/>
              <a:ext cx="1074128" cy="71438"/>
              <a:chOff x="142844" y="1928802"/>
              <a:chExt cx="1074128" cy="71438"/>
            </a:xfrm>
          </p:grpSpPr>
          <p:sp>
            <p:nvSpPr>
              <p:cNvPr id="10" name="직사각형 9"/>
              <p:cNvSpPr>
                <a:spLocks noChangeArrowheads="1"/>
              </p:cNvSpPr>
              <p:nvPr userDrawn="1"/>
            </p:nvSpPr>
            <p:spPr bwMode="auto">
              <a:xfrm>
                <a:off x="142844" y="1928802"/>
                <a:ext cx="360485" cy="71438"/>
              </a:xfrm>
              <a:prstGeom prst="rect">
                <a:avLst/>
              </a:prstGeom>
              <a:solidFill>
                <a:srgbClr val="005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1" name="직사각형 10"/>
              <p:cNvSpPr>
                <a:spLocks noChangeArrowheads="1"/>
              </p:cNvSpPr>
              <p:nvPr userDrawn="1"/>
            </p:nvSpPr>
            <p:spPr bwMode="auto">
              <a:xfrm>
                <a:off x="500398" y="1928802"/>
                <a:ext cx="359020" cy="71438"/>
              </a:xfrm>
              <a:prstGeom prst="rect">
                <a:avLst/>
              </a:prstGeom>
              <a:solidFill>
                <a:srgbClr val="ED2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2" name="직사각형 11"/>
              <p:cNvSpPr>
                <a:spLocks noChangeArrowheads="1"/>
              </p:cNvSpPr>
              <p:nvPr userDrawn="1"/>
            </p:nvSpPr>
            <p:spPr bwMode="auto">
              <a:xfrm>
                <a:off x="856487" y="1928802"/>
                <a:ext cx="360485" cy="71438"/>
              </a:xfrm>
              <a:prstGeom prst="rect">
                <a:avLst/>
              </a:prstGeom>
              <a:solidFill>
                <a:srgbClr val="F85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6" name="직사각형 15"/>
          <p:cNvSpPr/>
          <p:nvPr userDrawn="1"/>
        </p:nvSpPr>
        <p:spPr>
          <a:xfrm>
            <a:off x="0" y="6381328"/>
            <a:ext cx="9904413" cy="476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3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4240326" y="6534735"/>
            <a:ext cx="711880" cy="16986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662786A7-5A0B-4454-88AD-F3B497608469}" type="slidenum">
              <a:rPr kumimoji="0" lang="en-US" altLang="ko-KR" sz="1100" b="1">
                <a:solidFill>
                  <a:srgbClr val="595959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kumimoji="0" lang="en-US" altLang="en-US" sz="1100" b="1" dirty="0">
              <a:solidFill>
                <a:srgbClr val="595959"/>
              </a:solidFill>
              <a:latin typeface="+mn-ea"/>
              <a:ea typeface="+mn-ea"/>
              <a:cs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A573-A9EF-468B-8C0D-8CE5C0B95A8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AE14-5D0B-449A-AD39-CBAC53EE81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90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그림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 userDrawn="1"/>
        </p:nvSpPr>
        <p:spPr bwMode="black">
          <a:xfrm>
            <a:off x="4250644" y="2852738"/>
            <a:ext cx="5653769" cy="5762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7"/>
          <p:cNvSpPr>
            <a:spLocks noChangeArrowheads="1"/>
          </p:cNvSpPr>
          <p:nvPr userDrawn="1"/>
        </p:nvSpPr>
        <p:spPr bwMode="black">
          <a:xfrm>
            <a:off x="0" y="2781300"/>
            <a:ext cx="9904413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gray">
          <a:xfrm>
            <a:off x="6570272" y="0"/>
            <a:ext cx="3334141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white">
          <a:xfrm>
            <a:off x="6580589" y="2306638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20"/>
          <p:cNvSpPr>
            <a:spLocks noChangeShapeType="1"/>
          </p:cNvSpPr>
          <p:nvPr userDrawn="1"/>
        </p:nvSpPr>
        <p:spPr bwMode="white">
          <a:xfrm>
            <a:off x="6580589" y="2444750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21"/>
          <p:cNvSpPr>
            <a:spLocks noChangeShapeType="1"/>
          </p:cNvSpPr>
          <p:nvPr userDrawn="1"/>
        </p:nvSpPr>
        <p:spPr bwMode="white">
          <a:xfrm>
            <a:off x="6580589" y="2541588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22"/>
          <p:cNvSpPr>
            <a:spLocks noChangeShapeType="1"/>
          </p:cNvSpPr>
          <p:nvPr userDrawn="1"/>
        </p:nvSpPr>
        <p:spPr bwMode="white">
          <a:xfrm>
            <a:off x="6580589" y="2689225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079654" y="3933825"/>
            <a:ext cx="4993475" cy="5032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ctrTitle"/>
          </p:nvPr>
        </p:nvSpPr>
        <p:spPr bwMode="white">
          <a:xfrm>
            <a:off x="4405401" y="2809876"/>
            <a:ext cx="5499013" cy="5762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</a:t>
            </a:r>
          </a:p>
        </p:txBody>
      </p:sp>
      <p:sp>
        <p:nvSpPr>
          <p:cNvPr id="13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Rectangle 3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9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9ABF6-9DEA-4B31-8F95-C3E5D1EE7F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7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1043" y="188913"/>
            <a:ext cx="6850552" cy="69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60294" y="1412875"/>
            <a:ext cx="4286754" cy="489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2123" y="1412875"/>
            <a:ext cx="4286753" cy="489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57B3-7D10-4DB3-964A-06C0AC9E9C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67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41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75004" y="860209"/>
            <a:ext cx="3201252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599" spc="50" dirty="0" smtClean="0">
                <a:ln w="6350">
                  <a:noFill/>
                  <a:prstDash val="solid"/>
                </a:ln>
                <a:gradFill flip="none" rotWithShape="1">
                  <a:gsLst>
                    <a:gs pos="417">
                      <a:srgbClr val="72717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CONTENTS</a:t>
            </a:r>
            <a:endParaRPr kumimoji="1" lang="ko-KR" altLang="en-US" sz="3599" spc="50" dirty="0">
              <a:ln w="6350">
                <a:noFill/>
                <a:prstDash val="solid"/>
              </a:ln>
              <a:gradFill flip="none" rotWithShape="1">
                <a:gsLst>
                  <a:gs pos="417">
                    <a:srgbClr val="72717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704989" y="5547765"/>
            <a:ext cx="5770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Start-Up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0157" y="1742471"/>
            <a:ext cx="4352475" cy="432000"/>
          </a:xfrm>
          <a:prstGeom prst="rect">
            <a:avLst/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평행 사변형 11"/>
          <p:cNvSpPr/>
          <p:nvPr/>
        </p:nvSpPr>
        <p:spPr>
          <a:xfrm>
            <a:off x="4594832" y="1742471"/>
            <a:ext cx="1350833" cy="432000"/>
          </a:xfrm>
          <a:prstGeom prst="parallelogram">
            <a:avLst>
              <a:gd name="adj" fmla="val 89134"/>
            </a:avLst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4952207" y="1782095"/>
            <a:ext cx="4491376" cy="35275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항목입력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4016254" y="1610880"/>
            <a:ext cx="936544" cy="561900"/>
          </a:xfrm>
        </p:spPr>
        <p:txBody>
          <a:bodyPr>
            <a:noAutofit/>
          </a:bodyPr>
          <a:lstStyle>
            <a:lvl1pPr marL="0" indent="0" algn="r" defTabSz="914212" rtl="0" eaLnBrk="1" latinLnBrk="1" hangingPunct="1">
              <a:buNone/>
              <a:defRPr lang="ko-KR" altLang="en-US" sz="3599" kern="1200" spc="-50" dirty="0">
                <a:solidFill>
                  <a:srgbClr val="91AFC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No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64" y="6633584"/>
            <a:ext cx="1548766" cy="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4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070" y="-629"/>
            <a:ext cx="9904413" cy="3625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369375"/>
            <a:ext cx="9904413" cy="477340"/>
          </a:xfrm>
          <a:prstGeom prst="rect">
            <a:avLst/>
          </a:prstGeom>
          <a:pattFill prst="ltDnDiag">
            <a:fgClr>
              <a:srgbClr val="E8E8E8"/>
            </a:fgClr>
            <a:bgClr>
              <a:schemeClr val="bg1"/>
            </a:bgClr>
          </a:pattFill>
          <a:ln>
            <a:noFill/>
          </a:ln>
          <a:effectLst>
            <a:outerShdw blurRad="25400" dist="127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623467" y="87379"/>
            <a:ext cx="19498" cy="180000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333375"/>
            <a:ext cx="9904413" cy="36000"/>
          </a:xfrm>
          <a:prstGeom prst="rect">
            <a:avLst/>
          </a:prstGeom>
          <a:gradFill>
            <a:gsLst>
              <a:gs pos="0">
                <a:srgbClr val="628CBA"/>
              </a:gs>
              <a:gs pos="67000">
                <a:srgbClr val="91CAC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724777" y="58649"/>
            <a:ext cx="6255330" cy="215444"/>
          </a:xfrm>
        </p:spPr>
        <p:txBody>
          <a:bodyPr wrap="square" lIns="0" tIns="0" rIns="0" bIns="0">
            <a:spAutoFit/>
          </a:bodyPr>
          <a:lstStyle>
            <a:lvl1pPr marL="0" indent="0" algn="l" defTabSz="914212" rtl="0" eaLnBrk="1" fontAlgn="base" latin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ko-KR" altLang="en-US" sz="1400" b="1" kern="1200" spc="-50" baseline="0" dirty="0">
                <a:solidFill>
                  <a:srgbClr val="628CB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1686" y="445070"/>
            <a:ext cx="6786420" cy="325952"/>
          </a:xfrm>
        </p:spPr>
        <p:txBody>
          <a:bodyPr wrap="square" lIns="0" tIns="0" rIns="0" bIns="1800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20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1684" y="72189"/>
            <a:ext cx="269965" cy="192813"/>
          </a:xfrm>
        </p:spPr>
        <p:txBody>
          <a:bodyPr lIns="0" tIns="0" rIns="0" bIns="0" anchor="ctr">
            <a:noAutofit/>
          </a:bodyPr>
          <a:lstStyle>
            <a:lvl1pPr marL="0" indent="0" algn="r" defTabSz="914212" rtl="0" eaLnBrk="1" fontAlgn="base" latinLnBrk="1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800" b="0" kern="1200" spc="-50" baseline="0" dirty="0" smtClean="0">
                <a:ln w="6350">
                  <a:solidFill>
                    <a:srgbClr val="3C5A7C"/>
                  </a:solidFill>
                </a:ln>
                <a:gradFill>
                  <a:gsLst>
                    <a:gs pos="15000">
                      <a:srgbClr val="CCD8E6"/>
                    </a:gs>
                    <a:gs pos="50000">
                      <a:srgbClr val="557FAC"/>
                    </a:gs>
                    <a:gs pos="100000">
                      <a:schemeClr val="bg1"/>
                    </a:gs>
                    <a:gs pos="0">
                      <a:schemeClr val="bg1"/>
                    </a:gs>
                    <a:gs pos="85000">
                      <a:srgbClr val="CCD8E6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defRPr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30" indent="0">
              <a:buNone/>
              <a:defRPr sz="900"/>
            </a:lvl6pPr>
            <a:lvl7pPr marL="2742636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no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0107" y="6786009"/>
            <a:ext cx="2924306" cy="71995"/>
          </a:xfrm>
          <a:prstGeom prst="rect">
            <a:avLst/>
          </a:prstGeom>
          <a:solidFill>
            <a:srgbClr val="91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직사각형 19"/>
          <p:cNvSpPr/>
          <p:nvPr userDrawn="1"/>
        </p:nvSpPr>
        <p:spPr>
          <a:xfrm>
            <a:off x="9041645" y="6584907"/>
            <a:ext cx="862768" cy="201098"/>
          </a:xfrm>
          <a:prstGeom prst="rect">
            <a:avLst/>
          </a:prstGeom>
          <a:solidFill>
            <a:srgbClr val="91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대각선 방향의 모서리가 둥근 사각형 20"/>
          <p:cNvSpPr/>
          <p:nvPr userDrawn="1"/>
        </p:nvSpPr>
        <p:spPr>
          <a:xfrm>
            <a:off x="8754055" y="6442033"/>
            <a:ext cx="575180" cy="3439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6044154" y="6614418"/>
            <a:ext cx="29782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r" defTabSz="914212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Software </a:t>
            </a:r>
            <a:r>
              <a:rPr lang="ko-KR" altLang="en-US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융합 </a:t>
            </a:r>
            <a:r>
              <a:rPr lang="en-US" altLang="ko-KR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Project</a:t>
            </a:r>
            <a:endParaRPr lang="ko-KR" altLang="en-US" sz="800" b="1" i="1" kern="1200" spc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평행 사변형 22"/>
          <p:cNvSpPr/>
          <p:nvPr userDrawn="1"/>
        </p:nvSpPr>
        <p:spPr>
          <a:xfrm>
            <a:off x="1286387" y="6786009"/>
            <a:ext cx="5822093" cy="76757"/>
          </a:xfrm>
          <a:prstGeom prst="parallelogram">
            <a:avLst>
              <a:gd name="adj" fmla="val 70788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24" name="슬라이드 번호 개체 틀 3"/>
          <p:cNvSpPr txBox="1">
            <a:spLocks/>
          </p:cNvSpPr>
          <p:nvPr userDrawn="1"/>
        </p:nvSpPr>
        <p:spPr>
          <a:xfrm>
            <a:off x="9384742" y="6651955"/>
            <a:ext cx="467925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400D59-A108-4D70-9FC9-3FDDD9A136AC}" type="slidenum">
              <a:rPr lang="en-US" altLang="ko-KR" sz="1000" smtClean="0"/>
              <a:pPr/>
              <a:t>‹#›</a:t>
            </a:fld>
            <a:endParaRPr 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0434" y="1412776"/>
            <a:ext cx="9202966" cy="4923308"/>
          </a:xfrm>
        </p:spPr>
        <p:txBody>
          <a:bodyPr>
            <a:normAutofit/>
          </a:bodyPr>
          <a:lstStyle>
            <a:lvl1pPr marL="265059" indent="-265059" latinLnBrk="0">
              <a:spcBef>
                <a:spcPts val="1000"/>
              </a:spcBef>
              <a:buFont typeface="+mj-lt"/>
              <a:buAutoNum type="arabicPeriod"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171" indent="-184112" latinLnBrk="0">
              <a:spcBef>
                <a:spcPts val="600"/>
              </a:spcBef>
              <a:buFont typeface="Wingdings" panose="05000000000000000000" pitchFamily="2" charset="2"/>
              <a:buChar char="§"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20584" indent="-171415" latinLnBrk="0">
              <a:spcBef>
                <a:spcPts val="300"/>
              </a:spcBef>
              <a:buFont typeface="맑은 고딕" panose="020B0503020000020004" pitchFamily="50" charset="-127"/>
              <a:buChar char="-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526082" y="265002"/>
            <a:ext cx="2027318" cy="180071"/>
          </a:xfrm>
          <a:prstGeom prst="roundRect">
            <a:avLst>
              <a:gd name="adj" fmla="val 50000"/>
            </a:avLst>
          </a:prstGeom>
          <a:solidFill>
            <a:srgbClr val="71BBAF"/>
          </a:solidFill>
          <a:ln>
            <a:solidFill>
              <a:srgbClr val="91C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7942048" y="235959"/>
            <a:ext cx="1369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Software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융합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Project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50783" y="981079"/>
            <a:ext cx="9202850" cy="360363"/>
          </a:xfrm>
        </p:spPr>
        <p:txBody>
          <a:bodyPr>
            <a:noAutofit/>
          </a:bodyPr>
          <a:lstStyle>
            <a:lvl1pPr marL="342829" indent="-342829">
              <a:buFont typeface="Wingdings" panose="05000000000000000000" pitchFamily="2" charset="2"/>
              <a:buChar char="q"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64" y="6633584"/>
            <a:ext cx="1548766" cy="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5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2" y="6356355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A573-A9EF-468B-8C0D-8CE5C0B95A8D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5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5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AE14-5D0B-449A-AD39-CBAC53EE81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/>
        </p:nvSpPr>
        <p:spPr>
          <a:xfrm flipH="1">
            <a:off x="704055" y="1"/>
            <a:ext cx="1432571" cy="1544951"/>
          </a:xfrm>
          <a:prstGeom prst="rect">
            <a:avLst/>
          </a:prstGeom>
          <a:gradFill flip="none" rotWithShape="1">
            <a:gsLst>
              <a:gs pos="0">
                <a:srgbClr val="008BDB"/>
              </a:gs>
              <a:gs pos="100000">
                <a:srgbClr val="05528A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889" y="1262810"/>
            <a:ext cx="105798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itchFamily="34" charset="0"/>
              </a:rPr>
              <a:t>2020.1</a:t>
            </a:r>
            <a:r>
              <a:rPr kumimoji="1" lang="ko-KR" alt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itchFamily="34" charset="0"/>
              </a:rPr>
              <a:t>학기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775742" y="1880081"/>
            <a:ext cx="663873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Software </a:t>
            </a:r>
            <a:r>
              <a:rPr lang="ko-KR" altLang="en-US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융합</a:t>
            </a:r>
            <a:r>
              <a:rPr lang="en-US" altLang="ko-KR" sz="5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Project</a:t>
            </a:r>
            <a:endParaRPr lang="en-US" altLang="ko-KR" sz="5000" b="1" spc="-70" dirty="0">
              <a:gradFill>
                <a:gsLst>
                  <a:gs pos="0">
                    <a:srgbClr val="008BDB"/>
                  </a:gs>
                  <a:gs pos="98000">
                    <a:srgbClr val="05528A"/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endParaRPr lang="en-US" altLang="ko-KR" sz="5000" b="1" spc="-70" dirty="0" smtClean="0">
              <a:gradFill>
                <a:gsLst>
                  <a:gs pos="0">
                    <a:srgbClr val="008BDB"/>
                  </a:gs>
                  <a:gs pos="98000">
                    <a:srgbClr val="05528A"/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endParaRPr lang="en-US" altLang="ko-KR" sz="5000" b="1" spc="-70" dirty="0">
              <a:gradFill>
                <a:gsLst>
                  <a:gs pos="0">
                    <a:srgbClr val="008BDB"/>
                  </a:gs>
                  <a:gs pos="98000">
                    <a:srgbClr val="05528A"/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r>
              <a:rPr lang="ko-KR" altLang="en-US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            </a:t>
            </a:r>
            <a:r>
              <a:rPr lang="ko-KR" altLang="en-US" sz="2400" b="1" spc="-70" dirty="0" smtClean="0">
                <a:latin typeface="+mj-lt"/>
                <a:ea typeface="+mj-ea"/>
                <a:cs typeface="+mj-cs"/>
              </a:rPr>
              <a:t>교수</a:t>
            </a:r>
            <a:r>
              <a:rPr lang="ko-KR" altLang="en-US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 윤</a:t>
            </a:r>
            <a:r>
              <a:rPr lang="en-US" altLang="ko-KR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</a:t>
            </a:r>
            <a:r>
              <a:rPr lang="ko-KR" altLang="en-US" sz="3000" b="1" spc="-70" dirty="0" smtClean="0">
                <a:gradFill>
                  <a:gsLst>
                    <a:gs pos="0">
                      <a:srgbClr val="008BDB"/>
                    </a:gs>
                    <a:gs pos="98000">
                      <a:srgbClr val="05528A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경 섭</a:t>
            </a:r>
            <a:endParaRPr lang="ko-KR" altLang="en-US" sz="2500" b="1" spc="-7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18" y="6237312"/>
            <a:ext cx="2076450" cy="561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2006" y="31409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요구분석의 절차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3" name="직사각형 40"/>
          <p:cNvSpPr/>
          <p:nvPr/>
        </p:nvSpPr>
        <p:spPr>
          <a:xfrm>
            <a:off x="607378" y="2183729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RFP </a:t>
            </a:r>
            <a:r>
              <a:rPr lang="ko-KR" altLang="en-US" sz="13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40"/>
          <p:cNvSpPr/>
          <p:nvPr/>
        </p:nvSpPr>
        <p:spPr>
          <a:xfrm>
            <a:off x="2857042" y="2183729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고객의 목적 분석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716" y="2236901"/>
            <a:ext cx="419033" cy="4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40"/>
          <p:cNvSpPr/>
          <p:nvPr/>
        </p:nvSpPr>
        <p:spPr>
          <a:xfrm>
            <a:off x="5140320" y="2183729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수집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527" y="2236901"/>
            <a:ext cx="419033" cy="4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3278" y="2236901"/>
            <a:ext cx="419033" cy="4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40"/>
          <p:cNvSpPr/>
          <p:nvPr/>
        </p:nvSpPr>
        <p:spPr>
          <a:xfrm>
            <a:off x="7505444" y="2183729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분석도구 확정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40"/>
          <p:cNvSpPr/>
          <p:nvPr/>
        </p:nvSpPr>
        <p:spPr>
          <a:xfrm>
            <a:off x="7505444" y="3443541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인터뷰</a:t>
            </a:r>
            <a:r>
              <a:rPr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 분석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8157003" y="2879254"/>
            <a:ext cx="419033" cy="4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40"/>
          <p:cNvSpPr/>
          <p:nvPr/>
        </p:nvSpPr>
        <p:spPr>
          <a:xfrm>
            <a:off x="5152648" y="3443541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요구사항 정리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40"/>
          <p:cNvSpPr/>
          <p:nvPr/>
        </p:nvSpPr>
        <p:spPr>
          <a:xfrm>
            <a:off x="2844285" y="3443541"/>
            <a:ext cx="1676131" cy="52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요구사항 정의 및 확정</a:t>
            </a:r>
            <a:endParaRPr lang="ko-KR" altLang="en-US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928301" y="3510381"/>
            <a:ext cx="419033" cy="4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4616900" y="3510381"/>
            <a:ext cx="419033" cy="4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6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요구분석의 도구선정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1499948" y="5036957"/>
            <a:ext cx="6356918" cy="607916"/>
          </a:xfrm>
          <a:prstGeom prst="ellipse">
            <a:avLst/>
          </a:prstGeom>
          <a:gradFill rotWithShape="1">
            <a:gsLst>
              <a:gs pos="0">
                <a:srgbClr val="808080">
                  <a:alpha val="60001"/>
                </a:srgb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defTabSz="914217" latinLnBrk="0">
              <a:defRPr/>
            </a:pPr>
            <a:endParaRPr lang="ko-KR" altLang="ko-KR" kern="0">
              <a:solidFill>
                <a:sysClr val="windowText" lastClr="000000"/>
              </a:solidFill>
            </a:endParaRPr>
          </a:p>
        </p:txBody>
      </p:sp>
      <p:sp>
        <p:nvSpPr>
          <p:cNvPr id="19" name="육각형 12"/>
          <p:cNvSpPr/>
          <p:nvPr/>
        </p:nvSpPr>
        <p:spPr>
          <a:xfrm rot="993796">
            <a:off x="3208412" y="1781796"/>
            <a:ext cx="2919679" cy="2481726"/>
          </a:xfrm>
          <a:prstGeom prst="hexagon">
            <a:avLst>
              <a:gd name="adj" fmla="val 26046"/>
              <a:gd name="vf" fmla="val 115470"/>
            </a:avLst>
          </a:prstGeom>
          <a:solidFill>
            <a:srgbClr val="A0B3D4"/>
          </a:solidFill>
          <a:ln w="34925" cap="flat" cmpd="sng" algn="ctr">
            <a:solidFill>
              <a:srgbClr val="FFFFFF"/>
            </a:solidFill>
            <a:prstDash val="solid"/>
          </a:ln>
          <a:effectLst>
            <a:outerShdw blurRad="317500" dir="2700000" algn="ctr">
              <a:srgbClr val="37527D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z="44450" extrusionH="38100" prstMaterial="clear">
            <a:bevelT w="260350" h="50800" prst="softRound"/>
            <a:bevelB prst="softRound"/>
          </a:sp3d>
        </p:spPr>
        <p:txBody>
          <a:bodyPr anchor="ctr"/>
          <a:lstStyle/>
          <a:p>
            <a:pPr algn="ctr" defTabSz="914217" latinLnBrk="0">
              <a:defRPr/>
            </a:pPr>
            <a:endParaRPr lang="ko-KR" altLang="en-US" sz="2400" b="1" kern="0" dirty="0">
              <a:solidFill>
                <a:srgbClr val="9BBB59">
                  <a:lumMod val="7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4"/>
          <p:cNvSpPr>
            <a:spLocks noChangeArrowheads="1"/>
          </p:cNvSpPr>
          <p:nvPr/>
        </p:nvSpPr>
        <p:spPr bwMode="auto">
          <a:xfrm>
            <a:off x="3606222" y="2735450"/>
            <a:ext cx="1991994" cy="3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lang="ko-KR" altLang="en-US" sz="1600" b="1" dirty="0">
                <a:solidFill>
                  <a:srgbClr val="37527D"/>
                </a:solidFill>
                <a:latin typeface="맑은 고딕" pitchFamily="50" charset="-127"/>
                <a:ea typeface="맑은 고딕" pitchFamily="50" charset="-127"/>
              </a:rPr>
              <a:t>요구분석 도구 선정</a:t>
            </a:r>
            <a:endParaRPr lang="en-US" altLang="ko-KR" sz="1600" b="1" dirty="0">
              <a:solidFill>
                <a:srgbClr val="3752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자유형 16"/>
          <p:cNvSpPr/>
          <p:nvPr/>
        </p:nvSpPr>
        <p:spPr>
          <a:xfrm>
            <a:off x="2704667" y="1930717"/>
            <a:ext cx="3877641" cy="2393566"/>
          </a:xfrm>
          <a:custGeom>
            <a:avLst/>
            <a:gdLst>
              <a:gd name="connsiteX0" fmla="*/ 0 w 3981450"/>
              <a:gd name="connsiteY0" fmla="*/ 1219200 h 2457450"/>
              <a:gd name="connsiteX1" fmla="*/ 1714500 w 3981450"/>
              <a:gd name="connsiteY1" fmla="*/ 2457450 h 2457450"/>
              <a:gd name="connsiteX2" fmla="*/ 3981450 w 3981450"/>
              <a:gd name="connsiteY2" fmla="*/ 2171700 h 2457450"/>
              <a:gd name="connsiteX3" fmla="*/ 3771900 w 3981450"/>
              <a:gd name="connsiteY3" fmla="*/ 933450 h 2457450"/>
              <a:gd name="connsiteX4" fmla="*/ 2209800 w 3981450"/>
              <a:gd name="connsiteY4" fmla="*/ 0 h 2457450"/>
              <a:gd name="connsiteX5" fmla="*/ 304800 w 3981450"/>
              <a:gd name="connsiteY5" fmla="*/ 38100 h 2457450"/>
              <a:gd name="connsiteX6" fmla="*/ 0 w 3981450"/>
              <a:gd name="connsiteY6" fmla="*/ 121920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1450" h="2457450">
                <a:moveTo>
                  <a:pt x="0" y="1219200"/>
                </a:moveTo>
                <a:lnTo>
                  <a:pt x="1714500" y="2457450"/>
                </a:lnTo>
                <a:lnTo>
                  <a:pt x="3981450" y="2171700"/>
                </a:lnTo>
                <a:lnTo>
                  <a:pt x="3771900" y="933450"/>
                </a:lnTo>
                <a:lnTo>
                  <a:pt x="2209800" y="0"/>
                </a:lnTo>
                <a:lnTo>
                  <a:pt x="304800" y="38100"/>
                </a:lnTo>
                <a:lnTo>
                  <a:pt x="0" y="1219200"/>
                </a:lnTo>
                <a:close/>
              </a:path>
            </a:pathLst>
          </a:custGeom>
          <a:noFill/>
          <a:ln w="3175" cap="flat" cmpd="sng" algn="ctr">
            <a:solidFill>
              <a:srgbClr val="A0B3D4"/>
            </a:solidFill>
            <a:prstDash val="solid"/>
          </a:ln>
          <a:effectLst/>
        </p:spPr>
        <p:txBody>
          <a:bodyPr anchor="ctr"/>
          <a:lstStyle/>
          <a:p>
            <a:pPr algn="ctr" defTabSz="914217" latinLnBrk="0">
              <a:defRPr/>
            </a:pPr>
            <a:endParaRPr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2069768" y="1538667"/>
            <a:ext cx="5147438" cy="3177666"/>
          </a:xfrm>
          <a:custGeom>
            <a:avLst/>
            <a:gdLst>
              <a:gd name="connsiteX0" fmla="*/ 0 w 3981450"/>
              <a:gd name="connsiteY0" fmla="*/ 1219200 h 2457450"/>
              <a:gd name="connsiteX1" fmla="*/ 1714500 w 3981450"/>
              <a:gd name="connsiteY1" fmla="*/ 2457450 h 2457450"/>
              <a:gd name="connsiteX2" fmla="*/ 3981450 w 3981450"/>
              <a:gd name="connsiteY2" fmla="*/ 2171700 h 2457450"/>
              <a:gd name="connsiteX3" fmla="*/ 3771900 w 3981450"/>
              <a:gd name="connsiteY3" fmla="*/ 933450 h 2457450"/>
              <a:gd name="connsiteX4" fmla="*/ 2209800 w 3981450"/>
              <a:gd name="connsiteY4" fmla="*/ 0 h 2457450"/>
              <a:gd name="connsiteX5" fmla="*/ 304800 w 3981450"/>
              <a:gd name="connsiteY5" fmla="*/ 38100 h 2457450"/>
              <a:gd name="connsiteX6" fmla="*/ 0 w 3981450"/>
              <a:gd name="connsiteY6" fmla="*/ 121920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1450" h="2457450">
                <a:moveTo>
                  <a:pt x="0" y="1219200"/>
                </a:moveTo>
                <a:lnTo>
                  <a:pt x="1714500" y="2457450"/>
                </a:lnTo>
                <a:lnTo>
                  <a:pt x="3981450" y="2171700"/>
                </a:lnTo>
                <a:lnTo>
                  <a:pt x="3771900" y="933450"/>
                </a:lnTo>
                <a:lnTo>
                  <a:pt x="2209800" y="0"/>
                </a:lnTo>
                <a:lnTo>
                  <a:pt x="304800" y="38100"/>
                </a:lnTo>
                <a:lnTo>
                  <a:pt x="0" y="1219200"/>
                </a:lnTo>
                <a:close/>
              </a:path>
            </a:pathLst>
          </a:custGeom>
          <a:noFill/>
          <a:ln w="6350" cap="flat" cmpd="sng" algn="ctr">
            <a:solidFill>
              <a:srgbClr val="1F497D">
                <a:lumMod val="20000"/>
                <a:lumOff val="8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217" latinLnBrk="0">
              <a:defRPr/>
            </a:pPr>
            <a:endParaRPr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9327" y="1359309"/>
            <a:ext cx="2225318" cy="357130"/>
          </a:xfrm>
          <a:prstGeom prst="roundRect">
            <a:avLst/>
          </a:prstGeom>
          <a:solidFill>
            <a:srgbClr val="37527D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762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 defTabSz="914217" latinLnBrk="0">
              <a:defRPr/>
            </a:pP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현존자료분석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1409" y="2930682"/>
            <a:ext cx="2225318" cy="357130"/>
          </a:xfrm>
          <a:prstGeom prst="roundRect">
            <a:avLst/>
          </a:prstGeom>
          <a:solidFill>
            <a:srgbClr val="37527D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762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 defTabSz="914217" latinLnBrk="0">
              <a:defRPr/>
            </a:pP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관찰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99965" y="4359203"/>
            <a:ext cx="2225318" cy="357130"/>
          </a:xfrm>
          <a:prstGeom prst="roundRect">
            <a:avLst/>
          </a:prstGeom>
          <a:solidFill>
            <a:srgbClr val="37527D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762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 defTabSz="914217" latinLnBrk="0">
              <a:defRPr/>
            </a:pP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설문조사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17270" y="1502161"/>
            <a:ext cx="2225318" cy="357130"/>
          </a:xfrm>
          <a:prstGeom prst="roundRect">
            <a:avLst/>
          </a:prstGeom>
          <a:solidFill>
            <a:srgbClr val="37527D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762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 defTabSz="914217" latinLnBrk="0">
              <a:defRPr/>
            </a:pP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면담</a:t>
            </a:r>
            <a:r>
              <a:rPr lang="en-US" altLang="ko-KR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인터뷰</a:t>
            </a:r>
            <a:r>
              <a:rPr lang="en-US" altLang="ko-KR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)</a:t>
            </a:r>
            <a:endParaRPr lang="ko-KR" altLang="en-US" sz="14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17235" y="3073534"/>
            <a:ext cx="2225318" cy="357130"/>
          </a:xfrm>
          <a:prstGeom prst="roundRect">
            <a:avLst/>
          </a:prstGeom>
          <a:solidFill>
            <a:srgbClr val="37527D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762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 defTabSz="914217" latinLnBrk="0">
              <a:defRPr/>
            </a:pP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그룹회의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845826" y="4502055"/>
            <a:ext cx="2225318" cy="357130"/>
          </a:xfrm>
          <a:prstGeom prst="roundRect">
            <a:avLst/>
          </a:prstGeom>
          <a:solidFill>
            <a:srgbClr val="37527D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762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 defTabSz="914217" latinLnBrk="0">
              <a:defRPr/>
            </a:pPr>
            <a:r>
              <a:rPr lang="ko-KR" altLang="en-US" sz="14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결정적 사태분석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999965" y="1787865"/>
            <a:ext cx="2642764" cy="49998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179971"/>
          <a:lstStyle/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실재자료이용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업무보고서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업무용 문건들</a:t>
            </a: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642835" y="3359238"/>
            <a:ext cx="2779599" cy="49998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179971"/>
          <a:lstStyle/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환경이나 장소를 방문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현존자료나 의견 분석을 통해 얻은 간접적인 자료를 직접 확인</a:t>
            </a: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999965" y="4787759"/>
            <a:ext cx="2142782" cy="49998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179971"/>
          <a:lstStyle/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설문지를 통해 여러 사람의 의견 수집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가장 많이 사용되는 도구</a:t>
            </a: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5637102" y="1859291"/>
            <a:ext cx="2994339" cy="49998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179971"/>
          <a:lstStyle/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요구분석 도구 중 가장 널리 쓰임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관련자를 찾아가 필요한 정보 수집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6212018" y="3430664"/>
            <a:ext cx="3692394" cy="49998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179971"/>
          <a:lstStyle/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명의 사람들과 회의를 통해 관련 정보 습득 활동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비용적 측면에서 손쉽게 자료 취득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최적의 자료 도출하고 우선순위 결정에 사용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5969631" y="4859185"/>
            <a:ext cx="3934781" cy="49998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179971"/>
          <a:lstStyle/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수행상의 문제를 일반성에서 탈피하여 좀 더 구체적인 세부사항으로 다다르게 하는 질문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39" lvl="1" indent="-180939" defTabSz="955484" latinLnBrk="0">
              <a:lnSpc>
                <a:spcPct val="120000"/>
              </a:lnSpc>
              <a:buClr>
                <a:srgbClr val="597DB7"/>
              </a:buClr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무용담을 체계적으로 끌어냄으로써 업무현장에서의 각종 성공사례와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실패이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사례를 추적해 가는 방법</a:t>
            </a:r>
          </a:p>
        </p:txBody>
      </p:sp>
    </p:spTree>
    <p:extLst>
      <p:ext uri="{BB962C8B-B14F-4D97-AF65-F5344CB8AC3E}">
        <p14:creationId xmlns:p14="http://schemas.microsoft.com/office/powerpoint/2010/main" val="30865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1080" y="1629091"/>
            <a:ext cx="1008663" cy="64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99" spc="-50" dirty="0" smtClean="0">
                <a:solidFill>
                  <a:srgbClr val="91A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599" spc="-50" dirty="0">
              <a:solidFill>
                <a:srgbClr val="91A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7239" y="1742741"/>
            <a:ext cx="4017669" cy="431931"/>
          </a:xfrm>
          <a:prstGeom prst="rect">
            <a:avLst/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622322" y="1742741"/>
            <a:ext cx="1246922" cy="431931"/>
          </a:xfrm>
          <a:prstGeom prst="parallelogram">
            <a:avLst>
              <a:gd name="adj" fmla="val 89134"/>
            </a:avLst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53213" y="1820231"/>
            <a:ext cx="1466513" cy="2769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요구사항 공학</a:t>
            </a:r>
          </a:p>
        </p:txBody>
      </p:sp>
    </p:spTree>
    <p:extLst>
      <p:ext uri="{BB962C8B-B14F-4D97-AF65-F5344CB8AC3E}">
        <p14:creationId xmlns:p14="http://schemas.microsoft.com/office/powerpoint/2010/main" val="14888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smtClean="0"/>
              <a:t>요구사항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요구사항의 실체</a:t>
            </a:r>
            <a:endParaRPr lang="en-US" dirty="0"/>
          </a:p>
        </p:txBody>
      </p:sp>
      <p:sp>
        <p:nvSpPr>
          <p:cNvPr id="8" name="Freeform 22"/>
          <p:cNvSpPr>
            <a:spLocks/>
          </p:cNvSpPr>
          <p:nvPr/>
        </p:nvSpPr>
        <p:spPr bwMode="auto">
          <a:xfrm>
            <a:off x="1359578" y="2578877"/>
            <a:ext cx="348886" cy="417445"/>
          </a:xfrm>
          <a:custGeom>
            <a:avLst/>
            <a:gdLst>
              <a:gd name="T0" fmla="*/ 0 w 212"/>
              <a:gd name="T1" fmla="*/ 0 h 2262"/>
              <a:gd name="T2" fmla="*/ 0 w 212"/>
              <a:gd name="T3" fmla="*/ 2261 h 2262"/>
              <a:gd name="T4" fmla="*/ 211 w 212"/>
              <a:gd name="T5" fmla="*/ 2261 h 2262"/>
              <a:gd name="T6" fmla="*/ 0 60000 65536"/>
              <a:gd name="T7" fmla="*/ 0 60000 65536"/>
              <a:gd name="T8" fmla="*/ 0 60000 65536"/>
              <a:gd name="T9" fmla="*/ 0 w 212"/>
              <a:gd name="T10" fmla="*/ 0 h 2262"/>
              <a:gd name="T11" fmla="*/ 212 w 212"/>
              <a:gd name="T12" fmla="*/ 2262 h 2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" h="2262">
                <a:moveTo>
                  <a:pt x="0" y="0"/>
                </a:moveTo>
                <a:lnTo>
                  <a:pt x="0" y="2261"/>
                </a:lnTo>
                <a:lnTo>
                  <a:pt x="211" y="226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1708464" y="3604238"/>
            <a:ext cx="7581180" cy="377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#2 : </a:t>
            </a:r>
            <a:r>
              <a:rPr lang="ko-KR" altLang="en-US" smtClean="0">
                <a:latin typeface="+mn-ea"/>
                <a:ea typeface="+mn-ea"/>
              </a:rPr>
              <a:t>요구사항은 고객이 필요한 것을 알아내는 것뿐만 아니라 파생적인 해결문제가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708464" y="4401035"/>
            <a:ext cx="7581180" cy="377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i="1" dirty="0">
                <a:latin typeface="+mn-ea"/>
                <a:ea typeface="+mn-ea"/>
              </a:rPr>
              <a:t>#3 : </a:t>
            </a:r>
            <a:r>
              <a:rPr lang="ko-KR" altLang="en-US" i="1" smtClean="0">
                <a:latin typeface="+mn-ea"/>
                <a:ea typeface="+mn-ea"/>
              </a:rPr>
              <a:t>항상 요구사항은 변경된다</a:t>
            </a:r>
            <a:r>
              <a:rPr lang="en-US" altLang="ko-KR" i="1" dirty="0" smtClean="0">
                <a:latin typeface="+mn-ea"/>
                <a:ea typeface="+mn-ea"/>
              </a:rPr>
              <a:t>.</a:t>
            </a:r>
            <a:endParaRPr lang="ko-KR" altLang="en-US" b="1" i="1" dirty="0">
              <a:latin typeface="+mn-ea"/>
              <a:ea typeface="+mn-ea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709846" y="2807440"/>
            <a:ext cx="7561715" cy="377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b="1" i="1" dirty="0">
                <a:latin typeface="+mn-ea"/>
                <a:ea typeface="+mn-ea"/>
              </a:rPr>
              <a:t>#1 : </a:t>
            </a:r>
            <a:r>
              <a:rPr lang="ko-KR" altLang="en-US" b="1" i="1" smtClean="0">
                <a:latin typeface="+mn-ea"/>
                <a:ea typeface="+mn-ea"/>
              </a:rPr>
              <a:t>고객과 공감할 수 있는 요구사항이 필요하며</a:t>
            </a:r>
            <a:r>
              <a:rPr lang="en-US" altLang="ko-KR" b="1" i="1" dirty="0" smtClean="0">
                <a:latin typeface="+mn-ea"/>
                <a:ea typeface="+mn-ea"/>
              </a:rPr>
              <a:t>, </a:t>
            </a:r>
            <a:r>
              <a:rPr lang="ko-KR" altLang="en-US" b="1" i="1" smtClean="0">
                <a:latin typeface="+mn-ea"/>
                <a:ea typeface="+mn-ea"/>
              </a:rPr>
              <a:t>꼭 구체화해야 한다</a:t>
            </a:r>
            <a:r>
              <a:rPr lang="en-US" altLang="ko-KR" b="1" i="1" dirty="0" smtClean="0">
                <a:latin typeface="+mn-ea"/>
                <a:ea typeface="+mn-ea"/>
              </a:rPr>
              <a:t>.</a:t>
            </a:r>
            <a:endParaRPr lang="ko-KR" altLang="en-US" b="1" i="1" dirty="0">
              <a:latin typeface="+mn-ea"/>
              <a:ea typeface="+mn-ea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1262756" y="2090005"/>
            <a:ext cx="2425413" cy="4666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107933" tIns="53966" rIns="107933" bIns="53966" anchor="ctr"/>
          <a:lstStyle/>
          <a:p>
            <a:pPr marL="222206" indent="-222206" algn="ctr" defTabSz="1044366">
              <a:spcBef>
                <a:spcPct val="100000"/>
              </a:spcBef>
              <a:defRPr/>
            </a:pPr>
            <a:r>
              <a:rPr lang="ko-KR" altLang="en-US" b="1" smtClean="0">
                <a:solidFill>
                  <a:schemeClr val="bg1"/>
                </a:solidFill>
                <a:latin typeface="+mn-ea"/>
              </a:rPr>
              <a:t>요구사항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Risk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359578" y="2578877"/>
            <a:ext cx="348886" cy="1202327"/>
          </a:xfrm>
          <a:custGeom>
            <a:avLst/>
            <a:gdLst>
              <a:gd name="T0" fmla="*/ 0 w 212"/>
              <a:gd name="T1" fmla="*/ 0 h 2262"/>
              <a:gd name="T2" fmla="*/ 0 w 212"/>
              <a:gd name="T3" fmla="*/ 2261 h 2262"/>
              <a:gd name="T4" fmla="*/ 211 w 212"/>
              <a:gd name="T5" fmla="*/ 2261 h 2262"/>
              <a:gd name="T6" fmla="*/ 0 60000 65536"/>
              <a:gd name="T7" fmla="*/ 0 60000 65536"/>
              <a:gd name="T8" fmla="*/ 0 60000 65536"/>
              <a:gd name="T9" fmla="*/ 0 w 212"/>
              <a:gd name="T10" fmla="*/ 0 h 2262"/>
              <a:gd name="T11" fmla="*/ 212 w 212"/>
              <a:gd name="T12" fmla="*/ 2262 h 2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" h="2262">
                <a:moveTo>
                  <a:pt x="0" y="0"/>
                </a:moveTo>
                <a:lnTo>
                  <a:pt x="0" y="2261"/>
                </a:lnTo>
                <a:lnTo>
                  <a:pt x="211" y="226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1359578" y="3387589"/>
            <a:ext cx="348886" cy="1202327"/>
          </a:xfrm>
          <a:custGeom>
            <a:avLst/>
            <a:gdLst>
              <a:gd name="T0" fmla="*/ 0 w 212"/>
              <a:gd name="T1" fmla="*/ 0 h 2262"/>
              <a:gd name="T2" fmla="*/ 0 w 212"/>
              <a:gd name="T3" fmla="*/ 2261 h 2262"/>
              <a:gd name="T4" fmla="*/ 211 w 212"/>
              <a:gd name="T5" fmla="*/ 2261 h 2262"/>
              <a:gd name="T6" fmla="*/ 0 60000 65536"/>
              <a:gd name="T7" fmla="*/ 0 60000 65536"/>
              <a:gd name="T8" fmla="*/ 0 60000 65536"/>
              <a:gd name="T9" fmla="*/ 0 w 212"/>
              <a:gd name="T10" fmla="*/ 0 h 2262"/>
              <a:gd name="T11" fmla="*/ 212 w 212"/>
              <a:gd name="T12" fmla="*/ 2262 h 2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" h="2262">
                <a:moveTo>
                  <a:pt x="0" y="0"/>
                </a:moveTo>
                <a:lnTo>
                  <a:pt x="0" y="2261"/>
                </a:lnTo>
                <a:lnTo>
                  <a:pt x="211" y="226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요구사항의 일반적인 진리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요구사항 이해 관계자</a:t>
            </a:r>
            <a:endParaRPr lang="en-US" dirty="0"/>
          </a:p>
        </p:txBody>
      </p:sp>
      <p:sp>
        <p:nvSpPr>
          <p:cNvPr id="8" name="Freeform 22"/>
          <p:cNvSpPr>
            <a:spLocks/>
          </p:cNvSpPr>
          <p:nvPr/>
        </p:nvSpPr>
        <p:spPr bwMode="auto">
          <a:xfrm>
            <a:off x="1359578" y="2578877"/>
            <a:ext cx="348886" cy="417445"/>
          </a:xfrm>
          <a:custGeom>
            <a:avLst/>
            <a:gdLst>
              <a:gd name="T0" fmla="*/ 0 w 212"/>
              <a:gd name="T1" fmla="*/ 0 h 2262"/>
              <a:gd name="T2" fmla="*/ 0 w 212"/>
              <a:gd name="T3" fmla="*/ 2261 h 2262"/>
              <a:gd name="T4" fmla="*/ 211 w 212"/>
              <a:gd name="T5" fmla="*/ 2261 h 2262"/>
              <a:gd name="T6" fmla="*/ 0 60000 65536"/>
              <a:gd name="T7" fmla="*/ 0 60000 65536"/>
              <a:gd name="T8" fmla="*/ 0 60000 65536"/>
              <a:gd name="T9" fmla="*/ 0 w 212"/>
              <a:gd name="T10" fmla="*/ 0 h 2262"/>
              <a:gd name="T11" fmla="*/ 212 w 212"/>
              <a:gd name="T12" fmla="*/ 2262 h 2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" h="2262">
                <a:moveTo>
                  <a:pt x="0" y="0"/>
                </a:moveTo>
                <a:lnTo>
                  <a:pt x="0" y="2261"/>
                </a:lnTo>
                <a:lnTo>
                  <a:pt x="211" y="226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1708464" y="3604238"/>
            <a:ext cx="7581180" cy="377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#5 : </a:t>
            </a:r>
            <a:r>
              <a:rPr lang="ko-KR" altLang="en-US" smtClean="0">
                <a:latin typeface="+mn-ea"/>
                <a:ea typeface="+mn-ea"/>
              </a:rPr>
              <a:t>설계최소화와 목표시스템을 완성하기 위해서는 고객의 적극적인 프로젝트 참여가 필요하다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708464" y="4401035"/>
            <a:ext cx="7581180" cy="377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#6 : </a:t>
            </a:r>
            <a:r>
              <a:rPr lang="ko-KR" altLang="en-US" smtClean="0">
                <a:latin typeface="+mn-ea"/>
                <a:ea typeface="+mn-ea"/>
              </a:rPr>
              <a:t>요구사항을 해결하기 위한 방법은 협의가 필요하며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smtClean="0">
                <a:latin typeface="+mn-ea"/>
                <a:ea typeface="+mn-ea"/>
              </a:rPr>
              <a:t>고객위주로 진행하되 절충안이 필요할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709846" y="2807440"/>
            <a:ext cx="7561715" cy="377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#1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smtClean="0">
                <a:latin typeface="+mn-ea"/>
                <a:ea typeface="+mn-ea"/>
              </a:rPr>
              <a:t>이해관계자들마다 요구사항을 바라보는 시각이 다르며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smtClean="0">
                <a:latin typeface="+mn-ea"/>
                <a:ea typeface="+mn-ea"/>
              </a:rPr>
              <a:t>그 깊이도 다르다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1262756" y="2090005"/>
            <a:ext cx="2425413" cy="4666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107933" tIns="53966" rIns="107933" bIns="53966" anchor="ctr"/>
          <a:lstStyle/>
          <a:p>
            <a:pPr marL="222206" indent="-222206" algn="ctr" defTabSz="1044366">
              <a:spcBef>
                <a:spcPct val="100000"/>
              </a:spcBef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Stakeholder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359578" y="2578877"/>
            <a:ext cx="348886" cy="1202327"/>
          </a:xfrm>
          <a:custGeom>
            <a:avLst/>
            <a:gdLst>
              <a:gd name="T0" fmla="*/ 0 w 212"/>
              <a:gd name="T1" fmla="*/ 0 h 2262"/>
              <a:gd name="T2" fmla="*/ 0 w 212"/>
              <a:gd name="T3" fmla="*/ 2261 h 2262"/>
              <a:gd name="T4" fmla="*/ 211 w 212"/>
              <a:gd name="T5" fmla="*/ 2261 h 2262"/>
              <a:gd name="T6" fmla="*/ 0 60000 65536"/>
              <a:gd name="T7" fmla="*/ 0 60000 65536"/>
              <a:gd name="T8" fmla="*/ 0 60000 65536"/>
              <a:gd name="T9" fmla="*/ 0 w 212"/>
              <a:gd name="T10" fmla="*/ 0 h 2262"/>
              <a:gd name="T11" fmla="*/ 212 w 212"/>
              <a:gd name="T12" fmla="*/ 2262 h 2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" h="2262">
                <a:moveTo>
                  <a:pt x="0" y="0"/>
                </a:moveTo>
                <a:lnTo>
                  <a:pt x="0" y="2261"/>
                </a:lnTo>
                <a:lnTo>
                  <a:pt x="211" y="226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1359578" y="3387589"/>
            <a:ext cx="348886" cy="1202327"/>
          </a:xfrm>
          <a:custGeom>
            <a:avLst/>
            <a:gdLst>
              <a:gd name="T0" fmla="*/ 0 w 212"/>
              <a:gd name="T1" fmla="*/ 0 h 2262"/>
              <a:gd name="T2" fmla="*/ 0 w 212"/>
              <a:gd name="T3" fmla="*/ 2261 h 2262"/>
              <a:gd name="T4" fmla="*/ 211 w 212"/>
              <a:gd name="T5" fmla="*/ 2261 h 2262"/>
              <a:gd name="T6" fmla="*/ 0 60000 65536"/>
              <a:gd name="T7" fmla="*/ 0 60000 65536"/>
              <a:gd name="T8" fmla="*/ 0 60000 65536"/>
              <a:gd name="T9" fmla="*/ 0 w 212"/>
              <a:gd name="T10" fmla="*/ 0 h 2262"/>
              <a:gd name="T11" fmla="*/ 212 w 212"/>
              <a:gd name="T12" fmla="*/ 2262 h 2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" h="2262">
                <a:moveTo>
                  <a:pt x="0" y="0"/>
                </a:moveTo>
                <a:lnTo>
                  <a:pt x="0" y="2261"/>
                </a:lnTo>
                <a:lnTo>
                  <a:pt x="211" y="226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smtClean="0"/>
              <a:t>요구사항 해결 예시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아픈 곳을 얘기하세요</a:t>
            </a:r>
            <a:endParaRPr lang="en-US" dirty="0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5132180" y="1857158"/>
            <a:ext cx="4229369" cy="157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endParaRPr lang="en-US" altLang="ko-KR" sz="1400" i="1" dirty="0">
              <a:latin typeface="+mn-ea"/>
            </a:endParaRPr>
          </a:p>
          <a:p>
            <a:pPr algn="r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i="1" dirty="0">
                <a:latin typeface="+mn-ea"/>
              </a:rPr>
              <a:t>from </a:t>
            </a:r>
            <a:r>
              <a:rPr lang="ko-KR" altLang="en-US" i="1" dirty="0">
                <a:latin typeface="+mn-ea"/>
              </a:rPr>
              <a:t>설문조사</a:t>
            </a:r>
            <a:endParaRPr lang="en-US" altLang="ko-KR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불안정하고 계속해서 변화하는 요구사항 </a:t>
            </a:r>
            <a:r>
              <a:rPr lang="en-US" altLang="ko-KR" sz="1400" b="1" dirty="0">
                <a:latin typeface="+mn-ea"/>
                <a:ea typeface="+mn-ea"/>
              </a:rPr>
              <a:t>(66%)</a:t>
            </a: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미숙한 요구사항 명세 </a:t>
            </a:r>
            <a:r>
              <a:rPr lang="en-US" altLang="ko-KR" sz="1400" b="1" dirty="0">
                <a:latin typeface="+mn-ea"/>
                <a:ea typeface="+mn-ea"/>
              </a:rPr>
              <a:t>(55%)</a:t>
            </a: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승인 지연</a:t>
            </a:r>
            <a:r>
              <a:rPr lang="en-US" altLang="ko-KR" sz="1400" b="1" dirty="0">
                <a:latin typeface="+mn-ea"/>
                <a:ea typeface="+mn-ea"/>
              </a:rPr>
              <a:t>,</a:t>
            </a:r>
            <a:r>
              <a:rPr lang="ko-KR" altLang="en-US" sz="1400" b="1" dirty="0">
                <a:latin typeface="+mn-ea"/>
                <a:ea typeface="+mn-ea"/>
              </a:rPr>
              <a:t>요구사항 변경</a:t>
            </a:r>
            <a:r>
              <a:rPr lang="en-US" altLang="ko-KR" sz="1400" b="1" dirty="0">
                <a:latin typeface="+mn-ea"/>
                <a:ea typeface="+mn-ea"/>
              </a:rPr>
              <a:t>,</a:t>
            </a:r>
            <a:r>
              <a:rPr lang="ko-KR" altLang="en-US" sz="1400" b="1" dirty="0">
                <a:latin typeface="+mn-ea"/>
                <a:ea typeface="+mn-ea"/>
              </a:rPr>
              <a:t>부족한 의사소통 </a:t>
            </a:r>
            <a:r>
              <a:rPr lang="en-US" altLang="ko-KR" sz="1400" b="1" dirty="0">
                <a:latin typeface="+mn-ea"/>
                <a:ea typeface="+mn-ea"/>
              </a:rPr>
              <a:t>(42%)</a:t>
            </a:r>
          </a:p>
          <a:p>
            <a:pPr lvl="5" indent="0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dirty="0">
                <a:latin typeface="+mn-ea"/>
                <a:ea typeface="+mn-ea"/>
              </a:rPr>
              <a:t>  		                        </a:t>
            </a:r>
            <a:r>
              <a:rPr lang="en-US" altLang="ko-KR" sz="1100" i="1" dirty="0">
                <a:latin typeface="+mn-ea"/>
                <a:ea typeface="+mn-ea"/>
              </a:rPr>
              <a:t>	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32851" y="1857158"/>
            <a:ext cx="4229369" cy="157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endParaRPr lang="en-US" altLang="ko-KR" sz="1400" i="1" dirty="0">
              <a:latin typeface="+mn-ea"/>
            </a:endParaRPr>
          </a:p>
          <a:p>
            <a:pPr algn="r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i="1" dirty="0">
                <a:latin typeface="+mn-ea"/>
              </a:rPr>
              <a:t>from Standish </a:t>
            </a:r>
            <a:r>
              <a:rPr lang="ko-KR" altLang="en-US" i="1" dirty="0">
                <a:latin typeface="+mn-ea"/>
              </a:rPr>
              <a:t>그룹 </a:t>
            </a:r>
            <a:r>
              <a:rPr lang="en-US" altLang="ko-KR" i="1" dirty="0">
                <a:latin typeface="+mn-ea"/>
              </a:rPr>
              <a:t>“CHAOS Report”</a:t>
            </a:r>
            <a:endParaRPr lang="en-US" altLang="ko-KR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사용자 제공 정보의 부족</a:t>
            </a:r>
            <a:endParaRPr lang="en-US" altLang="ko-KR" sz="1400" b="1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불안전한 요구사항 및 명세서</a:t>
            </a:r>
            <a:endParaRPr lang="en-US" altLang="ko-KR" sz="1400" b="1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n-ea"/>
                <a:ea typeface="+mn-ea"/>
              </a:rPr>
              <a:t>변화하는 요구사항 및 명세서</a:t>
            </a:r>
            <a:endParaRPr lang="en-US" altLang="ko-KR" sz="1400" b="1" dirty="0">
              <a:latin typeface="+mn-ea"/>
              <a:ea typeface="+mn-ea"/>
            </a:endParaRPr>
          </a:p>
          <a:p>
            <a:pPr lvl="5" indent="0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dirty="0">
                <a:latin typeface="+mn-ea"/>
                <a:ea typeface="+mn-ea"/>
              </a:rPr>
              <a:t>  		                        </a:t>
            </a:r>
            <a:r>
              <a:rPr lang="en-US" altLang="ko-KR" sz="1100" i="1" dirty="0">
                <a:latin typeface="+mn-ea"/>
                <a:ea typeface="+mn-ea"/>
              </a:rPr>
              <a:t>	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650735" y="4074933"/>
          <a:ext cx="6602942" cy="22246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오류 발견 시점</a:t>
                      </a:r>
                      <a:endParaRPr lang="ko-KR" altLang="en-US" sz="14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상대적인 수정 비용</a:t>
                      </a:r>
                      <a:endParaRPr lang="ko-KR" altLang="en-US" sz="14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요구사항 개발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배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설계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2~3</a:t>
                      </a:r>
                      <a:r>
                        <a:rPr lang="ko-KR" altLang="en-US" sz="1200" dirty="0" smtClean="0"/>
                        <a:t>배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5~10</a:t>
                      </a:r>
                      <a:r>
                        <a:rPr lang="ko-KR" altLang="en-US" sz="1200" dirty="0" smtClean="0"/>
                        <a:t>배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시스템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수락 시험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8~20</a:t>
                      </a:r>
                      <a:r>
                        <a:rPr lang="ko-KR" altLang="en-US" sz="1200" dirty="0" smtClean="0"/>
                        <a:t>배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운영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68~110</a:t>
                      </a:r>
                      <a:r>
                        <a:rPr lang="ko-KR" altLang="en-US" sz="1200" dirty="0" smtClean="0"/>
                        <a:t>배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42596" y="3781454"/>
            <a:ext cx="5219221" cy="26996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988" tIns="71988" rIns="71988" bIns="71988" rtlCol="0" anchor="t" anchorCtr="0">
            <a:noAutofit/>
          </a:bodyPr>
          <a:lstStyle/>
          <a:p>
            <a:pPr algn="ctr" latinLnBrk="0"/>
            <a:r>
              <a:rPr lang="en-US" altLang="ko-KR" sz="1200" dirty="0"/>
              <a:t>[</a:t>
            </a:r>
            <a:r>
              <a:rPr lang="ko-KR" altLang="en-US" sz="1200" dirty="0"/>
              <a:t>요구사항 결함의 상대적인 수정비용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80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요구사항은 처음부터 중요하고 자세하게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요구사항 주요인자</a:t>
            </a:r>
            <a:endParaRPr lang="en-US" dirty="0"/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5155326" y="1989215"/>
            <a:ext cx="4319356" cy="490459"/>
          </a:xfrm>
          <a:custGeom>
            <a:avLst/>
            <a:gdLst>
              <a:gd name="G0" fmla="+- 17422 0 0"/>
              <a:gd name="G1" fmla="+- 6219 0 0"/>
              <a:gd name="G2" fmla="+- 21600 0 6219"/>
              <a:gd name="G3" fmla="+- 10800 0 6219"/>
              <a:gd name="G4" fmla="+- 21600 0 17422"/>
              <a:gd name="G5" fmla="*/ G4 G3 10800"/>
              <a:gd name="G6" fmla="+- 21600 0 G5"/>
              <a:gd name="T0" fmla="*/ 17422 w 21600"/>
              <a:gd name="T1" fmla="*/ 0 h 21600"/>
              <a:gd name="T2" fmla="*/ 0 w 21600"/>
              <a:gd name="T3" fmla="*/ 10800 h 21600"/>
              <a:gd name="T4" fmla="*/ 1742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22" y="0"/>
                </a:moveTo>
                <a:lnTo>
                  <a:pt x="17422" y="6219"/>
                </a:lnTo>
                <a:lnTo>
                  <a:pt x="3375" y="6219"/>
                </a:lnTo>
                <a:lnTo>
                  <a:pt x="3375" y="15381"/>
                </a:lnTo>
                <a:lnTo>
                  <a:pt x="17422" y="15381"/>
                </a:lnTo>
                <a:lnTo>
                  <a:pt x="1742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219"/>
                </a:moveTo>
                <a:lnTo>
                  <a:pt x="1350" y="15381"/>
                </a:lnTo>
                <a:lnTo>
                  <a:pt x="2700" y="15381"/>
                </a:lnTo>
                <a:lnTo>
                  <a:pt x="2700" y="6219"/>
                </a:lnTo>
                <a:close/>
              </a:path>
              <a:path w="21600" h="21600">
                <a:moveTo>
                  <a:pt x="0" y="6219"/>
                </a:moveTo>
                <a:lnTo>
                  <a:pt x="0" y="15381"/>
                </a:lnTo>
                <a:lnTo>
                  <a:pt x="675" y="15381"/>
                </a:lnTo>
                <a:lnTo>
                  <a:pt x="675" y="6219"/>
                </a:lnTo>
                <a:close/>
              </a:path>
            </a:pathLst>
          </a:custGeom>
          <a:solidFill>
            <a:srgbClr val="C3BDD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1" name="AutoShape 37"/>
          <p:cNvSpPr>
            <a:spLocks noChangeArrowheads="1"/>
          </p:cNvSpPr>
          <p:nvPr/>
        </p:nvSpPr>
        <p:spPr bwMode="auto">
          <a:xfrm rot="10800000">
            <a:off x="476022" y="1989216"/>
            <a:ext cx="4499329" cy="490459"/>
          </a:xfrm>
          <a:custGeom>
            <a:avLst/>
            <a:gdLst>
              <a:gd name="G0" fmla="+- 17422 0 0"/>
              <a:gd name="G1" fmla="+- 6219 0 0"/>
              <a:gd name="G2" fmla="+- 21600 0 6219"/>
              <a:gd name="G3" fmla="+- 10800 0 6219"/>
              <a:gd name="G4" fmla="+- 21600 0 17422"/>
              <a:gd name="G5" fmla="*/ G4 G3 10800"/>
              <a:gd name="G6" fmla="+- 21600 0 G5"/>
              <a:gd name="T0" fmla="*/ 17422 w 21600"/>
              <a:gd name="T1" fmla="*/ 0 h 21600"/>
              <a:gd name="T2" fmla="*/ 0 w 21600"/>
              <a:gd name="T3" fmla="*/ 10800 h 21600"/>
              <a:gd name="T4" fmla="*/ 1742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22" y="0"/>
                </a:moveTo>
                <a:lnTo>
                  <a:pt x="17422" y="6219"/>
                </a:lnTo>
                <a:lnTo>
                  <a:pt x="3375" y="6219"/>
                </a:lnTo>
                <a:lnTo>
                  <a:pt x="3375" y="15381"/>
                </a:lnTo>
                <a:lnTo>
                  <a:pt x="17422" y="15381"/>
                </a:lnTo>
                <a:lnTo>
                  <a:pt x="1742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219"/>
                </a:moveTo>
                <a:lnTo>
                  <a:pt x="1350" y="15381"/>
                </a:lnTo>
                <a:lnTo>
                  <a:pt x="2700" y="15381"/>
                </a:lnTo>
                <a:lnTo>
                  <a:pt x="2700" y="6219"/>
                </a:lnTo>
                <a:close/>
              </a:path>
              <a:path w="21600" h="21600">
                <a:moveTo>
                  <a:pt x="0" y="6219"/>
                </a:moveTo>
                <a:lnTo>
                  <a:pt x="0" y="15381"/>
                </a:lnTo>
                <a:lnTo>
                  <a:pt x="675" y="15381"/>
                </a:lnTo>
                <a:lnTo>
                  <a:pt x="675" y="6219"/>
                </a:lnTo>
                <a:close/>
              </a:path>
            </a:pathLst>
          </a:custGeom>
          <a:solidFill>
            <a:srgbClr val="C3BDD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783" y="1809242"/>
            <a:ext cx="1169825" cy="17997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988" tIns="71988" rIns="71988" bIns="71988" rtlCol="0" anchor="t" anchorCtr="0">
            <a:noAutofit/>
          </a:bodyPr>
          <a:lstStyle/>
          <a:p>
            <a:pPr latinLnBrk="0"/>
            <a:r>
              <a:rPr lang="ko-KR" altLang="en-US" sz="1400" b="1" dirty="0"/>
              <a:t>시간 단축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0092" y="1809242"/>
            <a:ext cx="1169825" cy="17997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988" tIns="71988" rIns="71988" bIns="71988" rtlCol="0" anchor="t" anchorCtr="0">
            <a:noAutofit/>
          </a:bodyPr>
          <a:lstStyle/>
          <a:p>
            <a:pPr latinLnBrk="0"/>
            <a:r>
              <a:rPr lang="ko-KR" altLang="en-US" sz="1400" b="1" dirty="0"/>
              <a:t>시간 연장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72904" y="2529134"/>
            <a:ext cx="4679304" cy="3419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endParaRPr lang="en-US" altLang="ko-KR" sz="1400" i="1" dirty="0">
              <a:latin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고객의 적극적인 참여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  <a:ea typeface="+mn-ea"/>
              </a:rPr>
              <a:t>과거 </a:t>
            </a:r>
            <a:r>
              <a:rPr lang="ko-KR" altLang="en-US" sz="1400" dirty="0" smtClean="0">
                <a:latin typeface="+mn-ea"/>
                <a:ea typeface="+mn-ea"/>
              </a:rPr>
              <a:t>프로젝트의 경험과 솔루션 재사용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정확하고 빠른 의사결정체계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  <a:ea typeface="+mn-ea"/>
              </a:rPr>
              <a:t>명확하고 안정된 </a:t>
            </a:r>
            <a:r>
              <a:rPr lang="ko-KR" altLang="en-US" sz="1400" dirty="0" smtClean="0">
                <a:latin typeface="+mn-ea"/>
                <a:ea typeface="+mn-ea"/>
              </a:rPr>
              <a:t>운영과 활동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콘텐츠에 </a:t>
            </a:r>
            <a:r>
              <a:rPr lang="ko-KR" altLang="en-US" sz="1400" dirty="0" smtClean="0">
                <a:latin typeface="+mn-ea"/>
                <a:ea typeface="+mn-ea"/>
              </a:rPr>
              <a:t>대한 명확한 이해와 개발숙련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경험에 기반한 예측과 위험 최소화</a:t>
            </a:r>
            <a:endParaRPr lang="en-US" altLang="ko-KR" sz="1400" dirty="0">
              <a:latin typeface="+mn-ea"/>
              <a:ea typeface="+mn-ea"/>
            </a:endParaRPr>
          </a:p>
          <a:p>
            <a:pPr lvl="5" indent="0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dirty="0">
                <a:latin typeface="+mn-ea"/>
                <a:ea typeface="+mn-ea"/>
              </a:rPr>
              <a:t>  		                        </a:t>
            </a:r>
            <a:r>
              <a:rPr lang="en-US" altLang="ko-KR" sz="1100" i="1" dirty="0">
                <a:latin typeface="+mn-ea"/>
                <a:ea typeface="+mn-ea"/>
              </a:rPr>
              <a:t>	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4975352" y="2529134"/>
            <a:ext cx="4679304" cy="3419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이해되지 않는 </a:t>
            </a:r>
            <a:r>
              <a:rPr lang="ko-KR" altLang="en-US" sz="1400" dirty="0" err="1" smtClean="0">
                <a:latin typeface="+mn-ea"/>
                <a:ea typeface="+mn-ea"/>
              </a:rPr>
              <a:t>컨텐츠와</a:t>
            </a:r>
            <a:r>
              <a:rPr lang="ko-KR" altLang="en-US" sz="1400" dirty="0" smtClean="0">
                <a:latin typeface="+mn-ea"/>
                <a:ea typeface="+mn-ea"/>
              </a:rPr>
              <a:t> 업무 프로세스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고객들간의 업무정의가 난해하여 개념화가 어려운 상황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  <a:ea typeface="+mn-ea"/>
              </a:rPr>
              <a:t>TFT</a:t>
            </a:r>
            <a:r>
              <a:rPr lang="ko-KR" altLang="en-US" sz="1400" smtClean="0">
                <a:latin typeface="+mn-ea"/>
                <a:ea typeface="+mn-ea"/>
              </a:rPr>
              <a:t>간의 소통부재와 공감대 부족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의사결정 체제의 부재</a:t>
            </a:r>
            <a:endParaRPr lang="en-US" altLang="ko-KR" sz="1400" dirty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업무와 개발간의 오해와 협의 부족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소프트웨어의 신뢰보다 다른 환경요소에 집중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71416" indent="-171416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  <a:ea typeface="+mn-ea"/>
              </a:rPr>
              <a:t>TFT</a:t>
            </a:r>
            <a:r>
              <a:rPr lang="ko-KR" altLang="en-US" sz="1400" smtClean="0">
                <a:latin typeface="+mn-ea"/>
                <a:ea typeface="+mn-ea"/>
              </a:rPr>
              <a:t>간의 개발체제 협업이 어려운 방법론 선택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1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요구공학을 활용한 개발전략</a:t>
            </a:r>
            <a:endParaRPr lang="ko-KR" altLang="en-US" dirty="0"/>
          </a:p>
        </p:txBody>
      </p:sp>
      <p:sp>
        <p:nvSpPr>
          <p:cNvPr id="166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506432" y="1705772"/>
            <a:ext cx="3889126" cy="42052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tIns="252000" rtlCol="0" anchor="t" anchorCtr="0"/>
          <a:lstStyle/>
          <a:p>
            <a:pPr marL="85725" indent="-85725">
              <a:spcBef>
                <a:spcPts val="400"/>
              </a:spcBef>
              <a:buFont typeface="Arial" pitchFamily="34" charset="0"/>
              <a:buChar char="•"/>
            </a:pP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양쪽 모서리가 잘린 사각형 86"/>
          <p:cNvSpPr/>
          <p:nvPr/>
        </p:nvSpPr>
        <p:spPr>
          <a:xfrm>
            <a:off x="5506432" y="1345732"/>
            <a:ext cx="3889126" cy="360040"/>
          </a:xfrm>
          <a:prstGeom prst="snip2SameRect">
            <a:avLst/>
          </a:prstGeom>
          <a:solidFill>
            <a:srgbClr val="1D50A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ko-KR" altLang="en-US" sz="1500" b="1" dirty="0" smtClean="0">
                <a:solidFill>
                  <a:prstClr val="white"/>
                </a:solidFill>
              </a:rPr>
              <a:t>모듈화를 통한 </a:t>
            </a:r>
            <a:r>
              <a:rPr lang="ko-KR" altLang="en-US" sz="1500" b="1" dirty="0" err="1" smtClean="0">
                <a:solidFill>
                  <a:prstClr val="white"/>
                </a:solidFill>
              </a:rPr>
              <a:t>확장성</a:t>
            </a:r>
            <a:r>
              <a:rPr lang="ko-KR" altLang="en-US" sz="1500" b="1" dirty="0" smtClean="0">
                <a:solidFill>
                  <a:prstClr val="white"/>
                </a:solidFill>
              </a:rPr>
              <a:t> 확보</a:t>
            </a:r>
            <a:endParaRPr lang="ko-KR" altLang="ko-KR" sz="1500" b="1" dirty="0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3017" y="1700808"/>
            <a:ext cx="4664741" cy="42052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tIns="252000" rtlCol="0" anchor="t" anchorCtr="0"/>
          <a:lstStyle/>
          <a:p>
            <a:pPr marL="85725" indent="-85725">
              <a:spcBef>
                <a:spcPts val="400"/>
              </a:spcBef>
              <a:buFont typeface="Arial" pitchFamily="34" charset="0"/>
              <a:buChar char="•"/>
            </a:pP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9" name="AutoShape 110" descr="I"/>
          <p:cNvSpPr>
            <a:spLocks noChangeArrowheads="1"/>
          </p:cNvSpPr>
          <p:nvPr/>
        </p:nvSpPr>
        <p:spPr bwMode="auto">
          <a:xfrm>
            <a:off x="836063" y="3069297"/>
            <a:ext cx="1460092" cy="5859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endParaRPr lang="ko-KR" altLang="ko-KR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 Box 102"/>
          <p:cNvSpPr txBox="1">
            <a:spLocks noChangeArrowheads="1"/>
          </p:cNvSpPr>
          <p:nvPr/>
        </p:nvSpPr>
        <p:spPr bwMode="auto">
          <a:xfrm>
            <a:off x="887605" y="3082809"/>
            <a:ext cx="1364514" cy="54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1985" rIns="36000" bIns="41985">
            <a:spAutoFit/>
          </a:bodyPr>
          <a:lstStyle>
            <a:lvl1pPr marL="85725" indent="-85725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정의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이해관계자 식별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초기 요구사항 추출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AutoShape 110" descr="I"/>
          <p:cNvSpPr>
            <a:spLocks noChangeArrowheads="1"/>
          </p:cNvSpPr>
          <p:nvPr/>
        </p:nvSpPr>
        <p:spPr bwMode="auto">
          <a:xfrm>
            <a:off x="3635289" y="3069297"/>
            <a:ext cx="1460092" cy="5859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endParaRPr lang="ko-KR" altLang="ko-KR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 Box 102"/>
          <p:cNvSpPr txBox="1">
            <a:spLocks noChangeArrowheads="1"/>
          </p:cNvSpPr>
          <p:nvPr/>
        </p:nvSpPr>
        <p:spPr bwMode="auto">
          <a:xfrm>
            <a:off x="3698262" y="3089173"/>
            <a:ext cx="1276868" cy="54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1985" rIns="36000" bIns="41985">
            <a:spAutoFit/>
          </a:bodyPr>
          <a:lstStyle>
            <a:lvl1pPr marL="85725" indent="-85725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모델링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우선순위화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선정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AutoShape 110" descr="I"/>
          <p:cNvSpPr>
            <a:spLocks noChangeArrowheads="1"/>
          </p:cNvSpPr>
          <p:nvPr/>
        </p:nvSpPr>
        <p:spPr bwMode="auto">
          <a:xfrm>
            <a:off x="844401" y="5161778"/>
            <a:ext cx="1460092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endParaRPr lang="ko-KR" altLang="ko-KR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 Box 102"/>
          <p:cNvSpPr txBox="1">
            <a:spLocks noChangeArrowheads="1"/>
          </p:cNvSpPr>
          <p:nvPr/>
        </p:nvSpPr>
        <p:spPr bwMode="auto">
          <a:xfrm>
            <a:off x="907373" y="5179145"/>
            <a:ext cx="1266906" cy="54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1985" rIns="36000" bIns="41985">
            <a:spAutoFit/>
          </a:bodyPr>
          <a:lstStyle>
            <a:lvl1pPr marL="85725" indent="-85725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명세 내용 검증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명세 구조 검증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베이스라인 설정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AutoShape 110" descr="I"/>
          <p:cNvSpPr>
            <a:spLocks noChangeArrowheads="1"/>
          </p:cNvSpPr>
          <p:nvPr/>
        </p:nvSpPr>
        <p:spPr bwMode="auto">
          <a:xfrm>
            <a:off x="3636171" y="5135304"/>
            <a:ext cx="1460092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endParaRPr lang="ko-KR" altLang="ko-KR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 Box 102"/>
          <p:cNvSpPr txBox="1">
            <a:spLocks noChangeArrowheads="1"/>
          </p:cNvSpPr>
          <p:nvPr/>
        </p:nvSpPr>
        <p:spPr bwMode="auto">
          <a:xfrm>
            <a:off x="3687713" y="5149616"/>
            <a:ext cx="1408550" cy="54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1985" rIns="36000" bIns="41985">
            <a:spAutoFit/>
          </a:bodyPr>
          <a:lstStyle>
            <a:lvl1pPr marL="85725" indent="-85725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97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명세기준 정의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요구사항 명세 작성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 정보 관리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화살표 연결선 96"/>
          <p:cNvCxnSpPr>
            <a:stCxn id="91" idx="2"/>
            <a:endCxn id="164" idx="3"/>
          </p:cNvCxnSpPr>
          <p:nvPr/>
        </p:nvCxnSpPr>
        <p:spPr bwMode="auto">
          <a:xfrm flipH="1">
            <a:off x="4360892" y="3655215"/>
            <a:ext cx="4443" cy="11419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75" descr="s10-5단-강"/>
          <p:cNvSpPr>
            <a:spLocks noChangeArrowheads="1"/>
          </p:cNvSpPr>
          <p:nvPr/>
        </p:nvSpPr>
        <p:spPr bwMode="auto">
          <a:xfrm>
            <a:off x="4034665" y="3974148"/>
            <a:ext cx="661341" cy="454569"/>
          </a:xfrm>
          <a:prstGeom prst="roundRect">
            <a:avLst>
              <a:gd name="adj" fmla="val 16667"/>
            </a:avLst>
          </a:prstGeom>
          <a:solidFill>
            <a:srgbClr val="009645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합의된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  <a:endParaRPr lang="ko-KR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화살표 연결선 98"/>
          <p:cNvCxnSpPr>
            <a:stCxn id="89" idx="2"/>
            <a:endCxn id="163" idx="3"/>
          </p:cNvCxnSpPr>
          <p:nvPr/>
        </p:nvCxnSpPr>
        <p:spPr bwMode="auto">
          <a:xfrm>
            <a:off x="1566109" y="3655215"/>
            <a:ext cx="106" cy="11419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 bwMode="auto">
          <a:xfrm>
            <a:off x="2287711" y="3169539"/>
            <a:ext cx="134844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5" descr="s10-5단-강"/>
          <p:cNvSpPr>
            <a:spLocks noChangeArrowheads="1"/>
          </p:cNvSpPr>
          <p:nvPr/>
        </p:nvSpPr>
        <p:spPr bwMode="auto">
          <a:xfrm>
            <a:off x="2642832" y="2912521"/>
            <a:ext cx="661341" cy="454569"/>
          </a:xfrm>
          <a:prstGeom prst="roundRect">
            <a:avLst>
              <a:gd name="adj" fmla="val 16667"/>
            </a:avLst>
          </a:prstGeom>
          <a:solidFill>
            <a:srgbClr val="009645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초기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  <a:endParaRPr lang="ko-KR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2308015" y="5240966"/>
            <a:ext cx="132814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75" descr="s10-5단-강"/>
          <p:cNvSpPr>
            <a:spLocks noChangeArrowheads="1"/>
          </p:cNvSpPr>
          <p:nvPr/>
        </p:nvSpPr>
        <p:spPr bwMode="auto">
          <a:xfrm>
            <a:off x="2642832" y="4995868"/>
            <a:ext cx="661341" cy="454569"/>
          </a:xfrm>
          <a:prstGeom prst="roundRect">
            <a:avLst>
              <a:gd name="adj" fmla="val 16667"/>
            </a:avLst>
          </a:prstGeom>
          <a:solidFill>
            <a:srgbClr val="009645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정의된</a:t>
            </a:r>
            <a:endParaRPr lang="en-US" altLang="ko-KR" sz="1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  <a:endParaRPr lang="ko-KR" altLang="ko-KR" sz="1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75" descr="s10-5단-강"/>
          <p:cNvSpPr>
            <a:spLocks noChangeArrowheads="1"/>
          </p:cNvSpPr>
          <p:nvPr/>
        </p:nvSpPr>
        <p:spPr bwMode="auto">
          <a:xfrm>
            <a:off x="1221576" y="3974148"/>
            <a:ext cx="661341" cy="454569"/>
          </a:xfrm>
          <a:prstGeom prst="roundRect">
            <a:avLst>
              <a:gd name="adj" fmla="val 16667"/>
            </a:avLst>
          </a:prstGeom>
          <a:solidFill>
            <a:srgbClr val="009645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확정기준</a:t>
            </a:r>
            <a:endParaRPr lang="en-US" altLang="ko-KR" sz="1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  <a:endParaRPr lang="ko-KR" altLang="ko-KR" sz="1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화살표 연결선 104"/>
          <p:cNvCxnSpPr/>
          <p:nvPr/>
        </p:nvCxnSpPr>
        <p:spPr bwMode="auto">
          <a:xfrm flipV="1">
            <a:off x="1901959" y="3386846"/>
            <a:ext cx="759663" cy="6063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 bwMode="auto">
          <a:xfrm>
            <a:off x="3304543" y="3386846"/>
            <a:ext cx="739359" cy="6063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 bwMode="auto">
          <a:xfrm flipH="1">
            <a:off x="3304543" y="4427818"/>
            <a:ext cx="747819" cy="5730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 flipV="1">
            <a:off x="1883349" y="4427818"/>
            <a:ext cx="759662" cy="5730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28"/>
          <p:cNvGrpSpPr>
            <a:grpSpLocks/>
          </p:cNvGrpSpPr>
          <p:nvPr/>
        </p:nvGrpSpPr>
        <p:grpSpPr bwMode="auto">
          <a:xfrm>
            <a:off x="2192049" y="3750127"/>
            <a:ext cx="1524401" cy="885314"/>
            <a:chOff x="-527609" y="7037975"/>
            <a:chExt cx="1537259" cy="891629"/>
          </a:xfrm>
        </p:grpSpPr>
        <p:pic>
          <p:nvPicPr>
            <p:cNvPr id="110" name="Picture 508" descr="4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7609" y="7098300"/>
              <a:ext cx="1537259" cy="83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75" descr="s10-5단-강"/>
            <p:cNvSpPr>
              <a:spLocks noChangeArrowheads="1"/>
            </p:cNvSpPr>
            <p:nvPr/>
          </p:nvSpPr>
          <p:spPr bwMode="auto">
            <a:xfrm>
              <a:off x="-443471" y="7037975"/>
              <a:ext cx="1375305" cy="25717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34699E"/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*CCB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</a:t>
              </a:r>
              <a:endParaRPr lang="ko-KR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 Box 102"/>
            <p:cNvSpPr txBox="1">
              <a:spLocks noChangeArrowheads="1"/>
            </p:cNvSpPr>
            <p:nvPr/>
          </p:nvSpPr>
          <p:spPr bwMode="auto">
            <a:xfrm>
              <a:off x="-429093" y="7318251"/>
              <a:ext cx="1373817" cy="607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969" tIns="41985" rIns="83969" bIns="41985">
              <a:spAutoFit/>
            </a:bodyPr>
            <a:lstStyle>
              <a:lvl1pPr marL="85725" indent="-85725" defTabSz="839788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839788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839788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839788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839788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buFont typeface="Arial" pitchFamily="34" charset="0"/>
                <a:buChar char="•"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변경제어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>
                <a:buFont typeface="Arial" pitchFamily="34" charset="0"/>
                <a:buChar char="•"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추적제어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>
                <a:buFont typeface="Arial" pitchFamily="34" charset="0"/>
                <a:buChar char="•"/>
              </a:pP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버전제어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3" name="Group 504"/>
          <p:cNvGrpSpPr>
            <a:grpSpLocks/>
          </p:cNvGrpSpPr>
          <p:nvPr/>
        </p:nvGrpSpPr>
        <p:grpSpPr bwMode="auto">
          <a:xfrm>
            <a:off x="3045077" y="4006949"/>
            <a:ext cx="936860" cy="645419"/>
            <a:chOff x="1285" y="1511"/>
            <a:chExt cx="495" cy="317"/>
          </a:xfrm>
        </p:grpSpPr>
        <p:pic>
          <p:nvPicPr>
            <p:cNvPr id="114" name="Picture 505" descr="1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5" y="1511"/>
              <a:ext cx="49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808080"/>
              </a:outerShdw>
            </a:effectLst>
          </p:spPr>
        </p:pic>
        <p:sp>
          <p:nvSpPr>
            <p:cNvPr id="115" name="Text Box 21"/>
            <p:cNvSpPr txBox="1">
              <a:spLocks noChangeArrowheads="1"/>
            </p:cNvSpPr>
            <p:nvPr/>
          </p:nvSpPr>
          <p:spPr bwMode="auto">
            <a:xfrm>
              <a:off x="1377" y="1570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지속적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성능</a:t>
              </a: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품질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000" b="1">
                  <a:latin typeface="맑은 고딕" pitchFamily="50" charset="-127"/>
                  <a:ea typeface="맑은 고딕" pitchFamily="50" charset="-127"/>
                </a:rPr>
                <a:t>모니터링</a:t>
              </a:r>
            </a:p>
          </p:txBody>
        </p:sp>
      </p:grpSp>
      <p:sp>
        <p:nvSpPr>
          <p:cNvPr id="116" name="Text Box 349"/>
          <p:cNvSpPr txBox="1">
            <a:spLocks noChangeArrowheads="1"/>
          </p:cNvSpPr>
          <p:nvPr/>
        </p:nvSpPr>
        <p:spPr bwMode="auto">
          <a:xfrm>
            <a:off x="918309" y="1820441"/>
            <a:ext cx="9089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buSzPct val="80000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전략 개요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 Box 349"/>
          <p:cNvSpPr txBox="1">
            <a:spLocks noChangeArrowheads="1"/>
          </p:cNvSpPr>
          <p:nvPr/>
        </p:nvSpPr>
        <p:spPr bwMode="auto">
          <a:xfrm>
            <a:off x="902047" y="2279980"/>
            <a:ext cx="4371106" cy="16158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>
              <a:defRPr/>
            </a:pPr>
            <a:r>
              <a:rPr lang="ko-KR" altLang="en-US" sz="105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지속적인 요구사항의 분석 및 관리와 요구사항 분석으로 </a:t>
            </a:r>
            <a:r>
              <a:rPr lang="ko-KR" altLang="en-US" sz="105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로드맵</a:t>
            </a:r>
            <a:r>
              <a:rPr lang="ko-KR" altLang="en-US" sz="105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확</a:t>
            </a:r>
            <a:r>
              <a:rPr lang="ko-KR" altLang="en-US" sz="105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endParaRPr lang="ko-KR" altLang="en-US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2162" y="5684998"/>
            <a:ext cx="19094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*CCB: Change control board</a:t>
            </a:r>
            <a:endParaRPr lang="ko-KR" altLang="en-US" sz="1000" dirty="0"/>
          </a:p>
        </p:txBody>
      </p:sp>
      <p:pic>
        <p:nvPicPr>
          <p:cNvPr id="119" name="Picture 583" descr="37-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29" r="40396" b="7452"/>
          <a:stretch>
            <a:fillRect/>
          </a:stretch>
        </p:blipFill>
        <p:spPr bwMode="auto">
          <a:xfrm>
            <a:off x="5476346" y="2392081"/>
            <a:ext cx="3853532" cy="132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584"/>
          <p:cNvSpPr>
            <a:spLocks noChangeArrowheads="1"/>
          </p:cNvSpPr>
          <p:nvPr/>
        </p:nvSpPr>
        <p:spPr bwMode="auto">
          <a:xfrm>
            <a:off x="5756626" y="2951509"/>
            <a:ext cx="1079728" cy="16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latinLnBrk="0">
              <a:buFont typeface="가는각진제목체" pitchFamily="18" charset="-127"/>
              <a:buNone/>
            </a:pP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분석</a:t>
            </a:r>
            <a:endParaRPr lang="en-US" altLang="ko-KR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85"/>
          <p:cNvSpPr>
            <a:spLocks noChangeArrowheads="1"/>
          </p:cNvSpPr>
          <p:nvPr/>
        </p:nvSpPr>
        <p:spPr bwMode="auto">
          <a:xfrm>
            <a:off x="6970664" y="2978139"/>
            <a:ext cx="1065800" cy="16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latinLnBrk="0">
              <a:buFont typeface="가는각진제목체" pitchFamily="18" charset="-127"/>
              <a:buNone/>
            </a:pP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모듈 분석 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검토</a:t>
            </a:r>
          </a:p>
        </p:txBody>
      </p:sp>
      <p:sp>
        <p:nvSpPr>
          <p:cNvPr id="122" name="Rectangle 586"/>
          <p:cNvSpPr>
            <a:spLocks noChangeArrowheads="1"/>
          </p:cNvSpPr>
          <p:nvPr/>
        </p:nvSpPr>
        <p:spPr bwMode="auto">
          <a:xfrm>
            <a:off x="8123925" y="2887623"/>
            <a:ext cx="11971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latinLnBrk="0">
              <a:buFont typeface="가는각진제목체" pitchFamily="18" charset="-127"/>
              <a:buNone/>
            </a:pP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모듈 세분화</a:t>
            </a:r>
            <a:endParaRPr lang="en-US" altLang="ko-KR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가는각진제목체" pitchFamily="18" charset="-127"/>
              <a:buNone/>
            </a:pP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</a:p>
        </p:txBody>
      </p:sp>
      <p:pic>
        <p:nvPicPr>
          <p:cNvPr id="123" name="Picture 590" descr="1"/>
          <p:cNvPicPr>
            <a:picLocks noChangeAspect="1" noChangeArrowheads="1"/>
          </p:cNvPicPr>
          <p:nvPr/>
        </p:nvPicPr>
        <p:blipFill>
          <a:blip r:embed="rId6" cstate="print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166" flipH="1">
            <a:off x="6429921" y="2459782"/>
            <a:ext cx="889306" cy="3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591" descr="1"/>
          <p:cNvPicPr>
            <a:picLocks noChangeAspect="1" noChangeArrowheads="1"/>
          </p:cNvPicPr>
          <p:nvPr/>
        </p:nvPicPr>
        <p:blipFill>
          <a:blip r:embed="rId6" cstate="print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166" flipH="1">
            <a:off x="7649903" y="2459782"/>
            <a:ext cx="889305" cy="3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349"/>
          <p:cNvSpPr txBox="1">
            <a:spLocks noChangeArrowheads="1"/>
          </p:cNvSpPr>
          <p:nvPr/>
        </p:nvSpPr>
        <p:spPr bwMode="auto">
          <a:xfrm>
            <a:off x="5678535" y="1816771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buSzPct val="80000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구축방안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 Box 349"/>
          <p:cNvSpPr txBox="1">
            <a:spLocks noChangeArrowheads="1"/>
          </p:cNvSpPr>
          <p:nvPr/>
        </p:nvSpPr>
        <p:spPr bwMode="auto">
          <a:xfrm>
            <a:off x="5631129" y="2133797"/>
            <a:ext cx="369172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1388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UI(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디자인포함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와 기능 코드 분리 및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모듈 세분화를 통해 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buSzPct val="80000"/>
            </a:pP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확장성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확보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7" name="그룹 168"/>
          <p:cNvGrpSpPr/>
          <p:nvPr/>
        </p:nvGrpSpPr>
        <p:grpSpPr>
          <a:xfrm>
            <a:off x="5563770" y="3516051"/>
            <a:ext cx="3737125" cy="1736200"/>
            <a:chOff x="5061386" y="4020107"/>
            <a:chExt cx="3737125" cy="1736200"/>
          </a:xfrm>
        </p:grpSpPr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5061386" y="4537760"/>
              <a:ext cx="663376" cy="32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/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신규 서비스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fontAlgn="t" latinLnBrk="0" hangingPunct="1"/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모듈</a:t>
              </a:r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7966070" y="4530889"/>
              <a:ext cx="735832" cy="32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/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인터페이스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fontAlgn="t" latinLnBrk="0" hangingPunct="1"/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모듈</a:t>
              </a:r>
            </a:p>
          </p:txBody>
        </p:sp>
        <p:sp>
          <p:nvSpPr>
            <p:cNvPr id="130" name="Freeform 82" descr="어두운 하향 대각선"/>
            <p:cNvSpPr>
              <a:spLocks/>
            </p:cNvSpPr>
            <p:nvPr/>
          </p:nvSpPr>
          <p:spPr bwMode="auto">
            <a:xfrm>
              <a:off x="6264157" y="4382006"/>
              <a:ext cx="413805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pattFill prst="dkDnDiag">
              <a:fgClr>
                <a:srgbClr val="FF9999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Freeform 83"/>
            <p:cNvSpPr>
              <a:spLocks/>
            </p:cNvSpPr>
            <p:nvPr/>
          </p:nvSpPr>
          <p:spPr bwMode="auto">
            <a:xfrm rot="19895240">
              <a:off x="5650696" y="4198766"/>
              <a:ext cx="344569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89AE8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Line 84"/>
            <p:cNvSpPr>
              <a:spLocks noChangeShapeType="1"/>
            </p:cNvSpPr>
            <p:nvPr/>
          </p:nvSpPr>
          <p:spPr bwMode="auto">
            <a:xfrm>
              <a:off x="6468644" y="4668319"/>
              <a:ext cx="0" cy="21301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Freeform 85"/>
            <p:cNvSpPr>
              <a:spLocks/>
            </p:cNvSpPr>
            <p:nvPr/>
          </p:nvSpPr>
          <p:spPr bwMode="auto">
            <a:xfrm rot="1508245">
              <a:off x="5839081" y="4688933"/>
              <a:ext cx="441177" cy="306927"/>
            </a:xfrm>
            <a:custGeom>
              <a:avLst/>
              <a:gdLst>
                <a:gd name="T0" fmla="*/ 1 w 544"/>
                <a:gd name="T1" fmla="*/ 0 h 772"/>
                <a:gd name="T2" fmla="*/ 1 w 544"/>
                <a:gd name="T3" fmla="*/ 0 h 772"/>
                <a:gd name="T4" fmla="*/ 1 w 544"/>
                <a:gd name="T5" fmla="*/ 0 h 772"/>
                <a:gd name="T6" fmla="*/ 1 w 544"/>
                <a:gd name="T7" fmla="*/ 0 h 772"/>
                <a:gd name="T8" fmla="*/ 1 w 544"/>
                <a:gd name="T9" fmla="*/ 0 h 772"/>
                <a:gd name="T10" fmla="*/ 1 w 544"/>
                <a:gd name="T11" fmla="*/ 0 h 772"/>
                <a:gd name="T12" fmla="*/ 0 w 544"/>
                <a:gd name="T13" fmla="*/ 0 h 7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4"/>
                <a:gd name="T22" fmla="*/ 0 h 772"/>
                <a:gd name="T23" fmla="*/ 544 w 544"/>
                <a:gd name="T24" fmla="*/ 772 h 7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4" h="772">
                  <a:moveTo>
                    <a:pt x="544" y="772"/>
                  </a:moveTo>
                  <a:cubicBezTo>
                    <a:pt x="455" y="546"/>
                    <a:pt x="367" y="321"/>
                    <a:pt x="295" y="227"/>
                  </a:cubicBezTo>
                  <a:cubicBezTo>
                    <a:pt x="223" y="133"/>
                    <a:pt x="136" y="190"/>
                    <a:pt x="113" y="205"/>
                  </a:cubicBezTo>
                  <a:cubicBezTo>
                    <a:pt x="90" y="220"/>
                    <a:pt x="133" y="303"/>
                    <a:pt x="159" y="318"/>
                  </a:cubicBezTo>
                  <a:cubicBezTo>
                    <a:pt x="185" y="333"/>
                    <a:pt x="265" y="333"/>
                    <a:pt x="272" y="295"/>
                  </a:cubicBezTo>
                  <a:cubicBezTo>
                    <a:pt x="279" y="257"/>
                    <a:pt x="249" y="140"/>
                    <a:pt x="204" y="91"/>
                  </a:cubicBezTo>
                  <a:cubicBezTo>
                    <a:pt x="159" y="42"/>
                    <a:pt x="79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 Box 86"/>
            <p:cNvSpPr txBox="1">
              <a:spLocks noChangeArrowheads="1"/>
            </p:cNvSpPr>
            <p:nvPr/>
          </p:nvSpPr>
          <p:spPr bwMode="auto">
            <a:xfrm>
              <a:off x="6212633" y="4182733"/>
              <a:ext cx="663376" cy="16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/>
              <a:r>
                <a:rPr lang="ko-KR" altLang="en-US" sz="1050" b="1">
                  <a:latin typeface="맑은 고딕" pitchFamily="50" charset="-127"/>
                  <a:ea typeface="맑은 고딕" pitchFamily="50" charset="-127"/>
                </a:rPr>
                <a:t>서비스 추가</a:t>
              </a:r>
            </a:p>
          </p:txBody>
        </p:sp>
        <p:sp>
          <p:nvSpPr>
            <p:cNvPr id="135" name="Text Box 87"/>
            <p:cNvSpPr txBox="1">
              <a:spLocks noChangeArrowheads="1"/>
            </p:cNvSpPr>
            <p:nvPr/>
          </p:nvSpPr>
          <p:spPr bwMode="auto">
            <a:xfrm>
              <a:off x="5475191" y="4020107"/>
              <a:ext cx="539395" cy="16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/>
              <a:r>
                <a:rPr lang="ko-KR" altLang="en-US" sz="1050" b="1">
                  <a:latin typeface="맑은 고딕" pitchFamily="50" charset="-127"/>
                  <a:ea typeface="맑은 고딕" pitchFamily="50" charset="-127"/>
                </a:rPr>
                <a:t>모듈 제거</a:t>
              </a:r>
            </a:p>
          </p:txBody>
        </p:sp>
        <p:sp>
          <p:nvSpPr>
            <p:cNvPr id="136" name="Freeform 88"/>
            <p:cNvSpPr>
              <a:spLocks/>
            </p:cNvSpPr>
            <p:nvPr/>
          </p:nvSpPr>
          <p:spPr bwMode="auto">
            <a:xfrm>
              <a:off x="5898656" y="5222620"/>
              <a:ext cx="40575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89AE8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Freeform 89"/>
            <p:cNvSpPr>
              <a:spLocks/>
            </p:cNvSpPr>
            <p:nvPr/>
          </p:nvSpPr>
          <p:spPr bwMode="auto">
            <a:xfrm>
              <a:off x="5515444" y="5222620"/>
              <a:ext cx="40253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89AE8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Freeform 90"/>
            <p:cNvSpPr>
              <a:spLocks/>
            </p:cNvSpPr>
            <p:nvPr/>
          </p:nvSpPr>
          <p:spPr bwMode="auto">
            <a:xfrm>
              <a:off x="5708660" y="4984408"/>
              <a:ext cx="40575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89AE8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Freeform 91"/>
            <p:cNvSpPr>
              <a:spLocks/>
            </p:cNvSpPr>
            <p:nvPr/>
          </p:nvSpPr>
          <p:spPr bwMode="auto">
            <a:xfrm>
              <a:off x="5103250" y="5222620"/>
              <a:ext cx="40092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89AE8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Freeform 92"/>
            <p:cNvSpPr>
              <a:spLocks/>
            </p:cNvSpPr>
            <p:nvPr/>
          </p:nvSpPr>
          <p:spPr bwMode="auto">
            <a:xfrm>
              <a:off x="6940414" y="4961503"/>
              <a:ext cx="40253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B5EFF5"/>
            </a:solidFill>
            <a:ln w="9525" cap="flat" cmpd="sng">
              <a:solidFill>
                <a:srgbClr val="179FA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Freeform 93"/>
            <p:cNvSpPr>
              <a:spLocks/>
            </p:cNvSpPr>
            <p:nvPr/>
          </p:nvSpPr>
          <p:spPr bwMode="auto">
            <a:xfrm>
              <a:off x="7143291" y="5222620"/>
              <a:ext cx="40414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B5EFF5"/>
            </a:solidFill>
            <a:ln w="9525" cap="flat" cmpd="sng">
              <a:solidFill>
                <a:srgbClr val="179FA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Freeform 94"/>
            <p:cNvSpPr>
              <a:spLocks/>
            </p:cNvSpPr>
            <p:nvPr/>
          </p:nvSpPr>
          <p:spPr bwMode="auto">
            <a:xfrm>
              <a:off x="6743978" y="5204296"/>
              <a:ext cx="40414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B5EFF5"/>
            </a:solidFill>
            <a:ln w="9525" cap="flat" cmpd="sng">
              <a:solidFill>
                <a:srgbClr val="179FA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Freeform 95"/>
            <p:cNvSpPr>
              <a:spLocks/>
            </p:cNvSpPr>
            <p:nvPr/>
          </p:nvSpPr>
          <p:spPr bwMode="auto">
            <a:xfrm>
              <a:off x="6335003" y="5215749"/>
              <a:ext cx="40253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B5EFF5"/>
            </a:solidFill>
            <a:ln w="9525" cap="flat" cmpd="sng">
              <a:solidFill>
                <a:srgbClr val="179FA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Freeform 96"/>
            <p:cNvSpPr>
              <a:spLocks/>
            </p:cNvSpPr>
            <p:nvPr/>
          </p:nvSpPr>
          <p:spPr bwMode="auto">
            <a:xfrm>
              <a:off x="6531440" y="4966084"/>
              <a:ext cx="40092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B5EFF5"/>
            </a:solidFill>
            <a:ln w="9525" cap="flat" cmpd="sng">
              <a:solidFill>
                <a:srgbClr val="179FA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Freeform 97"/>
            <p:cNvSpPr>
              <a:spLocks/>
            </p:cNvSpPr>
            <p:nvPr/>
          </p:nvSpPr>
          <p:spPr bwMode="auto">
            <a:xfrm>
              <a:off x="7758363" y="4977536"/>
              <a:ext cx="40575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EBD9BF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Freeform 98"/>
            <p:cNvSpPr>
              <a:spLocks/>
            </p:cNvSpPr>
            <p:nvPr/>
          </p:nvSpPr>
          <p:spPr bwMode="auto">
            <a:xfrm>
              <a:off x="8368604" y="5213458"/>
              <a:ext cx="40253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EBD9BF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Freeform 99"/>
            <p:cNvSpPr>
              <a:spLocks/>
            </p:cNvSpPr>
            <p:nvPr/>
          </p:nvSpPr>
          <p:spPr bwMode="auto">
            <a:xfrm>
              <a:off x="7558706" y="5227201"/>
              <a:ext cx="40092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EBD9BF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Freeform 100"/>
            <p:cNvSpPr>
              <a:spLocks/>
            </p:cNvSpPr>
            <p:nvPr/>
          </p:nvSpPr>
          <p:spPr bwMode="auto">
            <a:xfrm>
              <a:off x="7958020" y="5211168"/>
              <a:ext cx="40253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EBD9BF"/>
            </a:solidFill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Freeform 101"/>
            <p:cNvSpPr>
              <a:spLocks/>
            </p:cNvSpPr>
            <p:nvPr/>
          </p:nvSpPr>
          <p:spPr bwMode="auto">
            <a:xfrm>
              <a:off x="5096809" y="5449380"/>
              <a:ext cx="1238194" cy="306927"/>
            </a:xfrm>
            <a:custGeom>
              <a:avLst/>
              <a:gdLst>
                <a:gd name="T0" fmla="*/ 0 w 1112"/>
                <a:gd name="T1" fmla="*/ 0 h 386"/>
                <a:gd name="T2" fmla="*/ 1 w 1112"/>
                <a:gd name="T3" fmla="*/ 0 h 386"/>
                <a:gd name="T4" fmla="*/ 1 w 1112"/>
                <a:gd name="T5" fmla="*/ 0 h 386"/>
                <a:gd name="T6" fmla="*/ 1 w 1112"/>
                <a:gd name="T7" fmla="*/ 0 h 386"/>
                <a:gd name="T8" fmla="*/ 1 w 1112"/>
                <a:gd name="T9" fmla="*/ 0 h 386"/>
                <a:gd name="T10" fmla="*/ 3 w 1112"/>
                <a:gd name="T11" fmla="*/ 0 h 386"/>
                <a:gd name="T12" fmla="*/ 3 w 1112"/>
                <a:gd name="T13" fmla="*/ 0 h 386"/>
                <a:gd name="T14" fmla="*/ 4 w 1112"/>
                <a:gd name="T15" fmla="*/ 0 h 386"/>
                <a:gd name="T16" fmla="*/ 4 w 1112"/>
                <a:gd name="T17" fmla="*/ 0 h 386"/>
                <a:gd name="T18" fmla="*/ 4 w 1112"/>
                <a:gd name="T19" fmla="*/ 0 h 386"/>
                <a:gd name="T20" fmla="*/ 5 w 1112"/>
                <a:gd name="T21" fmla="*/ 0 h 386"/>
                <a:gd name="T22" fmla="*/ 6 w 1112"/>
                <a:gd name="T23" fmla="*/ 0 h 386"/>
                <a:gd name="T24" fmla="*/ 6 w 1112"/>
                <a:gd name="T25" fmla="*/ 0 h 386"/>
                <a:gd name="T26" fmla="*/ 6 w 1112"/>
                <a:gd name="T27" fmla="*/ 0 h 386"/>
                <a:gd name="T28" fmla="*/ 6 w 1112"/>
                <a:gd name="T29" fmla="*/ 0 h 386"/>
                <a:gd name="T30" fmla="*/ 0 w 1112"/>
                <a:gd name="T31" fmla="*/ 0 h 386"/>
                <a:gd name="T32" fmla="*/ 0 w 1112"/>
                <a:gd name="T33" fmla="*/ 0 h 3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12"/>
                <a:gd name="T52" fmla="*/ 0 h 386"/>
                <a:gd name="T53" fmla="*/ 1112 w 1112"/>
                <a:gd name="T54" fmla="*/ 386 h 3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12" h="386">
                  <a:moveTo>
                    <a:pt x="0" y="23"/>
                  </a:moveTo>
                  <a:lnTo>
                    <a:pt x="68" y="23"/>
                  </a:lnTo>
                  <a:lnTo>
                    <a:pt x="91" y="91"/>
                  </a:lnTo>
                  <a:lnTo>
                    <a:pt x="280" y="76"/>
                  </a:lnTo>
                  <a:lnTo>
                    <a:pt x="273" y="23"/>
                  </a:lnTo>
                  <a:lnTo>
                    <a:pt x="431" y="23"/>
                  </a:lnTo>
                  <a:lnTo>
                    <a:pt x="454" y="68"/>
                  </a:lnTo>
                  <a:lnTo>
                    <a:pt x="658" y="68"/>
                  </a:lnTo>
                  <a:lnTo>
                    <a:pt x="658" y="23"/>
                  </a:lnTo>
                  <a:lnTo>
                    <a:pt x="794" y="23"/>
                  </a:lnTo>
                  <a:lnTo>
                    <a:pt x="817" y="91"/>
                  </a:lnTo>
                  <a:lnTo>
                    <a:pt x="1004" y="76"/>
                  </a:lnTo>
                  <a:lnTo>
                    <a:pt x="1021" y="0"/>
                  </a:lnTo>
                  <a:lnTo>
                    <a:pt x="1112" y="0"/>
                  </a:lnTo>
                  <a:lnTo>
                    <a:pt x="1112" y="386"/>
                  </a:lnTo>
                  <a:lnTo>
                    <a:pt x="0" y="38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218DEF"/>
            </a:solidFill>
            <a:ln w="9525" cap="flat" cmpd="sng">
              <a:solidFill>
                <a:srgbClr val="B1DEF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Freeform 102"/>
            <p:cNvSpPr>
              <a:spLocks/>
            </p:cNvSpPr>
            <p:nvPr/>
          </p:nvSpPr>
          <p:spPr bwMode="auto">
            <a:xfrm>
              <a:off x="6335003" y="5449380"/>
              <a:ext cx="1230144" cy="306927"/>
            </a:xfrm>
            <a:custGeom>
              <a:avLst/>
              <a:gdLst>
                <a:gd name="T0" fmla="*/ 0 w 1112"/>
                <a:gd name="T1" fmla="*/ 0 h 386"/>
                <a:gd name="T2" fmla="*/ 1 w 1112"/>
                <a:gd name="T3" fmla="*/ 0 h 386"/>
                <a:gd name="T4" fmla="*/ 1 w 1112"/>
                <a:gd name="T5" fmla="*/ 0 h 386"/>
                <a:gd name="T6" fmla="*/ 1 w 1112"/>
                <a:gd name="T7" fmla="*/ 0 h 386"/>
                <a:gd name="T8" fmla="*/ 1 w 1112"/>
                <a:gd name="T9" fmla="*/ 0 h 386"/>
                <a:gd name="T10" fmla="*/ 2 w 1112"/>
                <a:gd name="T11" fmla="*/ 0 h 386"/>
                <a:gd name="T12" fmla="*/ 2 w 1112"/>
                <a:gd name="T13" fmla="*/ 0 h 386"/>
                <a:gd name="T14" fmla="*/ 3 w 1112"/>
                <a:gd name="T15" fmla="*/ 0 h 386"/>
                <a:gd name="T16" fmla="*/ 3 w 1112"/>
                <a:gd name="T17" fmla="*/ 0 h 386"/>
                <a:gd name="T18" fmla="*/ 4 w 1112"/>
                <a:gd name="T19" fmla="*/ 0 h 386"/>
                <a:gd name="T20" fmla="*/ 4 w 1112"/>
                <a:gd name="T21" fmla="*/ 0 h 386"/>
                <a:gd name="T22" fmla="*/ 4 w 1112"/>
                <a:gd name="T23" fmla="*/ 0 h 386"/>
                <a:gd name="T24" fmla="*/ 5 w 1112"/>
                <a:gd name="T25" fmla="*/ 0 h 386"/>
                <a:gd name="T26" fmla="*/ 5 w 1112"/>
                <a:gd name="T27" fmla="*/ 0 h 386"/>
                <a:gd name="T28" fmla="*/ 5 w 1112"/>
                <a:gd name="T29" fmla="*/ 0 h 386"/>
                <a:gd name="T30" fmla="*/ 5 w 1112"/>
                <a:gd name="T31" fmla="*/ 0 h 386"/>
                <a:gd name="T32" fmla="*/ 0 w 1112"/>
                <a:gd name="T33" fmla="*/ 0 h 386"/>
                <a:gd name="T34" fmla="*/ 0 w 1112"/>
                <a:gd name="T35" fmla="*/ 0 h 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12"/>
                <a:gd name="T55" fmla="*/ 0 h 386"/>
                <a:gd name="T56" fmla="*/ 1112 w 1112"/>
                <a:gd name="T57" fmla="*/ 386 h 3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12" h="386">
                  <a:moveTo>
                    <a:pt x="0" y="23"/>
                  </a:moveTo>
                  <a:lnTo>
                    <a:pt x="68" y="23"/>
                  </a:lnTo>
                  <a:lnTo>
                    <a:pt x="100" y="68"/>
                  </a:lnTo>
                  <a:lnTo>
                    <a:pt x="292" y="68"/>
                  </a:lnTo>
                  <a:lnTo>
                    <a:pt x="292" y="8"/>
                  </a:lnTo>
                  <a:lnTo>
                    <a:pt x="431" y="23"/>
                  </a:lnTo>
                  <a:lnTo>
                    <a:pt x="454" y="68"/>
                  </a:lnTo>
                  <a:lnTo>
                    <a:pt x="658" y="68"/>
                  </a:lnTo>
                  <a:lnTo>
                    <a:pt x="658" y="23"/>
                  </a:lnTo>
                  <a:lnTo>
                    <a:pt x="794" y="23"/>
                  </a:lnTo>
                  <a:lnTo>
                    <a:pt x="817" y="91"/>
                  </a:lnTo>
                  <a:lnTo>
                    <a:pt x="824" y="68"/>
                  </a:lnTo>
                  <a:lnTo>
                    <a:pt x="996" y="72"/>
                  </a:lnTo>
                  <a:lnTo>
                    <a:pt x="1021" y="0"/>
                  </a:lnTo>
                  <a:lnTo>
                    <a:pt x="1112" y="0"/>
                  </a:lnTo>
                  <a:lnTo>
                    <a:pt x="1112" y="386"/>
                  </a:lnTo>
                  <a:lnTo>
                    <a:pt x="0" y="38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218DEF"/>
            </a:solidFill>
            <a:ln w="9525" cap="flat" cmpd="sng">
              <a:solidFill>
                <a:srgbClr val="B1DEF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Freeform 103"/>
            <p:cNvSpPr>
              <a:spLocks/>
            </p:cNvSpPr>
            <p:nvPr/>
          </p:nvSpPr>
          <p:spPr bwMode="auto">
            <a:xfrm>
              <a:off x="7565147" y="5449380"/>
              <a:ext cx="1233364" cy="306927"/>
            </a:xfrm>
            <a:custGeom>
              <a:avLst/>
              <a:gdLst>
                <a:gd name="T0" fmla="*/ 0 w 1112"/>
                <a:gd name="T1" fmla="*/ 0 h 386"/>
                <a:gd name="T2" fmla="*/ 1 w 1112"/>
                <a:gd name="T3" fmla="*/ 0 h 386"/>
                <a:gd name="T4" fmla="*/ 1 w 1112"/>
                <a:gd name="T5" fmla="*/ 0 h 386"/>
                <a:gd name="T6" fmla="*/ 1 w 1112"/>
                <a:gd name="T7" fmla="*/ 0 h 386"/>
                <a:gd name="T8" fmla="*/ 1 w 1112"/>
                <a:gd name="T9" fmla="*/ 0 h 386"/>
                <a:gd name="T10" fmla="*/ 2 w 1112"/>
                <a:gd name="T11" fmla="*/ 0 h 386"/>
                <a:gd name="T12" fmla="*/ 3 w 1112"/>
                <a:gd name="T13" fmla="*/ 0 h 386"/>
                <a:gd name="T14" fmla="*/ 3 w 1112"/>
                <a:gd name="T15" fmla="*/ 0 h 386"/>
                <a:gd name="T16" fmla="*/ 3 w 1112"/>
                <a:gd name="T17" fmla="*/ 0 h 386"/>
                <a:gd name="T18" fmla="*/ 4 w 1112"/>
                <a:gd name="T19" fmla="*/ 0 h 386"/>
                <a:gd name="T20" fmla="*/ 4 w 1112"/>
                <a:gd name="T21" fmla="*/ 0 h 386"/>
                <a:gd name="T22" fmla="*/ 6 w 1112"/>
                <a:gd name="T23" fmla="*/ 0 h 386"/>
                <a:gd name="T24" fmla="*/ 6 w 1112"/>
                <a:gd name="T25" fmla="*/ 0 h 386"/>
                <a:gd name="T26" fmla="*/ 6 w 1112"/>
                <a:gd name="T27" fmla="*/ 0 h 386"/>
                <a:gd name="T28" fmla="*/ 6 w 1112"/>
                <a:gd name="T29" fmla="*/ 0 h 386"/>
                <a:gd name="T30" fmla="*/ 0 w 1112"/>
                <a:gd name="T31" fmla="*/ 0 h 386"/>
                <a:gd name="T32" fmla="*/ 0 w 1112"/>
                <a:gd name="T33" fmla="*/ 0 h 3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12"/>
                <a:gd name="T52" fmla="*/ 0 h 386"/>
                <a:gd name="T53" fmla="*/ 1112 w 1112"/>
                <a:gd name="T54" fmla="*/ 386 h 3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12" h="386">
                  <a:moveTo>
                    <a:pt x="0" y="23"/>
                  </a:moveTo>
                  <a:lnTo>
                    <a:pt x="68" y="23"/>
                  </a:lnTo>
                  <a:lnTo>
                    <a:pt x="91" y="91"/>
                  </a:lnTo>
                  <a:lnTo>
                    <a:pt x="268" y="84"/>
                  </a:lnTo>
                  <a:lnTo>
                    <a:pt x="273" y="23"/>
                  </a:lnTo>
                  <a:lnTo>
                    <a:pt x="431" y="23"/>
                  </a:lnTo>
                  <a:lnTo>
                    <a:pt x="454" y="68"/>
                  </a:lnTo>
                  <a:lnTo>
                    <a:pt x="632" y="80"/>
                  </a:lnTo>
                  <a:lnTo>
                    <a:pt x="628" y="16"/>
                  </a:lnTo>
                  <a:lnTo>
                    <a:pt x="794" y="23"/>
                  </a:lnTo>
                  <a:lnTo>
                    <a:pt x="824" y="68"/>
                  </a:lnTo>
                  <a:lnTo>
                    <a:pt x="988" y="72"/>
                  </a:lnTo>
                  <a:lnTo>
                    <a:pt x="992" y="12"/>
                  </a:lnTo>
                  <a:lnTo>
                    <a:pt x="1112" y="0"/>
                  </a:lnTo>
                  <a:lnTo>
                    <a:pt x="1112" y="386"/>
                  </a:lnTo>
                  <a:lnTo>
                    <a:pt x="0" y="38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218DEF"/>
            </a:solidFill>
            <a:ln w="9525" cap="flat" cmpd="sng">
              <a:solidFill>
                <a:srgbClr val="B1DEFD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Freeform 104" descr="좁은 눈금"/>
            <p:cNvSpPr>
              <a:spLocks/>
            </p:cNvSpPr>
            <p:nvPr/>
          </p:nvSpPr>
          <p:spPr bwMode="auto">
            <a:xfrm>
              <a:off x="5309347" y="4991279"/>
              <a:ext cx="40092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pattFill prst="smGrid">
              <a:fgClr>
                <a:srgbClr val="5FBA46"/>
              </a:fgClr>
              <a:bgClr>
                <a:srgbClr val="FFFFFF"/>
              </a:bgClr>
            </a:pattFill>
            <a:ln w="9525" cap="flat" cmpd="sng">
              <a:solidFill>
                <a:srgbClr val="5FBA46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Freeform 105" descr="좁은 눈금"/>
            <p:cNvSpPr>
              <a:spLocks/>
            </p:cNvSpPr>
            <p:nvPr/>
          </p:nvSpPr>
          <p:spPr bwMode="auto">
            <a:xfrm>
              <a:off x="6737537" y="4718710"/>
              <a:ext cx="40414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pattFill prst="smGrid">
              <a:fgClr>
                <a:srgbClr val="5FBA46"/>
              </a:fgClr>
              <a:bgClr>
                <a:srgbClr val="FFFFFF"/>
              </a:bgClr>
            </a:pattFill>
            <a:ln w="9525" cap="flat" cmpd="sng">
              <a:solidFill>
                <a:srgbClr val="5FBA46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Freeform 106" descr="좁은 눈금"/>
            <p:cNvSpPr>
              <a:spLocks/>
            </p:cNvSpPr>
            <p:nvPr/>
          </p:nvSpPr>
          <p:spPr bwMode="auto">
            <a:xfrm>
              <a:off x="8168948" y="4986698"/>
              <a:ext cx="405754" cy="306927"/>
            </a:xfrm>
            <a:custGeom>
              <a:avLst/>
              <a:gdLst>
                <a:gd name="T0" fmla="*/ 0 w 863"/>
                <a:gd name="T1" fmla="*/ 0 h 723"/>
                <a:gd name="T2" fmla="*/ 0 w 863"/>
                <a:gd name="T3" fmla="*/ 0 h 723"/>
                <a:gd name="T4" fmla="*/ 0 w 863"/>
                <a:gd name="T5" fmla="*/ 0 h 723"/>
                <a:gd name="T6" fmla="*/ 0 w 863"/>
                <a:gd name="T7" fmla="*/ 0 h 723"/>
                <a:gd name="T8" fmla="*/ 0 w 863"/>
                <a:gd name="T9" fmla="*/ 0 h 723"/>
                <a:gd name="T10" fmla="*/ 0 w 863"/>
                <a:gd name="T11" fmla="*/ 0 h 723"/>
                <a:gd name="T12" fmla="*/ 0 w 863"/>
                <a:gd name="T13" fmla="*/ 0 h 723"/>
                <a:gd name="T14" fmla="*/ 0 w 863"/>
                <a:gd name="T15" fmla="*/ 0 h 723"/>
                <a:gd name="T16" fmla="*/ 0 w 863"/>
                <a:gd name="T17" fmla="*/ 0 h 723"/>
                <a:gd name="T18" fmla="*/ 0 w 863"/>
                <a:gd name="T19" fmla="*/ 0 h 723"/>
                <a:gd name="T20" fmla="*/ 0 w 863"/>
                <a:gd name="T21" fmla="*/ 0 h 723"/>
                <a:gd name="T22" fmla="*/ 0 w 863"/>
                <a:gd name="T23" fmla="*/ 0 h 723"/>
                <a:gd name="T24" fmla="*/ 0 w 863"/>
                <a:gd name="T25" fmla="*/ 0 h 7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3"/>
                <a:gd name="T41" fmla="*/ 863 w 863"/>
                <a:gd name="T42" fmla="*/ 723 h 7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3">
                  <a:moveTo>
                    <a:pt x="251" y="0"/>
                  </a:moveTo>
                  <a:lnTo>
                    <a:pt x="613" y="0"/>
                  </a:lnTo>
                  <a:lnTo>
                    <a:pt x="613" y="136"/>
                  </a:lnTo>
                  <a:lnTo>
                    <a:pt x="863" y="136"/>
                  </a:lnTo>
                  <a:lnTo>
                    <a:pt x="863" y="567"/>
                  </a:lnTo>
                  <a:lnTo>
                    <a:pt x="656" y="555"/>
                  </a:lnTo>
                  <a:lnTo>
                    <a:pt x="664" y="715"/>
                  </a:lnTo>
                  <a:lnTo>
                    <a:pt x="200" y="723"/>
                  </a:lnTo>
                  <a:lnTo>
                    <a:pt x="184" y="571"/>
                  </a:lnTo>
                  <a:lnTo>
                    <a:pt x="0" y="587"/>
                  </a:lnTo>
                  <a:lnTo>
                    <a:pt x="16" y="163"/>
                  </a:lnTo>
                  <a:lnTo>
                    <a:pt x="232" y="155"/>
                  </a:lnTo>
                  <a:lnTo>
                    <a:pt x="251" y="0"/>
                  </a:lnTo>
                  <a:close/>
                </a:path>
              </a:pathLst>
            </a:custGeom>
            <a:pattFill prst="smGrid">
              <a:fgClr>
                <a:srgbClr val="5FBA46"/>
              </a:fgClr>
              <a:bgClr>
                <a:srgbClr val="FFFFFF"/>
              </a:bgClr>
            </a:pattFill>
            <a:ln w="9525" cap="flat" cmpd="sng">
              <a:solidFill>
                <a:srgbClr val="5FBA46"/>
              </a:solidFill>
              <a:prstDash val="solid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Text Box 107"/>
            <p:cNvSpPr txBox="1">
              <a:spLocks noChangeArrowheads="1"/>
            </p:cNvSpPr>
            <p:nvPr/>
          </p:nvSpPr>
          <p:spPr bwMode="auto">
            <a:xfrm>
              <a:off x="5275534" y="5561614"/>
              <a:ext cx="834050" cy="16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>
                <a:spcBef>
                  <a:spcPct val="70000"/>
                </a:spcBef>
              </a:pPr>
              <a:r>
                <a:rPr lang="ko-KR" altLang="en-US" sz="10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정보제공 </a:t>
              </a:r>
              <a:r>
                <a:rPr lang="en-US" altLang="ko-KR" sz="105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Zone</a:t>
              </a:r>
              <a:endPara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Text Box 108"/>
            <p:cNvSpPr txBox="1">
              <a:spLocks noChangeArrowheads="1"/>
            </p:cNvSpPr>
            <p:nvPr/>
          </p:nvSpPr>
          <p:spPr bwMode="auto">
            <a:xfrm>
              <a:off x="6317292" y="5561614"/>
              <a:ext cx="1260736" cy="16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>
                <a:spcBef>
                  <a:spcPct val="70000"/>
                </a:spcBef>
              </a:pPr>
              <a:r>
                <a:rPr lang="ko-KR" altLang="en-US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통합플랫폼 운영환경</a:t>
              </a:r>
              <a:endPara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 Box 109"/>
            <p:cNvSpPr txBox="1">
              <a:spLocks noChangeArrowheads="1"/>
            </p:cNvSpPr>
            <p:nvPr/>
          </p:nvSpPr>
          <p:spPr bwMode="auto">
            <a:xfrm>
              <a:off x="7803447" y="5561614"/>
              <a:ext cx="834050" cy="16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>
                <a:spcBef>
                  <a:spcPct val="70000"/>
                </a:spcBef>
              </a:pPr>
              <a:r>
                <a:rPr lang="ko-KR" altLang="en-US" sz="105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정보수집 </a:t>
              </a:r>
              <a:r>
                <a:rPr lang="en-US" altLang="ko-KR" sz="105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Zone</a:t>
              </a:r>
              <a:endParaRPr lang="ko-KR" altLang="en-US" sz="105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Text Box 110"/>
            <p:cNvSpPr txBox="1">
              <a:spLocks noChangeArrowheads="1"/>
            </p:cNvSpPr>
            <p:nvPr/>
          </p:nvSpPr>
          <p:spPr bwMode="auto">
            <a:xfrm>
              <a:off x="6954905" y="4239995"/>
              <a:ext cx="539395" cy="48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t" latinLnBrk="0" hangingPunct="1"/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CDM</a:t>
              </a:r>
            </a:p>
            <a:p>
              <a:pPr algn="ctr" eaLnBrk="1" fontAlgn="t" latinLnBrk="0" hangingPunct="1"/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온실가스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fontAlgn="t" latinLnBrk="0" hangingPunct="1"/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서비스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9" name="Rectangle 111"/>
          <p:cNvSpPr>
            <a:spLocks noChangeArrowheads="1"/>
          </p:cNvSpPr>
          <p:nvPr/>
        </p:nvSpPr>
        <p:spPr bwMode="auto">
          <a:xfrm>
            <a:off x="6420362" y="5378228"/>
            <a:ext cx="2062584" cy="24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r>
              <a:rPr lang="en-US" altLang="ko-KR" sz="1400" b="1" dirty="0" smtClean="0">
                <a:solidFill>
                  <a:srgbClr val="1D50A2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400" b="1" dirty="0" smtClean="0">
                <a:solidFill>
                  <a:srgbClr val="1D50A2"/>
                </a:solidFill>
                <a:latin typeface="맑은 고딕" pitchFamily="50" charset="-127"/>
                <a:ea typeface="맑은 고딕" pitchFamily="50" charset="-127"/>
              </a:rPr>
              <a:t>어플리케이션 표준화 개발로 추후 변경 용이</a:t>
            </a:r>
            <a:endParaRPr lang="ko-KR" altLang="en-US" sz="1400" b="1" dirty="0">
              <a:solidFill>
                <a:srgbClr val="1D50A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양쪽 모서리가 잘린 사각형 159"/>
          <p:cNvSpPr/>
          <p:nvPr/>
        </p:nvSpPr>
        <p:spPr>
          <a:xfrm>
            <a:off x="743017" y="1340768"/>
            <a:ext cx="4664741" cy="360040"/>
          </a:xfrm>
          <a:prstGeom prst="snip2SameRect">
            <a:avLst/>
          </a:prstGeom>
          <a:solidFill>
            <a:srgbClr val="1D50A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lvl="0" algn="ctr"/>
            <a:r>
              <a:rPr lang="ko-KR" altLang="en-US" sz="1500" b="1" dirty="0" smtClean="0">
                <a:solidFill>
                  <a:prstClr val="white"/>
                </a:solidFill>
              </a:rPr>
              <a:t>요구공학 기법을 적용한 체계적 요구 관리</a:t>
            </a:r>
            <a:endParaRPr lang="ko-KR" altLang="ko-KR" sz="1500" b="1" dirty="0">
              <a:solidFill>
                <a:prstClr val="white"/>
              </a:solidFill>
            </a:endParaRPr>
          </a:p>
        </p:txBody>
      </p:sp>
      <p:sp>
        <p:nvSpPr>
          <p:cNvPr id="161" name="양쪽 모서리가 둥근 사각형 160"/>
          <p:cNvSpPr/>
          <p:nvPr/>
        </p:nvSpPr>
        <p:spPr>
          <a:xfrm>
            <a:off x="836063" y="2708920"/>
            <a:ext cx="1464641" cy="360040"/>
          </a:xfrm>
          <a:prstGeom prst="round2SameRect">
            <a:avLst/>
          </a:prstGeom>
          <a:solidFill>
            <a:srgbClr val="B0C800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요구사항 추출</a:t>
            </a:r>
          </a:p>
        </p:txBody>
      </p:sp>
      <p:sp>
        <p:nvSpPr>
          <p:cNvPr id="162" name="양쪽 모서리가 둥근 사각형 161"/>
          <p:cNvSpPr/>
          <p:nvPr/>
        </p:nvSpPr>
        <p:spPr>
          <a:xfrm>
            <a:off x="3630740" y="2708920"/>
            <a:ext cx="1464641" cy="360040"/>
          </a:xfrm>
          <a:prstGeom prst="round2SameRect">
            <a:avLst/>
          </a:prstGeom>
          <a:solidFill>
            <a:srgbClr val="B0C800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163" name="양쪽 모서리가 둥근 사각형 162"/>
          <p:cNvSpPr/>
          <p:nvPr/>
        </p:nvSpPr>
        <p:spPr>
          <a:xfrm>
            <a:off x="833894" y="4797152"/>
            <a:ext cx="1464641" cy="360040"/>
          </a:xfrm>
          <a:prstGeom prst="round2SameRect">
            <a:avLst/>
          </a:prstGeom>
          <a:solidFill>
            <a:srgbClr val="B0C800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요구사항 검증</a:t>
            </a:r>
          </a:p>
        </p:txBody>
      </p:sp>
      <p:sp>
        <p:nvSpPr>
          <p:cNvPr id="164" name="양쪽 모서리가 둥근 사각형 163"/>
          <p:cNvSpPr/>
          <p:nvPr/>
        </p:nvSpPr>
        <p:spPr>
          <a:xfrm>
            <a:off x="3628571" y="4797152"/>
            <a:ext cx="1464641" cy="360040"/>
          </a:xfrm>
          <a:prstGeom prst="round2SameRect">
            <a:avLst/>
          </a:prstGeom>
          <a:solidFill>
            <a:srgbClr val="B0C800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요구사항 명세</a:t>
            </a:r>
          </a:p>
        </p:txBody>
      </p:sp>
    </p:spTree>
    <p:extLst>
      <p:ext uri="{BB962C8B-B14F-4D97-AF65-F5344CB8AC3E}">
        <p14:creationId xmlns:p14="http://schemas.microsoft.com/office/powerpoint/2010/main" val="373812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요구사항 평가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소프트웨어 규모 산정</a:t>
            </a:r>
            <a:endParaRPr lang="en-US" dirty="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285674" y="1539283"/>
            <a:ext cx="1726923" cy="58999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11070" y="1556742"/>
            <a:ext cx="163487" cy="57253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AD5E8"/>
              </a:gs>
              <a:gs pos="100000">
                <a:srgbClr val="7794C3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auto">
          <a:xfrm>
            <a:off x="2049105" y="1539283"/>
            <a:ext cx="7582403" cy="5899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  <a:defRPr/>
            </a:pPr>
            <a:endParaRPr lang="ko-KR" altLang="en-US" sz="12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4269" y="1636811"/>
            <a:ext cx="1215138" cy="4308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latinLnBrk="0">
              <a:buClr>
                <a:schemeClr val="tx1"/>
              </a:buClr>
              <a:buSzPct val="80000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LOC</a:t>
            </a:r>
          </a:p>
          <a:p>
            <a:pPr algn="ctr" latinLnBrk="0">
              <a:buClr>
                <a:schemeClr val="tx1"/>
              </a:buClr>
              <a:buSzPct val="80000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(Line of Code)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2049105" y="1539282"/>
            <a:ext cx="4736386" cy="734894"/>
          </a:xfrm>
          <a:prstGeom prst="roundRect">
            <a:avLst>
              <a:gd name="adj" fmla="val 0"/>
            </a:avLst>
          </a:prstGeom>
          <a:noFill/>
          <a:ln w="12700">
            <a:noFill/>
            <a:round/>
            <a:headEnd/>
            <a:tailEnd/>
          </a:ln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</a:pP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05339" y="1650957"/>
            <a:ext cx="7699073" cy="2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 smtClean="0">
                <a:latin typeface="+mn-ea"/>
              </a:rPr>
              <a:t>프로젝트 경험과 이전 프로젝트를 통한 공수산정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5" name="AutoShape 22"/>
          <p:cNvSpPr>
            <a:spLocks noChangeArrowheads="1"/>
          </p:cNvSpPr>
          <p:nvPr/>
        </p:nvSpPr>
        <p:spPr bwMode="auto">
          <a:xfrm>
            <a:off x="285674" y="2242611"/>
            <a:ext cx="1726923" cy="1096402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311070" y="2260070"/>
            <a:ext cx="163487" cy="104430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AD5E8"/>
              </a:gs>
              <a:gs pos="100000">
                <a:srgbClr val="7794C3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2049105" y="2242611"/>
            <a:ext cx="7582403" cy="109640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  <a:defRPr/>
            </a:pPr>
            <a:endParaRPr lang="ko-KR" altLang="en-US" sz="12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00867" y="2401792"/>
            <a:ext cx="1321945" cy="4308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latinLnBrk="0">
              <a:buClr>
                <a:schemeClr val="tx1"/>
              </a:buClr>
              <a:buSzPct val="80000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기능점수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buClr>
                <a:schemeClr val="tx1"/>
              </a:buClr>
              <a:buSzPct val="80000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Functon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Point)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AutoShape 50"/>
          <p:cNvSpPr>
            <a:spLocks noChangeArrowheads="1"/>
          </p:cNvSpPr>
          <p:nvPr/>
        </p:nvSpPr>
        <p:spPr bwMode="auto">
          <a:xfrm>
            <a:off x="2049105" y="2242611"/>
            <a:ext cx="4736386" cy="1096402"/>
          </a:xfrm>
          <a:prstGeom prst="roundRect">
            <a:avLst>
              <a:gd name="adj" fmla="val 0"/>
            </a:avLst>
          </a:prstGeom>
          <a:noFill/>
          <a:ln w="12700">
            <a:noFill/>
            <a:round/>
            <a:headEnd/>
            <a:tailEnd/>
          </a:ln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</a:pP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5339" y="2354287"/>
            <a:ext cx="769907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 smtClean="0">
                <a:latin typeface="+mn-ea"/>
              </a:rPr>
              <a:t>데이터 입력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smtClean="0">
                <a:latin typeface="+mn-ea"/>
              </a:rPr>
              <a:t>업무단위에 대한 페이지별 공수 산정</a:t>
            </a:r>
            <a:endParaRPr lang="en-US" altLang="ko-KR" sz="1200" b="1" dirty="0" smtClean="0">
              <a:latin typeface="+mn-ea"/>
            </a:endParaRPr>
          </a:p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 smtClean="0">
                <a:latin typeface="+mn-ea"/>
              </a:rPr>
              <a:t>데이터베이스와의 관계 및 입출력에 따른 공수 산정</a:t>
            </a:r>
            <a:endParaRPr lang="en-US" altLang="ko-KR" sz="1200" b="1" dirty="0" smtClean="0">
              <a:latin typeface="+mn-ea"/>
            </a:endParaRPr>
          </a:p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 smtClean="0">
                <a:latin typeface="+mn-ea"/>
              </a:rPr>
              <a:t>외부 입출력과 </a:t>
            </a:r>
            <a:r>
              <a:rPr lang="ko-KR" altLang="en-US" sz="1200" b="1" dirty="0" err="1" smtClean="0">
                <a:latin typeface="+mn-ea"/>
              </a:rPr>
              <a:t>기간계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연게에</a:t>
            </a:r>
            <a:r>
              <a:rPr lang="ko-KR" altLang="en-US" sz="1200" b="1" dirty="0" smtClean="0">
                <a:latin typeface="+mn-ea"/>
              </a:rPr>
              <a:t> 따른 공수 산정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285674" y="3452147"/>
            <a:ext cx="1726923" cy="58999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311070" y="3469606"/>
            <a:ext cx="163487" cy="57253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AD5E8"/>
              </a:gs>
              <a:gs pos="100000">
                <a:srgbClr val="7794C3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2049105" y="3452147"/>
            <a:ext cx="7582403" cy="5899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  <a:defRPr/>
            </a:pPr>
            <a:endParaRPr lang="ko-KR" altLang="en-US" sz="12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52164" y="3657379"/>
            <a:ext cx="1019348" cy="2154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latinLnBrk="0">
              <a:buClr>
                <a:schemeClr val="tx1"/>
              </a:buClr>
              <a:buSzPct val="80000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3D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기능점수</a:t>
            </a:r>
          </a:p>
        </p:txBody>
      </p:sp>
      <p:sp>
        <p:nvSpPr>
          <p:cNvPr id="45" name="AutoShape 50"/>
          <p:cNvSpPr>
            <a:spLocks noChangeArrowheads="1"/>
          </p:cNvSpPr>
          <p:nvPr/>
        </p:nvSpPr>
        <p:spPr bwMode="auto">
          <a:xfrm>
            <a:off x="2049105" y="3452146"/>
            <a:ext cx="4736386" cy="734894"/>
          </a:xfrm>
          <a:prstGeom prst="roundRect">
            <a:avLst>
              <a:gd name="adj" fmla="val 0"/>
            </a:avLst>
          </a:prstGeom>
          <a:noFill/>
          <a:ln w="12700">
            <a:noFill/>
            <a:round/>
            <a:headEnd/>
            <a:tailEnd/>
          </a:ln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</a:pP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5339" y="3563822"/>
            <a:ext cx="769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 smtClean="0">
                <a:latin typeface="+mn-ea"/>
              </a:rPr>
              <a:t>데이터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smtClean="0">
                <a:latin typeface="+mn-ea"/>
              </a:rPr>
              <a:t>함수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smtClean="0">
                <a:latin typeface="+mn-ea"/>
              </a:rPr>
              <a:t>제어에 따른 공수 산정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285674" y="4201129"/>
            <a:ext cx="1726923" cy="58999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>
            <a:off x="311070" y="4218588"/>
            <a:ext cx="163487" cy="57253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AD5E8"/>
              </a:gs>
              <a:gs pos="100000">
                <a:srgbClr val="7794C3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2049105" y="4201129"/>
            <a:ext cx="7582403" cy="5899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  <a:defRPr/>
            </a:pPr>
            <a:endParaRPr lang="ko-KR" altLang="en-US" sz="12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681815" y="4406361"/>
            <a:ext cx="960045" cy="2154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latinLnBrk="0">
              <a:buClr>
                <a:schemeClr val="tx1"/>
              </a:buClr>
              <a:buSzPct val="80000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스토리 점수</a:t>
            </a: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2049105" y="4201128"/>
            <a:ext cx="4736386" cy="734894"/>
          </a:xfrm>
          <a:prstGeom prst="roundRect">
            <a:avLst>
              <a:gd name="adj" fmla="val 0"/>
            </a:avLst>
          </a:prstGeom>
          <a:noFill/>
          <a:ln w="12700">
            <a:noFill/>
            <a:round/>
            <a:headEnd/>
            <a:tailEnd/>
          </a:ln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</a:pP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05339" y="4312804"/>
            <a:ext cx="769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>
                <a:latin typeface="+mn-ea"/>
              </a:rPr>
              <a:t>애자일</a:t>
            </a:r>
            <a:r>
              <a:rPr lang="en-US" altLang="ko-KR" sz="1200" b="1" dirty="0">
                <a:latin typeface="+mn-ea"/>
              </a:rPr>
              <a:t>(agile) </a:t>
            </a:r>
            <a:r>
              <a:rPr lang="ko-KR" altLang="en-US" sz="1200" b="1">
                <a:latin typeface="+mn-ea"/>
              </a:rPr>
              <a:t>소프트웨어 </a:t>
            </a:r>
            <a:r>
              <a:rPr lang="ko-KR" altLang="en-US" sz="1200" b="1" smtClean="0">
                <a:latin typeface="+mn-ea"/>
              </a:rPr>
              <a:t>개발을 위한 기능 산정으로 스토리와 시나리오에 따라 공수가 산정됨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53" name="AutoShape 22"/>
          <p:cNvSpPr>
            <a:spLocks noChangeArrowheads="1"/>
          </p:cNvSpPr>
          <p:nvPr/>
        </p:nvSpPr>
        <p:spPr bwMode="auto">
          <a:xfrm>
            <a:off x="285674" y="5117057"/>
            <a:ext cx="1726923" cy="58999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AutoShape 23"/>
          <p:cNvSpPr>
            <a:spLocks noChangeArrowheads="1"/>
          </p:cNvSpPr>
          <p:nvPr/>
        </p:nvSpPr>
        <p:spPr bwMode="auto">
          <a:xfrm>
            <a:off x="311070" y="5134516"/>
            <a:ext cx="163487" cy="57253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AD5E8"/>
              </a:gs>
              <a:gs pos="100000">
                <a:srgbClr val="7794C3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2049105" y="5117057"/>
            <a:ext cx="7582403" cy="5899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  <a:defRPr/>
            </a:pPr>
            <a:endParaRPr lang="ko-KR" altLang="en-US" sz="12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502309" y="5322289"/>
            <a:ext cx="1319061" cy="2154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ctr">
            <a:spAutoFit/>
          </a:bodyPr>
          <a:lstStyle/>
          <a:p>
            <a:pPr algn="ctr" latinLnBrk="0">
              <a:buClr>
                <a:schemeClr val="tx1"/>
              </a:buClr>
              <a:buSzPct val="80000"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점수</a:t>
            </a:r>
          </a:p>
        </p:txBody>
      </p:sp>
      <p:sp>
        <p:nvSpPr>
          <p:cNvPr id="57" name="AutoShape 50"/>
          <p:cNvSpPr>
            <a:spLocks noChangeArrowheads="1"/>
          </p:cNvSpPr>
          <p:nvPr/>
        </p:nvSpPr>
        <p:spPr bwMode="auto">
          <a:xfrm>
            <a:off x="2049105" y="5117057"/>
            <a:ext cx="4736386" cy="734894"/>
          </a:xfrm>
          <a:prstGeom prst="roundRect">
            <a:avLst>
              <a:gd name="adj" fmla="val 0"/>
            </a:avLst>
          </a:prstGeom>
          <a:noFill/>
          <a:ln w="12700">
            <a:noFill/>
            <a:round/>
            <a:headEnd/>
            <a:tailEnd/>
          </a:ln>
        </p:spPr>
        <p:txBody>
          <a:bodyPr anchor="ctr"/>
          <a:lstStyle/>
          <a:p>
            <a:pPr marL="177764" indent="-168241" defTabSz="955484" latinLnBrk="0">
              <a:buClr>
                <a:srgbClr val="597DB7"/>
              </a:buClr>
              <a:buFont typeface="Wingdings" pitchFamily="2" charset="2"/>
              <a:buChar char="§"/>
            </a:pP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339" y="5228732"/>
            <a:ext cx="769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39" lvl="1" indent="-147608" latinLnBrk="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Arial Black" pitchFamily="34" charset="0"/>
              <a:buChar char="–"/>
            </a:pPr>
            <a:r>
              <a:rPr lang="ko-KR" altLang="en-US" sz="1200" b="1" dirty="0" err="1" smtClean="0">
                <a:latin typeface="+mn-ea"/>
              </a:rPr>
              <a:t>유즈케이스</a:t>
            </a:r>
            <a:r>
              <a:rPr lang="ko-KR" altLang="en-US" sz="1200" b="1" dirty="0" smtClean="0">
                <a:latin typeface="+mn-ea"/>
              </a:rPr>
              <a:t> 크기와 사례를 통한 공수 산정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요구분석의 모형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로제트의</a:t>
            </a:r>
            <a:r>
              <a:rPr lang="ko-KR" altLang="en-US" dirty="0" smtClean="0"/>
              <a:t> 모형</a:t>
            </a:r>
            <a:endParaRPr lang="en-US" dirty="0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2221149" y="2498136"/>
            <a:ext cx="1529772" cy="1634889"/>
          </a:xfrm>
          <a:prstGeom prst="rect">
            <a:avLst/>
          </a:prstGeom>
          <a:solidFill>
            <a:srgbClr val="37527D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요구사항 출처를 명확하게 정의</a:t>
            </a:r>
            <a:endParaRPr lang="ko-KR" altLang="en-US" sz="1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85"/>
          <p:cNvSpPr>
            <a:spLocks noChangeArrowheads="1"/>
          </p:cNvSpPr>
          <p:nvPr/>
        </p:nvSpPr>
        <p:spPr bwMode="auto">
          <a:xfrm>
            <a:off x="215039" y="2514001"/>
            <a:ext cx="1529772" cy="1634892"/>
          </a:xfrm>
          <a:prstGeom prst="rect">
            <a:avLst/>
          </a:prstGeom>
          <a:solidFill>
            <a:srgbClr val="7794C3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sx="1000" sy="1000" algn="ctr" rotWithShape="0">
              <a:srgbClr val="000000"/>
            </a:outerShdw>
          </a:effectLst>
        </p:spPr>
        <p:txBody>
          <a:bodyPr anchor="ctr"/>
          <a:lstStyle/>
          <a:p>
            <a:pPr algn="ctr" defTabSz="914217" eaLnBrk="0" latinLnBrk="0" hangingPunct="0">
              <a:defRPr/>
            </a:pPr>
            <a:r>
              <a:rPr lang="ko-KR" altLang="en-US" sz="12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상황에 </a:t>
            </a:r>
            <a:r>
              <a:rPr lang="ko-KR" altLang="en-US" sz="1200" b="1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근거</a:t>
            </a:r>
            <a:endParaRPr lang="en-US" altLang="ko-KR" sz="1200" b="1" kern="0" dirty="0" smtClea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14217" eaLnBrk="0" latinLnBrk="0" hangingPunct="0">
              <a:defRPr/>
            </a:pPr>
            <a:r>
              <a:rPr lang="ko-KR" altLang="en-US" sz="1200" b="1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요구사항의 목표 </a:t>
            </a:r>
            <a:endParaRPr lang="ko-KR" altLang="en-US" sz="12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85"/>
          <p:cNvSpPr>
            <a:spLocks noChangeArrowheads="1"/>
          </p:cNvSpPr>
          <p:nvPr/>
        </p:nvSpPr>
        <p:spPr bwMode="auto">
          <a:xfrm>
            <a:off x="4200854" y="2514001"/>
            <a:ext cx="1529772" cy="1634892"/>
          </a:xfrm>
          <a:prstGeom prst="rect">
            <a:avLst/>
          </a:prstGeom>
          <a:solidFill>
            <a:srgbClr val="7794C3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sx="1000" sy="1000" algn="ctr" rotWithShape="0">
              <a:srgbClr val="000000"/>
            </a:outerShdw>
          </a:effectLst>
        </p:spPr>
        <p:txBody>
          <a:bodyPr anchor="ctr"/>
          <a:lstStyle/>
          <a:p>
            <a:pPr algn="ctr" defTabSz="914217" eaLnBrk="0" latinLnBrk="0" hangingPunct="0">
              <a:defRPr/>
            </a:pPr>
            <a:r>
              <a:rPr lang="ko-KR" altLang="en-US" sz="1200" b="1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해결방법과 활용도구 정의</a:t>
            </a:r>
            <a:endParaRPr lang="ko-KR" altLang="en-US" sz="12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6192132" y="2498136"/>
            <a:ext cx="1529772" cy="1634889"/>
          </a:xfrm>
          <a:prstGeom prst="rect">
            <a:avLst/>
          </a:prstGeom>
          <a:solidFill>
            <a:srgbClr val="37527D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체계적으로 필요한 요구사항에 대한 전반적인 수집과 정의</a:t>
            </a:r>
            <a:endParaRPr lang="ko-KR" altLang="en-US" sz="1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85"/>
          <p:cNvSpPr>
            <a:spLocks noChangeArrowheads="1"/>
          </p:cNvSpPr>
          <p:nvPr/>
        </p:nvSpPr>
        <p:spPr bwMode="auto">
          <a:xfrm>
            <a:off x="8194983" y="2514001"/>
            <a:ext cx="1529772" cy="1634892"/>
          </a:xfrm>
          <a:prstGeom prst="rect">
            <a:avLst/>
          </a:prstGeom>
          <a:solidFill>
            <a:srgbClr val="7794C3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sx="1000" sy="1000" algn="ctr" rotWithShape="0">
              <a:srgbClr val="000000"/>
            </a:outerShdw>
          </a:effectLst>
        </p:spPr>
        <p:txBody>
          <a:bodyPr anchor="ctr"/>
          <a:lstStyle/>
          <a:p>
            <a:pPr algn="ctr" defTabSz="914217" eaLnBrk="0" latinLnBrk="0" hangingPunct="0">
              <a:defRPr/>
            </a:pPr>
            <a:r>
              <a:rPr lang="ko-KR" altLang="en-US" sz="1200" b="1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요구사항에 따른 수행과제를 의사결정하고 범위를 확정</a:t>
            </a:r>
            <a:endParaRPr lang="ko-KR" altLang="en-US" sz="12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9"/>
          <p:cNvGrpSpPr/>
          <p:nvPr/>
        </p:nvGrpSpPr>
        <p:grpSpPr>
          <a:xfrm flipV="1">
            <a:off x="5729965" y="3159040"/>
            <a:ext cx="446420" cy="357133"/>
            <a:chOff x="-500098" y="3143248"/>
            <a:chExt cx="357190" cy="285752"/>
          </a:xfr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5" name="갈매기형 수장 24"/>
            <p:cNvSpPr/>
            <p:nvPr/>
          </p:nvSpPr>
          <p:spPr>
            <a:xfrm>
              <a:off x="-500098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-357222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7" name="그룹 29"/>
          <p:cNvGrpSpPr/>
          <p:nvPr/>
        </p:nvGrpSpPr>
        <p:grpSpPr>
          <a:xfrm flipV="1">
            <a:off x="3762472" y="3159040"/>
            <a:ext cx="446420" cy="357133"/>
            <a:chOff x="-500098" y="3143248"/>
            <a:chExt cx="357190" cy="285752"/>
          </a:xfr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8" name="갈매기형 수장 27"/>
            <p:cNvSpPr/>
            <p:nvPr/>
          </p:nvSpPr>
          <p:spPr>
            <a:xfrm>
              <a:off x="-500098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>
              <a:off x="-357222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flipV="1">
            <a:off x="1751582" y="3159040"/>
            <a:ext cx="446420" cy="357133"/>
            <a:chOff x="-500098" y="3143248"/>
            <a:chExt cx="357190" cy="285752"/>
          </a:xfr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31" name="갈매기형 수장 30"/>
            <p:cNvSpPr/>
            <p:nvPr/>
          </p:nvSpPr>
          <p:spPr>
            <a:xfrm>
              <a:off x="-500098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-357222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3" name="그룹 29"/>
          <p:cNvGrpSpPr/>
          <p:nvPr/>
        </p:nvGrpSpPr>
        <p:grpSpPr>
          <a:xfrm flipV="1">
            <a:off x="7721903" y="3159040"/>
            <a:ext cx="446420" cy="357133"/>
            <a:chOff x="-500098" y="3143248"/>
            <a:chExt cx="357190" cy="285752"/>
          </a:xfr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34" name="갈매기형 수장 33"/>
            <p:cNvSpPr/>
            <p:nvPr/>
          </p:nvSpPr>
          <p:spPr>
            <a:xfrm>
              <a:off x="-500098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-357222" y="3143248"/>
              <a:ext cx="214314" cy="285752"/>
            </a:xfrm>
            <a:prstGeom prst="chevron">
              <a:avLst>
                <a:gd name="adj" fmla="val 52963"/>
              </a:avLst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217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</TotalTime>
  <Words>667</Words>
  <Application>Microsoft Office PowerPoint</Application>
  <PresentationFormat>사용자 지정</PresentationFormat>
  <Paragraphs>201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HY견고딕</vt:lpstr>
      <vt:lpstr>HY중고딕</vt:lpstr>
      <vt:lpstr>가는각진제목체</vt:lpstr>
      <vt:lpstr>굴림</vt:lpstr>
      <vt:lpstr>나눔고딕</vt:lpstr>
      <vt:lpstr>다음_SemiBold</vt:lpstr>
      <vt:lpstr>돋움</vt:lpstr>
      <vt:lpstr>맑은 고딕</vt:lpstr>
      <vt:lpstr>Arial</vt:lpstr>
      <vt:lpstr>Arial Black</vt:lpstr>
      <vt:lpstr>Times New Roman</vt:lpstr>
      <vt:lpstr>Wingdings</vt:lpstr>
      <vt:lpstr>2_Office 테마</vt:lpstr>
      <vt:lpstr>PowerPoint 프레젠테이션</vt:lpstr>
      <vt:lpstr>PowerPoint 프레젠테이션</vt:lpstr>
      <vt:lpstr>요구공학</vt:lpstr>
      <vt:lpstr>요구공학</vt:lpstr>
      <vt:lpstr>요구공학</vt:lpstr>
      <vt:lpstr>요구공학</vt:lpstr>
      <vt:lpstr>요구공학</vt:lpstr>
      <vt:lpstr>요구공학</vt:lpstr>
      <vt:lpstr>요구공학</vt:lpstr>
      <vt:lpstr>요구공학</vt:lpstr>
      <vt:lpstr>요구공학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CHON</dc:creator>
  <cp:lastModifiedBy>윤경섭</cp:lastModifiedBy>
  <cp:revision>265</cp:revision>
  <dcterms:created xsi:type="dcterms:W3CDTF">2012-06-21T02:31:54Z</dcterms:created>
  <dcterms:modified xsi:type="dcterms:W3CDTF">2020-03-25T10:51:49Z</dcterms:modified>
</cp:coreProperties>
</file>