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330" r:id="rId2"/>
    <p:sldId id="310" r:id="rId3"/>
    <p:sldId id="331" r:id="rId4"/>
    <p:sldId id="332" r:id="rId5"/>
    <p:sldId id="333" r:id="rId6"/>
    <p:sldId id="338" r:id="rId7"/>
    <p:sldId id="334" r:id="rId8"/>
    <p:sldId id="335" r:id="rId9"/>
    <p:sldId id="336" r:id="rId10"/>
    <p:sldId id="337" r:id="rId11"/>
    <p:sldId id="339" r:id="rId12"/>
    <p:sldId id="340" r:id="rId13"/>
    <p:sldId id="329" r:id="rId14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125">
          <p15:clr>
            <a:srgbClr val="A4A3A4"/>
          </p15:clr>
        </p15:guide>
        <p15:guide id="5" pos="6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0739" autoAdjust="0"/>
  </p:normalViewPr>
  <p:slideViewPr>
    <p:cSldViewPr showGuides="1">
      <p:cViewPr varScale="1">
        <p:scale>
          <a:sx n="101" d="100"/>
          <a:sy n="101" d="100"/>
        </p:scale>
        <p:origin x="2884" y="68"/>
      </p:cViewPr>
      <p:guideLst>
        <p:guide orient="horz" pos="935"/>
        <p:guide orient="horz" pos="527"/>
        <p:guide orient="horz" pos="3974"/>
        <p:guide pos="125"/>
        <p:guide pos="6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801B-EEFA-4E23-883A-46213EB47A55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FE743-BA1D-4E64-9D1E-04E3D452D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7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1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2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904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36" y="274638"/>
            <a:ext cx="8913972" cy="418058"/>
          </a:xfrm>
        </p:spPr>
        <p:txBody>
          <a:bodyPr>
            <a:noAutofit/>
          </a:bodyPr>
          <a:lstStyle>
            <a:lvl1pPr algn="l">
              <a:defRPr sz="24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7" name="그룹 6"/>
          <p:cNvGrpSpPr>
            <a:grpSpLocks/>
          </p:cNvGrpSpPr>
          <p:nvPr userDrawn="1"/>
        </p:nvGrpSpPr>
        <p:grpSpPr bwMode="auto">
          <a:xfrm>
            <a:off x="1798" y="764704"/>
            <a:ext cx="9904413" cy="36000"/>
            <a:chOff x="0" y="1726203"/>
            <a:chExt cx="9019444" cy="71438"/>
          </a:xfrm>
        </p:grpSpPr>
        <p:sp>
          <p:nvSpPr>
            <p:cNvPr id="8" name="직사각형 7"/>
            <p:cNvSpPr>
              <a:spLocks noChangeArrowheads="1"/>
            </p:cNvSpPr>
            <p:nvPr userDrawn="1"/>
          </p:nvSpPr>
          <p:spPr bwMode="auto">
            <a:xfrm>
              <a:off x="19050" y="1726203"/>
              <a:ext cx="9000394" cy="71438"/>
            </a:xfrm>
            <a:prstGeom prst="rect">
              <a:avLst/>
            </a:prstGeom>
            <a:solidFill>
              <a:srgbClr val="1F497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/>
              <a:endParaRPr lang="ko-KR" altLang="en-US" dirty="0">
                <a:solidFill>
                  <a:srgbClr val="FFFFFF"/>
                </a:solidFill>
                <a:latin typeface="돋움" pitchFamily="50" charset="-127"/>
                <a:ea typeface="HY견고딕" pitchFamily="18" charset="-127"/>
              </a:endParaRPr>
            </a:p>
          </p:txBody>
        </p:sp>
        <p:grpSp>
          <p:nvGrpSpPr>
            <p:cNvPr id="9" name="그룹 21"/>
            <p:cNvGrpSpPr>
              <a:grpSpLocks/>
            </p:cNvGrpSpPr>
            <p:nvPr userDrawn="1"/>
          </p:nvGrpSpPr>
          <p:grpSpPr bwMode="auto">
            <a:xfrm>
              <a:off x="0" y="1726203"/>
              <a:ext cx="1074128" cy="71438"/>
              <a:chOff x="142844" y="1928802"/>
              <a:chExt cx="1074128" cy="71438"/>
            </a:xfrm>
          </p:grpSpPr>
          <p:sp>
            <p:nvSpPr>
              <p:cNvPr id="10" name="직사각형 9"/>
              <p:cNvSpPr>
                <a:spLocks noChangeArrowheads="1"/>
              </p:cNvSpPr>
              <p:nvPr userDrawn="1"/>
            </p:nvSpPr>
            <p:spPr bwMode="auto">
              <a:xfrm>
                <a:off x="142844" y="1928802"/>
                <a:ext cx="360485" cy="71438"/>
              </a:xfrm>
              <a:prstGeom prst="rect">
                <a:avLst/>
              </a:prstGeom>
              <a:solidFill>
                <a:srgbClr val="005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1" name="직사각형 10"/>
              <p:cNvSpPr>
                <a:spLocks noChangeArrowheads="1"/>
              </p:cNvSpPr>
              <p:nvPr userDrawn="1"/>
            </p:nvSpPr>
            <p:spPr bwMode="auto">
              <a:xfrm>
                <a:off x="500398" y="1928802"/>
                <a:ext cx="359020" cy="71438"/>
              </a:xfrm>
              <a:prstGeom prst="rect">
                <a:avLst/>
              </a:prstGeom>
              <a:solidFill>
                <a:srgbClr val="ED2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2" name="직사각형 11"/>
              <p:cNvSpPr>
                <a:spLocks noChangeArrowheads="1"/>
              </p:cNvSpPr>
              <p:nvPr userDrawn="1"/>
            </p:nvSpPr>
            <p:spPr bwMode="auto">
              <a:xfrm>
                <a:off x="856487" y="1928802"/>
                <a:ext cx="360485" cy="71438"/>
              </a:xfrm>
              <a:prstGeom prst="rect">
                <a:avLst/>
              </a:prstGeom>
              <a:solidFill>
                <a:srgbClr val="F85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6" name="직사각형 15"/>
          <p:cNvSpPr/>
          <p:nvPr userDrawn="1"/>
        </p:nvSpPr>
        <p:spPr>
          <a:xfrm>
            <a:off x="0" y="6381328"/>
            <a:ext cx="9904413" cy="476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3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4240326" y="6534735"/>
            <a:ext cx="711880" cy="169862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662786A7-5A0B-4454-88AD-F3B497608469}" type="slidenum">
              <a:rPr kumimoji="0" lang="en-US" altLang="ko-KR" sz="1100" b="1">
                <a:solidFill>
                  <a:srgbClr val="595959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kumimoji="0" lang="en-US" altLang="en-US" sz="1100" b="1" dirty="0">
              <a:solidFill>
                <a:srgbClr val="595959"/>
              </a:solidFill>
              <a:latin typeface="+mn-ea"/>
              <a:ea typeface="+mn-ea"/>
              <a:cs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85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A573-A9EF-468B-8C0D-8CE5C0B95A8D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AE14-5D0B-449A-AD39-CBAC53EE81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90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12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그림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 userDrawn="1"/>
        </p:nvSpPr>
        <p:spPr bwMode="black">
          <a:xfrm>
            <a:off x="4250644" y="2852738"/>
            <a:ext cx="5653769" cy="5762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17"/>
          <p:cNvSpPr>
            <a:spLocks noChangeArrowheads="1"/>
          </p:cNvSpPr>
          <p:nvPr userDrawn="1"/>
        </p:nvSpPr>
        <p:spPr bwMode="black">
          <a:xfrm>
            <a:off x="0" y="2781300"/>
            <a:ext cx="9904413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gray">
          <a:xfrm>
            <a:off x="6570272" y="0"/>
            <a:ext cx="3334141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white">
          <a:xfrm>
            <a:off x="6580589" y="2306638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20"/>
          <p:cNvSpPr>
            <a:spLocks noChangeShapeType="1"/>
          </p:cNvSpPr>
          <p:nvPr userDrawn="1"/>
        </p:nvSpPr>
        <p:spPr bwMode="white">
          <a:xfrm>
            <a:off x="6580589" y="2444750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21"/>
          <p:cNvSpPr>
            <a:spLocks noChangeShapeType="1"/>
          </p:cNvSpPr>
          <p:nvPr userDrawn="1"/>
        </p:nvSpPr>
        <p:spPr bwMode="white">
          <a:xfrm>
            <a:off x="6580589" y="2541588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22"/>
          <p:cNvSpPr>
            <a:spLocks noChangeShapeType="1"/>
          </p:cNvSpPr>
          <p:nvPr userDrawn="1"/>
        </p:nvSpPr>
        <p:spPr bwMode="white">
          <a:xfrm>
            <a:off x="6580589" y="2689225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079654" y="3933825"/>
            <a:ext cx="4993475" cy="5032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ctrTitle"/>
          </p:nvPr>
        </p:nvSpPr>
        <p:spPr bwMode="white">
          <a:xfrm>
            <a:off x="4405401" y="2809876"/>
            <a:ext cx="5499013" cy="5762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</a:t>
            </a:r>
          </a:p>
        </p:txBody>
      </p:sp>
      <p:sp>
        <p:nvSpPr>
          <p:cNvPr id="13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" name="Rectangle 3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33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9ABF6-9DEA-4B31-8F95-C3E5D1EE7F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1043" y="188913"/>
            <a:ext cx="6850552" cy="69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60294" y="1412875"/>
            <a:ext cx="4286754" cy="489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2123" y="1412875"/>
            <a:ext cx="4286753" cy="489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57B3-7D10-4DB3-964A-06C0AC9E9C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41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75004" y="860209"/>
            <a:ext cx="3201252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kumimoji="1" lang="en-US" altLang="ko-KR" sz="3599" spc="50" dirty="0" smtClean="0">
                <a:ln w="6350">
                  <a:noFill/>
                  <a:prstDash val="solid"/>
                </a:ln>
                <a:gradFill flip="none" rotWithShape="1">
                  <a:gsLst>
                    <a:gs pos="417">
                      <a:srgbClr val="72717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CONTENTS</a:t>
            </a:r>
            <a:endParaRPr kumimoji="1" lang="ko-KR" altLang="en-US" sz="3599" spc="50" dirty="0">
              <a:ln w="6350">
                <a:noFill/>
                <a:prstDash val="solid"/>
              </a:ln>
              <a:gradFill flip="none" rotWithShape="1">
                <a:gsLst>
                  <a:gs pos="417">
                    <a:srgbClr val="72717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704989" y="5547765"/>
            <a:ext cx="57701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Start-Up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0157" y="1742471"/>
            <a:ext cx="4352475" cy="432000"/>
          </a:xfrm>
          <a:prstGeom prst="rect">
            <a:avLst/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평행 사변형 11"/>
          <p:cNvSpPr/>
          <p:nvPr/>
        </p:nvSpPr>
        <p:spPr>
          <a:xfrm>
            <a:off x="4594832" y="1742471"/>
            <a:ext cx="1350833" cy="432000"/>
          </a:xfrm>
          <a:prstGeom prst="parallelogram">
            <a:avLst>
              <a:gd name="adj" fmla="val 89134"/>
            </a:avLst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4952207" y="1782095"/>
            <a:ext cx="4491376" cy="35275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항목입력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4016254" y="1610880"/>
            <a:ext cx="936544" cy="561900"/>
          </a:xfrm>
        </p:spPr>
        <p:txBody>
          <a:bodyPr>
            <a:noAutofit/>
          </a:bodyPr>
          <a:lstStyle>
            <a:lvl1pPr marL="0" indent="0" algn="r" defTabSz="914212" rtl="0" eaLnBrk="1" latinLnBrk="1" hangingPunct="1">
              <a:buNone/>
              <a:defRPr lang="ko-KR" altLang="en-US" sz="3599" kern="1200" spc="-50" dirty="0">
                <a:solidFill>
                  <a:srgbClr val="91AFC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No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64" y="6633584"/>
            <a:ext cx="1548766" cy="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8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070" y="-629"/>
            <a:ext cx="9904413" cy="36257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369375"/>
            <a:ext cx="9904413" cy="477340"/>
          </a:xfrm>
          <a:prstGeom prst="rect">
            <a:avLst/>
          </a:prstGeom>
          <a:pattFill prst="ltDnDiag">
            <a:fgClr>
              <a:srgbClr val="E8E8E8"/>
            </a:fgClr>
            <a:bgClr>
              <a:schemeClr val="bg1"/>
            </a:bgClr>
          </a:pattFill>
          <a:ln>
            <a:noFill/>
          </a:ln>
          <a:effectLst>
            <a:outerShdw blurRad="25400" dist="127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623467" y="87379"/>
            <a:ext cx="19498" cy="180000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333375"/>
            <a:ext cx="9904413" cy="36000"/>
          </a:xfrm>
          <a:prstGeom prst="rect">
            <a:avLst/>
          </a:prstGeom>
          <a:gradFill>
            <a:gsLst>
              <a:gs pos="0">
                <a:srgbClr val="628CBA"/>
              </a:gs>
              <a:gs pos="67000">
                <a:srgbClr val="91CAC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724777" y="58649"/>
            <a:ext cx="6255330" cy="215444"/>
          </a:xfrm>
        </p:spPr>
        <p:txBody>
          <a:bodyPr wrap="square" lIns="0" tIns="0" rIns="0" bIns="0">
            <a:spAutoFit/>
          </a:bodyPr>
          <a:lstStyle>
            <a:lvl1pPr marL="0" indent="0" algn="l" defTabSz="914212" rtl="0" eaLnBrk="1" fontAlgn="base" latin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ko-KR" altLang="en-US" sz="1400" b="1" kern="1200" spc="-50" baseline="0" dirty="0">
                <a:solidFill>
                  <a:srgbClr val="628CB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1686" y="445070"/>
            <a:ext cx="6786420" cy="325952"/>
          </a:xfrm>
        </p:spPr>
        <p:txBody>
          <a:bodyPr wrap="square" lIns="0" tIns="0" rIns="0" bIns="1800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20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1684" y="72189"/>
            <a:ext cx="269965" cy="192813"/>
          </a:xfrm>
        </p:spPr>
        <p:txBody>
          <a:bodyPr lIns="0" tIns="0" rIns="0" bIns="0" anchor="ctr">
            <a:noAutofit/>
          </a:bodyPr>
          <a:lstStyle>
            <a:lvl1pPr marL="0" indent="0" algn="r" defTabSz="914212" rtl="0" eaLnBrk="1" fontAlgn="base" latinLnBrk="1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800" b="0" kern="1200" spc="-50" baseline="0" dirty="0" smtClean="0">
                <a:ln w="6350">
                  <a:solidFill>
                    <a:srgbClr val="3C5A7C"/>
                  </a:solidFill>
                </a:ln>
                <a:gradFill>
                  <a:gsLst>
                    <a:gs pos="15000">
                      <a:srgbClr val="CCD8E6"/>
                    </a:gs>
                    <a:gs pos="50000">
                      <a:srgbClr val="557FAC"/>
                    </a:gs>
                    <a:gs pos="100000">
                      <a:schemeClr val="bg1"/>
                    </a:gs>
                    <a:gs pos="0">
                      <a:schemeClr val="bg1"/>
                    </a:gs>
                    <a:gs pos="85000">
                      <a:srgbClr val="CCD8E6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defRPr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30" indent="0">
              <a:buNone/>
              <a:defRPr sz="900"/>
            </a:lvl6pPr>
            <a:lvl7pPr marL="2742636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no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0107" y="6786009"/>
            <a:ext cx="2924306" cy="71995"/>
          </a:xfrm>
          <a:prstGeom prst="rect">
            <a:avLst/>
          </a:prstGeom>
          <a:solidFill>
            <a:srgbClr val="91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직사각형 19"/>
          <p:cNvSpPr/>
          <p:nvPr userDrawn="1"/>
        </p:nvSpPr>
        <p:spPr>
          <a:xfrm>
            <a:off x="9041645" y="6584907"/>
            <a:ext cx="862768" cy="201098"/>
          </a:xfrm>
          <a:prstGeom prst="rect">
            <a:avLst/>
          </a:prstGeom>
          <a:solidFill>
            <a:srgbClr val="91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대각선 방향의 모서리가 둥근 사각형 20"/>
          <p:cNvSpPr/>
          <p:nvPr userDrawn="1"/>
        </p:nvSpPr>
        <p:spPr>
          <a:xfrm>
            <a:off x="8754055" y="6442033"/>
            <a:ext cx="575180" cy="3439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직사각형 21"/>
          <p:cNvSpPr/>
          <p:nvPr userDrawn="1"/>
        </p:nvSpPr>
        <p:spPr>
          <a:xfrm>
            <a:off x="6044154" y="6614418"/>
            <a:ext cx="29782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r" defTabSz="914212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Software </a:t>
            </a:r>
            <a:r>
              <a:rPr lang="ko-KR" altLang="en-US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융합 </a:t>
            </a:r>
            <a:r>
              <a:rPr lang="en-US" altLang="ko-KR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Project</a:t>
            </a:r>
            <a:endParaRPr lang="ko-KR" altLang="en-US" sz="800" b="1" i="1" kern="1200" spc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평행 사변형 22"/>
          <p:cNvSpPr/>
          <p:nvPr userDrawn="1"/>
        </p:nvSpPr>
        <p:spPr>
          <a:xfrm>
            <a:off x="1286387" y="6786009"/>
            <a:ext cx="5822093" cy="76757"/>
          </a:xfrm>
          <a:prstGeom prst="parallelogram">
            <a:avLst>
              <a:gd name="adj" fmla="val 70788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24" name="슬라이드 번호 개체 틀 3"/>
          <p:cNvSpPr txBox="1">
            <a:spLocks/>
          </p:cNvSpPr>
          <p:nvPr userDrawn="1"/>
        </p:nvSpPr>
        <p:spPr>
          <a:xfrm>
            <a:off x="9384742" y="6651955"/>
            <a:ext cx="467925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400D59-A108-4D70-9FC9-3FDDD9A136AC}" type="slidenum">
              <a:rPr lang="en-US" altLang="ko-KR" sz="1000" smtClean="0"/>
              <a:pPr/>
              <a:t>‹#›</a:t>
            </a:fld>
            <a:endParaRPr 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0434" y="1412776"/>
            <a:ext cx="9202966" cy="4923308"/>
          </a:xfrm>
        </p:spPr>
        <p:txBody>
          <a:bodyPr>
            <a:normAutofit/>
          </a:bodyPr>
          <a:lstStyle>
            <a:lvl1pPr marL="265059" indent="-265059" latinLnBrk="0">
              <a:spcBef>
                <a:spcPts val="1000"/>
              </a:spcBef>
              <a:buFont typeface="+mj-lt"/>
              <a:buAutoNum type="arabicPeriod"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171" indent="-184112" latinLnBrk="0">
              <a:spcBef>
                <a:spcPts val="600"/>
              </a:spcBef>
              <a:buFont typeface="Wingdings" panose="05000000000000000000" pitchFamily="2" charset="2"/>
              <a:buChar char="§"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20584" indent="-171415" latinLnBrk="0">
              <a:spcBef>
                <a:spcPts val="300"/>
              </a:spcBef>
              <a:buFont typeface="맑은 고딕" panose="020B0503020000020004" pitchFamily="50" charset="-127"/>
              <a:buChar char="-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526082" y="265002"/>
            <a:ext cx="2027318" cy="180071"/>
          </a:xfrm>
          <a:prstGeom prst="roundRect">
            <a:avLst>
              <a:gd name="adj" fmla="val 50000"/>
            </a:avLst>
          </a:prstGeom>
          <a:solidFill>
            <a:srgbClr val="71BBAF"/>
          </a:solidFill>
          <a:ln>
            <a:solidFill>
              <a:srgbClr val="91C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7942048" y="235959"/>
            <a:ext cx="1369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Software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융합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Project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50783" y="981079"/>
            <a:ext cx="9202850" cy="360363"/>
          </a:xfrm>
        </p:spPr>
        <p:txBody>
          <a:bodyPr>
            <a:noAutofit/>
          </a:bodyPr>
          <a:lstStyle>
            <a:lvl1pPr marL="342829" indent="-342829">
              <a:buFont typeface="Wingdings" panose="05000000000000000000" pitchFamily="2" charset="2"/>
              <a:buChar char="q"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64" y="6633584"/>
            <a:ext cx="1548766" cy="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3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5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2" y="6356355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A573-A9EF-468B-8C0D-8CE5C0B95A8D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5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5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AE14-5D0B-449A-AD39-CBAC53EE81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5.jpeg"/><Relationship Id="rId7" Type="http://schemas.openxmlformats.org/officeDocument/2006/relationships/image" Target="../media/image13.wmf"/><Relationship Id="rId12" Type="http://schemas.openxmlformats.org/officeDocument/2006/relationships/image" Target="../media/image14.wmf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825166&amp;ref=y" TargetMode="External"/><Relationship Id="rId13" Type="http://schemas.openxmlformats.org/officeDocument/2006/relationships/hyperlink" Target="http://terms.naver.com/entry.nhn?docId=851905&amp;ref=y" TargetMode="External"/><Relationship Id="rId18" Type="http://schemas.openxmlformats.org/officeDocument/2006/relationships/hyperlink" Target="http://terms.naver.com/entry.nhn?docId=854719&amp;ref=y" TargetMode="External"/><Relationship Id="rId3" Type="http://schemas.openxmlformats.org/officeDocument/2006/relationships/hyperlink" Target="http://terms.naver.com/entry.nhn?docId=859996&amp;ref=y" TargetMode="External"/><Relationship Id="rId21" Type="http://schemas.openxmlformats.org/officeDocument/2006/relationships/hyperlink" Target="http://terms.naver.com/entry.nhn?docId=839682&amp;ref=y" TargetMode="External"/><Relationship Id="rId7" Type="http://schemas.openxmlformats.org/officeDocument/2006/relationships/hyperlink" Target="http://terms.naver.com/entry.nhn?docId=851088&amp;ref=y" TargetMode="External"/><Relationship Id="rId12" Type="http://schemas.openxmlformats.org/officeDocument/2006/relationships/hyperlink" Target="http://terms.naver.com/entry.nhn?docId=846644&amp;ref=y" TargetMode="External"/><Relationship Id="rId17" Type="http://schemas.openxmlformats.org/officeDocument/2006/relationships/hyperlink" Target="http://terms.naver.com/entry.nhn?docId=858332&amp;ref=y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terms.naver.com/entry.nhn?docId=843676&amp;ref=y" TargetMode="External"/><Relationship Id="rId20" Type="http://schemas.openxmlformats.org/officeDocument/2006/relationships/hyperlink" Target="http://terms.naver.com/entry.nhn?docId=854728&amp;ref=y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terms.naver.com/entry.nhn?docId=860191&amp;ref=y" TargetMode="External"/><Relationship Id="rId11" Type="http://schemas.openxmlformats.org/officeDocument/2006/relationships/hyperlink" Target="http://terms.naver.com/entry.nhn?docId=843744&amp;ref=y" TargetMode="External"/><Relationship Id="rId5" Type="http://schemas.openxmlformats.org/officeDocument/2006/relationships/hyperlink" Target="http://terms.naver.com/entry.nhn?docId=833869&amp;ref=y" TargetMode="External"/><Relationship Id="rId15" Type="http://schemas.openxmlformats.org/officeDocument/2006/relationships/hyperlink" Target="http://terms.naver.com/entry.nhn?docId=844132&amp;ref=y" TargetMode="External"/><Relationship Id="rId10" Type="http://schemas.openxmlformats.org/officeDocument/2006/relationships/hyperlink" Target="http://terms.naver.com/entry.nhn?docId=833353&amp;ref=y" TargetMode="External"/><Relationship Id="rId19" Type="http://schemas.openxmlformats.org/officeDocument/2006/relationships/hyperlink" Target="http://terms.naver.com/entry.nhn?docId=844791&amp;ref=y" TargetMode="External"/><Relationship Id="rId4" Type="http://schemas.openxmlformats.org/officeDocument/2006/relationships/hyperlink" Target="http://terms.naver.com/entry.nhn?docId=832696&amp;ref=y" TargetMode="External"/><Relationship Id="rId9" Type="http://schemas.openxmlformats.org/officeDocument/2006/relationships/hyperlink" Target="http://terms.naver.com/entry.nhn?docId=853283&amp;ref=y" TargetMode="External"/><Relationship Id="rId14" Type="http://schemas.openxmlformats.org/officeDocument/2006/relationships/hyperlink" Target="http://terms.naver.com/entry.nhn?docId=858666&amp;ref=y" TargetMode="External"/><Relationship Id="rId22" Type="http://schemas.openxmlformats.org/officeDocument/2006/relationships/hyperlink" Target="http://terms.naver.com/entry.nhn?docId=81530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/>
        </p:nvSpPr>
        <p:spPr>
          <a:xfrm flipH="1">
            <a:off x="704055" y="1"/>
            <a:ext cx="1432571" cy="1544951"/>
          </a:xfrm>
          <a:prstGeom prst="rect">
            <a:avLst/>
          </a:prstGeom>
          <a:gradFill flip="none" rotWithShape="1">
            <a:gsLst>
              <a:gs pos="0">
                <a:srgbClr val="008BDB"/>
              </a:gs>
              <a:gs pos="100000">
                <a:srgbClr val="05528A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889" y="1262810"/>
            <a:ext cx="105798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itchFamily="34" charset="0"/>
              </a:rPr>
              <a:t>2020.1</a:t>
            </a:r>
            <a:r>
              <a:rPr kumimoji="1" lang="ko-KR" alt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itchFamily="34" charset="0"/>
              </a:rPr>
              <a:t>학기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63" y="6237312"/>
            <a:ext cx="2076450" cy="561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775742" y="1880081"/>
            <a:ext cx="6638732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Software </a:t>
            </a:r>
            <a:r>
              <a:rPr lang="ko-KR" altLang="en-US" sz="5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융합</a:t>
            </a:r>
            <a:r>
              <a:rPr lang="en-US" altLang="ko-KR" sz="5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altLang="ko-KR" sz="5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Project</a:t>
            </a:r>
            <a:endParaRPr lang="en-US" altLang="ko-KR" sz="5000" b="1" spc="-70" dirty="0">
              <a:gradFill>
                <a:gsLst>
                  <a:gs pos="0">
                    <a:srgbClr val="008BDB"/>
                  </a:gs>
                  <a:gs pos="98000">
                    <a:srgbClr val="05528A"/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endParaRPr lang="en-US" altLang="ko-KR" sz="5000" b="1" spc="-70" dirty="0" smtClean="0">
              <a:gradFill>
                <a:gsLst>
                  <a:gs pos="0">
                    <a:srgbClr val="008BDB"/>
                  </a:gs>
                  <a:gs pos="98000">
                    <a:srgbClr val="05528A"/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endParaRPr lang="en-US" altLang="ko-KR" sz="5000" b="1" spc="-70" dirty="0">
              <a:gradFill>
                <a:gsLst>
                  <a:gs pos="0">
                    <a:srgbClr val="008BDB"/>
                  </a:gs>
                  <a:gs pos="98000">
                    <a:srgbClr val="05528A"/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r>
              <a:rPr lang="ko-KR" altLang="en-US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            </a:t>
            </a:r>
            <a:r>
              <a:rPr lang="ko-KR" altLang="en-US" sz="2400" b="1" spc="-70" dirty="0" smtClean="0">
                <a:latin typeface="+mj-lt"/>
                <a:ea typeface="+mj-ea"/>
                <a:cs typeface="+mj-cs"/>
              </a:rPr>
              <a:t>교수</a:t>
            </a:r>
            <a:r>
              <a:rPr lang="ko-KR" altLang="en-US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 윤</a:t>
            </a:r>
            <a:r>
              <a:rPr lang="en-US" altLang="ko-KR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</a:t>
            </a:r>
            <a:r>
              <a:rPr lang="ko-KR" altLang="en-US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경 섭</a:t>
            </a:r>
            <a:endParaRPr lang="ko-KR" altLang="en-US" sz="2500" b="1" spc="-7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2006" y="314096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en-US" altLang="ko-KR" dirty="0" smtClean="0"/>
              <a:t>Architecture</a:t>
            </a: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66" y="986015"/>
            <a:ext cx="8963025" cy="5353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0588364">
            <a:off x="4753850" y="4513908"/>
            <a:ext cx="46085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6">
                    <a:lumMod val="50000"/>
                  </a:schemeClr>
                </a:solidFill>
              </a:rPr>
              <a:t>Illustrative</a:t>
            </a:r>
            <a:endParaRPr lang="ko-KR" altLang="en-US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1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네트워크 고려사항</a:t>
            </a:r>
            <a:endParaRPr lang="ko-KR" altLang="en-US" dirty="0"/>
          </a:p>
        </p:txBody>
      </p:sp>
      <p:sp>
        <p:nvSpPr>
          <p:cNvPr id="828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sp>
        <p:nvSpPr>
          <p:cNvPr id="830" name="직사각형 75"/>
          <p:cNvSpPr>
            <a:spLocks noChangeArrowheads="1"/>
          </p:cNvSpPr>
          <p:nvPr/>
        </p:nvSpPr>
        <p:spPr bwMode="auto">
          <a:xfrm>
            <a:off x="724777" y="1484784"/>
            <a:ext cx="661299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40000"/>
              </a:lnSpc>
              <a:buFontTx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CPU, Memory </a:t>
            </a:r>
            <a:r>
              <a:rPr lang="ko-KR" altLang="en-US" sz="1200">
                <a:latin typeface="+mn-ea"/>
                <a:ea typeface="+mn-ea"/>
              </a:rPr>
              <a:t>및 </a:t>
            </a:r>
            <a:r>
              <a:rPr lang="en-US" altLang="ko-KR" sz="1200" dirty="0">
                <a:latin typeface="+mn-ea"/>
                <a:ea typeface="+mn-ea"/>
              </a:rPr>
              <a:t>Disk</a:t>
            </a:r>
            <a:r>
              <a:rPr lang="ko-KR" altLang="en-US" sz="1200">
                <a:latin typeface="+mn-ea"/>
                <a:ea typeface="+mn-ea"/>
              </a:rPr>
              <a:t>의 확장성이 탁월한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배치 업무와 온라인 업무의 동시 운용에 최적의 성능을 제공하는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대용량 데이터의 조회 및 검색 성능이 탁월한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시스템 장애에 대한 대응 방안이 확고한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향후 시스템 발전 및 확장 방안이 명료한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설치 편리성 및 기술 지원 체계가 확보된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국제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국내 표준을 준수한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관리 편리성 및 운영이 용이한 시스템</a:t>
            </a:r>
          </a:p>
          <a:p>
            <a:pPr>
              <a:lnSpc>
                <a:spcPct val="14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타 시스템과의 연계성 및 보안이 우수한 시스템</a:t>
            </a:r>
          </a:p>
        </p:txBody>
      </p:sp>
    </p:spTree>
    <p:extLst>
      <p:ext uri="{BB962C8B-B14F-4D97-AF65-F5344CB8AC3E}">
        <p14:creationId xmlns:p14="http://schemas.microsoft.com/office/powerpoint/2010/main" val="411980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네트워크 구성도</a:t>
            </a:r>
            <a:endParaRPr lang="ko-KR" altLang="en-US" dirty="0"/>
          </a:p>
        </p:txBody>
      </p:sp>
      <p:sp>
        <p:nvSpPr>
          <p:cNvPr id="828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grpSp>
        <p:nvGrpSpPr>
          <p:cNvPr id="826" name="그룹 825"/>
          <p:cNvGrpSpPr/>
          <p:nvPr/>
        </p:nvGrpSpPr>
        <p:grpSpPr>
          <a:xfrm>
            <a:off x="609600" y="1339627"/>
            <a:ext cx="8303046" cy="5362337"/>
            <a:chOff x="609600" y="1339627"/>
            <a:chExt cx="11357819" cy="5362337"/>
          </a:xfrm>
        </p:grpSpPr>
        <p:sp>
          <p:nvSpPr>
            <p:cNvPr id="7" name="AutoShape 46"/>
            <p:cNvSpPr>
              <a:spLocks noChangeArrowheads="1"/>
            </p:cNvSpPr>
            <p:nvPr/>
          </p:nvSpPr>
          <p:spPr bwMode="auto">
            <a:xfrm>
              <a:off x="609600" y="1339627"/>
              <a:ext cx="11357819" cy="5362337"/>
            </a:xfrm>
            <a:prstGeom prst="roundRect">
              <a:avLst>
                <a:gd name="adj" fmla="val 2755"/>
              </a:avLst>
            </a:prstGeom>
            <a:solidFill>
              <a:schemeClr val="bg1"/>
            </a:solidFill>
            <a:ln w="19050" cap="rnd">
              <a:solidFill>
                <a:schemeClr val="bg2">
                  <a:lumMod val="75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r"/>
              <a:endParaRPr lang="ko-KR" altLang="en-US"/>
            </a:p>
          </p:txBody>
        </p:sp>
        <p:pic>
          <p:nvPicPr>
            <p:cNvPr id="8" name="Picture 2" descr="PD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9843" y="1877899"/>
              <a:ext cx="765175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1905001" y="3048000"/>
              <a:ext cx="14288" cy="207803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390651" y="3449638"/>
              <a:ext cx="1250949" cy="1676400"/>
              <a:chOff x="1548" y="2173"/>
              <a:chExt cx="788" cy="1056"/>
            </a:xfrm>
          </p:grpSpPr>
          <p:sp>
            <p:nvSpPr>
              <p:cNvPr id="11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1548" y="2173"/>
                <a:ext cx="788" cy="1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589" y="2187"/>
                <a:ext cx="704" cy="799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976" y="2840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113" y="2253"/>
                <a:ext cx="33" cy="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1589" y="2940"/>
                <a:ext cx="702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589" y="2916"/>
                <a:ext cx="702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1589" y="2891"/>
                <a:ext cx="702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1589" y="2399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589" y="2424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589" y="2448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589" y="2473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589" y="2497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1589" y="2522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1589" y="2547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589" y="2571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1589" y="2595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1589" y="2620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1589" y="2645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1589" y="2670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589" y="2693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1589" y="2718"/>
                <a:ext cx="327" cy="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1589" y="2743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1589" y="2768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1589" y="2793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1589" y="2818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1589" y="2841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1589" y="2866"/>
                <a:ext cx="327" cy="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1627" y="2198"/>
                <a:ext cx="593" cy="625"/>
              </a:xfrm>
              <a:custGeom>
                <a:avLst/>
                <a:gdLst>
                  <a:gd name="T0" fmla="*/ 473 w 593"/>
                  <a:gd name="T1" fmla="*/ 66 h 625"/>
                  <a:gd name="T2" fmla="*/ 404 w 593"/>
                  <a:gd name="T3" fmla="*/ 36 h 625"/>
                  <a:gd name="T4" fmla="*/ 195 w 593"/>
                  <a:gd name="T5" fmla="*/ 70 h 625"/>
                  <a:gd name="T6" fmla="*/ 236 w 593"/>
                  <a:gd name="T7" fmla="*/ 48 h 625"/>
                  <a:gd name="T8" fmla="*/ 195 w 593"/>
                  <a:gd name="T9" fmla="*/ 70 h 625"/>
                  <a:gd name="T10" fmla="*/ 108 w 593"/>
                  <a:gd name="T11" fmla="*/ 70 h 625"/>
                  <a:gd name="T12" fmla="*/ 67 w 593"/>
                  <a:gd name="T13" fmla="*/ 48 h 625"/>
                  <a:gd name="T14" fmla="*/ 15 w 593"/>
                  <a:gd name="T15" fmla="*/ 70 h 625"/>
                  <a:gd name="T16" fmla="*/ 56 w 593"/>
                  <a:gd name="T17" fmla="*/ 48 h 625"/>
                  <a:gd name="T18" fmla="*/ 15 w 593"/>
                  <a:gd name="T19" fmla="*/ 70 h 625"/>
                  <a:gd name="T20" fmla="*/ 25 w 593"/>
                  <a:gd name="T21" fmla="*/ 12 h 625"/>
                  <a:gd name="T22" fmla="*/ 0 w 593"/>
                  <a:gd name="T23" fmla="*/ 0 h 625"/>
                  <a:gd name="T24" fmla="*/ 567 w 593"/>
                  <a:gd name="T25" fmla="*/ 251 h 625"/>
                  <a:gd name="T26" fmla="*/ 575 w 593"/>
                  <a:gd name="T27" fmla="*/ 240 h 625"/>
                  <a:gd name="T28" fmla="*/ 591 w 593"/>
                  <a:gd name="T29" fmla="*/ 244 h 625"/>
                  <a:gd name="T30" fmla="*/ 591 w 593"/>
                  <a:gd name="T31" fmla="*/ 257 h 625"/>
                  <a:gd name="T32" fmla="*/ 575 w 593"/>
                  <a:gd name="T33" fmla="*/ 261 h 625"/>
                  <a:gd name="T34" fmla="*/ 567 w 593"/>
                  <a:gd name="T35" fmla="*/ 251 h 625"/>
                  <a:gd name="T36" fmla="*/ 570 w 593"/>
                  <a:gd name="T37" fmla="*/ 327 h 625"/>
                  <a:gd name="T38" fmla="*/ 584 w 593"/>
                  <a:gd name="T39" fmla="*/ 323 h 625"/>
                  <a:gd name="T40" fmla="*/ 593 w 593"/>
                  <a:gd name="T41" fmla="*/ 334 h 625"/>
                  <a:gd name="T42" fmla="*/ 584 w 593"/>
                  <a:gd name="T43" fmla="*/ 344 h 625"/>
                  <a:gd name="T44" fmla="*/ 570 w 593"/>
                  <a:gd name="T45" fmla="*/ 339 h 625"/>
                  <a:gd name="T46" fmla="*/ 567 w 593"/>
                  <a:gd name="T47" fmla="*/ 417 h 625"/>
                  <a:gd name="T48" fmla="*/ 575 w 593"/>
                  <a:gd name="T49" fmla="*/ 406 h 625"/>
                  <a:gd name="T50" fmla="*/ 591 w 593"/>
                  <a:gd name="T51" fmla="*/ 410 h 625"/>
                  <a:gd name="T52" fmla="*/ 591 w 593"/>
                  <a:gd name="T53" fmla="*/ 422 h 625"/>
                  <a:gd name="T54" fmla="*/ 575 w 593"/>
                  <a:gd name="T55" fmla="*/ 426 h 625"/>
                  <a:gd name="T56" fmla="*/ 567 w 593"/>
                  <a:gd name="T57" fmla="*/ 417 h 625"/>
                  <a:gd name="T58" fmla="*/ 570 w 593"/>
                  <a:gd name="T59" fmla="*/ 493 h 625"/>
                  <a:gd name="T60" fmla="*/ 584 w 593"/>
                  <a:gd name="T61" fmla="*/ 489 h 625"/>
                  <a:gd name="T62" fmla="*/ 593 w 593"/>
                  <a:gd name="T63" fmla="*/ 500 h 625"/>
                  <a:gd name="T64" fmla="*/ 584 w 593"/>
                  <a:gd name="T65" fmla="*/ 509 h 625"/>
                  <a:gd name="T66" fmla="*/ 570 w 593"/>
                  <a:gd name="T67" fmla="*/ 505 h 625"/>
                  <a:gd name="T68" fmla="*/ 567 w 593"/>
                  <a:gd name="T69" fmla="*/ 582 h 625"/>
                  <a:gd name="T70" fmla="*/ 575 w 593"/>
                  <a:gd name="T71" fmla="*/ 571 h 625"/>
                  <a:gd name="T72" fmla="*/ 591 w 593"/>
                  <a:gd name="T73" fmla="*/ 575 h 625"/>
                  <a:gd name="T74" fmla="*/ 591 w 593"/>
                  <a:gd name="T75" fmla="*/ 588 h 625"/>
                  <a:gd name="T76" fmla="*/ 575 w 593"/>
                  <a:gd name="T77" fmla="*/ 592 h 625"/>
                  <a:gd name="T78" fmla="*/ 567 w 593"/>
                  <a:gd name="T79" fmla="*/ 582 h 625"/>
                  <a:gd name="T80" fmla="*/ 382 w 593"/>
                  <a:gd name="T81" fmla="*/ 625 h 625"/>
                  <a:gd name="T82" fmla="*/ 361 w 593"/>
                  <a:gd name="T83" fmla="*/ 616 h 625"/>
                  <a:gd name="T84" fmla="*/ 361 w 593"/>
                  <a:gd name="T85" fmla="*/ 542 h 625"/>
                  <a:gd name="T86" fmla="*/ 382 w 593"/>
                  <a:gd name="T87" fmla="*/ 533 h 625"/>
                  <a:gd name="T88" fmla="*/ 361 w 593"/>
                  <a:gd name="T89" fmla="*/ 542 h 625"/>
                  <a:gd name="T90" fmla="*/ 382 w 593"/>
                  <a:gd name="T91" fmla="*/ 460 h 625"/>
                  <a:gd name="T92" fmla="*/ 361 w 593"/>
                  <a:gd name="T93" fmla="*/ 450 h 625"/>
                  <a:gd name="T94" fmla="*/ 361 w 593"/>
                  <a:gd name="T95" fmla="*/ 377 h 625"/>
                  <a:gd name="T96" fmla="*/ 382 w 593"/>
                  <a:gd name="T97" fmla="*/ 367 h 625"/>
                  <a:gd name="T98" fmla="*/ 361 w 593"/>
                  <a:gd name="T99" fmla="*/ 377 h 625"/>
                  <a:gd name="T100" fmla="*/ 382 w 593"/>
                  <a:gd name="T101" fmla="*/ 294 h 625"/>
                  <a:gd name="T102" fmla="*/ 361 w 593"/>
                  <a:gd name="T103" fmla="*/ 284 h 6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3"/>
                  <a:gd name="T157" fmla="*/ 0 h 625"/>
                  <a:gd name="T158" fmla="*/ 593 w 593"/>
                  <a:gd name="T159" fmla="*/ 625 h 6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3" h="625">
                    <a:moveTo>
                      <a:pt x="404" y="66"/>
                    </a:moveTo>
                    <a:lnTo>
                      <a:pt x="473" y="66"/>
                    </a:lnTo>
                    <a:lnTo>
                      <a:pt x="473" y="36"/>
                    </a:lnTo>
                    <a:lnTo>
                      <a:pt x="404" y="36"/>
                    </a:lnTo>
                    <a:lnTo>
                      <a:pt x="404" y="66"/>
                    </a:lnTo>
                    <a:close/>
                    <a:moveTo>
                      <a:pt x="195" y="70"/>
                    </a:moveTo>
                    <a:lnTo>
                      <a:pt x="236" y="70"/>
                    </a:lnTo>
                    <a:lnTo>
                      <a:pt x="236" y="48"/>
                    </a:lnTo>
                    <a:lnTo>
                      <a:pt x="195" y="48"/>
                    </a:lnTo>
                    <a:lnTo>
                      <a:pt x="195" y="70"/>
                    </a:lnTo>
                    <a:close/>
                    <a:moveTo>
                      <a:pt x="67" y="70"/>
                    </a:moveTo>
                    <a:lnTo>
                      <a:pt x="108" y="70"/>
                    </a:lnTo>
                    <a:lnTo>
                      <a:pt x="108" y="48"/>
                    </a:lnTo>
                    <a:lnTo>
                      <a:pt x="67" y="48"/>
                    </a:lnTo>
                    <a:lnTo>
                      <a:pt x="67" y="70"/>
                    </a:lnTo>
                    <a:close/>
                    <a:moveTo>
                      <a:pt x="15" y="70"/>
                    </a:moveTo>
                    <a:lnTo>
                      <a:pt x="56" y="70"/>
                    </a:lnTo>
                    <a:lnTo>
                      <a:pt x="56" y="48"/>
                    </a:lnTo>
                    <a:lnTo>
                      <a:pt x="15" y="48"/>
                    </a:lnTo>
                    <a:lnTo>
                      <a:pt x="15" y="70"/>
                    </a:lnTo>
                    <a:close/>
                    <a:moveTo>
                      <a:pt x="0" y="12"/>
                    </a:moveTo>
                    <a:lnTo>
                      <a:pt x="25" y="12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567" y="251"/>
                    </a:moveTo>
                    <a:lnTo>
                      <a:pt x="570" y="244"/>
                    </a:lnTo>
                    <a:lnTo>
                      <a:pt x="575" y="240"/>
                    </a:lnTo>
                    <a:lnTo>
                      <a:pt x="584" y="240"/>
                    </a:lnTo>
                    <a:lnTo>
                      <a:pt x="591" y="244"/>
                    </a:lnTo>
                    <a:lnTo>
                      <a:pt x="593" y="251"/>
                    </a:lnTo>
                    <a:lnTo>
                      <a:pt x="591" y="257"/>
                    </a:lnTo>
                    <a:lnTo>
                      <a:pt x="584" y="261"/>
                    </a:lnTo>
                    <a:lnTo>
                      <a:pt x="575" y="261"/>
                    </a:lnTo>
                    <a:lnTo>
                      <a:pt x="570" y="257"/>
                    </a:lnTo>
                    <a:lnTo>
                      <a:pt x="567" y="251"/>
                    </a:lnTo>
                    <a:close/>
                    <a:moveTo>
                      <a:pt x="567" y="334"/>
                    </a:moveTo>
                    <a:lnTo>
                      <a:pt x="570" y="327"/>
                    </a:lnTo>
                    <a:lnTo>
                      <a:pt x="575" y="323"/>
                    </a:lnTo>
                    <a:lnTo>
                      <a:pt x="584" y="323"/>
                    </a:lnTo>
                    <a:lnTo>
                      <a:pt x="591" y="327"/>
                    </a:lnTo>
                    <a:lnTo>
                      <a:pt x="593" y="334"/>
                    </a:lnTo>
                    <a:lnTo>
                      <a:pt x="591" y="339"/>
                    </a:lnTo>
                    <a:lnTo>
                      <a:pt x="584" y="344"/>
                    </a:lnTo>
                    <a:lnTo>
                      <a:pt x="575" y="344"/>
                    </a:lnTo>
                    <a:lnTo>
                      <a:pt x="570" y="339"/>
                    </a:lnTo>
                    <a:lnTo>
                      <a:pt x="567" y="334"/>
                    </a:lnTo>
                    <a:close/>
                    <a:moveTo>
                      <a:pt x="567" y="417"/>
                    </a:moveTo>
                    <a:lnTo>
                      <a:pt x="570" y="410"/>
                    </a:lnTo>
                    <a:lnTo>
                      <a:pt x="575" y="406"/>
                    </a:lnTo>
                    <a:lnTo>
                      <a:pt x="584" y="406"/>
                    </a:lnTo>
                    <a:lnTo>
                      <a:pt x="591" y="410"/>
                    </a:lnTo>
                    <a:lnTo>
                      <a:pt x="593" y="417"/>
                    </a:lnTo>
                    <a:lnTo>
                      <a:pt x="591" y="422"/>
                    </a:lnTo>
                    <a:lnTo>
                      <a:pt x="584" y="426"/>
                    </a:lnTo>
                    <a:lnTo>
                      <a:pt x="575" y="426"/>
                    </a:lnTo>
                    <a:lnTo>
                      <a:pt x="570" y="422"/>
                    </a:lnTo>
                    <a:lnTo>
                      <a:pt x="567" y="417"/>
                    </a:lnTo>
                    <a:close/>
                    <a:moveTo>
                      <a:pt x="567" y="500"/>
                    </a:moveTo>
                    <a:lnTo>
                      <a:pt x="570" y="493"/>
                    </a:lnTo>
                    <a:lnTo>
                      <a:pt x="575" y="489"/>
                    </a:lnTo>
                    <a:lnTo>
                      <a:pt x="584" y="489"/>
                    </a:lnTo>
                    <a:lnTo>
                      <a:pt x="591" y="493"/>
                    </a:lnTo>
                    <a:lnTo>
                      <a:pt x="593" y="500"/>
                    </a:lnTo>
                    <a:lnTo>
                      <a:pt x="591" y="505"/>
                    </a:lnTo>
                    <a:lnTo>
                      <a:pt x="584" y="509"/>
                    </a:lnTo>
                    <a:lnTo>
                      <a:pt x="575" y="509"/>
                    </a:lnTo>
                    <a:lnTo>
                      <a:pt x="570" y="505"/>
                    </a:lnTo>
                    <a:lnTo>
                      <a:pt x="567" y="500"/>
                    </a:lnTo>
                    <a:close/>
                    <a:moveTo>
                      <a:pt x="567" y="582"/>
                    </a:moveTo>
                    <a:lnTo>
                      <a:pt x="570" y="575"/>
                    </a:lnTo>
                    <a:lnTo>
                      <a:pt x="575" y="571"/>
                    </a:lnTo>
                    <a:lnTo>
                      <a:pt x="584" y="571"/>
                    </a:lnTo>
                    <a:lnTo>
                      <a:pt x="591" y="575"/>
                    </a:lnTo>
                    <a:lnTo>
                      <a:pt x="593" y="582"/>
                    </a:lnTo>
                    <a:lnTo>
                      <a:pt x="591" y="588"/>
                    </a:lnTo>
                    <a:lnTo>
                      <a:pt x="584" y="592"/>
                    </a:lnTo>
                    <a:lnTo>
                      <a:pt x="575" y="592"/>
                    </a:lnTo>
                    <a:lnTo>
                      <a:pt x="570" y="588"/>
                    </a:lnTo>
                    <a:lnTo>
                      <a:pt x="567" y="582"/>
                    </a:lnTo>
                    <a:close/>
                    <a:moveTo>
                      <a:pt x="361" y="625"/>
                    </a:moveTo>
                    <a:lnTo>
                      <a:pt x="382" y="625"/>
                    </a:lnTo>
                    <a:lnTo>
                      <a:pt x="382" y="616"/>
                    </a:lnTo>
                    <a:lnTo>
                      <a:pt x="361" y="616"/>
                    </a:lnTo>
                    <a:lnTo>
                      <a:pt x="361" y="625"/>
                    </a:lnTo>
                    <a:close/>
                    <a:moveTo>
                      <a:pt x="361" y="542"/>
                    </a:moveTo>
                    <a:lnTo>
                      <a:pt x="382" y="542"/>
                    </a:lnTo>
                    <a:lnTo>
                      <a:pt x="382" y="533"/>
                    </a:lnTo>
                    <a:lnTo>
                      <a:pt x="361" y="533"/>
                    </a:lnTo>
                    <a:lnTo>
                      <a:pt x="361" y="542"/>
                    </a:lnTo>
                    <a:close/>
                    <a:moveTo>
                      <a:pt x="361" y="460"/>
                    </a:moveTo>
                    <a:lnTo>
                      <a:pt x="382" y="460"/>
                    </a:lnTo>
                    <a:lnTo>
                      <a:pt x="382" y="450"/>
                    </a:lnTo>
                    <a:lnTo>
                      <a:pt x="361" y="450"/>
                    </a:lnTo>
                    <a:lnTo>
                      <a:pt x="361" y="460"/>
                    </a:lnTo>
                    <a:close/>
                    <a:moveTo>
                      <a:pt x="361" y="377"/>
                    </a:moveTo>
                    <a:lnTo>
                      <a:pt x="382" y="377"/>
                    </a:lnTo>
                    <a:lnTo>
                      <a:pt x="382" y="367"/>
                    </a:lnTo>
                    <a:lnTo>
                      <a:pt x="361" y="367"/>
                    </a:lnTo>
                    <a:lnTo>
                      <a:pt x="361" y="377"/>
                    </a:lnTo>
                    <a:close/>
                    <a:moveTo>
                      <a:pt x="361" y="294"/>
                    </a:moveTo>
                    <a:lnTo>
                      <a:pt x="382" y="294"/>
                    </a:lnTo>
                    <a:lnTo>
                      <a:pt x="382" y="284"/>
                    </a:lnTo>
                    <a:lnTo>
                      <a:pt x="361" y="284"/>
                    </a:lnTo>
                    <a:lnTo>
                      <a:pt x="361" y="29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2161" y="2375"/>
                <a:ext cx="23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2178" y="2297"/>
                <a:ext cx="26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2050" y="2297"/>
                <a:ext cx="26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1976" y="2238"/>
                <a:ext cx="180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Freeform 37"/>
              <p:cNvSpPr>
                <a:spLocks noEditPoints="1"/>
              </p:cNvSpPr>
              <p:nvPr/>
            </p:nvSpPr>
            <p:spPr bwMode="auto">
              <a:xfrm>
                <a:off x="1685" y="2252"/>
                <a:ext cx="499" cy="92"/>
              </a:xfrm>
              <a:custGeom>
                <a:avLst/>
                <a:gdLst>
                  <a:gd name="T0" fmla="*/ 0 w 499"/>
                  <a:gd name="T1" fmla="*/ 65 h 92"/>
                  <a:gd name="T2" fmla="*/ 134 w 499"/>
                  <a:gd name="T3" fmla="*/ 65 h 92"/>
                  <a:gd name="T4" fmla="*/ 134 w 499"/>
                  <a:gd name="T5" fmla="*/ 44 h 92"/>
                  <a:gd name="T6" fmla="*/ 0 w 499"/>
                  <a:gd name="T7" fmla="*/ 44 h 92"/>
                  <a:gd name="T8" fmla="*/ 0 w 499"/>
                  <a:gd name="T9" fmla="*/ 65 h 92"/>
                  <a:gd name="T10" fmla="*/ 339 w 499"/>
                  <a:gd name="T11" fmla="*/ 92 h 92"/>
                  <a:gd name="T12" fmla="*/ 499 w 499"/>
                  <a:gd name="T13" fmla="*/ 92 h 92"/>
                  <a:gd name="T14" fmla="*/ 499 w 499"/>
                  <a:gd name="T15" fmla="*/ 69 h 92"/>
                  <a:gd name="T16" fmla="*/ 339 w 499"/>
                  <a:gd name="T17" fmla="*/ 69 h 92"/>
                  <a:gd name="T18" fmla="*/ 339 w 499"/>
                  <a:gd name="T19" fmla="*/ 92 h 92"/>
                  <a:gd name="T20" fmla="*/ 338 w 499"/>
                  <a:gd name="T21" fmla="*/ 45 h 92"/>
                  <a:gd name="T22" fmla="*/ 341 w 499"/>
                  <a:gd name="T23" fmla="*/ 41 h 92"/>
                  <a:gd name="T24" fmla="*/ 346 w 499"/>
                  <a:gd name="T25" fmla="*/ 41 h 92"/>
                  <a:gd name="T26" fmla="*/ 348 w 499"/>
                  <a:gd name="T27" fmla="*/ 45 h 92"/>
                  <a:gd name="T28" fmla="*/ 346 w 499"/>
                  <a:gd name="T29" fmla="*/ 48 h 92"/>
                  <a:gd name="T30" fmla="*/ 341 w 499"/>
                  <a:gd name="T31" fmla="*/ 48 h 92"/>
                  <a:gd name="T32" fmla="*/ 338 w 499"/>
                  <a:gd name="T33" fmla="*/ 45 h 92"/>
                  <a:gd name="T34" fmla="*/ 105 w 499"/>
                  <a:gd name="T35" fmla="*/ 2 h 92"/>
                  <a:gd name="T36" fmla="*/ 106 w 499"/>
                  <a:gd name="T37" fmla="*/ 0 h 92"/>
                  <a:gd name="T38" fmla="*/ 110 w 499"/>
                  <a:gd name="T39" fmla="*/ 0 h 92"/>
                  <a:gd name="T40" fmla="*/ 111 w 499"/>
                  <a:gd name="T41" fmla="*/ 2 h 92"/>
                  <a:gd name="T42" fmla="*/ 110 w 499"/>
                  <a:gd name="T43" fmla="*/ 5 h 92"/>
                  <a:gd name="T44" fmla="*/ 106 w 499"/>
                  <a:gd name="T45" fmla="*/ 5 h 92"/>
                  <a:gd name="T46" fmla="*/ 105 w 499"/>
                  <a:gd name="T47" fmla="*/ 2 h 92"/>
                  <a:gd name="T48" fmla="*/ 75 w 499"/>
                  <a:gd name="T49" fmla="*/ 2 h 92"/>
                  <a:gd name="T50" fmla="*/ 77 w 499"/>
                  <a:gd name="T51" fmla="*/ 0 h 92"/>
                  <a:gd name="T52" fmla="*/ 81 w 499"/>
                  <a:gd name="T53" fmla="*/ 0 h 92"/>
                  <a:gd name="T54" fmla="*/ 82 w 499"/>
                  <a:gd name="T55" fmla="*/ 2 h 92"/>
                  <a:gd name="T56" fmla="*/ 81 w 499"/>
                  <a:gd name="T57" fmla="*/ 5 h 92"/>
                  <a:gd name="T58" fmla="*/ 77 w 499"/>
                  <a:gd name="T59" fmla="*/ 5 h 92"/>
                  <a:gd name="T60" fmla="*/ 75 w 499"/>
                  <a:gd name="T61" fmla="*/ 2 h 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99"/>
                  <a:gd name="T94" fmla="*/ 0 h 92"/>
                  <a:gd name="T95" fmla="*/ 499 w 499"/>
                  <a:gd name="T96" fmla="*/ 92 h 9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99" h="92">
                    <a:moveTo>
                      <a:pt x="0" y="65"/>
                    </a:moveTo>
                    <a:lnTo>
                      <a:pt x="134" y="65"/>
                    </a:lnTo>
                    <a:lnTo>
                      <a:pt x="134" y="44"/>
                    </a:lnTo>
                    <a:lnTo>
                      <a:pt x="0" y="44"/>
                    </a:lnTo>
                    <a:lnTo>
                      <a:pt x="0" y="65"/>
                    </a:lnTo>
                    <a:close/>
                    <a:moveTo>
                      <a:pt x="339" y="92"/>
                    </a:moveTo>
                    <a:lnTo>
                      <a:pt x="499" y="92"/>
                    </a:lnTo>
                    <a:lnTo>
                      <a:pt x="499" y="69"/>
                    </a:lnTo>
                    <a:lnTo>
                      <a:pt x="339" y="69"/>
                    </a:lnTo>
                    <a:lnTo>
                      <a:pt x="339" y="92"/>
                    </a:lnTo>
                    <a:close/>
                    <a:moveTo>
                      <a:pt x="338" y="45"/>
                    </a:moveTo>
                    <a:lnTo>
                      <a:pt x="341" y="41"/>
                    </a:lnTo>
                    <a:lnTo>
                      <a:pt x="346" y="41"/>
                    </a:lnTo>
                    <a:lnTo>
                      <a:pt x="348" y="45"/>
                    </a:lnTo>
                    <a:lnTo>
                      <a:pt x="346" y="48"/>
                    </a:lnTo>
                    <a:lnTo>
                      <a:pt x="341" y="48"/>
                    </a:lnTo>
                    <a:lnTo>
                      <a:pt x="338" y="45"/>
                    </a:lnTo>
                    <a:close/>
                    <a:moveTo>
                      <a:pt x="105" y="2"/>
                    </a:moveTo>
                    <a:lnTo>
                      <a:pt x="106" y="0"/>
                    </a:lnTo>
                    <a:lnTo>
                      <a:pt x="110" y="0"/>
                    </a:lnTo>
                    <a:lnTo>
                      <a:pt x="111" y="2"/>
                    </a:lnTo>
                    <a:lnTo>
                      <a:pt x="110" y="5"/>
                    </a:lnTo>
                    <a:lnTo>
                      <a:pt x="106" y="5"/>
                    </a:lnTo>
                    <a:lnTo>
                      <a:pt x="105" y="2"/>
                    </a:lnTo>
                    <a:close/>
                    <a:moveTo>
                      <a:pt x="75" y="2"/>
                    </a:moveTo>
                    <a:lnTo>
                      <a:pt x="77" y="0"/>
                    </a:lnTo>
                    <a:lnTo>
                      <a:pt x="81" y="0"/>
                    </a:lnTo>
                    <a:lnTo>
                      <a:pt x="82" y="2"/>
                    </a:lnTo>
                    <a:lnTo>
                      <a:pt x="81" y="5"/>
                    </a:lnTo>
                    <a:lnTo>
                      <a:pt x="77" y="5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1976" y="2275"/>
                <a:ext cx="257" cy="2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Freeform 39"/>
              <p:cNvSpPr>
                <a:spLocks/>
              </p:cNvSpPr>
              <p:nvPr/>
            </p:nvSpPr>
            <p:spPr bwMode="auto">
              <a:xfrm>
                <a:off x="1589" y="2365"/>
                <a:ext cx="702" cy="509"/>
              </a:xfrm>
              <a:custGeom>
                <a:avLst/>
                <a:gdLst>
                  <a:gd name="T0" fmla="*/ 0 w 702"/>
                  <a:gd name="T1" fmla="*/ 0 h 509"/>
                  <a:gd name="T2" fmla="*/ 327 w 702"/>
                  <a:gd name="T3" fmla="*/ 0 h 509"/>
                  <a:gd name="T4" fmla="*/ 327 w 702"/>
                  <a:gd name="T5" fmla="*/ 509 h 509"/>
                  <a:gd name="T6" fmla="*/ 702 w 702"/>
                  <a:gd name="T7" fmla="*/ 509 h 50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2"/>
                  <a:gd name="T13" fmla="*/ 0 h 509"/>
                  <a:gd name="T14" fmla="*/ 702 w 702"/>
                  <a:gd name="T15" fmla="*/ 509 h 50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2" h="509">
                    <a:moveTo>
                      <a:pt x="0" y="0"/>
                    </a:moveTo>
                    <a:lnTo>
                      <a:pt x="327" y="0"/>
                    </a:lnTo>
                    <a:lnTo>
                      <a:pt x="327" y="509"/>
                    </a:lnTo>
                    <a:lnTo>
                      <a:pt x="702" y="50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1589" y="2386"/>
                <a:ext cx="327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>
                <a:off x="1976" y="2292"/>
                <a:ext cx="257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Line 42"/>
              <p:cNvSpPr>
                <a:spLocks noChangeShapeType="1"/>
              </p:cNvSpPr>
              <p:nvPr/>
            </p:nvSpPr>
            <p:spPr bwMode="auto">
              <a:xfrm>
                <a:off x="2026" y="2358"/>
                <a:ext cx="158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Line 43"/>
              <p:cNvSpPr>
                <a:spLocks noChangeShapeType="1"/>
              </p:cNvSpPr>
              <p:nvPr/>
            </p:nvSpPr>
            <p:spPr bwMode="auto">
              <a:xfrm>
                <a:off x="2026" y="2347"/>
                <a:ext cx="158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>
                <a:off x="2026" y="2352"/>
                <a:ext cx="158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 flipH="1">
                <a:off x="2052" y="2375"/>
                <a:ext cx="12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Line 46"/>
              <p:cNvSpPr>
                <a:spLocks noChangeShapeType="1"/>
              </p:cNvSpPr>
              <p:nvPr/>
            </p:nvSpPr>
            <p:spPr bwMode="auto">
              <a:xfrm flipH="1">
                <a:off x="2026" y="2375"/>
                <a:ext cx="12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>
                <a:off x="1987" y="2449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Line 48"/>
              <p:cNvSpPr>
                <a:spLocks noChangeShapeType="1"/>
              </p:cNvSpPr>
              <p:nvPr/>
            </p:nvSpPr>
            <p:spPr bwMode="auto">
              <a:xfrm>
                <a:off x="1987" y="2532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>
                <a:off x="1987" y="261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Line 50"/>
              <p:cNvSpPr>
                <a:spLocks noChangeShapeType="1"/>
              </p:cNvSpPr>
              <p:nvPr/>
            </p:nvSpPr>
            <p:spPr bwMode="auto">
              <a:xfrm>
                <a:off x="1987" y="2698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Line 51"/>
              <p:cNvSpPr>
                <a:spLocks noChangeShapeType="1"/>
              </p:cNvSpPr>
              <p:nvPr/>
            </p:nvSpPr>
            <p:spPr bwMode="auto">
              <a:xfrm>
                <a:off x="1987" y="2780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Line 52"/>
              <p:cNvSpPr>
                <a:spLocks noChangeShapeType="1"/>
              </p:cNvSpPr>
              <p:nvPr/>
            </p:nvSpPr>
            <p:spPr bwMode="auto">
              <a:xfrm>
                <a:off x="2002" y="2260"/>
                <a:ext cx="12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Line 53"/>
              <p:cNvSpPr>
                <a:spLocks noChangeShapeType="1"/>
              </p:cNvSpPr>
              <p:nvPr/>
            </p:nvSpPr>
            <p:spPr bwMode="auto">
              <a:xfrm>
                <a:off x="2144" y="2297"/>
                <a:ext cx="7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Line 54"/>
              <p:cNvSpPr>
                <a:spLocks noChangeShapeType="1"/>
              </p:cNvSpPr>
              <p:nvPr/>
            </p:nvSpPr>
            <p:spPr bwMode="auto">
              <a:xfrm>
                <a:off x="1822" y="2239"/>
                <a:ext cx="14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Line 55"/>
              <p:cNvSpPr>
                <a:spLocks noChangeShapeType="1"/>
              </p:cNvSpPr>
              <p:nvPr/>
            </p:nvSpPr>
            <p:spPr bwMode="auto">
              <a:xfrm>
                <a:off x="1781" y="2239"/>
                <a:ext cx="22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Line 56"/>
              <p:cNvSpPr>
                <a:spLocks noChangeShapeType="1"/>
              </p:cNvSpPr>
              <p:nvPr/>
            </p:nvSpPr>
            <p:spPr bwMode="auto">
              <a:xfrm>
                <a:off x="1752" y="2239"/>
                <a:ext cx="22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1623" y="2195"/>
                <a:ext cx="257" cy="17"/>
              </a:xfrm>
              <a:prstGeom prst="rect">
                <a:avLst/>
              </a:prstGeom>
              <a:noFill/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Rectangle 58"/>
              <p:cNvSpPr>
                <a:spLocks noChangeArrowheads="1"/>
              </p:cNvSpPr>
              <p:nvPr/>
            </p:nvSpPr>
            <p:spPr bwMode="auto">
              <a:xfrm>
                <a:off x="1985" y="2479"/>
                <a:ext cx="91" cy="14"/>
              </a:xfrm>
              <a:prstGeom prst="rect">
                <a:avLst/>
              </a:prstGeom>
              <a:noFill/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1985" y="2562"/>
                <a:ext cx="91" cy="14"/>
              </a:xfrm>
              <a:prstGeom prst="rect">
                <a:avLst/>
              </a:prstGeom>
              <a:noFill/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1985" y="2645"/>
                <a:ext cx="91" cy="14"/>
              </a:xfrm>
              <a:prstGeom prst="rect">
                <a:avLst/>
              </a:prstGeom>
              <a:noFill/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Rectangle 61"/>
              <p:cNvSpPr>
                <a:spLocks noChangeArrowheads="1"/>
              </p:cNvSpPr>
              <p:nvPr/>
            </p:nvSpPr>
            <p:spPr bwMode="auto">
              <a:xfrm>
                <a:off x="1985" y="2728"/>
                <a:ext cx="91" cy="14"/>
              </a:xfrm>
              <a:prstGeom prst="rect">
                <a:avLst/>
              </a:prstGeom>
              <a:noFill/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Rectangle 62"/>
              <p:cNvSpPr>
                <a:spLocks noChangeArrowheads="1"/>
              </p:cNvSpPr>
              <p:nvPr/>
            </p:nvSpPr>
            <p:spPr bwMode="auto">
              <a:xfrm>
                <a:off x="1985" y="2811"/>
                <a:ext cx="91" cy="14"/>
              </a:xfrm>
              <a:prstGeom prst="rect">
                <a:avLst/>
              </a:prstGeom>
              <a:noFill/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1565" y="2952"/>
                <a:ext cx="754" cy="34"/>
              </a:xfrm>
              <a:custGeom>
                <a:avLst/>
                <a:gdLst>
                  <a:gd name="T0" fmla="*/ 726 w 754"/>
                  <a:gd name="T1" fmla="*/ 0 h 34"/>
                  <a:gd name="T2" fmla="*/ 726 w 754"/>
                  <a:gd name="T3" fmla="*/ 17 h 34"/>
                  <a:gd name="T4" fmla="*/ 754 w 754"/>
                  <a:gd name="T5" fmla="*/ 17 h 34"/>
                  <a:gd name="T6" fmla="*/ 754 w 754"/>
                  <a:gd name="T7" fmla="*/ 34 h 34"/>
                  <a:gd name="T8" fmla="*/ 0 w 754"/>
                  <a:gd name="T9" fmla="*/ 34 h 34"/>
                  <a:gd name="T10" fmla="*/ 0 w 754"/>
                  <a:gd name="T11" fmla="*/ 17 h 34"/>
                  <a:gd name="T12" fmla="*/ 24 w 754"/>
                  <a:gd name="T13" fmla="*/ 17 h 34"/>
                  <a:gd name="T14" fmla="*/ 24 w 754"/>
                  <a:gd name="T15" fmla="*/ 0 h 34"/>
                  <a:gd name="T16" fmla="*/ 726 w 754"/>
                  <a:gd name="T17" fmla="*/ 0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4"/>
                  <a:gd name="T28" fmla="*/ 0 h 34"/>
                  <a:gd name="T29" fmla="*/ 754 w 7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4" h="34">
                    <a:moveTo>
                      <a:pt x="726" y="0"/>
                    </a:moveTo>
                    <a:lnTo>
                      <a:pt x="726" y="17"/>
                    </a:lnTo>
                    <a:lnTo>
                      <a:pt x="754" y="17"/>
                    </a:lnTo>
                    <a:lnTo>
                      <a:pt x="754" y="34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24" y="17"/>
                    </a:lnTo>
                    <a:lnTo>
                      <a:pt x="24" y="0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Line 64"/>
              <p:cNvSpPr>
                <a:spLocks noChangeShapeType="1"/>
              </p:cNvSpPr>
              <p:nvPr/>
            </p:nvSpPr>
            <p:spPr bwMode="auto">
              <a:xfrm>
                <a:off x="1589" y="2969"/>
                <a:ext cx="70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Rectangle 65"/>
              <p:cNvSpPr>
                <a:spLocks noChangeArrowheads="1"/>
              </p:cNvSpPr>
              <p:nvPr/>
            </p:nvSpPr>
            <p:spPr bwMode="auto">
              <a:xfrm>
                <a:off x="1623" y="2223"/>
                <a:ext cx="257" cy="10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Rectangle 66"/>
              <p:cNvSpPr>
                <a:spLocks noChangeArrowheads="1"/>
              </p:cNvSpPr>
              <p:nvPr/>
            </p:nvSpPr>
            <p:spPr bwMode="auto">
              <a:xfrm>
                <a:off x="1952" y="2212"/>
                <a:ext cx="303" cy="653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Rectangle 67"/>
              <p:cNvSpPr>
                <a:spLocks noChangeArrowheads="1"/>
              </p:cNvSpPr>
              <p:nvPr/>
            </p:nvSpPr>
            <p:spPr bwMode="auto">
              <a:xfrm>
                <a:off x="1963" y="2230"/>
                <a:ext cx="282" cy="203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Rectangle 68"/>
              <p:cNvSpPr>
                <a:spLocks noChangeArrowheads="1"/>
              </p:cNvSpPr>
              <p:nvPr/>
            </p:nvSpPr>
            <p:spPr bwMode="auto">
              <a:xfrm>
                <a:off x="1976" y="2433"/>
                <a:ext cx="257" cy="41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Line 69"/>
              <p:cNvSpPr>
                <a:spLocks noChangeShapeType="1"/>
              </p:cNvSpPr>
              <p:nvPr/>
            </p:nvSpPr>
            <p:spPr bwMode="auto">
              <a:xfrm>
                <a:off x="1623" y="2282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Line 70"/>
              <p:cNvSpPr>
                <a:spLocks noChangeShapeType="1"/>
              </p:cNvSpPr>
              <p:nvPr/>
            </p:nvSpPr>
            <p:spPr bwMode="auto">
              <a:xfrm>
                <a:off x="2168" y="2230"/>
                <a:ext cx="1" cy="4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Line 71"/>
              <p:cNvSpPr>
                <a:spLocks noChangeShapeType="1"/>
              </p:cNvSpPr>
              <p:nvPr/>
            </p:nvSpPr>
            <p:spPr bwMode="auto">
              <a:xfrm>
                <a:off x="1963" y="2271"/>
                <a:ext cx="280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Line 72"/>
              <p:cNvSpPr>
                <a:spLocks noChangeShapeType="1"/>
              </p:cNvSpPr>
              <p:nvPr/>
            </p:nvSpPr>
            <p:spPr bwMode="auto">
              <a:xfrm>
                <a:off x="1964" y="2312"/>
                <a:ext cx="281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Line 73"/>
              <p:cNvSpPr>
                <a:spLocks noChangeShapeType="1"/>
              </p:cNvSpPr>
              <p:nvPr/>
            </p:nvSpPr>
            <p:spPr bwMode="auto">
              <a:xfrm>
                <a:off x="1976" y="2764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Line 74"/>
              <p:cNvSpPr>
                <a:spLocks noChangeShapeType="1"/>
              </p:cNvSpPr>
              <p:nvPr/>
            </p:nvSpPr>
            <p:spPr bwMode="auto">
              <a:xfrm>
                <a:off x="1976" y="2681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Line 75"/>
              <p:cNvSpPr>
                <a:spLocks noChangeShapeType="1"/>
              </p:cNvSpPr>
              <p:nvPr/>
            </p:nvSpPr>
            <p:spPr bwMode="auto">
              <a:xfrm>
                <a:off x="1976" y="2598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Line 76"/>
              <p:cNvSpPr>
                <a:spLocks noChangeShapeType="1"/>
              </p:cNvSpPr>
              <p:nvPr/>
            </p:nvSpPr>
            <p:spPr bwMode="auto">
              <a:xfrm>
                <a:off x="1976" y="2515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Line 77"/>
              <p:cNvSpPr>
                <a:spLocks noChangeShapeType="1"/>
              </p:cNvSpPr>
              <p:nvPr/>
            </p:nvSpPr>
            <p:spPr bwMode="auto">
              <a:xfrm>
                <a:off x="1976" y="2467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Line 78"/>
              <p:cNvSpPr>
                <a:spLocks noChangeShapeType="1"/>
              </p:cNvSpPr>
              <p:nvPr/>
            </p:nvSpPr>
            <p:spPr bwMode="auto">
              <a:xfrm>
                <a:off x="1976" y="2508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Line 79"/>
              <p:cNvSpPr>
                <a:spLocks noChangeShapeType="1"/>
              </p:cNvSpPr>
              <p:nvPr/>
            </p:nvSpPr>
            <p:spPr bwMode="auto">
              <a:xfrm>
                <a:off x="1976" y="2550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Line 80"/>
              <p:cNvSpPr>
                <a:spLocks noChangeShapeType="1"/>
              </p:cNvSpPr>
              <p:nvPr/>
            </p:nvSpPr>
            <p:spPr bwMode="auto">
              <a:xfrm>
                <a:off x="1976" y="2591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Line 81"/>
              <p:cNvSpPr>
                <a:spLocks noChangeShapeType="1"/>
              </p:cNvSpPr>
              <p:nvPr/>
            </p:nvSpPr>
            <p:spPr bwMode="auto">
              <a:xfrm>
                <a:off x="1976" y="2633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Line 82"/>
              <p:cNvSpPr>
                <a:spLocks noChangeShapeType="1"/>
              </p:cNvSpPr>
              <p:nvPr/>
            </p:nvSpPr>
            <p:spPr bwMode="auto">
              <a:xfrm>
                <a:off x="1976" y="2674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Line 83"/>
              <p:cNvSpPr>
                <a:spLocks noChangeShapeType="1"/>
              </p:cNvSpPr>
              <p:nvPr/>
            </p:nvSpPr>
            <p:spPr bwMode="auto">
              <a:xfrm>
                <a:off x="1976" y="2715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Line 84"/>
              <p:cNvSpPr>
                <a:spLocks noChangeShapeType="1"/>
              </p:cNvSpPr>
              <p:nvPr/>
            </p:nvSpPr>
            <p:spPr bwMode="auto">
              <a:xfrm>
                <a:off x="1976" y="2757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Line 85"/>
              <p:cNvSpPr>
                <a:spLocks noChangeShapeType="1"/>
              </p:cNvSpPr>
              <p:nvPr/>
            </p:nvSpPr>
            <p:spPr bwMode="auto">
              <a:xfrm>
                <a:off x="1976" y="2798"/>
                <a:ext cx="25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>
              <a:off x="6494810" y="4722814"/>
              <a:ext cx="0" cy="39528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2376487" y="2840038"/>
              <a:ext cx="0" cy="22860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4" name="Group 88"/>
            <p:cNvGrpSpPr>
              <a:grpSpLocks/>
            </p:cNvGrpSpPr>
            <p:nvPr/>
          </p:nvGrpSpPr>
          <p:grpSpPr bwMode="auto">
            <a:xfrm>
              <a:off x="1819275" y="2052639"/>
              <a:ext cx="1119189" cy="808038"/>
              <a:chOff x="720" y="1248"/>
              <a:chExt cx="1090" cy="829"/>
            </a:xfrm>
          </p:grpSpPr>
          <p:grpSp>
            <p:nvGrpSpPr>
              <p:cNvPr id="95" name="Group 89"/>
              <p:cNvGrpSpPr>
                <a:grpSpLocks/>
              </p:cNvGrpSpPr>
              <p:nvPr/>
            </p:nvGrpSpPr>
            <p:grpSpPr bwMode="auto">
              <a:xfrm>
                <a:off x="932" y="1689"/>
                <a:ext cx="692" cy="259"/>
                <a:chOff x="780" y="1583"/>
                <a:chExt cx="812" cy="330"/>
              </a:xfrm>
            </p:grpSpPr>
            <p:grpSp>
              <p:nvGrpSpPr>
                <p:cNvPr id="146" name="Group 90"/>
                <p:cNvGrpSpPr>
                  <a:grpSpLocks/>
                </p:cNvGrpSpPr>
                <p:nvPr/>
              </p:nvGrpSpPr>
              <p:grpSpPr bwMode="auto">
                <a:xfrm>
                  <a:off x="780" y="1583"/>
                  <a:ext cx="812" cy="330"/>
                  <a:chOff x="780" y="1583"/>
                  <a:chExt cx="812" cy="330"/>
                </a:xfrm>
              </p:grpSpPr>
              <p:grpSp>
                <p:nvGrpSpPr>
                  <p:cNvPr id="192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780" y="1583"/>
                    <a:ext cx="812" cy="330"/>
                    <a:chOff x="780" y="1583"/>
                    <a:chExt cx="812" cy="330"/>
                  </a:xfrm>
                </p:grpSpPr>
                <p:grpSp>
                  <p:nvGrpSpPr>
                    <p:cNvPr id="198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" y="1583"/>
                      <a:ext cx="812" cy="330"/>
                      <a:chOff x="780" y="1583"/>
                      <a:chExt cx="812" cy="330"/>
                    </a:xfrm>
                  </p:grpSpPr>
                  <p:grpSp>
                    <p:nvGrpSpPr>
                      <p:cNvPr id="326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80" y="1583"/>
                        <a:ext cx="812" cy="330"/>
                        <a:chOff x="780" y="1583"/>
                        <a:chExt cx="812" cy="330"/>
                      </a:xfrm>
                    </p:grpSpPr>
                    <p:sp>
                      <p:nvSpPr>
                        <p:cNvPr id="328" name="Rectangle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1" y="1665"/>
                          <a:ext cx="806" cy="248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329" name="Freeform 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0" y="1583"/>
                          <a:ext cx="812" cy="79"/>
                        </a:xfrm>
                        <a:custGeom>
                          <a:avLst/>
                          <a:gdLst>
                            <a:gd name="T0" fmla="*/ 0 w 812"/>
                            <a:gd name="T1" fmla="*/ 78 h 79"/>
                            <a:gd name="T2" fmla="*/ 811 w 812"/>
                            <a:gd name="T3" fmla="*/ 78 h 79"/>
                            <a:gd name="T4" fmla="*/ 734 w 812"/>
                            <a:gd name="T5" fmla="*/ 0 h 79"/>
                            <a:gd name="T6" fmla="*/ 86 w 812"/>
                            <a:gd name="T7" fmla="*/ 0 h 79"/>
                            <a:gd name="T8" fmla="*/ 0 w 812"/>
                            <a:gd name="T9" fmla="*/ 78 h 7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12"/>
                            <a:gd name="T16" fmla="*/ 0 h 79"/>
                            <a:gd name="T17" fmla="*/ 812 w 812"/>
                            <a:gd name="T18" fmla="*/ 79 h 79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12" h="79">
                              <a:moveTo>
                                <a:pt x="0" y="78"/>
                              </a:moveTo>
                              <a:lnTo>
                                <a:pt x="811" y="78"/>
                              </a:lnTo>
                              <a:lnTo>
                                <a:pt x="734" y="0"/>
                              </a:lnTo>
                              <a:lnTo>
                                <a:pt x="86" y="0"/>
                              </a:lnTo>
                              <a:lnTo>
                                <a:pt x="0" y="7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327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4" y="1647"/>
                        <a:ext cx="78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lang="ko-KR" altLang="en-US" sz="1300">
                          <a:latin typeface="맑은 고딕" pitchFamily="50" charset="-127"/>
                          <a:ea typeface="맑은 고딕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199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1" y="1851"/>
                      <a:ext cx="775" cy="54"/>
                      <a:chOff x="811" y="1851"/>
                      <a:chExt cx="775" cy="54"/>
                    </a:xfrm>
                  </p:grpSpPr>
                  <p:grpSp>
                    <p:nvGrpSpPr>
                      <p:cNvPr id="200" name="Group 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1" y="1851"/>
                        <a:ext cx="392" cy="54"/>
                        <a:chOff x="811" y="1851"/>
                        <a:chExt cx="392" cy="54"/>
                      </a:xfrm>
                    </p:grpSpPr>
                    <p:grpSp>
                      <p:nvGrpSpPr>
                        <p:cNvPr id="264" name="Group 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11" y="1853"/>
                          <a:ext cx="197" cy="52"/>
                          <a:chOff x="811" y="1853"/>
                          <a:chExt cx="197" cy="52"/>
                        </a:xfrm>
                      </p:grpSpPr>
                      <p:grpSp>
                        <p:nvGrpSpPr>
                          <p:cNvPr id="296" name="Group 1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11" y="1853"/>
                            <a:ext cx="102" cy="52"/>
                            <a:chOff x="811" y="1853"/>
                            <a:chExt cx="102" cy="52"/>
                          </a:xfrm>
                        </p:grpSpPr>
                        <p:grpSp>
                          <p:nvGrpSpPr>
                            <p:cNvPr id="312" name="Group 10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11" y="1853"/>
                              <a:ext cx="55" cy="52"/>
                              <a:chOff x="811" y="1853"/>
                              <a:chExt cx="55" cy="52"/>
                            </a:xfrm>
                          </p:grpSpPr>
                          <p:grpSp>
                            <p:nvGrpSpPr>
                              <p:cNvPr id="320" name="Group 10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11" y="1853"/>
                                <a:ext cx="30" cy="52"/>
                                <a:chOff x="811" y="1853"/>
                                <a:chExt cx="30" cy="52"/>
                              </a:xfrm>
                            </p:grpSpPr>
                            <p:sp>
                              <p:nvSpPr>
                                <p:cNvPr id="324" name="Freeform 1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1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25" name="Freeform 1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24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21" name="Group 1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36" y="1853"/>
                                <a:ext cx="30" cy="52"/>
                                <a:chOff x="836" y="1853"/>
                                <a:chExt cx="30" cy="52"/>
                              </a:xfrm>
                            </p:grpSpPr>
                            <p:sp>
                              <p:nvSpPr>
                                <p:cNvPr id="322" name="Freeform 1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3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23" name="Freeform 1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4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13" name="Group 10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59" y="1853"/>
                              <a:ext cx="54" cy="52"/>
                              <a:chOff x="859" y="1853"/>
                              <a:chExt cx="54" cy="52"/>
                            </a:xfrm>
                          </p:grpSpPr>
                          <p:grpSp>
                            <p:nvGrpSpPr>
                              <p:cNvPr id="314" name="Group 10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59" y="1853"/>
                                <a:ext cx="29" cy="52"/>
                                <a:chOff x="859" y="1853"/>
                                <a:chExt cx="29" cy="52"/>
                              </a:xfrm>
                            </p:grpSpPr>
                            <p:sp>
                              <p:nvSpPr>
                                <p:cNvPr id="318" name="Freeform 1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5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9" name="Freeform 1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7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15" name="Group 1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83" y="1853"/>
                                <a:ext cx="30" cy="52"/>
                                <a:chOff x="883" y="1853"/>
                                <a:chExt cx="30" cy="52"/>
                              </a:xfrm>
                            </p:grpSpPr>
                            <p:sp>
                              <p:nvSpPr>
                                <p:cNvPr id="316" name="Freeform 1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83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7" name="Freeform 1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9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97" name="Group 1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07" y="1853"/>
                            <a:ext cx="101" cy="52"/>
                            <a:chOff x="907" y="1853"/>
                            <a:chExt cx="101" cy="52"/>
                          </a:xfrm>
                        </p:grpSpPr>
                        <p:grpSp>
                          <p:nvGrpSpPr>
                            <p:cNvPr id="298" name="Group 1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07" y="1853"/>
                              <a:ext cx="53" cy="52"/>
                              <a:chOff x="907" y="1853"/>
                              <a:chExt cx="53" cy="52"/>
                            </a:xfrm>
                          </p:grpSpPr>
                          <p:grpSp>
                            <p:nvGrpSpPr>
                              <p:cNvPr id="306" name="Group 1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07" y="1853"/>
                                <a:ext cx="29" cy="52"/>
                                <a:chOff x="907" y="1853"/>
                                <a:chExt cx="29" cy="52"/>
                              </a:xfrm>
                            </p:grpSpPr>
                            <p:sp>
                              <p:nvSpPr>
                                <p:cNvPr id="310" name="Freeform 1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07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1" name="Freeform 1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1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7" name="Group 12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31" y="1853"/>
                                <a:ext cx="29" cy="52"/>
                                <a:chOff x="931" y="1853"/>
                                <a:chExt cx="29" cy="52"/>
                              </a:xfrm>
                            </p:grpSpPr>
                            <p:sp>
                              <p:nvSpPr>
                                <p:cNvPr id="308" name="Freeform 1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3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09" name="Freeform 1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43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99" name="Group 12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56" y="1853"/>
                              <a:ext cx="52" cy="52"/>
                              <a:chOff x="956" y="1853"/>
                              <a:chExt cx="52" cy="52"/>
                            </a:xfrm>
                          </p:grpSpPr>
                          <p:grpSp>
                            <p:nvGrpSpPr>
                              <p:cNvPr id="300" name="Group 12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56" y="1853"/>
                                <a:ext cx="30" cy="52"/>
                                <a:chOff x="956" y="1853"/>
                                <a:chExt cx="30" cy="52"/>
                              </a:xfrm>
                            </p:grpSpPr>
                            <p:sp>
                              <p:nvSpPr>
                                <p:cNvPr id="304" name="Freeform 1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5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05" name="Freeform 1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6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1" name="Group 1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80" y="1853"/>
                                <a:ext cx="28" cy="52"/>
                                <a:chOff x="980" y="1853"/>
                                <a:chExt cx="28" cy="52"/>
                              </a:xfrm>
                            </p:grpSpPr>
                            <p:sp>
                              <p:nvSpPr>
                                <p:cNvPr id="302" name="Freeform 1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80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03" name="Freeform 1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9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265" name="Group 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4" y="1851"/>
                          <a:ext cx="199" cy="54"/>
                          <a:chOff x="1004" y="1851"/>
                          <a:chExt cx="199" cy="54"/>
                        </a:xfrm>
                      </p:grpSpPr>
                      <p:grpSp>
                        <p:nvGrpSpPr>
                          <p:cNvPr id="266" name="Group 1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04" y="1851"/>
                            <a:ext cx="102" cy="54"/>
                            <a:chOff x="1004" y="1851"/>
                            <a:chExt cx="102" cy="54"/>
                          </a:xfrm>
                        </p:grpSpPr>
                        <p:grpSp>
                          <p:nvGrpSpPr>
                            <p:cNvPr id="282" name="Group 1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04" y="1851"/>
                              <a:ext cx="53" cy="54"/>
                              <a:chOff x="1004" y="1851"/>
                              <a:chExt cx="53" cy="54"/>
                            </a:xfrm>
                          </p:grpSpPr>
                          <p:grpSp>
                            <p:nvGrpSpPr>
                              <p:cNvPr id="290" name="Group 1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04" y="1851"/>
                                <a:ext cx="29" cy="54"/>
                                <a:chOff x="1004" y="1851"/>
                                <a:chExt cx="29" cy="54"/>
                              </a:xfrm>
                            </p:grpSpPr>
                            <p:sp>
                              <p:nvSpPr>
                                <p:cNvPr id="294" name="Freeform 1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0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" name="Freeform 1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1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91" name="Group 1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29" y="1851"/>
                                <a:ext cx="28" cy="54"/>
                                <a:chOff x="1029" y="1851"/>
                                <a:chExt cx="28" cy="54"/>
                              </a:xfrm>
                            </p:grpSpPr>
                            <p:sp>
                              <p:nvSpPr>
                                <p:cNvPr id="292" name="Freeform 13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2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3" name="Freeform 1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4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83" name="Group 13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" y="1851"/>
                              <a:ext cx="53" cy="54"/>
                              <a:chOff x="1053" y="1851"/>
                              <a:chExt cx="53" cy="54"/>
                            </a:xfrm>
                          </p:grpSpPr>
                          <p:grpSp>
                            <p:nvGrpSpPr>
                              <p:cNvPr id="284" name="Group 14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3" y="1851"/>
                                <a:ext cx="28" cy="54"/>
                                <a:chOff x="1053" y="1851"/>
                                <a:chExt cx="28" cy="54"/>
                              </a:xfrm>
                            </p:grpSpPr>
                            <p:sp>
                              <p:nvSpPr>
                                <p:cNvPr id="288" name="Freeform 1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5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9" name="Freeform 1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6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" name="Group 14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76" y="1851"/>
                                <a:ext cx="30" cy="54"/>
                                <a:chOff x="1076" y="1851"/>
                                <a:chExt cx="30" cy="54"/>
                              </a:xfrm>
                            </p:grpSpPr>
                            <p:sp>
                              <p:nvSpPr>
                                <p:cNvPr id="286" name="Freeform 1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7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7" name="Freeform 1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8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67" name="Group 1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00" y="1851"/>
                            <a:ext cx="103" cy="54"/>
                            <a:chOff x="1100" y="1851"/>
                            <a:chExt cx="103" cy="54"/>
                          </a:xfrm>
                        </p:grpSpPr>
                        <p:grpSp>
                          <p:nvGrpSpPr>
                            <p:cNvPr id="268" name="Group 14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00" y="1851"/>
                              <a:ext cx="54" cy="54"/>
                              <a:chOff x="1100" y="1851"/>
                              <a:chExt cx="54" cy="54"/>
                            </a:xfrm>
                          </p:grpSpPr>
                          <p:grpSp>
                            <p:nvGrpSpPr>
                              <p:cNvPr id="276" name="Group 14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0" y="1851"/>
                                <a:ext cx="28" cy="54"/>
                                <a:chOff x="1100" y="1851"/>
                                <a:chExt cx="28" cy="54"/>
                              </a:xfrm>
                            </p:grpSpPr>
                            <p:sp>
                              <p:nvSpPr>
                                <p:cNvPr id="280" name="Freeform 1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0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" name="Freeform 1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1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7" name="Group 15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26" y="1851"/>
                                <a:ext cx="28" cy="54"/>
                                <a:chOff x="1126" y="1851"/>
                                <a:chExt cx="28" cy="54"/>
                              </a:xfrm>
                            </p:grpSpPr>
                            <p:sp>
                              <p:nvSpPr>
                                <p:cNvPr id="278" name="Freeform 1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2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79" name="Freeform 1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3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69" name="Group 15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49" y="1851"/>
                              <a:ext cx="54" cy="54"/>
                              <a:chOff x="1149" y="1851"/>
                              <a:chExt cx="54" cy="54"/>
                            </a:xfrm>
                          </p:grpSpPr>
                          <p:grpSp>
                            <p:nvGrpSpPr>
                              <p:cNvPr id="270" name="Group 1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49" y="1851"/>
                                <a:ext cx="29" cy="54"/>
                                <a:chOff x="1149" y="1851"/>
                                <a:chExt cx="29" cy="54"/>
                              </a:xfrm>
                            </p:grpSpPr>
                            <p:sp>
                              <p:nvSpPr>
                                <p:cNvPr id="274" name="Freeform 1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75" name="Freeform 1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6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" name="Group 1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3" y="1851"/>
                                <a:ext cx="30" cy="54"/>
                                <a:chOff x="1173" y="1851"/>
                                <a:chExt cx="30" cy="54"/>
                              </a:xfrm>
                            </p:grpSpPr>
                            <p:sp>
                              <p:nvSpPr>
                                <p:cNvPr id="272" name="Freeform 1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7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73" name="Freeform 1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8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201" name="Group 1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97" y="1851"/>
                        <a:ext cx="389" cy="54"/>
                        <a:chOff x="1197" y="1851"/>
                        <a:chExt cx="389" cy="54"/>
                      </a:xfrm>
                    </p:grpSpPr>
                    <p:grpSp>
                      <p:nvGrpSpPr>
                        <p:cNvPr id="202" name="Group 1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97" y="1851"/>
                          <a:ext cx="196" cy="54"/>
                          <a:chOff x="1197" y="1851"/>
                          <a:chExt cx="196" cy="54"/>
                        </a:xfrm>
                      </p:grpSpPr>
                      <p:grpSp>
                        <p:nvGrpSpPr>
                          <p:cNvPr id="234" name="Group 1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97" y="1851"/>
                            <a:ext cx="100" cy="54"/>
                            <a:chOff x="1197" y="1851"/>
                            <a:chExt cx="100" cy="54"/>
                          </a:xfrm>
                        </p:grpSpPr>
                        <p:grpSp>
                          <p:nvGrpSpPr>
                            <p:cNvPr id="250" name="Group 16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97" y="1851"/>
                              <a:ext cx="51" cy="54"/>
                              <a:chOff x="1197" y="1851"/>
                              <a:chExt cx="51" cy="54"/>
                            </a:xfrm>
                          </p:grpSpPr>
                          <p:grpSp>
                            <p:nvGrpSpPr>
                              <p:cNvPr id="258" name="Group 16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97" y="1851"/>
                                <a:ext cx="29" cy="54"/>
                                <a:chOff x="1197" y="1851"/>
                                <a:chExt cx="29" cy="54"/>
                              </a:xfrm>
                            </p:grpSpPr>
                            <p:sp>
                              <p:nvSpPr>
                                <p:cNvPr id="262" name="Freeform 1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9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3" name="Freeform 1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0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9" name="Group 16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0" y="1851"/>
                                <a:ext cx="28" cy="54"/>
                                <a:chOff x="1220" y="1851"/>
                                <a:chExt cx="28" cy="54"/>
                              </a:xfrm>
                            </p:grpSpPr>
                            <p:sp>
                              <p:nvSpPr>
                                <p:cNvPr id="260" name="Freeform 1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2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1" name="Freeform 17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3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51" name="Group 17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244" y="1851"/>
                              <a:ext cx="53" cy="54"/>
                              <a:chOff x="1244" y="1851"/>
                              <a:chExt cx="53" cy="54"/>
                            </a:xfrm>
                          </p:grpSpPr>
                          <p:grpSp>
                            <p:nvGrpSpPr>
                              <p:cNvPr id="252" name="Group 17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44" y="1851"/>
                                <a:ext cx="29" cy="54"/>
                                <a:chOff x="1244" y="1851"/>
                                <a:chExt cx="29" cy="54"/>
                              </a:xfrm>
                            </p:grpSpPr>
                            <p:sp>
                              <p:nvSpPr>
                                <p:cNvPr id="256" name="Freeform 17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7" name="Freeform 1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3" name="Group 17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69" y="1851"/>
                                <a:ext cx="28" cy="54"/>
                                <a:chOff x="1269" y="1851"/>
                                <a:chExt cx="28" cy="54"/>
                              </a:xfrm>
                            </p:grpSpPr>
                            <p:sp>
                              <p:nvSpPr>
                                <p:cNvPr id="254" name="Freeform 1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6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5" name="Freeform 17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8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35" name="Group 1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91" y="1851"/>
                            <a:ext cx="102" cy="54"/>
                            <a:chOff x="1291" y="1851"/>
                            <a:chExt cx="102" cy="54"/>
                          </a:xfrm>
                        </p:grpSpPr>
                        <p:grpSp>
                          <p:nvGrpSpPr>
                            <p:cNvPr id="236" name="Group 17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291" y="1851"/>
                              <a:ext cx="55" cy="54"/>
                              <a:chOff x="1291" y="1851"/>
                              <a:chExt cx="55" cy="54"/>
                            </a:xfrm>
                          </p:grpSpPr>
                          <p:grpSp>
                            <p:nvGrpSpPr>
                              <p:cNvPr id="244" name="Group 18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91" y="1851"/>
                                <a:ext cx="30" cy="54"/>
                                <a:chOff x="1291" y="1851"/>
                                <a:chExt cx="30" cy="54"/>
                              </a:xfrm>
                            </p:grpSpPr>
                            <p:sp>
                              <p:nvSpPr>
                                <p:cNvPr id="248" name="Freeform 1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9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49" name="Freeform 1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0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5" name="Group 1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16" y="1851"/>
                                <a:ext cx="30" cy="54"/>
                                <a:chOff x="1316" y="1851"/>
                                <a:chExt cx="30" cy="54"/>
                              </a:xfrm>
                            </p:grpSpPr>
                            <p:sp>
                              <p:nvSpPr>
                                <p:cNvPr id="246" name="Freeform 1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1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47" name="Freeform 1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2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37" name="Group 1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40" y="1851"/>
                              <a:ext cx="53" cy="54"/>
                              <a:chOff x="1340" y="1851"/>
                              <a:chExt cx="53" cy="54"/>
                            </a:xfrm>
                          </p:grpSpPr>
                          <p:grpSp>
                            <p:nvGrpSpPr>
                              <p:cNvPr id="238" name="Group 18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40" y="1851"/>
                                <a:ext cx="28" cy="54"/>
                                <a:chOff x="1340" y="1851"/>
                                <a:chExt cx="28" cy="54"/>
                              </a:xfrm>
                            </p:grpSpPr>
                            <p:sp>
                              <p:nvSpPr>
                                <p:cNvPr id="242" name="Freeform 1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4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43" name="Freeform 1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5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39" name="Group 19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64" y="1851"/>
                                <a:ext cx="29" cy="54"/>
                                <a:chOff x="1364" y="1851"/>
                                <a:chExt cx="29" cy="54"/>
                              </a:xfrm>
                            </p:grpSpPr>
                            <p:sp>
                              <p:nvSpPr>
                                <p:cNvPr id="240" name="Freeform 1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6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41" name="Freeform 19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7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203" name="Group 19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89" y="1851"/>
                          <a:ext cx="197" cy="54"/>
                          <a:chOff x="1389" y="1851"/>
                          <a:chExt cx="197" cy="54"/>
                        </a:xfrm>
                      </p:grpSpPr>
                      <p:grpSp>
                        <p:nvGrpSpPr>
                          <p:cNvPr id="204" name="Group 19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89" y="1851"/>
                            <a:ext cx="101" cy="54"/>
                            <a:chOff x="1389" y="1851"/>
                            <a:chExt cx="101" cy="54"/>
                          </a:xfrm>
                        </p:grpSpPr>
                        <p:grpSp>
                          <p:nvGrpSpPr>
                            <p:cNvPr id="220" name="Group 19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89" y="1851"/>
                              <a:ext cx="54" cy="54"/>
                              <a:chOff x="1389" y="1851"/>
                              <a:chExt cx="54" cy="54"/>
                            </a:xfrm>
                          </p:grpSpPr>
                          <p:grpSp>
                            <p:nvGrpSpPr>
                              <p:cNvPr id="228" name="Group 19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89" y="1851"/>
                                <a:ext cx="28" cy="54"/>
                                <a:chOff x="1389" y="1851"/>
                                <a:chExt cx="28" cy="54"/>
                              </a:xfrm>
                            </p:grpSpPr>
                            <p:sp>
                              <p:nvSpPr>
                                <p:cNvPr id="232" name="Freeform 1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8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3" name="Freeform 1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0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29" name="Group 19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13" y="1851"/>
                                <a:ext cx="30" cy="54"/>
                                <a:chOff x="1413" y="1851"/>
                                <a:chExt cx="30" cy="54"/>
                              </a:xfrm>
                            </p:grpSpPr>
                            <p:sp>
                              <p:nvSpPr>
                                <p:cNvPr id="230" name="Freeform 20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1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1" name="Freeform 2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2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21" name="Group 20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37" y="1851"/>
                              <a:ext cx="53" cy="54"/>
                              <a:chOff x="1437" y="1851"/>
                              <a:chExt cx="53" cy="54"/>
                            </a:xfrm>
                          </p:grpSpPr>
                          <p:grpSp>
                            <p:nvGrpSpPr>
                              <p:cNvPr id="222" name="Group 20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37" y="1851"/>
                                <a:ext cx="29" cy="54"/>
                                <a:chOff x="1437" y="1851"/>
                                <a:chExt cx="29" cy="54"/>
                              </a:xfrm>
                            </p:grpSpPr>
                            <p:sp>
                              <p:nvSpPr>
                                <p:cNvPr id="226" name="Freeform 2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3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27" name="Freeform 2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4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23" name="Group 20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1" y="1851"/>
                                <a:ext cx="29" cy="54"/>
                                <a:chOff x="1461" y="1851"/>
                                <a:chExt cx="29" cy="54"/>
                              </a:xfrm>
                            </p:grpSpPr>
                            <p:sp>
                              <p:nvSpPr>
                                <p:cNvPr id="224" name="Freeform 2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6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25" name="Freeform 20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7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05" name="Group 2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86" y="1851"/>
                            <a:ext cx="100" cy="54"/>
                            <a:chOff x="1486" y="1851"/>
                            <a:chExt cx="100" cy="54"/>
                          </a:xfrm>
                        </p:grpSpPr>
                        <p:grpSp>
                          <p:nvGrpSpPr>
                            <p:cNvPr id="206" name="Group 21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86" y="1851"/>
                              <a:ext cx="52" cy="54"/>
                              <a:chOff x="1486" y="1851"/>
                              <a:chExt cx="52" cy="54"/>
                            </a:xfrm>
                          </p:grpSpPr>
                          <p:grpSp>
                            <p:nvGrpSpPr>
                              <p:cNvPr id="214" name="Group 21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86" y="1851"/>
                                <a:ext cx="28" cy="54"/>
                                <a:chOff x="1486" y="1851"/>
                                <a:chExt cx="28" cy="54"/>
                              </a:xfrm>
                            </p:grpSpPr>
                            <p:sp>
                              <p:nvSpPr>
                                <p:cNvPr id="218" name="Freeform 2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8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9" name="Freeform 2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9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15" name="Group 2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09" y="1851"/>
                                <a:ext cx="29" cy="54"/>
                                <a:chOff x="1509" y="1851"/>
                                <a:chExt cx="29" cy="54"/>
                              </a:xfrm>
                            </p:grpSpPr>
                            <p:sp>
                              <p:nvSpPr>
                                <p:cNvPr id="216" name="Freeform 21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0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7" name="Freeform 2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2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07" name="Group 21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3" y="1851"/>
                              <a:ext cx="53" cy="54"/>
                              <a:chOff x="1533" y="1851"/>
                              <a:chExt cx="53" cy="54"/>
                            </a:xfrm>
                          </p:grpSpPr>
                          <p:grpSp>
                            <p:nvGrpSpPr>
                              <p:cNvPr id="208" name="Group 21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3" y="1851"/>
                                <a:ext cx="30" cy="54"/>
                                <a:chOff x="1533" y="1851"/>
                                <a:chExt cx="30" cy="54"/>
                              </a:xfrm>
                            </p:grpSpPr>
                            <p:sp>
                              <p:nvSpPr>
                                <p:cNvPr id="212" name="Freeform 2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3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3" name="Freeform 2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4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9" name="Group 22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57" y="1851"/>
                                <a:ext cx="29" cy="54"/>
                                <a:chOff x="1557" y="1851"/>
                                <a:chExt cx="29" cy="54"/>
                              </a:xfrm>
                            </p:grpSpPr>
                            <p:sp>
                              <p:nvSpPr>
                                <p:cNvPr id="210" name="Freeform 2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5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1" name="Freeform 2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6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93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803" y="1684"/>
                    <a:ext cx="763" cy="124"/>
                    <a:chOff x="803" y="1684"/>
                    <a:chExt cx="763" cy="124"/>
                  </a:xfrm>
                </p:grpSpPr>
                <p:sp>
                  <p:nvSpPr>
                    <p:cNvPr id="194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3" y="1684"/>
                      <a:ext cx="15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95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0" y="1684"/>
                      <a:ext cx="22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96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1684"/>
                      <a:ext cx="24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97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3" y="1684"/>
                      <a:ext cx="103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147" name="Group 229"/>
                <p:cNvGrpSpPr>
                  <a:grpSpLocks/>
                </p:cNvGrpSpPr>
                <p:nvPr/>
              </p:nvGrpSpPr>
              <p:grpSpPr bwMode="auto">
                <a:xfrm>
                  <a:off x="1474" y="1698"/>
                  <a:ext cx="69" cy="58"/>
                  <a:chOff x="1474" y="1698"/>
                  <a:chExt cx="69" cy="58"/>
                </a:xfrm>
              </p:grpSpPr>
              <p:sp>
                <p:nvSpPr>
                  <p:cNvPr id="187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698"/>
                    <a:ext cx="35" cy="58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88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1513" y="1719"/>
                    <a:ext cx="24" cy="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grpSp>
                <p:nvGrpSpPr>
                  <p:cNvPr id="18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1474" y="1705"/>
                    <a:ext cx="11" cy="36"/>
                    <a:chOff x="1474" y="1705"/>
                    <a:chExt cx="11" cy="36"/>
                  </a:xfrm>
                </p:grpSpPr>
                <p:sp>
                  <p:nvSpPr>
                    <p:cNvPr id="190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4" y="1705"/>
                      <a:ext cx="11" cy="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91" name="Rectangle 23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474" y="1739"/>
                      <a:ext cx="11" cy="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148" name="Group 235"/>
                <p:cNvGrpSpPr>
                  <a:grpSpLocks/>
                </p:cNvGrpSpPr>
                <p:nvPr/>
              </p:nvGrpSpPr>
              <p:grpSpPr bwMode="auto">
                <a:xfrm>
                  <a:off x="980" y="1701"/>
                  <a:ext cx="209" cy="80"/>
                  <a:chOff x="980" y="1701"/>
                  <a:chExt cx="209" cy="80"/>
                </a:xfrm>
              </p:grpSpPr>
              <p:grpSp>
                <p:nvGrpSpPr>
                  <p:cNvPr id="181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983" y="1701"/>
                    <a:ext cx="206" cy="43"/>
                    <a:chOff x="983" y="1701"/>
                    <a:chExt cx="206" cy="43"/>
                  </a:xfrm>
                </p:grpSpPr>
                <p:sp>
                  <p:nvSpPr>
                    <p:cNvPr id="184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8" y="1701"/>
                      <a:ext cx="75" cy="43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85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8" y="1723"/>
                      <a:ext cx="75" cy="2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86" name="Rectangle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3" y="1721"/>
                      <a:ext cx="206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sp>
                <p:nvSpPr>
                  <p:cNvPr id="182" name="Rectangle 24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80" y="1702"/>
                    <a:ext cx="12" cy="3"/>
                  </a:xfrm>
                  <a:prstGeom prst="rect">
                    <a:avLst/>
                  </a:prstGeom>
                  <a:solidFill>
                    <a:srgbClr val="008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83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1153" y="1767"/>
                    <a:ext cx="19" cy="14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49" name="Group 242"/>
                <p:cNvGrpSpPr>
                  <a:grpSpLocks/>
                </p:cNvGrpSpPr>
                <p:nvPr/>
              </p:nvGrpSpPr>
              <p:grpSpPr bwMode="auto">
                <a:xfrm>
                  <a:off x="814" y="1778"/>
                  <a:ext cx="153" cy="26"/>
                  <a:chOff x="814" y="1778"/>
                  <a:chExt cx="153" cy="26"/>
                </a:xfrm>
              </p:grpSpPr>
              <p:grpSp>
                <p:nvGrpSpPr>
                  <p:cNvPr id="151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814" y="1778"/>
                    <a:ext cx="80" cy="26"/>
                    <a:chOff x="814" y="1778"/>
                    <a:chExt cx="80" cy="26"/>
                  </a:xfrm>
                </p:grpSpPr>
                <p:grpSp>
                  <p:nvGrpSpPr>
                    <p:cNvPr id="167" name="Group 2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4" y="1778"/>
                      <a:ext cx="34" cy="26"/>
                      <a:chOff x="814" y="1778"/>
                      <a:chExt cx="34" cy="26"/>
                    </a:xfrm>
                  </p:grpSpPr>
                  <p:grpSp>
                    <p:nvGrpSpPr>
                      <p:cNvPr id="175" name="Group 2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4" y="1778"/>
                        <a:ext cx="26" cy="26"/>
                        <a:chOff x="814" y="1778"/>
                        <a:chExt cx="26" cy="26"/>
                      </a:xfrm>
                    </p:grpSpPr>
                    <p:sp>
                      <p:nvSpPr>
                        <p:cNvPr id="179" name="Freeform 2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14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80" name="Freeform 2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23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2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1" y="1778"/>
                        <a:ext cx="17" cy="26"/>
                        <a:chOff x="831" y="1778"/>
                        <a:chExt cx="17" cy="26"/>
                      </a:xfrm>
                    </p:grpSpPr>
                    <p:sp>
                      <p:nvSpPr>
                        <p:cNvPr id="177" name="Freeform 2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1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78" name="Freeform 2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1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8" name="Group 2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0" y="1778"/>
                      <a:ext cx="44" cy="26"/>
                      <a:chOff x="850" y="1778"/>
                      <a:chExt cx="44" cy="26"/>
                    </a:xfrm>
                  </p:grpSpPr>
                  <p:grpSp>
                    <p:nvGrpSpPr>
                      <p:cNvPr id="169" name="Group 2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0" y="1778"/>
                        <a:ext cx="26" cy="26"/>
                        <a:chOff x="850" y="1778"/>
                        <a:chExt cx="26" cy="26"/>
                      </a:xfrm>
                    </p:grpSpPr>
                    <p:sp>
                      <p:nvSpPr>
                        <p:cNvPr id="173" name="Freeform 2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0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74" name="Freeform 2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9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70" name="Group 2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9" y="1778"/>
                        <a:ext cx="25" cy="26"/>
                        <a:chOff x="869" y="1778"/>
                        <a:chExt cx="25" cy="26"/>
                      </a:xfrm>
                    </p:grpSpPr>
                    <p:sp>
                      <p:nvSpPr>
                        <p:cNvPr id="171" name="Freeform 2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69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72" name="Freeform 2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77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52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887" y="1778"/>
                    <a:ext cx="80" cy="26"/>
                    <a:chOff x="887" y="1778"/>
                    <a:chExt cx="80" cy="26"/>
                  </a:xfrm>
                </p:grpSpPr>
                <p:grpSp>
                  <p:nvGrpSpPr>
                    <p:cNvPr id="153" name="Group 2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7" y="1778"/>
                      <a:ext cx="44" cy="26"/>
                      <a:chOff x="887" y="1778"/>
                      <a:chExt cx="44" cy="26"/>
                    </a:xfrm>
                  </p:grpSpPr>
                  <p:grpSp>
                    <p:nvGrpSpPr>
                      <p:cNvPr id="161" name="Group 2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87" y="1778"/>
                        <a:ext cx="17" cy="26"/>
                        <a:chOff x="887" y="1778"/>
                        <a:chExt cx="17" cy="26"/>
                      </a:xfrm>
                    </p:grpSpPr>
                    <p:sp>
                      <p:nvSpPr>
                        <p:cNvPr id="165" name="Freeform 2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7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66" name="Freeform 2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6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62" name="Group 2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6" y="1778"/>
                        <a:ext cx="25" cy="26"/>
                        <a:chOff x="906" y="1778"/>
                        <a:chExt cx="25" cy="26"/>
                      </a:xfrm>
                    </p:grpSpPr>
                    <p:sp>
                      <p:nvSpPr>
                        <p:cNvPr id="163" name="Freeform 2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6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64" name="Freeform 2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14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4" name="Group 2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3" y="1778"/>
                      <a:ext cx="44" cy="26"/>
                      <a:chOff x="923" y="1778"/>
                      <a:chExt cx="44" cy="26"/>
                    </a:xfrm>
                  </p:grpSpPr>
                  <p:grpSp>
                    <p:nvGrpSpPr>
                      <p:cNvPr id="155" name="Group 2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3" y="1778"/>
                        <a:ext cx="25" cy="26"/>
                        <a:chOff x="923" y="1778"/>
                        <a:chExt cx="25" cy="26"/>
                      </a:xfrm>
                    </p:grpSpPr>
                    <p:sp>
                      <p:nvSpPr>
                        <p:cNvPr id="159" name="Freeform 2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23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60" name="Freeform 2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31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2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41" y="1778"/>
                        <a:ext cx="26" cy="26"/>
                        <a:chOff x="941" y="1778"/>
                        <a:chExt cx="26" cy="26"/>
                      </a:xfrm>
                    </p:grpSpPr>
                    <p:sp>
                      <p:nvSpPr>
                        <p:cNvPr id="157" name="Freeform 2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1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158" name="Freeform 2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0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50" name="Freeform 273"/>
                <p:cNvSpPr>
                  <a:spLocks/>
                </p:cNvSpPr>
                <p:nvPr/>
              </p:nvSpPr>
              <p:spPr bwMode="auto">
                <a:xfrm>
                  <a:off x="801" y="1755"/>
                  <a:ext cx="771" cy="21"/>
                </a:xfrm>
                <a:custGeom>
                  <a:avLst/>
                  <a:gdLst>
                    <a:gd name="T0" fmla="*/ 0 w 771"/>
                    <a:gd name="T1" fmla="*/ 15 h 21"/>
                    <a:gd name="T2" fmla="*/ 338 w 771"/>
                    <a:gd name="T3" fmla="*/ 15 h 21"/>
                    <a:gd name="T4" fmla="*/ 338 w 771"/>
                    <a:gd name="T5" fmla="*/ 0 h 21"/>
                    <a:gd name="T6" fmla="*/ 391 w 771"/>
                    <a:gd name="T7" fmla="*/ 0 h 21"/>
                    <a:gd name="T8" fmla="*/ 391 w 771"/>
                    <a:gd name="T9" fmla="*/ 20 h 21"/>
                    <a:gd name="T10" fmla="*/ 770 w 771"/>
                    <a:gd name="T11" fmla="*/ 2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71"/>
                    <a:gd name="T19" fmla="*/ 0 h 21"/>
                    <a:gd name="T20" fmla="*/ 771 w 771"/>
                    <a:gd name="T21" fmla="*/ 21 h 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71" h="21">
                      <a:moveTo>
                        <a:pt x="0" y="15"/>
                      </a:moveTo>
                      <a:lnTo>
                        <a:pt x="338" y="15"/>
                      </a:lnTo>
                      <a:lnTo>
                        <a:pt x="338" y="0"/>
                      </a:lnTo>
                      <a:lnTo>
                        <a:pt x="391" y="0"/>
                      </a:lnTo>
                      <a:lnTo>
                        <a:pt x="391" y="20"/>
                      </a:lnTo>
                      <a:lnTo>
                        <a:pt x="770" y="2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r"/>
                  <a:endParaRPr lang="ko-KR" altLang="en-US" sz="13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96" name="Group 274"/>
              <p:cNvGrpSpPr>
                <a:grpSpLocks/>
              </p:cNvGrpSpPr>
              <p:nvPr/>
            </p:nvGrpSpPr>
            <p:grpSpPr bwMode="auto">
              <a:xfrm>
                <a:off x="720" y="1936"/>
                <a:ext cx="1090" cy="141"/>
                <a:chOff x="531" y="1898"/>
                <a:chExt cx="1279" cy="179"/>
              </a:xfrm>
            </p:grpSpPr>
            <p:grpSp>
              <p:nvGrpSpPr>
                <p:cNvPr id="107" name="Group 275"/>
                <p:cNvGrpSpPr>
                  <a:grpSpLocks/>
                </p:cNvGrpSpPr>
                <p:nvPr/>
              </p:nvGrpSpPr>
              <p:grpSpPr bwMode="auto">
                <a:xfrm>
                  <a:off x="531" y="1898"/>
                  <a:ext cx="1279" cy="179"/>
                  <a:chOff x="531" y="1898"/>
                  <a:chExt cx="1279" cy="179"/>
                </a:xfrm>
              </p:grpSpPr>
              <p:sp>
                <p:nvSpPr>
                  <p:cNvPr id="143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2049"/>
                    <a:ext cx="1270" cy="2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4" name="Freeform 277"/>
                  <p:cNvSpPr>
                    <a:spLocks/>
                  </p:cNvSpPr>
                  <p:nvPr/>
                </p:nvSpPr>
                <p:spPr bwMode="auto">
                  <a:xfrm>
                    <a:off x="531" y="1898"/>
                    <a:ext cx="1279" cy="151"/>
                  </a:xfrm>
                  <a:custGeom>
                    <a:avLst/>
                    <a:gdLst>
                      <a:gd name="T0" fmla="*/ 0 w 1279"/>
                      <a:gd name="T1" fmla="*/ 150 h 151"/>
                      <a:gd name="T2" fmla="*/ 1278 w 1279"/>
                      <a:gd name="T3" fmla="*/ 150 h 151"/>
                      <a:gd name="T4" fmla="*/ 1204 w 1279"/>
                      <a:gd name="T5" fmla="*/ 1 h 151"/>
                      <a:gd name="T6" fmla="*/ 93 w 1279"/>
                      <a:gd name="T7" fmla="*/ 0 h 151"/>
                      <a:gd name="T8" fmla="*/ 0 w 1279"/>
                      <a:gd name="T9" fmla="*/ 150 h 1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9"/>
                      <a:gd name="T16" fmla="*/ 0 h 151"/>
                      <a:gd name="T17" fmla="*/ 1279 w 1279"/>
                      <a:gd name="T18" fmla="*/ 151 h 15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9" h="151">
                        <a:moveTo>
                          <a:pt x="0" y="150"/>
                        </a:moveTo>
                        <a:lnTo>
                          <a:pt x="1278" y="150"/>
                        </a:lnTo>
                        <a:lnTo>
                          <a:pt x="1204" y="1"/>
                        </a:lnTo>
                        <a:lnTo>
                          <a:pt x="93" y="0"/>
                        </a:lnTo>
                        <a:lnTo>
                          <a:pt x="0" y="15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5" name="Freeform 278"/>
                  <p:cNvSpPr>
                    <a:spLocks/>
                  </p:cNvSpPr>
                  <p:nvPr/>
                </p:nvSpPr>
                <p:spPr bwMode="auto">
                  <a:xfrm>
                    <a:off x="569" y="1916"/>
                    <a:ext cx="1198" cy="115"/>
                  </a:xfrm>
                  <a:custGeom>
                    <a:avLst/>
                    <a:gdLst>
                      <a:gd name="T0" fmla="*/ 68 w 1198"/>
                      <a:gd name="T1" fmla="*/ 0 h 115"/>
                      <a:gd name="T2" fmla="*/ 0 w 1198"/>
                      <a:gd name="T3" fmla="*/ 114 h 115"/>
                      <a:gd name="T4" fmla="*/ 1197 w 1198"/>
                      <a:gd name="T5" fmla="*/ 114 h 115"/>
                      <a:gd name="T6" fmla="*/ 1142 w 1198"/>
                      <a:gd name="T7" fmla="*/ 0 h 1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98"/>
                      <a:gd name="T13" fmla="*/ 0 h 115"/>
                      <a:gd name="T14" fmla="*/ 1198 w 1198"/>
                      <a:gd name="T15" fmla="*/ 115 h 1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98" h="115">
                        <a:moveTo>
                          <a:pt x="68" y="0"/>
                        </a:moveTo>
                        <a:lnTo>
                          <a:pt x="0" y="114"/>
                        </a:lnTo>
                        <a:lnTo>
                          <a:pt x="1197" y="114"/>
                        </a:lnTo>
                        <a:lnTo>
                          <a:pt x="1142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08" name="Group 279"/>
                <p:cNvGrpSpPr>
                  <a:grpSpLocks/>
                </p:cNvGrpSpPr>
                <p:nvPr/>
              </p:nvGrpSpPr>
              <p:grpSpPr bwMode="auto">
                <a:xfrm>
                  <a:off x="673" y="1913"/>
                  <a:ext cx="1007" cy="34"/>
                  <a:chOff x="673" y="1913"/>
                  <a:chExt cx="1007" cy="34"/>
                </a:xfrm>
              </p:grpSpPr>
              <p:sp>
                <p:nvSpPr>
                  <p:cNvPr id="137" name="Freeform 280"/>
                  <p:cNvSpPr>
                    <a:spLocks/>
                  </p:cNvSpPr>
                  <p:nvPr/>
                </p:nvSpPr>
                <p:spPr bwMode="auto">
                  <a:xfrm>
                    <a:off x="673" y="1913"/>
                    <a:ext cx="39" cy="22"/>
                  </a:xfrm>
                  <a:custGeom>
                    <a:avLst/>
                    <a:gdLst>
                      <a:gd name="T0" fmla="*/ 10 w 39"/>
                      <a:gd name="T1" fmla="*/ 0 h 22"/>
                      <a:gd name="T2" fmla="*/ 38 w 39"/>
                      <a:gd name="T3" fmla="*/ 0 h 22"/>
                      <a:gd name="T4" fmla="*/ 29 w 39"/>
                      <a:gd name="T5" fmla="*/ 21 h 22"/>
                      <a:gd name="T6" fmla="*/ 0 w 39"/>
                      <a:gd name="T7" fmla="*/ 21 h 22"/>
                      <a:gd name="T8" fmla="*/ 10 w 3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22"/>
                      <a:gd name="T17" fmla="*/ 39 w 3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22">
                        <a:moveTo>
                          <a:pt x="10" y="0"/>
                        </a:moveTo>
                        <a:lnTo>
                          <a:pt x="38" y="0"/>
                        </a:lnTo>
                        <a:lnTo>
                          <a:pt x="29" y="21"/>
                        </a:lnTo>
                        <a:lnTo>
                          <a:pt x="0" y="21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38" name="Freeform 281"/>
                  <p:cNvSpPr>
                    <a:spLocks/>
                  </p:cNvSpPr>
                  <p:nvPr/>
                </p:nvSpPr>
                <p:spPr bwMode="auto">
                  <a:xfrm>
                    <a:off x="770" y="1913"/>
                    <a:ext cx="160" cy="20"/>
                  </a:xfrm>
                  <a:custGeom>
                    <a:avLst/>
                    <a:gdLst>
                      <a:gd name="T0" fmla="*/ 7 w 160"/>
                      <a:gd name="T1" fmla="*/ 0 h 20"/>
                      <a:gd name="T2" fmla="*/ 159 w 160"/>
                      <a:gd name="T3" fmla="*/ 0 h 20"/>
                      <a:gd name="T4" fmla="*/ 153 w 160"/>
                      <a:gd name="T5" fmla="*/ 19 h 20"/>
                      <a:gd name="T6" fmla="*/ 0 w 160"/>
                      <a:gd name="T7" fmla="*/ 19 h 20"/>
                      <a:gd name="T8" fmla="*/ 7 w 16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0"/>
                      <a:gd name="T16" fmla="*/ 0 h 20"/>
                      <a:gd name="T17" fmla="*/ 160 w 16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0" h="20">
                        <a:moveTo>
                          <a:pt x="7" y="0"/>
                        </a:moveTo>
                        <a:lnTo>
                          <a:pt x="159" y="0"/>
                        </a:lnTo>
                        <a:lnTo>
                          <a:pt x="153" y="19"/>
                        </a:lnTo>
                        <a:lnTo>
                          <a:pt x="0" y="19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39" name="Freeform 282"/>
                  <p:cNvSpPr>
                    <a:spLocks/>
                  </p:cNvSpPr>
                  <p:nvPr/>
                </p:nvSpPr>
                <p:spPr bwMode="auto">
                  <a:xfrm>
                    <a:off x="976" y="1913"/>
                    <a:ext cx="151" cy="22"/>
                  </a:xfrm>
                  <a:custGeom>
                    <a:avLst/>
                    <a:gdLst>
                      <a:gd name="T0" fmla="*/ 5 w 151"/>
                      <a:gd name="T1" fmla="*/ 0 h 22"/>
                      <a:gd name="T2" fmla="*/ 150 w 151"/>
                      <a:gd name="T3" fmla="*/ 0 h 22"/>
                      <a:gd name="T4" fmla="*/ 149 w 151"/>
                      <a:gd name="T5" fmla="*/ 21 h 22"/>
                      <a:gd name="T6" fmla="*/ 0 w 151"/>
                      <a:gd name="T7" fmla="*/ 21 h 22"/>
                      <a:gd name="T8" fmla="*/ 5 w 151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1"/>
                      <a:gd name="T16" fmla="*/ 0 h 22"/>
                      <a:gd name="T17" fmla="*/ 151 w 151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1" h="22">
                        <a:moveTo>
                          <a:pt x="5" y="0"/>
                        </a:moveTo>
                        <a:lnTo>
                          <a:pt x="150" y="0"/>
                        </a:lnTo>
                        <a:lnTo>
                          <a:pt x="149" y="21"/>
                        </a:lnTo>
                        <a:lnTo>
                          <a:pt x="0" y="21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0" name="Freeform 283"/>
                  <p:cNvSpPr>
                    <a:spLocks/>
                  </p:cNvSpPr>
                  <p:nvPr/>
                </p:nvSpPr>
                <p:spPr bwMode="auto">
                  <a:xfrm>
                    <a:off x="1156" y="1913"/>
                    <a:ext cx="154" cy="22"/>
                  </a:xfrm>
                  <a:custGeom>
                    <a:avLst/>
                    <a:gdLst>
                      <a:gd name="T0" fmla="*/ 1 w 154"/>
                      <a:gd name="T1" fmla="*/ 0 h 22"/>
                      <a:gd name="T2" fmla="*/ 153 w 154"/>
                      <a:gd name="T3" fmla="*/ 0 h 22"/>
                      <a:gd name="T4" fmla="*/ 153 w 154"/>
                      <a:gd name="T5" fmla="*/ 21 h 22"/>
                      <a:gd name="T6" fmla="*/ 0 w 154"/>
                      <a:gd name="T7" fmla="*/ 21 h 22"/>
                      <a:gd name="T8" fmla="*/ 1 w 154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4"/>
                      <a:gd name="T16" fmla="*/ 0 h 22"/>
                      <a:gd name="T17" fmla="*/ 154 w 154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4" h="22">
                        <a:moveTo>
                          <a:pt x="1" y="0"/>
                        </a:moveTo>
                        <a:lnTo>
                          <a:pt x="153" y="0"/>
                        </a:lnTo>
                        <a:lnTo>
                          <a:pt x="153" y="21"/>
                        </a:lnTo>
                        <a:lnTo>
                          <a:pt x="0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1" name="Freeform 284"/>
                  <p:cNvSpPr>
                    <a:spLocks/>
                  </p:cNvSpPr>
                  <p:nvPr/>
                </p:nvSpPr>
                <p:spPr bwMode="auto">
                  <a:xfrm>
                    <a:off x="1344" y="1913"/>
                    <a:ext cx="136" cy="23"/>
                  </a:xfrm>
                  <a:custGeom>
                    <a:avLst/>
                    <a:gdLst>
                      <a:gd name="T0" fmla="*/ 0 w 136"/>
                      <a:gd name="T1" fmla="*/ 0 h 23"/>
                      <a:gd name="T2" fmla="*/ 131 w 136"/>
                      <a:gd name="T3" fmla="*/ 0 h 23"/>
                      <a:gd name="T4" fmla="*/ 135 w 136"/>
                      <a:gd name="T5" fmla="*/ 22 h 23"/>
                      <a:gd name="T6" fmla="*/ 0 w 136"/>
                      <a:gd name="T7" fmla="*/ 22 h 23"/>
                      <a:gd name="T8" fmla="*/ 0 w 136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6"/>
                      <a:gd name="T16" fmla="*/ 0 h 23"/>
                      <a:gd name="T17" fmla="*/ 136 w 136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6" h="23">
                        <a:moveTo>
                          <a:pt x="0" y="0"/>
                        </a:moveTo>
                        <a:lnTo>
                          <a:pt x="131" y="0"/>
                        </a:lnTo>
                        <a:lnTo>
                          <a:pt x="135" y="2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2" name="Freeform 285"/>
                  <p:cNvSpPr>
                    <a:spLocks/>
                  </p:cNvSpPr>
                  <p:nvPr/>
                </p:nvSpPr>
                <p:spPr bwMode="auto">
                  <a:xfrm>
                    <a:off x="1511" y="1925"/>
                    <a:ext cx="169" cy="22"/>
                  </a:xfrm>
                  <a:custGeom>
                    <a:avLst/>
                    <a:gdLst>
                      <a:gd name="T0" fmla="*/ 0 w 169"/>
                      <a:gd name="T1" fmla="*/ 0 h 22"/>
                      <a:gd name="T2" fmla="*/ 153 w 169"/>
                      <a:gd name="T3" fmla="*/ 0 h 22"/>
                      <a:gd name="T4" fmla="*/ 168 w 169"/>
                      <a:gd name="T5" fmla="*/ 21 h 22"/>
                      <a:gd name="T6" fmla="*/ 7 w 169"/>
                      <a:gd name="T7" fmla="*/ 21 h 22"/>
                      <a:gd name="T8" fmla="*/ 0 w 16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9"/>
                      <a:gd name="T16" fmla="*/ 0 h 22"/>
                      <a:gd name="T17" fmla="*/ 169 w 16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9" h="22">
                        <a:moveTo>
                          <a:pt x="0" y="0"/>
                        </a:moveTo>
                        <a:lnTo>
                          <a:pt x="153" y="0"/>
                        </a:lnTo>
                        <a:lnTo>
                          <a:pt x="168" y="21"/>
                        </a:lnTo>
                        <a:lnTo>
                          <a:pt x="7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09" name="Group 286"/>
                <p:cNvGrpSpPr>
                  <a:grpSpLocks/>
                </p:cNvGrpSpPr>
                <p:nvPr/>
              </p:nvGrpSpPr>
              <p:grpSpPr bwMode="auto">
                <a:xfrm>
                  <a:off x="634" y="1952"/>
                  <a:ext cx="1057" cy="60"/>
                  <a:chOff x="634" y="1952"/>
                  <a:chExt cx="1057" cy="60"/>
                </a:xfrm>
              </p:grpSpPr>
              <p:grpSp>
                <p:nvGrpSpPr>
                  <p:cNvPr id="110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724" y="1955"/>
                    <a:ext cx="525" cy="51"/>
                    <a:chOff x="724" y="1955"/>
                    <a:chExt cx="525" cy="51"/>
                  </a:xfrm>
                </p:grpSpPr>
                <p:sp>
                  <p:nvSpPr>
                    <p:cNvPr id="133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4" y="1955"/>
                      <a:ext cx="49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34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6" y="1971"/>
                      <a:ext cx="5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35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1" y="1988"/>
                      <a:ext cx="4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36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1" y="2006"/>
                      <a:ext cx="5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111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34" y="1961"/>
                    <a:ext cx="87" cy="34"/>
                    <a:chOff x="634" y="1961"/>
                    <a:chExt cx="87" cy="34"/>
                  </a:xfrm>
                </p:grpSpPr>
                <p:sp>
                  <p:nvSpPr>
                    <p:cNvPr id="130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6" y="1961"/>
                      <a:ext cx="5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31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" y="1979"/>
                      <a:ext cx="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32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4" y="1995"/>
                      <a:ext cx="8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112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839" y="1952"/>
                    <a:ext cx="477" cy="55"/>
                    <a:chOff x="839" y="1952"/>
                    <a:chExt cx="477" cy="55"/>
                  </a:xfrm>
                </p:grpSpPr>
                <p:sp>
                  <p:nvSpPr>
                    <p:cNvPr id="124" name="Line 2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2006"/>
                      <a:ext cx="29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5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4" y="1952"/>
                      <a:ext cx="7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6" name="Line 2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1" y="1971"/>
                      <a:ext cx="5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7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988"/>
                      <a:ext cx="9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8" name="Line 3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9" y="2006"/>
                      <a:ext cx="4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9" name="Line 3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9" y="2007"/>
                      <a:ext cx="10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113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1340" y="1961"/>
                    <a:ext cx="150" cy="48"/>
                    <a:chOff x="1340" y="1961"/>
                    <a:chExt cx="150" cy="48"/>
                  </a:xfrm>
                </p:grpSpPr>
                <p:sp>
                  <p:nvSpPr>
                    <p:cNvPr id="121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0" y="1961"/>
                      <a:ext cx="14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2" name="Line 3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1" y="1983"/>
                      <a:ext cx="12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3" name="Line 3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1" y="2009"/>
                      <a:ext cx="12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114" name="Group 307"/>
                  <p:cNvGrpSpPr>
                    <a:grpSpLocks/>
                  </p:cNvGrpSpPr>
                  <p:nvPr/>
                </p:nvGrpSpPr>
                <p:grpSpPr bwMode="auto">
                  <a:xfrm>
                    <a:off x="1516" y="1961"/>
                    <a:ext cx="175" cy="51"/>
                    <a:chOff x="1516" y="1961"/>
                    <a:chExt cx="175" cy="51"/>
                  </a:xfrm>
                </p:grpSpPr>
                <p:sp>
                  <p:nvSpPr>
                    <p:cNvPr id="115" name="Line 3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9" y="1961"/>
                      <a:ext cx="13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16" name="Line 3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6" y="1980"/>
                      <a:ext cx="10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17" name="Line 3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9" y="1995"/>
                      <a:ext cx="1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18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4" y="2012"/>
                      <a:ext cx="12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19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46" y="1982"/>
                      <a:ext cx="3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20" name="Line 3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9" y="2003"/>
                      <a:ext cx="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97" name="Group 314"/>
              <p:cNvGrpSpPr>
                <a:grpSpLocks/>
              </p:cNvGrpSpPr>
              <p:nvPr/>
            </p:nvGrpSpPr>
            <p:grpSpPr bwMode="auto">
              <a:xfrm>
                <a:off x="1040" y="1643"/>
                <a:ext cx="475" cy="88"/>
                <a:chOff x="907" y="1524"/>
                <a:chExt cx="557" cy="112"/>
              </a:xfrm>
            </p:grpSpPr>
            <p:grpSp>
              <p:nvGrpSpPr>
                <p:cNvPr id="103" name="Group 315"/>
                <p:cNvGrpSpPr>
                  <a:grpSpLocks/>
                </p:cNvGrpSpPr>
                <p:nvPr/>
              </p:nvGrpSpPr>
              <p:grpSpPr bwMode="auto">
                <a:xfrm>
                  <a:off x="907" y="1559"/>
                  <a:ext cx="557" cy="77"/>
                  <a:chOff x="907" y="1559"/>
                  <a:chExt cx="557" cy="77"/>
                </a:xfrm>
              </p:grpSpPr>
              <p:sp>
                <p:nvSpPr>
                  <p:cNvPr id="105" name="Freeform 316"/>
                  <p:cNvSpPr>
                    <a:spLocks/>
                  </p:cNvSpPr>
                  <p:nvPr/>
                </p:nvSpPr>
                <p:spPr bwMode="auto">
                  <a:xfrm>
                    <a:off x="907" y="1559"/>
                    <a:ext cx="557" cy="44"/>
                  </a:xfrm>
                  <a:custGeom>
                    <a:avLst/>
                    <a:gdLst>
                      <a:gd name="T0" fmla="*/ 0 w 557"/>
                      <a:gd name="T1" fmla="*/ 43 h 44"/>
                      <a:gd name="T2" fmla="*/ 556 w 557"/>
                      <a:gd name="T3" fmla="*/ 43 h 44"/>
                      <a:gd name="T4" fmla="*/ 524 w 557"/>
                      <a:gd name="T5" fmla="*/ 0 h 44"/>
                      <a:gd name="T6" fmla="*/ 33 w 557"/>
                      <a:gd name="T7" fmla="*/ 0 h 44"/>
                      <a:gd name="T8" fmla="*/ 0 w 557"/>
                      <a:gd name="T9" fmla="*/ 43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57"/>
                      <a:gd name="T16" fmla="*/ 0 h 44"/>
                      <a:gd name="T17" fmla="*/ 557 w 557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57" h="44">
                        <a:moveTo>
                          <a:pt x="0" y="43"/>
                        </a:moveTo>
                        <a:lnTo>
                          <a:pt x="556" y="43"/>
                        </a:lnTo>
                        <a:lnTo>
                          <a:pt x="524" y="0"/>
                        </a:lnTo>
                        <a:lnTo>
                          <a:pt x="33" y="0"/>
                        </a:lnTo>
                        <a:lnTo>
                          <a:pt x="0" y="4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06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911" y="1605"/>
                    <a:ext cx="546" cy="31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104" name="Freeform 318"/>
                <p:cNvSpPr>
                  <a:spLocks/>
                </p:cNvSpPr>
                <p:nvPr/>
              </p:nvSpPr>
              <p:spPr bwMode="auto">
                <a:xfrm>
                  <a:off x="1037" y="1524"/>
                  <a:ext cx="295" cy="78"/>
                </a:xfrm>
                <a:custGeom>
                  <a:avLst/>
                  <a:gdLst>
                    <a:gd name="T0" fmla="*/ 0 w 295"/>
                    <a:gd name="T1" fmla="*/ 43 h 78"/>
                    <a:gd name="T2" fmla="*/ 0 w 295"/>
                    <a:gd name="T3" fmla="*/ 0 h 78"/>
                    <a:gd name="T4" fmla="*/ 294 w 295"/>
                    <a:gd name="T5" fmla="*/ 0 h 78"/>
                    <a:gd name="T6" fmla="*/ 294 w 295"/>
                    <a:gd name="T7" fmla="*/ 44 h 78"/>
                    <a:gd name="T8" fmla="*/ 292 w 295"/>
                    <a:gd name="T9" fmla="*/ 49 h 78"/>
                    <a:gd name="T10" fmla="*/ 290 w 295"/>
                    <a:gd name="T11" fmla="*/ 52 h 78"/>
                    <a:gd name="T12" fmla="*/ 284 w 295"/>
                    <a:gd name="T13" fmla="*/ 56 h 78"/>
                    <a:gd name="T14" fmla="*/ 278 w 295"/>
                    <a:gd name="T15" fmla="*/ 59 h 78"/>
                    <a:gd name="T16" fmla="*/ 270 w 295"/>
                    <a:gd name="T17" fmla="*/ 62 h 78"/>
                    <a:gd name="T18" fmla="*/ 262 w 295"/>
                    <a:gd name="T19" fmla="*/ 65 h 78"/>
                    <a:gd name="T20" fmla="*/ 252 w 295"/>
                    <a:gd name="T21" fmla="*/ 67 h 78"/>
                    <a:gd name="T22" fmla="*/ 241 w 295"/>
                    <a:gd name="T23" fmla="*/ 69 h 78"/>
                    <a:gd name="T24" fmla="*/ 232 w 295"/>
                    <a:gd name="T25" fmla="*/ 71 h 78"/>
                    <a:gd name="T26" fmla="*/ 216 w 295"/>
                    <a:gd name="T27" fmla="*/ 73 h 78"/>
                    <a:gd name="T28" fmla="*/ 204 w 295"/>
                    <a:gd name="T29" fmla="*/ 74 h 78"/>
                    <a:gd name="T30" fmla="*/ 191 w 295"/>
                    <a:gd name="T31" fmla="*/ 76 h 78"/>
                    <a:gd name="T32" fmla="*/ 177 w 295"/>
                    <a:gd name="T33" fmla="*/ 76 h 78"/>
                    <a:gd name="T34" fmla="*/ 160 w 295"/>
                    <a:gd name="T35" fmla="*/ 77 h 78"/>
                    <a:gd name="T36" fmla="*/ 139 w 295"/>
                    <a:gd name="T37" fmla="*/ 77 h 78"/>
                    <a:gd name="T38" fmla="*/ 120 w 295"/>
                    <a:gd name="T39" fmla="*/ 76 h 78"/>
                    <a:gd name="T40" fmla="*/ 103 w 295"/>
                    <a:gd name="T41" fmla="*/ 76 h 78"/>
                    <a:gd name="T42" fmla="*/ 86 w 295"/>
                    <a:gd name="T43" fmla="*/ 74 h 78"/>
                    <a:gd name="T44" fmla="*/ 72 w 295"/>
                    <a:gd name="T45" fmla="*/ 73 h 78"/>
                    <a:gd name="T46" fmla="*/ 62 w 295"/>
                    <a:gd name="T47" fmla="*/ 71 h 78"/>
                    <a:gd name="T48" fmla="*/ 48 w 295"/>
                    <a:gd name="T49" fmla="*/ 68 h 78"/>
                    <a:gd name="T50" fmla="*/ 37 w 295"/>
                    <a:gd name="T51" fmla="*/ 66 h 78"/>
                    <a:gd name="T52" fmla="*/ 27 w 295"/>
                    <a:gd name="T53" fmla="*/ 63 h 78"/>
                    <a:gd name="T54" fmla="*/ 18 w 295"/>
                    <a:gd name="T55" fmla="*/ 59 h 78"/>
                    <a:gd name="T56" fmla="*/ 12 w 295"/>
                    <a:gd name="T57" fmla="*/ 57 h 78"/>
                    <a:gd name="T58" fmla="*/ 8 w 295"/>
                    <a:gd name="T59" fmla="*/ 54 h 78"/>
                    <a:gd name="T60" fmla="*/ 4 w 295"/>
                    <a:gd name="T61" fmla="*/ 51 h 78"/>
                    <a:gd name="T62" fmla="*/ 2 w 295"/>
                    <a:gd name="T63" fmla="*/ 48 h 78"/>
                    <a:gd name="T64" fmla="*/ 0 w 295"/>
                    <a:gd name="T65" fmla="*/ 43 h 7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95"/>
                    <a:gd name="T100" fmla="*/ 0 h 78"/>
                    <a:gd name="T101" fmla="*/ 295 w 295"/>
                    <a:gd name="T102" fmla="*/ 78 h 7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95" h="78">
                      <a:moveTo>
                        <a:pt x="0" y="43"/>
                      </a:moveTo>
                      <a:lnTo>
                        <a:pt x="0" y="0"/>
                      </a:lnTo>
                      <a:lnTo>
                        <a:pt x="294" y="0"/>
                      </a:lnTo>
                      <a:lnTo>
                        <a:pt x="294" y="44"/>
                      </a:lnTo>
                      <a:lnTo>
                        <a:pt x="292" y="49"/>
                      </a:lnTo>
                      <a:lnTo>
                        <a:pt x="290" y="52"/>
                      </a:lnTo>
                      <a:lnTo>
                        <a:pt x="284" y="56"/>
                      </a:lnTo>
                      <a:lnTo>
                        <a:pt x="278" y="59"/>
                      </a:lnTo>
                      <a:lnTo>
                        <a:pt x="270" y="62"/>
                      </a:lnTo>
                      <a:lnTo>
                        <a:pt x="262" y="65"/>
                      </a:lnTo>
                      <a:lnTo>
                        <a:pt x="252" y="67"/>
                      </a:lnTo>
                      <a:lnTo>
                        <a:pt x="241" y="69"/>
                      </a:lnTo>
                      <a:lnTo>
                        <a:pt x="232" y="71"/>
                      </a:lnTo>
                      <a:lnTo>
                        <a:pt x="216" y="73"/>
                      </a:lnTo>
                      <a:lnTo>
                        <a:pt x="204" y="74"/>
                      </a:lnTo>
                      <a:lnTo>
                        <a:pt x="191" y="76"/>
                      </a:lnTo>
                      <a:lnTo>
                        <a:pt x="177" y="76"/>
                      </a:lnTo>
                      <a:lnTo>
                        <a:pt x="160" y="77"/>
                      </a:lnTo>
                      <a:lnTo>
                        <a:pt x="139" y="77"/>
                      </a:lnTo>
                      <a:lnTo>
                        <a:pt x="120" y="76"/>
                      </a:lnTo>
                      <a:lnTo>
                        <a:pt x="103" y="76"/>
                      </a:lnTo>
                      <a:lnTo>
                        <a:pt x="86" y="74"/>
                      </a:lnTo>
                      <a:lnTo>
                        <a:pt x="72" y="73"/>
                      </a:lnTo>
                      <a:lnTo>
                        <a:pt x="62" y="71"/>
                      </a:lnTo>
                      <a:lnTo>
                        <a:pt x="48" y="68"/>
                      </a:lnTo>
                      <a:lnTo>
                        <a:pt x="37" y="66"/>
                      </a:lnTo>
                      <a:lnTo>
                        <a:pt x="27" y="63"/>
                      </a:lnTo>
                      <a:lnTo>
                        <a:pt x="18" y="59"/>
                      </a:lnTo>
                      <a:lnTo>
                        <a:pt x="12" y="57"/>
                      </a:lnTo>
                      <a:lnTo>
                        <a:pt x="8" y="54"/>
                      </a:lnTo>
                      <a:lnTo>
                        <a:pt x="4" y="51"/>
                      </a:lnTo>
                      <a:lnTo>
                        <a:pt x="2" y="48"/>
                      </a:lnTo>
                      <a:lnTo>
                        <a:pt x="0" y="43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/>
                  <a:endParaRPr lang="ko-KR" altLang="en-US" sz="13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8" name="AutoShape 319"/>
              <p:cNvSpPr>
                <a:spLocks noChangeArrowheads="1"/>
              </p:cNvSpPr>
              <p:nvPr/>
            </p:nvSpPr>
            <p:spPr bwMode="auto">
              <a:xfrm>
                <a:off x="986" y="1248"/>
                <a:ext cx="581" cy="404"/>
              </a:xfrm>
              <a:prstGeom prst="roundRect">
                <a:avLst>
                  <a:gd name="adj" fmla="val 12250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AutoShape 320"/>
              <p:cNvSpPr>
                <a:spLocks noChangeArrowheads="1"/>
              </p:cNvSpPr>
              <p:nvPr/>
            </p:nvSpPr>
            <p:spPr bwMode="auto">
              <a:xfrm>
                <a:off x="1052" y="1293"/>
                <a:ext cx="449" cy="313"/>
              </a:xfrm>
              <a:prstGeom prst="roundRect">
                <a:avLst>
                  <a:gd name="adj" fmla="val 12167"/>
                </a:avLst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0" name="AutoShape 321"/>
              <p:cNvSpPr>
                <a:spLocks noChangeArrowheads="1"/>
              </p:cNvSpPr>
              <p:nvPr/>
            </p:nvSpPr>
            <p:spPr bwMode="auto">
              <a:xfrm>
                <a:off x="1077" y="1311"/>
                <a:ext cx="398" cy="277"/>
              </a:xfrm>
              <a:prstGeom prst="roundRect">
                <a:avLst>
                  <a:gd name="adj" fmla="val 12199"/>
                </a:avLst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1" name="Rectangle 322"/>
              <p:cNvSpPr>
                <a:spLocks noChangeArrowheads="1"/>
              </p:cNvSpPr>
              <p:nvPr/>
            </p:nvSpPr>
            <p:spPr bwMode="auto">
              <a:xfrm flipV="1">
                <a:off x="1478" y="1632"/>
                <a:ext cx="10" cy="1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aphicFrame>
            <p:nvGraphicFramePr>
              <p:cNvPr id="102" name="Object 323"/>
              <p:cNvGraphicFramePr>
                <a:graphicFrameLocks/>
              </p:cNvGraphicFramePr>
              <p:nvPr/>
            </p:nvGraphicFramePr>
            <p:xfrm>
              <a:off x="1085" y="1316"/>
              <a:ext cx="370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" name="문서" r:id="rId4" imgW="9752381" imgH="7314286" progId="Word.Document.8">
                      <p:embed/>
                    </p:oleObj>
                  </mc:Choice>
                  <mc:Fallback>
                    <p:oleObj name="문서" r:id="rId4" imgW="9752381" imgH="7314286" progId="Word.Documen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5" y="1316"/>
                            <a:ext cx="370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0" name="Line 324"/>
            <p:cNvSpPr>
              <a:spLocks noChangeShapeType="1"/>
            </p:cNvSpPr>
            <p:nvPr/>
          </p:nvSpPr>
          <p:spPr bwMode="auto">
            <a:xfrm>
              <a:off x="1041402" y="3065463"/>
              <a:ext cx="6391029" cy="238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" name="Rectangle 325"/>
            <p:cNvSpPr>
              <a:spLocks noChangeArrowheads="1"/>
            </p:cNvSpPr>
            <p:nvPr/>
          </p:nvSpPr>
          <p:spPr bwMode="auto">
            <a:xfrm>
              <a:off x="3440345" y="1411635"/>
              <a:ext cx="1163760" cy="266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8890" tIns="42858" rIns="88890" bIns="42858">
              <a:spAutoFit/>
            </a:bodyPr>
            <a:lstStyle/>
            <a:p>
              <a:pPr algn="ctr" defTabSz="876203" eaLnBrk="0" latinLnBrk="0" hangingPunct="0">
                <a:lnSpc>
                  <a:spcPct val="90000"/>
                </a:lnSpc>
              </a:pPr>
              <a:r>
                <a:rPr kumimoji="0" lang="en-US" altLang="ko-KR" sz="1300" b="1" u="sng" dirty="0" smtClean="0">
                  <a:solidFill>
                    <a:srgbClr val="FF33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Clients (C/S)</a:t>
              </a:r>
              <a:endParaRPr kumimoji="0" lang="en-US" altLang="ko-KR" sz="1300" b="1" u="sng" dirty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32" name="Rectangle 326"/>
            <p:cNvSpPr>
              <a:spLocks noChangeArrowheads="1"/>
            </p:cNvSpPr>
            <p:nvPr/>
          </p:nvSpPr>
          <p:spPr bwMode="auto">
            <a:xfrm>
              <a:off x="5681664" y="2816438"/>
              <a:ext cx="1126571" cy="21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8890" tIns="42858" rIns="88890" bIns="42858">
              <a:spAutoFit/>
            </a:bodyPr>
            <a:lstStyle/>
            <a:p>
              <a:pPr algn="ctr" defTabSz="876203" eaLnBrk="0" latinLnBrk="0" hangingPunct="0">
                <a:lnSpc>
                  <a:spcPct val="90000"/>
                </a:lnSpc>
              </a:pPr>
              <a:r>
                <a:rPr kumimoji="0" lang="en-US" altLang="ko-KR" sz="900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LAN /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WAN</a:t>
              </a:r>
              <a:endParaRPr kumimoji="0" lang="en-US" altLang="ko-KR" sz="900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33" name="Line 327"/>
            <p:cNvSpPr>
              <a:spLocks noChangeShapeType="1"/>
            </p:cNvSpPr>
            <p:nvPr/>
          </p:nvSpPr>
          <p:spPr bwMode="auto">
            <a:xfrm>
              <a:off x="1041400" y="5118100"/>
              <a:ext cx="662305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4" name="Rectangle 328"/>
            <p:cNvSpPr>
              <a:spLocks noChangeArrowheads="1"/>
            </p:cNvSpPr>
            <p:nvPr/>
          </p:nvSpPr>
          <p:spPr bwMode="auto">
            <a:xfrm>
              <a:off x="2627314" y="3283845"/>
              <a:ext cx="3626869" cy="98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8890" tIns="42858" rIns="88890" bIns="42858">
              <a:spAutoFit/>
            </a:bodyPr>
            <a:lstStyle/>
            <a:p>
              <a:pPr defTabSz="876203" eaLnBrk="0" latinLnBrk="0" hangingPunct="0">
                <a:lnSpc>
                  <a:spcPct val="90000"/>
                </a:lnSpc>
                <a:tabLst>
                  <a:tab pos="106351" algn="l"/>
                </a:tabLst>
              </a:pPr>
              <a:r>
                <a:rPr kumimoji="0" lang="en-US" altLang="ko-KR" sz="1300" b="1" u="sng" dirty="0">
                  <a:solidFill>
                    <a:srgbClr val="FF33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PI Home</a:t>
              </a:r>
              <a:r>
                <a:rPr kumimoji="0" lang="en-US" altLang="ko-KR" sz="1300" b="1" u="sng" dirty="0">
                  <a:solidFill>
                    <a:srgbClr val="6600CC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endParaRPr kumimoji="0" lang="en-US" altLang="ko-KR" sz="1300" u="sng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defTabSz="876203" eaLnBrk="0" latinLnBrk="0" hangingPunct="0">
                <a:lnSpc>
                  <a:spcPct val="90000"/>
                </a:lnSpc>
                <a:tabLst>
                  <a:tab pos="106351" algn="l"/>
                </a:tabLst>
              </a:pPr>
              <a:r>
                <a:rPr kumimoji="0" lang="en-US" altLang="ko-KR" sz="1300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 </a:t>
              </a:r>
            </a:p>
            <a:p>
              <a:pPr defTabSz="876203" eaLnBrk="0" latinLnBrk="0" hangingPunct="0">
                <a:lnSpc>
                  <a:spcPct val="90000"/>
                </a:lnSpc>
                <a:buFontTx/>
                <a:buChar char="•"/>
                <a:tabLst>
                  <a:tab pos="106351" algn="l"/>
                </a:tabLst>
              </a:pPr>
              <a:r>
                <a:rPr kumimoji="0" lang="en-US" altLang="ko-KR" sz="1300" dirty="0">
                  <a:solidFill>
                    <a:srgbClr val="6600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PI Server  </a:t>
              </a:r>
            </a:p>
            <a:p>
              <a:pPr defTabSz="876203" eaLnBrk="0" latinLnBrk="0" hangingPunct="0">
                <a:lnSpc>
                  <a:spcPct val="90000"/>
                </a:lnSpc>
                <a:buFontTx/>
                <a:buChar char="•"/>
                <a:tabLst>
                  <a:tab pos="106351" algn="l"/>
                </a:tabLst>
              </a:pPr>
              <a:r>
                <a:rPr kumimoji="0" lang="en-US" altLang="ko-KR" sz="1300" dirty="0">
                  <a:solidFill>
                    <a:srgbClr val="6600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Win </a:t>
              </a:r>
              <a:r>
                <a:rPr kumimoji="0" lang="en-US" altLang="ko-KR" sz="1300" dirty="0" smtClean="0">
                  <a:solidFill>
                    <a:srgbClr val="6600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Server</a:t>
              </a:r>
              <a:endParaRPr kumimoji="0" lang="en-US" altLang="ko-KR" sz="1300" dirty="0">
                <a:solidFill>
                  <a:srgbClr val="6600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defTabSz="876203" eaLnBrk="0" latinLnBrk="0" hangingPunct="0">
                <a:lnSpc>
                  <a:spcPct val="90000"/>
                </a:lnSpc>
                <a:buFontTx/>
                <a:buChar char="•"/>
                <a:tabLst>
                  <a:tab pos="106351" algn="l"/>
                </a:tabLst>
              </a:pPr>
              <a:r>
                <a:rPr kumimoji="0" lang="en-US" altLang="ko-KR" sz="1300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	                </a:t>
              </a:r>
            </a:p>
          </p:txBody>
        </p:sp>
        <p:sp>
          <p:nvSpPr>
            <p:cNvPr id="335" name="Rectangle 329"/>
            <p:cNvSpPr>
              <a:spLocks noChangeArrowheads="1"/>
            </p:cNvSpPr>
            <p:nvPr/>
          </p:nvSpPr>
          <p:spPr bwMode="auto">
            <a:xfrm>
              <a:off x="7638371" y="4025156"/>
              <a:ext cx="2653728" cy="266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8890" tIns="42858" rIns="88890" bIns="42858">
              <a:spAutoFit/>
            </a:bodyPr>
            <a:lstStyle/>
            <a:p>
              <a:pPr defTabSz="876203" eaLnBrk="0" latinLnBrk="0" hangingPunct="0">
                <a:lnSpc>
                  <a:spcPct val="90000"/>
                </a:lnSpc>
                <a:tabLst>
                  <a:tab pos="106351" algn="l"/>
                </a:tabLst>
              </a:pPr>
              <a:r>
                <a:rPr kumimoji="0" lang="en-US" altLang="ko-KR" sz="1300" b="1" u="sng" dirty="0" smtClean="0">
                  <a:solidFill>
                    <a:srgbClr val="FF33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Node</a:t>
              </a:r>
              <a:r>
                <a:rPr kumimoji="0" lang="en-US" altLang="ko-KR" sz="13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  </a:t>
              </a:r>
              <a:r>
                <a:rPr kumimoji="0" lang="en-US" altLang="ko-KR" sz="1300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	</a:t>
              </a:r>
              <a:endParaRPr kumimoji="0" lang="en-US" altLang="ko-KR" sz="1300" dirty="0">
                <a:solidFill>
                  <a:srgbClr val="6600CC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36" name="Line 330"/>
            <p:cNvSpPr>
              <a:spLocks noChangeShapeType="1"/>
            </p:cNvSpPr>
            <p:nvPr/>
          </p:nvSpPr>
          <p:spPr bwMode="auto">
            <a:xfrm>
              <a:off x="4043365" y="5876131"/>
              <a:ext cx="3621087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7" name="Oval 331"/>
            <p:cNvSpPr>
              <a:spLocks noChangeArrowheads="1"/>
            </p:cNvSpPr>
            <p:nvPr/>
          </p:nvSpPr>
          <p:spPr bwMode="auto">
            <a:xfrm>
              <a:off x="6617605" y="5012035"/>
              <a:ext cx="381261" cy="989694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r"/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" name="Rectangle 332"/>
            <p:cNvSpPr>
              <a:spLocks noChangeArrowheads="1"/>
            </p:cNvSpPr>
            <p:nvPr/>
          </p:nvSpPr>
          <p:spPr bwMode="auto">
            <a:xfrm>
              <a:off x="6993690" y="5455555"/>
              <a:ext cx="4469672" cy="225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8890" tIns="42858" rIns="88890" bIns="42858">
              <a:spAutoFit/>
            </a:bodyPr>
            <a:lstStyle/>
            <a:p>
              <a:pPr defTabSz="876203" eaLnBrk="0" latinLnBrk="0" hangingPunct="0">
                <a:lnSpc>
                  <a:spcPct val="9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Gateway</a:t>
              </a:r>
              <a:endParaRPr kumimoji="0" lang="en-US" altLang="ko-KR" sz="1000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aphicFrame>
          <p:nvGraphicFramePr>
            <p:cNvPr id="339" name="Object 333"/>
            <p:cNvGraphicFramePr>
              <a:graphicFrameLocks/>
            </p:cNvGraphicFramePr>
            <p:nvPr>
              <p:extLst/>
            </p:nvPr>
          </p:nvGraphicFramePr>
          <p:xfrm>
            <a:off x="3992564" y="5394350"/>
            <a:ext cx="1506537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클립" r:id="rId6" imgW="3984480" imgH="4143240" progId="">
                    <p:embed/>
                  </p:oleObj>
                </mc:Choice>
                <mc:Fallback>
                  <p:oleObj name="클립" r:id="rId6" imgW="3984480" imgH="414324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564" y="5394350"/>
                          <a:ext cx="1506537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0" name="Rectangle 334"/>
            <p:cNvSpPr>
              <a:spLocks noChangeArrowheads="1"/>
            </p:cNvSpPr>
            <p:nvPr/>
          </p:nvSpPr>
          <p:spPr bwMode="auto">
            <a:xfrm>
              <a:off x="5017741" y="6408944"/>
              <a:ext cx="727743" cy="29302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none" lIns="92065" tIns="46033" rIns="92065" bIns="46033" anchor="ctr">
              <a:spAutoFit/>
            </a:bodyPr>
            <a:lstStyle/>
            <a:p>
              <a:pPr algn="ctr" eaLnBrk="0" latinLnBrk="0" hangingPunct="0"/>
              <a:r>
                <a:rPr kumimoji="0" lang="en-US" altLang="ko-KR" sz="1300" b="1" dirty="0" smtClean="0">
                  <a:solidFill>
                    <a:srgbClr val="6600CC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Legacy</a:t>
              </a:r>
              <a:endParaRPr kumimoji="0" lang="ko-KR" altLang="en-US" sz="1300" b="1" dirty="0">
                <a:solidFill>
                  <a:srgbClr val="6600CC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341" name="Group 335"/>
            <p:cNvGrpSpPr>
              <a:grpSpLocks/>
            </p:cNvGrpSpPr>
            <p:nvPr/>
          </p:nvGrpSpPr>
          <p:grpSpPr bwMode="auto">
            <a:xfrm>
              <a:off x="3190876" y="2052639"/>
              <a:ext cx="1119189" cy="808038"/>
              <a:chOff x="720" y="1248"/>
              <a:chExt cx="1090" cy="829"/>
            </a:xfrm>
          </p:grpSpPr>
          <p:grpSp>
            <p:nvGrpSpPr>
              <p:cNvPr id="342" name="Group 336"/>
              <p:cNvGrpSpPr>
                <a:grpSpLocks/>
              </p:cNvGrpSpPr>
              <p:nvPr/>
            </p:nvGrpSpPr>
            <p:grpSpPr bwMode="auto">
              <a:xfrm>
                <a:off x="932" y="1689"/>
                <a:ext cx="692" cy="259"/>
                <a:chOff x="780" y="1583"/>
                <a:chExt cx="812" cy="330"/>
              </a:xfrm>
            </p:grpSpPr>
            <p:grpSp>
              <p:nvGrpSpPr>
                <p:cNvPr id="393" name="Group 337"/>
                <p:cNvGrpSpPr>
                  <a:grpSpLocks/>
                </p:cNvGrpSpPr>
                <p:nvPr/>
              </p:nvGrpSpPr>
              <p:grpSpPr bwMode="auto">
                <a:xfrm>
                  <a:off x="780" y="1583"/>
                  <a:ext cx="812" cy="330"/>
                  <a:chOff x="780" y="1583"/>
                  <a:chExt cx="812" cy="330"/>
                </a:xfrm>
              </p:grpSpPr>
              <p:grpSp>
                <p:nvGrpSpPr>
                  <p:cNvPr id="439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780" y="1583"/>
                    <a:ext cx="812" cy="330"/>
                    <a:chOff x="780" y="1583"/>
                    <a:chExt cx="812" cy="330"/>
                  </a:xfrm>
                </p:grpSpPr>
                <p:grpSp>
                  <p:nvGrpSpPr>
                    <p:cNvPr id="445" name="Group 3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" y="1583"/>
                      <a:ext cx="812" cy="330"/>
                      <a:chOff x="780" y="1583"/>
                      <a:chExt cx="812" cy="330"/>
                    </a:xfrm>
                  </p:grpSpPr>
                  <p:grpSp>
                    <p:nvGrpSpPr>
                      <p:cNvPr id="573" name="Group 3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80" y="1583"/>
                        <a:ext cx="812" cy="330"/>
                        <a:chOff x="780" y="1583"/>
                        <a:chExt cx="812" cy="330"/>
                      </a:xfrm>
                    </p:grpSpPr>
                    <p:sp>
                      <p:nvSpPr>
                        <p:cNvPr id="575" name="Rectangle 3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1" y="1665"/>
                          <a:ext cx="806" cy="248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576" name="Freeform 3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0" y="1583"/>
                          <a:ext cx="812" cy="79"/>
                        </a:xfrm>
                        <a:custGeom>
                          <a:avLst/>
                          <a:gdLst>
                            <a:gd name="T0" fmla="*/ 0 w 812"/>
                            <a:gd name="T1" fmla="*/ 78 h 79"/>
                            <a:gd name="T2" fmla="*/ 811 w 812"/>
                            <a:gd name="T3" fmla="*/ 78 h 79"/>
                            <a:gd name="T4" fmla="*/ 734 w 812"/>
                            <a:gd name="T5" fmla="*/ 0 h 79"/>
                            <a:gd name="T6" fmla="*/ 86 w 812"/>
                            <a:gd name="T7" fmla="*/ 0 h 79"/>
                            <a:gd name="T8" fmla="*/ 0 w 812"/>
                            <a:gd name="T9" fmla="*/ 78 h 7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12"/>
                            <a:gd name="T16" fmla="*/ 0 h 79"/>
                            <a:gd name="T17" fmla="*/ 812 w 812"/>
                            <a:gd name="T18" fmla="*/ 79 h 79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12" h="79">
                              <a:moveTo>
                                <a:pt x="0" y="78"/>
                              </a:moveTo>
                              <a:lnTo>
                                <a:pt x="811" y="78"/>
                              </a:lnTo>
                              <a:lnTo>
                                <a:pt x="734" y="0"/>
                              </a:lnTo>
                              <a:lnTo>
                                <a:pt x="86" y="0"/>
                              </a:lnTo>
                              <a:lnTo>
                                <a:pt x="0" y="7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574" name="Line 3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4" y="1647"/>
                        <a:ext cx="78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lang="ko-KR" altLang="en-US" sz="1300">
                          <a:latin typeface="맑은 고딕" pitchFamily="50" charset="-127"/>
                          <a:ea typeface="맑은 고딕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446" name="Group 3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1" y="1851"/>
                      <a:ext cx="775" cy="54"/>
                      <a:chOff x="811" y="1851"/>
                      <a:chExt cx="775" cy="54"/>
                    </a:xfrm>
                  </p:grpSpPr>
                  <p:grpSp>
                    <p:nvGrpSpPr>
                      <p:cNvPr id="447" name="Group 3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1" y="1851"/>
                        <a:ext cx="392" cy="54"/>
                        <a:chOff x="811" y="1851"/>
                        <a:chExt cx="392" cy="54"/>
                      </a:xfrm>
                    </p:grpSpPr>
                    <p:grpSp>
                      <p:nvGrpSpPr>
                        <p:cNvPr id="511" name="Group 3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11" y="1853"/>
                          <a:ext cx="197" cy="52"/>
                          <a:chOff x="811" y="1853"/>
                          <a:chExt cx="197" cy="52"/>
                        </a:xfrm>
                      </p:grpSpPr>
                      <p:grpSp>
                        <p:nvGrpSpPr>
                          <p:cNvPr id="543" name="Group 3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11" y="1853"/>
                            <a:ext cx="102" cy="52"/>
                            <a:chOff x="811" y="1853"/>
                            <a:chExt cx="102" cy="52"/>
                          </a:xfrm>
                        </p:grpSpPr>
                        <p:grpSp>
                          <p:nvGrpSpPr>
                            <p:cNvPr id="559" name="Group 34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11" y="1853"/>
                              <a:ext cx="55" cy="52"/>
                              <a:chOff x="811" y="1853"/>
                              <a:chExt cx="55" cy="52"/>
                            </a:xfrm>
                          </p:grpSpPr>
                          <p:grpSp>
                            <p:nvGrpSpPr>
                              <p:cNvPr id="567" name="Group 3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11" y="1853"/>
                                <a:ext cx="30" cy="52"/>
                                <a:chOff x="811" y="1853"/>
                                <a:chExt cx="30" cy="52"/>
                              </a:xfrm>
                            </p:grpSpPr>
                            <p:sp>
                              <p:nvSpPr>
                                <p:cNvPr id="571" name="Freeform 3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1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72" name="Freeform 3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24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68" name="Group 3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36" y="1853"/>
                                <a:ext cx="30" cy="52"/>
                                <a:chOff x="836" y="1853"/>
                                <a:chExt cx="30" cy="52"/>
                              </a:xfrm>
                            </p:grpSpPr>
                            <p:sp>
                              <p:nvSpPr>
                                <p:cNvPr id="569" name="Freeform 3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3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70" name="Freeform 3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4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560" name="Group 35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59" y="1853"/>
                              <a:ext cx="54" cy="52"/>
                              <a:chOff x="859" y="1853"/>
                              <a:chExt cx="54" cy="52"/>
                            </a:xfrm>
                          </p:grpSpPr>
                          <p:grpSp>
                            <p:nvGrpSpPr>
                              <p:cNvPr id="561" name="Group 35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59" y="1853"/>
                                <a:ext cx="29" cy="52"/>
                                <a:chOff x="859" y="1853"/>
                                <a:chExt cx="29" cy="52"/>
                              </a:xfrm>
                            </p:grpSpPr>
                            <p:sp>
                              <p:nvSpPr>
                                <p:cNvPr id="565" name="Freeform 3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5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66" name="Freeform 3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7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62" name="Group 3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83" y="1853"/>
                                <a:ext cx="30" cy="52"/>
                                <a:chOff x="883" y="1853"/>
                                <a:chExt cx="30" cy="52"/>
                              </a:xfrm>
                            </p:grpSpPr>
                            <p:sp>
                              <p:nvSpPr>
                                <p:cNvPr id="563" name="Freeform 3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83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64" name="Freeform 3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9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544" name="Group 3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07" y="1853"/>
                            <a:ext cx="101" cy="52"/>
                            <a:chOff x="907" y="1853"/>
                            <a:chExt cx="101" cy="52"/>
                          </a:xfrm>
                        </p:grpSpPr>
                        <p:grpSp>
                          <p:nvGrpSpPr>
                            <p:cNvPr id="545" name="Group 36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07" y="1853"/>
                              <a:ext cx="53" cy="52"/>
                              <a:chOff x="907" y="1853"/>
                              <a:chExt cx="53" cy="52"/>
                            </a:xfrm>
                          </p:grpSpPr>
                          <p:grpSp>
                            <p:nvGrpSpPr>
                              <p:cNvPr id="553" name="Group 3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07" y="1853"/>
                                <a:ext cx="29" cy="52"/>
                                <a:chOff x="907" y="1853"/>
                                <a:chExt cx="29" cy="52"/>
                              </a:xfrm>
                            </p:grpSpPr>
                            <p:sp>
                              <p:nvSpPr>
                                <p:cNvPr id="557" name="Freeform 3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07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58" name="Freeform 3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1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54" name="Group 36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31" y="1853"/>
                                <a:ext cx="29" cy="52"/>
                                <a:chOff x="931" y="1853"/>
                                <a:chExt cx="29" cy="52"/>
                              </a:xfrm>
                            </p:grpSpPr>
                            <p:sp>
                              <p:nvSpPr>
                                <p:cNvPr id="555" name="Freeform 3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3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56" name="Freeform 3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43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546" name="Group 37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56" y="1853"/>
                              <a:ext cx="52" cy="52"/>
                              <a:chOff x="956" y="1853"/>
                              <a:chExt cx="52" cy="52"/>
                            </a:xfrm>
                          </p:grpSpPr>
                          <p:grpSp>
                            <p:nvGrpSpPr>
                              <p:cNvPr id="547" name="Group 37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56" y="1853"/>
                                <a:ext cx="30" cy="52"/>
                                <a:chOff x="956" y="1853"/>
                                <a:chExt cx="30" cy="52"/>
                              </a:xfrm>
                            </p:grpSpPr>
                            <p:sp>
                              <p:nvSpPr>
                                <p:cNvPr id="551" name="Freeform 3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5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52" name="Freeform 37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6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48" name="Group 37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80" y="1853"/>
                                <a:ext cx="28" cy="52"/>
                                <a:chOff x="980" y="1853"/>
                                <a:chExt cx="28" cy="52"/>
                              </a:xfrm>
                            </p:grpSpPr>
                            <p:sp>
                              <p:nvSpPr>
                                <p:cNvPr id="549" name="Freeform 3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80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50" name="Freeform 3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9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512" name="Group 3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4" y="1851"/>
                          <a:ext cx="199" cy="54"/>
                          <a:chOff x="1004" y="1851"/>
                          <a:chExt cx="199" cy="54"/>
                        </a:xfrm>
                      </p:grpSpPr>
                      <p:grpSp>
                        <p:nvGrpSpPr>
                          <p:cNvPr id="513" name="Group 3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04" y="1851"/>
                            <a:ext cx="102" cy="54"/>
                            <a:chOff x="1004" y="1851"/>
                            <a:chExt cx="102" cy="54"/>
                          </a:xfrm>
                        </p:grpSpPr>
                        <p:grpSp>
                          <p:nvGrpSpPr>
                            <p:cNvPr id="529" name="Group 37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04" y="1851"/>
                              <a:ext cx="53" cy="54"/>
                              <a:chOff x="1004" y="1851"/>
                              <a:chExt cx="53" cy="54"/>
                            </a:xfrm>
                          </p:grpSpPr>
                          <p:grpSp>
                            <p:nvGrpSpPr>
                              <p:cNvPr id="537" name="Group 38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04" y="1851"/>
                                <a:ext cx="29" cy="54"/>
                                <a:chOff x="1004" y="1851"/>
                                <a:chExt cx="29" cy="54"/>
                              </a:xfrm>
                            </p:grpSpPr>
                            <p:sp>
                              <p:nvSpPr>
                                <p:cNvPr id="541" name="Freeform 3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0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42" name="Freeform 3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1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38" name="Group 3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29" y="1851"/>
                                <a:ext cx="28" cy="54"/>
                                <a:chOff x="1029" y="1851"/>
                                <a:chExt cx="28" cy="54"/>
                              </a:xfrm>
                            </p:grpSpPr>
                            <p:sp>
                              <p:nvSpPr>
                                <p:cNvPr id="539" name="Freeform 3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2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40" name="Freeform 3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4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530" name="Group 3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" y="1851"/>
                              <a:ext cx="53" cy="54"/>
                              <a:chOff x="1053" y="1851"/>
                              <a:chExt cx="53" cy="54"/>
                            </a:xfrm>
                          </p:grpSpPr>
                          <p:grpSp>
                            <p:nvGrpSpPr>
                              <p:cNvPr id="531" name="Group 38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3" y="1851"/>
                                <a:ext cx="28" cy="54"/>
                                <a:chOff x="1053" y="1851"/>
                                <a:chExt cx="28" cy="54"/>
                              </a:xfrm>
                            </p:grpSpPr>
                            <p:sp>
                              <p:nvSpPr>
                                <p:cNvPr id="535" name="Freeform 3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5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6" name="Freeform 3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6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32" name="Group 39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76" y="1851"/>
                                <a:ext cx="30" cy="54"/>
                                <a:chOff x="1076" y="1851"/>
                                <a:chExt cx="30" cy="54"/>
                              </a:xfrm>
                            </p:grpSpPr>
                            <p:sp>
                              <p:nvSpPr>
                                <p:cNvPr id="533" name="Freeform 3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7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4" name="Freeform 39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8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514" name="Group 3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00" y="1851"/>
                            <a:ext cx="103" cy="54"/>
                            <a:chOff x="1100" y="1851"/>
                            <a:chExt cx="103" cy="54"/>
                          </a:xfrm>
                        </p:grpSpPr>
                        <p:grpSp>
                          <p:nvGrpSpPr>
                            <p:cNvPr id="515" name="Group 39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00" y="1851"/>
                              <a:ext cx="54" cy="54"/>
                              <a:chOff x="1100" y="1851"/>
                              <a:chExt cx="54" cy="54"/>
                            </a:xfrm>
                          </p:grpSpPr>
                          <p:grpSp>
                            <p:nvGrpSpPr>
                              <p:cNvPr id="523" name="Group 39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0" y="1851"/>
                                <a:ext cx="28" cy="54"/>
                                <a:chOff x="1100" y="1851"/>
                                <a:chExt cx="28" cy="54"/>
                              </a:xfrm>
                            </p:grpSpPr>
                            <p:sp>
                              <p:nvSpPr>
                                <p:cNvPr id="527" name="Freeform 3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0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8" name="Freeform 3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1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24" name="Group 39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26" y="1851"/>
                                <a:ext cx="28" cy="54"/>
                                <a:chOff x="1126" y="1851"/>
                                <a:chExt cx="28" cy="54"/>
                              </a:xfrm>
                            </p:grpSpPr>
                            <p:sp>
                              <p:nvSpPr>
                                <p:cNvPr id="525" name="Freeform 39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2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6" name="Freeform 40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3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516" name="Group 40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49" y="1851"/>
                              <a:ext cx="54" cy="54"/>
                              <a:chOff x="1149" y="1851"/>
                              <a:chExt cx="54" cy="54"/>
                            </a:xfrm>
                          </p:grpSpPr>
                          <p:grpSp>
                            <p:nvGrpSpPr>
                              <p:cNvPr id="517" name="Group 40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49" y="1851"/>
                                <a:ext cx="29" cy="54"/>
                                <a:chOff x="1149" y="1851"/>
                                <a:chExt cx="29" cy="54"/>
                              </a:xfrm>
                            </p:grpSpPr>
                            <p:sp>
                              <p:nvSpPr>
                                <p:cNvPr id="521" name="Freeform 4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2" name="Freeform 4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6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18" name="Group 4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3" y="1851"/>
                                <a:ext cx="30" cy="54"/>
                                <a:chOff x="1173" y="1851"/>
                                <a:chExt cx="30" cy="54"/>
                              </a:xfrm>
                            </p:grpSpPr>
                            <p:sp>
                              <p:nvSpPr>
                                <p:cNvPr id="519" name="Freeform 4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7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0" name="Freeform 4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8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448" name="Group 4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97" y="1851"/>
                        <a:ext cx="389" cy="54"/>
                        <a:chOff x="1197" y="1851"/>
                        <a:chExt cx="389" cy="54"/>
                      </a:xfrm>
                    </p:grpSpPr>
                    <p:grpSp>
                      <p:nvGrpSpPr>
                        <p:cNvPr id="449" name="Group 4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97" y="1851"/>
                          <a:ext cx="196" cy="54"/>
                          <a:chOff x="1197" y="1851"/>
                          <a:chExt cx="196" cy="54"/>
                        </a:xfrm>
                      </p:grpSpPr>
                      <p:grpSp>
                        <p:nvGrpSpPr>
                          <p:cNvPr id="481" name="Group 4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97" y="1851"/>
                            <a:ext cx="100" cy="54"/>
                            <a:chOff x="1197" y="1851"/>
                            <a:chExt cx="100" cy="54"/>
                          </a:xfrm>
                        </p:grpSpPr>
                        <p:grpSp>
                          <p:nvGrpSpPr>
                            <p:cNvPr id="497" name="Group 41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97" y="1851"/>
                              <a:ext cx="51" cy="54"/>
                              <a:chOff x="1197" y="1851"/>
                              <a:chExt cx="51" cy="54"/>
                            </a:xfrm>
                          </p:grpSpPr>
                          <p:grpSp>
                            <p:nvGrpSpPr>
                              <p:cNvPr id="505" name="Group 4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97" y="1851"/>
                                <a:ext cx="29" cy="54"/>
                                <a:chOff x="1197" y="1851"/>
                                <a:chExt cx="29" cy="54"/>
                              </a:xfrm>
                            </p:grpSpPr>
                            <p:sp>
                              <p:nvSpPr>
                                <p:cNvPr id="509" name="Freeform 4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9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10" name="Freeform 4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0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06" name="Group 41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0" y="1851"/>
                                <a:ext cx="28" cy="54"/>
                                <a:chOff x="1220" y="1851"/>
                                <a:chExt cx="28" cy="54"/>
                              </a:xfrm>
                            </p:grpSpPr>
                            <p:sp>
                              <p:nvSpPr>
                                <p:cNvPr id="507" name="Freeform 4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2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08" name="Freeform 41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3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98" name="Group 41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244" y="1851"/>
                              <a:ext cx="53" cy="54"/>
                              <a:chOff x="1244" y="1851"/>
                              <a:chExt cx="53" cy="54"/>
                            </a:xfrm>
                          </p:grpSpPr>
                          <p:grpSp>
                            <p:nvGrpSpPr>
                              <p:cNvPr id="499" name="Group 41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44" y="1851"/>
                                <a:ext cx="29" cy="54"/>
                                <a:chOff x="1244" y="1851"/>
                                <a:chExt cx="29" cy="54"/>
                              </a:xfrm>
                            </p:grpSpPr>
                            <p:sp>
                              <p:nvSpPr>
                                <p:cNvPr id="503" name="Freeform 4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04" name="Freeform 4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00" name="Group 42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69" y="1851"/>
                                <a:ext cx="28" cy="54"/>
                                <a:chOff x="1269" y="1851"/>
                                <a:chExt cx="28" cy="54"/>
                              </a:xfrm>
                            </p:grpSpPr>
                            <p:sp>
                              <p:nvSpPr>
                                <p:cNvPr id="501" name="Freeform 4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6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02" name="Freeform 4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8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482" name="Group 4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91" y="1851"/>
                            <a:ext cx="102" cy="54"/>
                            <a:chOff x="1291" y="1851"/>
                            <a:chExt cx="102" cy="54"/>
                          </a:xfrm>
                        </p:grpSpPr>
                        <p:grpSp>
                          <p:nvGrpSpPr>
                            <p:cNvPr id="483" name="Group 4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291" y="1851"/>
                              <a:ext cx="55" cy="54"/>
                              <a:chOff x="1291" y="1851"/>
                              <a:chExt cx="55" cy="54"/>
                            </a:xfrm>
                          </p:grpSpPr>
                          <p:grpSp>
                            <p:nvGrpSpPr>
                              <p:cNvPr id="491" name="Group 4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91" y="1851"/>
                                <a:ext cx="30" cy="54"/>
                                <a:chOff x="1291" y="1851"/>
                                <a:chExt cx="30" cy="54"/>
                              </a:xfrm>
                            </p:grpSpPr>
                            <p:sp>
                              <p:nvSpPr>
                                <p:cNvPr id="495" name="Freeform 4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9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96" name="Freeform 4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0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92" name="Group 43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16" y="1851"/>
                                <a:ext cx="30" cy="54"/>
                                <a:chOff x="1316" y="1851"/>
                                <a:chExt cx="30" cy="54"/>
                              </a:xfrm>
                            </p:grpSpPr>
                            <p:sp>
                              <p:nvSpPr>
                                <p:cNvPr id="493" name="Freeform 4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1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94" name="Freeform 43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2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84" name="Group 4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40" y="1851"/>
                              <a:ext cx="53" cy="54"/>
                              <a:chOff x="1340" y="1851"/>
                              <a:chExt cx="53" cy="54"/>
                            </a:xfrm>
                          </p:grpSpPr>
                          <p:grpSp>
                            <p:nvGrpSpPr>
                              <p:cNvPr id="485" name="Group 43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40" y="1851"/>
                                <a:ext cx="28" cy="54"/>
                                <a:chOff x="1340" y="1851"/>
                                <a:chExt cx="28" cy="54"/>
                              </a:xfrm>
                            </p:grpSpPr>
                            <p:sp>
                              <p:nvSpPr>
                                <p:cNvPr id="489" name="Freeform 4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4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90" name="Freeform 43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5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86" name="Group 4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64" y="1851"/>
                                <a:ext cx="29" cy="54"/>
                                <a:chOff x="1364" y="1851"/>
                                <a:chExt cx="29" cy="54"/>
                              </a:xfrm>
                            </p:grpSpPr>
                            <p:sp>
                              <p:nvSpPr>
                                <p:cNvPr id="487" name="Freeform 4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6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88" name="Freeform 43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7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450" name="Group 4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89" y="1851"/>
                          <a:ext cx="197" cy="54"/>
                          <a:chOff x="1389" y="1851"/>
                          <a:chExt cx="197" cy="54"/>
                        </a:xfrm>
                      </p:grpSpPr>
                      <p:grpSp>
                        <p:nvGrpSpPr>
                          <p:cNvPr id="451" name="Group 4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89" y="1851"/>
                            <a:ext cx="101" cy="54"/>
                            <a:chOff x="1389" y="1851"/>
                            <a:chExt cx="101" cy="54"/>
                          </a:xfrm>
                        </p:grpSpPr>
                        <p:grpSp>
                          <p:nvGrpSpPr>
                            <p:cNvPr id="467" name="Group 44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89" y="1851"/>
                              <a:ext cx="54" cy="54"/>
                              <a:chOff x="1389" y="1851"/>
                              <a:chExt cx="54" cy="54"/>
                            </a:xfrm>
                          </p:grpSpPr>
                          <p:grpSp>
                            <p:nvGrpSpPr>
                              <p:cNvPr id="475" name="Group 44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89" y="1851"/>
                                <a:ext cx="28" cy="54"/>
                                <a:chOff x="1389" y="1851"/>
                                <a:chExt cx="28" cy="54"/>
                              </a:xfrm>
                            </p:grpSpPr>
                            <p:sp>
                              <p:nvSpPr>
                                <p:cNvPr id="479" name="Freeform 4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8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80" name="Freeform 4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0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76" name="Group 4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13" y="1851"/>
                                <a:ext cx="30" cy="54"/>
                                <a:chOff x="1413" y="1851"/>
                                <a:chExt cx="30" cy="54"/>
                              </a:xfrm>
                            </p:grpSpPr>
                            <p:sp>
                              <p:nvSpPr>
                                <p:cNvPr id="477" name="Freeform 4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1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78" name="Freeform 4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2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68" name="Group 44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37" y="1851"/>
                              <a:ext cx="53" cy="54"/>
                              <a:chOff x="1437" y="1851"/>
                              <a:chExt cx="53" cy="54"/>
                            </a:xfrm>
                          </p:grpSpPr>
                          <p:grpSp>
                            <p:nvGrpSpPr>
                              <p:cNvPr id="469" name="Group 45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37" y="1851"/>
                                <a:ext cx="29" cy="54"/>
                                <a:chOff x="1437" y="1851"/>
                                <a:chExt cx="29" cy="54"/>
                              </a:xfrm>
                            </p:grpSpPr>
                            <p:sp>
                              <p:nvSpPr>
                                <p:cNvPr id="473" name="Freeform 4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3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74" name="Freeform 4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4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70" name="Group 4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1" y="1851"/>
                                <a:ext cx="29" cy="54"/>
                                <a:chOff x="1461" y="1851"/>
                                <a:chExt cx="29" cy="54"/>
                              </a:xfrm>
                            </p:grpSpPr>
                            <p:sp>
                              <p:nvSpPr>
                                <p:cNvPr id="471" name="Freeform 4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6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72" name="Freeform 4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7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452" name="Group 45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86" y="1851"/>
                            <a:ext cx="100" cy="54"/>
                            <a:chOff x="1486" y="1851"/>
                            <a:chExt cx="100" cy="54"/>
                          </a:xfrm>
                        </p:grpSpPr>
                        <p:grpSp>
                          <p:nvGrpSpPr>
                            <p:cNvPr id="453" name="Group 45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86" y="1851"/>
                              <a:ext cx="52" cy="54"/>
                              <a:chOff x="1486" y="1851"/>
                              <a:chExt cx="52" cy="54"/>
                            </a:xfrm>
                          </p:grpSpPr>
                          <p:grpSp>
                            <p:nvGrpSpPr>
                              <p:cNvPr id="461" name="Group 4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86" y="1851"/>
                                <a:ext cx="28" cy="54"/>
                                <a:chOff x="1486" y="1851"/>
                                <a:chExt cx="28" cy="54"/>
                              </a:xfrm>
                            </p:grpSpPr>
                            <p:sp>
                              <p:nvSpPr>
                                <p:cNvPr id="465" name="Freeform 4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8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66" name="Freeform 4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9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62" name="Group 46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09" y="1851"/>
                                <a:ext cx="29" cy="54"/>
                                <a:chOff x="1509" y="1851"/>
                                <a:chExt cx="29" cy="54"/>
                              </a:xfrm>
                            </p:grpSpPr>
                            <p:sp>
                              <p:nvSpPr>
                                <p:cNvPr id="463" name="Freeform 4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0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64" name="Freeform 4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2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54" name="Group 46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3" y="1851"/>
                              <a:ext cx="53" cy="54"/>
                              <a:chOff x="1533" y="1851"/>
                              <a:chExt cx="53" cy="54"/>
                            </a:xfrm>
                          </p:grpSpPr>
                          <p:grpSp>
                            <p:nvGrpSpPr>
                              <p:cNvPr id="455" name="Group 46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3" y="1851"/>
                                <a:ext cx="30" cy="54"/>
                                <a:chOff x="1533" y="1851"/>
                                <a:chExt cx="30" cy="54"/>
                              </a:xfrm>
                            </p:grpSpPr>
                            <p:sp>
                              <p:nvSpPr>
                                <p:cNvPr id="459" name="Freeform 4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3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60" name="Freeform 4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4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56" name="Group 46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57" y="1851"/>
                                <a:ext cx="29" cy="54"/>
                                <a:chOff x="1557" y="1851"/>
                                <a:chExt cx="29" cy="54"/>
                              </a:xfrm>
                            </p:grpSpPr>
                            <p:sp>
                              <p:nvSpPr>
                                <p:cNvPr id="457" name="Freeform 4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5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58" name="Freeform 47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6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440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803" y="1684"/>
                    <a:ext cx="763" cy="124"/>
                    <a:chOff x="803" y="1684"/>
                    <a:chExt cx="763" cy="124"/>
                  </a:xfrm>
                </p:grpSpPr>
                <p:sp>
                  <p:nvSpPr>
                    <p:cNvPr id="441" name="Rectangl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3" y="1684"/>
                      <a:ext cx="15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442" name="Rectangle 4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0" y="1684"/>
                      <a:ext cx="22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443" name="Rectangl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1684"/>
                      <a:ext cx="24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444" name="Rectangl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3" y="1684"/>
                      <a:ext cx="103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394" name="Group 476"/>
                <p:cNvGrpSpPr>
                  <a:grpSpLocks/>
                </p:cNvGrpSpPr>
                <p:nvPr/>
              </p:nvGrpSpPr>
              <p:grpSpPr bwMode="auto">
                <a:xfrm>
                  <a:off x="1474" y="1698"/>
                  <a:ext cx="69" cy="58"/>
                  <a:chOff x="1474" y="1698"/>
                  <a:chExt cx="69" cy="58"/>
                </a:xfrm>
              </p:grpSpPr>
              <p:sp>
                <p:nvSpPr>
                  <p:cNvPr id="434" name="Rectangle 477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698"/>
                    <a:ext cx="35" cy="58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435" name="Rectangle 478"/>
                  <p:cNvSpPr>
                    <a:spLocks noChangeArrowheads="1"/>
                  </p:cNvSpPr>
                  <p:nvPr/>
                </p:nvSpPr>
                <p:spPr bwMode="auto">
                  <a:xfrm>
                    <a:off x="1513" y="1719"/>
                    <a:ext cx="24" cy="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grpSp>
                <p:nvGrpSpPr>
                  <p:cNvPr id="436" name="Group 479"/>
                  <p:cNvGrpSpPr>
                    <a:grpSpLocks/>
                  </p:cNvGrpSpPr>
                  <p:nvPr/>
                </p:nvGrpSpPr>
                <p:grpSpPr bwMode="auto">
                  <a:xfrm>
                    <a:off x="1474" y="1705"/>
                    <a:ext cx="11" cy="36"/>
                    <a:chOff x="1474" y="1705"/>
                    <a:chExt cx="11" cy="36"/>
                  </a:xfrm>
                </p:grpSpPr>
                <p:sp>
                  <p:nvSpPr>
                    <p:cNvPr id="437" name="Rectangle 4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4" y="1705"/>
                      <a:ext cx="11" cy="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438" name="Rectangle 48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474" y="1739"/>
                      <a:ext cx="11" cy="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395" name="Group 482"/>
                <p:cNvGrpSpPr>
                  <a:grpSpLocks/>
                </p:cNvGrpSpPr>
                <p:nvPr/>
              </p:nvGrpSpPr>
              <p:grpSpPr bwMode="auto">
                <a:xfrm>
                  <a:off x="980" y="1701"/>
                  <a:ext cx="209" cy="80"/>
                  <a:chOff x="980" y="1701"/>
                  <a:chExt cx="209" cy="80"/>
                </a:xfrm>
              </p:grpSpPr>
              <p:grpSp>
                <p:nvGrpSpPr>
                  <p:cNvPr id="428" name="Group 483"/>
                  <p:cNvGrpSpPr>
                    <a:grpSpLocks/>
                  </p:cNvGrpSpPr>
                  <p:nvPr/>
                </p:nvGrpSpPr>
                <p:grpSpPr bwMode="auto">
                  <a:xfrm>
                    <a:off x="983" y="1701"/>
                    <a:ext cx="206" cy="43"/>
                    <a:chOff x="983" y="1701"/>
                    <a:chExt cx="206" cy="43"/>
                  </a:xfrm>
                </p:grpSpPr>
                <p:sp>
                  <p:nvSpPr>
                    <p:cNvPr id="431" name="Rectangle 4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8" y="1701"/>
                      <a:ext cx="75" cy="43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432" name="Rectangl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8" y="1723"/>
                      <a:ext cx="75" cy="2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433" name="Rectangle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3" y="1721"/>
                      <a:ext cx="206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sp>
                <p:nvSpPr>
                  <p:cNvPr id="429" name="Rectangle 48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80" y="1702"/>
                    <a:ext cx="12" cy="3"/>
                  </a:xfrm>
                  <a:prstGeom prst="rect">
                    <a:avLst/>
                  </a:prstGeom>
                  <a:solidFill>
                    <a:srgbClr val="008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430" name="Rectangle 488"/>
                  <p:cNvSpPr>
                    <a:spLocks noChangeArrowheads="1"/>
                  </p:cNvSpPr>
                  <p:nvPr/>
                </p:nvSpPr>
                <p:spPr bwMode="auto">
                  <a:xfrm>
                    <a:off x="1153" y="1767"/>
                    <a:ext cx="19" cy="14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396" name="Group 489"/>
                <p:cNvGrpSpPr>
                  <a:grpSpLocks/>
                </p:cNvGrpSpPr>
                <p:nvPr/>
              </p:nvGrpSpPr>
              <p:grpSpPr bwMode="auto">
                <a:xfrm>
                  <a:off x="814" y="1778"/>
                  <a:ext cx="153" cy="26"/>
                  <a:chOff x="814" y="1778"/>
                  <a:chExt cx="153" cy="26"/>
                </a:xfrm>
              </p:grpSpPr>
              <p:grpSp>
                <p:nvGrpSpPr>
                  <p:cNvPr id="398" name="Group 490"/>
                  <p:cNvGrpSpPr>
                    <a:grpSpLocks/>
                  </p:cNvGrpSpPr>
                  <p:nvPr/>
                </p:nvGrpSpPr>
                <p:grpSpPr bwMode="auto">
                  <a:xfrm>
                    <a:off x="814" y="1778"/>
                    <a:ext cx="80" cy="26"/>
                    <a:chOff x="814" y="1778"/>
                    <a:chExt cx="80" cy="26"/>
                  </a:xfrm>
                </p:grpSpPr>
                <p:grpSp>
                  <p:nvGrpSpPr>
                    <p:cNvPr id="414" name="Group 4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4" y="1778"/>
                      <a:ext cx="34" cy="26"/>
                      <a:chOff x="814" y="1778"/>
                      <a:chExt cx="34" cy="26"/>
                    </a:xfrm>
                  </p:grpSpPr>
                  <p:grpSp>
                    <p:nvGrpSpPr>
                      <p:cNvPr id="422" name="Group 4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4" y="1778"/>
                        <a:ext cx="26" cy="26"/>
                        <a:chOff x="814" y="1778"/>
                        <a:chExt cx="26" cy="26"/>
                      </a:xfrm>
                    </p:grpSpPr>
                    <p:sp>
                      <p:nvSpPr>
                        <p:cNvPr id="426" name="Freeform 4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14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27" name="Freeform 4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23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423" name="Group 4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1" y="1778"/>
                        <a:ext cx="17" cy="26"/>
                        <a:chOff x="831" y="1778"/>
                        <a:chExt cx="17" cy="26"/>
                      </a:xfrm>
                    </p:grpSpPr>
                    <p:sp>
                      <p:nvSpPr>
                        <p:cNvPr id="424" name="Freeform 4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1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25" name="Freeform 4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1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15" name="Group 4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0" y="1778"/>
                      <a:ext cx="44" cy="26"/>
                      <a:chOff x="850" y="1778"/>
                      <a:chExt cx="44" cy="26"/>
                    </a:xfrm>
                  </p:grpSpPr>
                  <p:grpSp>
                    <p:nvGrpSpPr>
                      <p:cNvPr id="416" name="Group 4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0" y="1778"/>
                        <a:ext cx="26" cy="26"/>
                        <a:chOff x="850" y="1778"/>
                        <a:chExt cx="26" cy="26"/>
                      </a:xfrm>
                    </p:grpSpPr>
                    <p:sp>
                      <p:nvSpPr>
                        <p:cNvPr id="420" name="Freeform 5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0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21" name="Freeform 5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9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417" name="Group 5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9" y="1778"/>
                        <a:ext cx="25" cy="26"/>
                        <a:chOff x="869" y="1778"/>
                        <a:chExt cx="25" cy="26"/>
                      </a:xfrm>
                    </p:grpSpPr>
                    <p:sp>
                      <p:nvSpPr>
                        <p:cNvPr id="418" name="Freeform 5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69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19" name="Freeform 5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77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99" name="Group 505"/>
                  <p:cNvGrpSpPr>
                    <a:grpSpLocks/>
                  </p:cNvGrpSpPr>
                  <p:nvPr/>
                </p:nvGrpSpPr>
                <p:grpSpPr bwMode="auto">
                  <a:xfrm>
                    <a:off x="887" y="1778"/>
                    <a:ext cx="80" cy="26"/>
                    <a:chOff x="887" y="1778"/>
                    <a:chExt cx="80" cy="26"/>
                  </a:xfrm>
                </p:grpSpPr>
                <p:grpSp>
                  <p:nvGrpSpPr>
                    <p:cNvPr id="400" name="Group 5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7" y="1778"/>
                      <a:ext cx="44" cy="26"/>
                      <a:chOff x="887" y="1778"/>
                      <a:chExt cx="44" cy="26"/>
                    </a:xfrm>
                  </p:grpSpPr>
                  <p:grpSp>
                    <p:nvGrpSpPr>
                      <p:cNvPr id="408" name="Group 5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87" y="1778"/>
                        <a:ext cx="17" cy="26"/>
                        <a:chOff x="887" y="1778"/>
                        <a:chExt cx="17" cy="26"/>
                      </a:xfrm>
                    </p:grpSpPr>
                    <p:sp>
                      <p:nvSpPr>
                        <p:cNvPr id="412" name="Freeform 5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7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13" name="Freeform 5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6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409" name="Group 5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6" y="1778"/>
                        <a:ext cx="25" cy="26"/>
                        <a:chOff x="906" y="1778"/>
                        <a:chExt cx="25" cy="26"/>
                      </a:xfrm>
                    </p:grpSpPr>
                    <p:sp>
                      <p:nvSpPr>
                        <p:cNvPr id="410" name="Freeform 5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6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11" name="Freeform 5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14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01" name="Group 5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3" y="1778"/>
                      <a:ext cx="44" cy="26"/>
                      <a:chOff x="923" y="1778"/>
                      <a:chExt cx="44" cy="26"/>
                    </a:xfrm>
                  </p:grpSpPr>
                  <p:grpSp>
                    <p:nvGrpSpPr>
                      <p:cNvPr id="402" name="Group 5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3" y="1778"/>
                        <a:ext cx="25" cy="26"/>
                        <a:chOff x="923" y="1778"/>
                        <a:chExt cx="25" cy="26"/>
                      </a:xfrm>
                    </p:grpSpPr>
                    <p:sp>
                      <p:nvSpPr>
                        <p:cNvPr id="406" name="Freeform 5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23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07" name="Freeform 5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31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403" name="Group 5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41" y="1778"/>
                        <a:ext cx="26" cy="26"/>
                        <a:chOff x="941" y="1778"/>
                        <a:chExt cx="26" cy="26"/>
                      </a:xfrm>
                    </p:grpSpPr>
                    <p:sp>
                      <p:nvSpPr>
                        <p:cNvPr id="404" name="Freeform 5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1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405" name="Freeform 5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0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97" name="Freeform 520"/>
                <p:cNvSpPr>
                  <a:spLocks/>
                </p:cNvSpPr>
                <p:nvPr/>
              </p:nvSpPr>
              <p:spPr bwMode="auto">
                <a:xfrm>
                  <a:off x="801" y="1755"/>
                  <a:ext cx="771" cy="21"/>
                </a:xfrm>
                <a:custGeom>
                  <a:avLst/>
                  <a:gdLst>
                    <a:gd name="T0" fmla="*/ 0 w 771"/>
                    <a:gd name="T1" fmla="*/ 15 h 21"/>
                    <a:gd name="T2" fmla="*/ 338 w 771"/>
                    <a:gd name="T3" fmla="*/ 15 h 21"/>
                    <a:gd name="T4" fmla="*/ 338 w 771"/>
                    <a:gd name="T5" fmla="*/ 0 h 21"/>
                    <a:gd name="T6" fmla="*/ 391 w 771"/>
                    <a:gd name="T7" fmla="*/ 0 h 21"/>
                    <a:gd name="T8" fmla="*/ 391 w 771"/>
                    <a:gd name="T9" fmla="*/ 20 h 21"/>
                    <a:gd name="T10" fmla="*/ 770 w 771"/>
                    <a:gd name="T11" fmla="*/ 2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71"/>
                    <a:gd name="T19" fmla="*/ 0 h 21"/>
                    <a:gd name="T20" fmla="*/ 771 w 771"/>
                    <a:gd name="T21" fmla="*/ 21 h 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71" h="21">
                      <a:moveTo>
                        <a:pt x="0" y="15"/>
                      </a:moveTo>
                      <a:lnTo>
                        <a:pt x="338" y="15"/>
                      </a:lnTo>
                      <a:lnTo>
                        <a:pt x="338" y="0"/>
                      </a:lnTo>
                      <a:lnTo>
                        <a:pt x="391" y="0"/>
                      </a:lnTo>
                      <a:lnTo>
                        <a:pt x="391" y="20"/>
                      </a:lnTo>
                      <a:lnTo>
                        <a:pt x="770" y="2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r"/>
                  <a:endParaRPr lang="ko-KR" altLang="en-US" sz="13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43" name="Group 521"/>
              <p:cNvGrpSpPr>
                <a:grpSpLocks/>
              </p:cNvGrpSpPr>
              <p:nvPr/>
            </p:nvGrpSpPr>
            <p:grpSpPr bwMode="auto">
              <a:xfrm>
                <a:off x="720" y="1936"/>
                <a:ext cx="1090" cy="141"/>
                <a:chOff x="531" y="1898"/>
                <a:chExt cx="1279" cy="179"/>
              </a:xfrm>
            </p:grpSpPr>
            <p:grpSp>
              <p:nvGrpSpPr>
                <p:cNvPr id="354" name="Group 522"/>
                <p:cNvGrpSpPr>
                  <a:grpSpLocks/>
                </p:cNvGrpSpPr>
                <p:nvPr/>
              </p:nvGrpSpPr>
              <p:grpSpPr bwMode="auto">
                <a:xfrm>
                  <a:off x="531" y="1898"/>
                  <a:ext cx="1279" cy="179"/>
                  <a:chOff x="531" y="1898"/>
                  <a:chExt cx="1279" cy="179"/>
                </a:xfrm>
              </p:grpSpPr>
              <p:sp>
                <p:nvSpPr>
                  <p:cNvPr id="390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2049"/>
                    <a:ext cx="1270" cy="2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91" name="Freeform 524"/>
                  <p:cNvSpPr>
                    <a:spLocks/>
                  </p:cNvSpPr>
                  <p:nvPr/>
                </p:nvSpPr>
                <p:spPr bwMode="auto">
                  <a:xfrm>
                    <a:off x="531" y="1898"/>
                    <a:ext cx="1279" cy="151"/>
                  </a:xfrm>
                  <a:custGeom>
                    <a:avLst/>
                    <a:gdLst>
                      <a:gd name="T0" fmla="*/ 0 w 1279"/>
                      <a:gd name="T1" fmla="*/ 150 h 151"/>
                      <a:gd name="T2" fmla="*/ 1278 w 1279"/>
                      <a:gd name="T3" fmla="*/ 150 h 151"/>
                      <a:gd name="T4" fmla="*/ 1204 w 1279"/>
                      <a:gd name="T5" fmla="*/ 1 h 151"/>
                      <a:gd name="T6" fmla="*/ 93 w 1279"/>
                      <a:gd name="T7" fmla="*/ 0 h 151"/>
                      <a:gd name="T8" fmla="*/ 0 w 1279"/>
                      <a:gd name="T9" fmla="*/ 150 h 1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9"/>
                      <a:gd name="T16" fmla="*/ 0 h 151"/>
                      <a:gd name="T17" fmla="*/ 1279 w 1279"/>
                      <a:gd name="T18" fmla="*/ 151 h 15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9" h="151">
                        <a:moveTo>
                          <a:pt x="0" y="150"/>
                        </a:moveTo>
                        <a:lnTo>
                          <a:pt x="1278" y="150"/>
                        </a:lnTo>
                        <a:lnTo>
                          <a:pt x="1204" y="1"/>
                        </a:lnTo>
                        <a:lnTo>
                          <a:pt x="93" y="0"/>
                        </a:lnTo>
                        <a:lnTo>
                          <a:pt x="0" y="15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92" name="Freeform 525"/>
                  <p:cNvSpPr>
                    <a:spLocks/>
                  </p:cNvSpPr>
                  <p:nvPr/>
                </p:nvSpPr>
                <p:spPr bwMode="auto">
                  <a:xfrm>
                    <a:off x="569" y="1916"/>
                    <a:ext cx="1198" cy="115"/>
                  </a:xfrm>
                  <a:custGeom>
                    <a:avLst/>
                    <a:gdLst>
                      <a:gd name="T0" fmla="*/ 68 w 1198"/>
                      <a:gd name="T1" fmla="*/ 0 h 115"/>
                      <a:gd name="T2" fmla="*/ 0 w 1198"/>
                      <a:gd name="T3" fmla="*/ 114 h 115"/>
                      <a:gd name="T4" fmla="*/ 1197 w 1198"/>
                      <a:gd name="T5" fmla="*/ 114 h 115"/>
                      <a:gd name="T6" fmla="*/ 1142 w 1198"/>
                      <a:gd name="T7" fmla="*/ 0 h 1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98"/>
                      <a:gd name="T13" fmla="*/ 0 h 115"/>
                      <a:gd name="T14" fmla="*/ 1198 w 1198"/>
                      <a:gd name="T15" fmla="*/ 115 h 1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98" h="115">
                        <a:moveTo>
                          <a:pt x="68" y="0"/>
                        </a:moveTo>
                        <a:lnTo>
                          <a:pt x="0" y="114"/>
                        </a:lnTo>
                        <a:lnTo>
                          <a:pt x="1197" y="114"/>
                        </a:lnTo>
                        <a:lnTo>
                          <a:pt x="1142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355" name="Group 526"/>
                <p:cNvGrpSpPr>
                  <a:grpSpLocks/>
                </p:cNvGrpSpPr>
                <p:nvPr/>
              </p:nvGrpSpPr>
              <p:grpSpPr bwMode="auto">
                <a:xfrm>
                  <a:off x="673" y="1913"/>
                  <a:ext cx="1007" cy="34"/>
                  <a:chOff x="673" y="1913"/>
                  <a:chExt cx="1007" cy="34"/>
                </a:xfrm>
              </p:grpSpPr>
              <p:sp>
                <p:nvSpPr>
                  <p:cNvPr id="384" name="Freeform 527"/>
                  <p:cNvSpPr>
                    <a:spLocks/>
                  </p:cNvSpPr>
                  <p:nvPr/>
                </p:nvSpPr>
                <p:spPr bwMode="auto">
                  <a:xfrm>
                    <a:off x="673" y="1913"/>
                    <a:ext cx="39" cy="22"/>
                  </a:xfrm>
                  <a:custGeom>
                    <a:avLst/>
                    <a:gdLst>
                      <a:gd name="T0" fmla="*/ 10 w 39"/>
                      <a:gd name="T1" fmla="*/ 0 h 22"/>
                      <a:gd name="T2" fmla="*/ 38 w 39"/>
                      <a:gd name="T3" fmla="*/ 0 h 22"/>
                      <a:gd name="T4" fmla="*/ 29 w 39"/>
                      <a:gd name="T5" fmla="*/ 21 h 22"/>
                      <a:gd name="T6" fmla="*/ 0 w 39"/>
                      <a:gd name="T7" fmla="*/ 21 h 22"/>
                      <a:gd name="T8" fmla="*/ 10 w 3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22"/>
                      <a:gd name="T17" fmla="*/ 39 w 3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22">
                        <a:moveTo>
                          <a:pt x="10" y="0"/>
                        </a:moveTo>
                        <a:lnTo>
                          <a:pt x="38" y="0"/>
                        </a:lnTo>
                        <a:lnTo>
                          <a:pt x="29" y="21"/>
                        </a:lnTo>
                        <a:lnTo>
                          <a:pt x="0" y="21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85" name="Freeform 528"/>
                  <p:cNvSpPr>
                    <a:spLocks/>
                  </p:cNvSpPr>
                  <p:nvPr/>
                </p:nvSpPr>
                <p:spPr bwMode="auto">
                  <a:xfrm>
                    <a:off x="770" y="1913"/>
                    <a:ext cx="160" cy="20"/>
                  </a:xfrm>
                  <a:custGeom>
                    <a:avLst/>
                    <a:gdLst>
                      <a:gd name="T0" fmla="*/ 7 w 160"/>
                      <a:gd name="T1" fmla="*/ 0 h 20"/>
                      <a:gd name="T2" fmla="*/ 159 w 160"/>
                      <a:gd name="T3" fmla="*/ 0 h 20"/>
                      <a:gd name="T4" fmla="*/ 153 w 160"/>
                      <a:gd name="T5" fmla="*/ 19 h 20"/>
                      <a:gd name="T6" fmla="*/ 0 w 160"/>
                      <a:gd name="T7" fmla="*/ 19 h 20"/>
                      <a:gd name="T8" fmla="*/ 7 w 16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0"/>
                      <a:gd name="T16" fmla="*/ 0 h 20"/>
                      <a:gd name="T17" fmla="*/ 160 w 16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0" h="20">
                        <a:moveTo>
                          <a:pt x="7" y="0"/>
                        </a:moveTo>
                        <a:lnTo>
                          <a:pt x="159" y="0"/>
                        </a:lnTo>
                        <a:lnTo>
                          <a:pt x="153" y="19"/>
                        </a:lnTo>
                        <a:lnTo>
                          <a:pt x="0" y="19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86" name="Freeform 529"/>
                  <p:cNvSpPr>
                    <a:spLocks/>
                  </p:cNvSpPr>
                  <p:nvPr/>
                </p:nvSpPr>
                <p:spPr bwMode="auto">
                  <a:xfrm>
                    <a:off x="976" y="1913"/>
                    <a:ext cx="151" cy="22"/>
                  </a:xfrm>
                  <a:custGeom>
                    <a:avLst/>
                    <a:gdLst>
                      <a:gd name="T0" fmla="*/ 5 w 151"/>
                      <a:gd name="T1" fmla="*/ 0 h 22"/>
                      <a:gd name="T2" fmla="*/ 150 w 151"/>
                      <a:gd name="T3" fmla="*/ 0 h 22"/>
                      <a:gd name="T4" fmla="*/ 149 w 151"/>
                      <a:gd name="T5" fmla="*/ 21 h 22"/>
                      <a:gd name="T6" fmla="*/ 0 w 151"/>
                      <a:gd name="T7" fmla="*/ 21 h 22"/>
                      <a:gd name="T8" fmla="*/ 5 w 151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1"/>
                      <a:gd name="T16" fmla="*/ 0 h 22"/>
                      <a:gd name="T17" fmla="*/ 151 w 151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1" h="22">
                        <a:moveTo>
                          <a:pt x="5" y="0"/>
                        </a:moveTo>
                        <a:lnTo>
                          <a:pt x="150" y="0"/>
                        </a:lnTo>
                        <a:lnTo>
                          <a:pt x="149" y="21"/>
                        </a:lnTo>
                        <a:lnTo>
                          <a:pt x="0" y="21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87" name="Freeform 530"/>
                  <p:cNvSpPr>
                    <a:spLocks/>
                  </p:cNvSpPr>
                  <p:nvPr/>
                </p:nvSpPr>
                <p:spPr bwMode="auto">
                  <a:xfrm>
                    <a:off x="1156" y="1913"/>
                    <a:ext cx="154" cy="22"/>
                  </a:xfrm>
                  <a:custGeom>
                    <a:avLst/>
                    <a:gdLst>
                      <a:gd name="T0" fmla="*/ 1 w 154"/>
                      <a:gd name="T1" fmla="*/ 0 h 22"/>
                      <a:gd name="T2" fmla="*/ 153 w 154"/>
                      <a:gd name="T3" fmla="*/ 0 h 22"/>
                      <a:gd name="T4" fmla="*/ 153 w 154"/>
                      <a:gd name="T5" fmla="*/ 21 h 22"/>
                      <a:gd name="T6" fmla="*/ 0 w 154"/>
                      <a:gd name="T7" fmla="*/ 21 h 22"/>
                      <a:gd name="T8" fmla="*/ 1 w 154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4"/>
                      <a:gd name="T16" fmla="*/ 0 h 22"/>
                      <a:gd name="T17" fmla="*/ 154 w 154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4" h="22">
                        <a:moveTo>
                          <a:pt x="1" y="0"/>
                        </a:moveTo>
                        <a:lnTo>
                          <a:pt x="153" y="0"/>
                        </a:lnTo>
                        <a:lnTo>
                          <a:pt x="153" y="21"/>
                        </a:lnTo>
                        <a:lnTo>
                          <a:pt x="0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88" name="Freeform 531"/>
                  <p:cNvSpPr>
                    <a:spLocks/>
                  </p:cNvSpPr>
                  <p:nvPr/>
                </p:nvSpPr>
                <p:spPr bwMode="auto">
                  <a:xfrm>
                    <a:off x="1344" y="1913"/>
                    <a:ext cx="136" cy="23"/>
                  </a:xfrm>
                  <a:custGeom>
                    <a:avLst/>
                    <a:gdLst>
                      <a:gd name="T0" fmla="*/ 0 w 136"/>
                      <a:gd name="T1" fmla="*/ 0 h 23"/>
                      <a:gd name="T2" fmla="*/ 131 w 136"/>
                      <a:gd name="T3" fmla="*/ 0 h 23"/>
                      <a:gd name="T4" fmla="*/ 135 w 136"/>
                      <a:gd name="T5" fmla="*/ 22 h 23"/>
                      <a:gd name="T6" fmla="*/ 0 w 136"/>
                      <a:gd name="T7" fmla="*/ 22 h 23"/>
                      <a:gd name="T8" fmla="*/ 0 w 136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6"/>
                      <a:gd name="T16" fmla="*/ 0 h 23"/>
                      <a:gd name="T17" fmla="*/ 136 w 136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6" h="23">
                        <a:moveTo>
                          <a:pt x="0" y="0"/>
                        </a:moveTo>
                        <a:lnTo>
                          <a:pt x="131" y="0"/>
                        </a:lnTo>
                        <a:lnTo>
                          <a:pt x="135" y="2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89" name="Freeform 532"/>
                  <p:cNvSpPr>
                    <a:spLocks/>
                  </p:cNvSpPr>
                  <p:nvPr/>
                </p:nvSpPr>
                <p:spPr bwMode="auto">
                  <a:xfrm>
                    <a:off x="1511" y="1925"/>
                    <a:ext cx="169" cy="22"/>
                  </a:xfrm>
                  <a:custGeom>
                    <a:avLst/>
                    <a:gdLst>
                      <a:gd name="T0" fmla="*/ 0 w 169"/>
                      <a:gd name="T1" fmla="*/ 0 h 22"/>
                      <a:gd name="T2" fmla="*/ 153 w 169"/>
                      <a:gd name="T3" fmla="*/ 0 h 22"/>
                      <a:gd name="T4" fmla="*/ 168 w 169"/>
                      <a:gd name="T5" fmla="*/ 21 h 22"/>
                      <a:gd name="T6" fmla="*/ 7 w 169"/>
                      <a:gd name="T7" fmla="*/ 21 h 22"/>
                      <a:gd name="T8" fmla="*/ 0 w 16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9"/>
                      <a:gd name="T16" fmla="*/ 0 h 22"/>
                      <a:gd name="T17" fmla="*/ 169 w 16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9" h="22">
                        <a:moveTo>
                          <a:pt x="0" y="0"/>
                        </a:moveTo>
                        <a:lnTo>
                          <a:pt x="153" y="0"/>
                        </a:lnTo>
                        <a:lnTo>
                          <a:pt x="168" y="21"/>
                        </a:lnTo>
                        <a:lnTo>
                          <a:pt x="7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356" name="Group 533"/>
                <p:cNvGrpSpPr>
                  <a:grpSpLocks/>
                </p:cNvGrpSpPr>
                <p:nvPr/>
              </p:nvGrpSpPr>
              <p:grpSpPr bwMode="auto">
                <a:xfrm>
                  <a:off x="634" y="1952"/>
                  <a:ext cx="1057" cy="60"/>
                  <a:chOff x="634" y="1952"/>
                  <a:chExt cx="1057" cy="60"/>
                </a:xfrm>
              </p:grpSpPr>
              <p:grpSp>
                <p:nvGrpSpPr>
                  <p:cNvPr id="357" name="Group 534"/>
                  <p:cNvGrpSpPr>
                    <a:grpSpLocks/>
                  </p:cNvGrpSpPr>
                  <p:nvPr/>
                </p:nvGrpSpPr>
                <p:grpSpPr bwMode="auto">
                  <a:xfrm>
                    <a:off x="724" y="1955"/>
                    <a:ext cx="525" cy="51"/>
                    <a:chOff x="724" y="1955"/>
                    <a:chExt cx="525" cy="51"/>
                  </a:xfrm>
                </p:grpSpPr>
                <p:sp>
                  <p:nvSpPr>
                    <p:cNvPr id="380" name="Line 5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4" y="1955"/>
                      <a:ext cx="49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81" name="Line 5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6" y="1971"/>
                      <a:ext cx="5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82" name="Line 5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1" y="1988"/>
                      <a:ext cx="4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83" name="Line 5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1" y="2006"/>
                      <a:ext cx="5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358" name="Group 539"/>
                  <p:cNvGrpSpPr>
                    <a:grpSpLocks/>
                  </p:cNvGrpSpPr>
                  <p:nvPr/>
                </p:nvGrpSpPr>
                <p:grpSpPr bwMode="auto">
                  <a:xfrm>
                    <a:off x="634" y="1961"/>
                    <a:ext cx="87" cy="34"/>
                    <a:chOff x="634" y="1961"/>
                    <a:chExt cx="87" cy="34"/>
                  </a:xfrm>
                </p:grpSpPr>
                <p:sp>
                  <p:nvSpPr>
                    <p:cNvPr id="377" name="Line 5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6" y="1961"/>
                      <a:ext cx="5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8" name="Line 5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" y="1979"/>
                      <a:ext cx="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9" name="Line 5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4" y="1995"/>
                      <a:ext cx="8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359" name="Group 543"/>
                  <p:cNvGrpSpPr>
                    <a:grpSpLocks/>
                  </p:cNvGrpSpPr>
                  <p:nvPr/>
                </p:nvGrpSpPr>
                <p:grpSpPr bwMode="auto">
                  <a:xfrm>
                    <a:off x="839" y="1952"/>
                    <a:ext cx="477" cy="55"/>
                    <a:chOff x="839" y="1952"/>
                    <a:chExt cx="477" cy="55"/>
                  </a:xfrm>
                </p:grpSpPr>
                <p:sp>
                  <p:nvSpPr>
                    <p:cNvPr id="371" name="Line 5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2006"/>
                      <a:ext cx="29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2" name="Line 5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4" y="1952"/>
                      <a:ext cx="7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3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1" y="1971"/>
                      <a:ext cx="5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4" name="Line 5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988"/>
                      <a:ext cx="9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5" name="Line 5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9" y="2006"/>
                      <a:ext cx="4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6" name="Line 5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9" y="2007"/>
                      <a:ext cx="10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360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1340" y="1961"/>
                    <a:ext cx="150" cy="48"/>
                    <a:chOff x="1340" y="1961"/>
                    <a:chExt cx="150" cy="48"/>
                  </a:xfrm>
                </p:grpSpPr>
                <p:sp>
                  <p:nvSpPr>
                    <p:cNvPr id="368" name="Line 5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0" y="1961"/>
                      <a:ext cx="14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69" name="Line 5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1" y="1983"/>
                      <a:ext cx="12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70" name="Line 5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1" y="2009"/>
                      <a:ext cx="12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361" name="Group 554"/>
                  <p:cNvGrpSpPr>
                    <a:grpSpLocks/>
                  </p:cNvGrpSpPr>
                  <p:nvPr/>
                </p:nvGrpSpPr>
                <p:grpSpPr bwMode="auto">
                  <a:xfrm>
                    <a:off x="1516" y="1961"/>
                    <a:ext cx="175" cy="51"/>
                    <a:chOff x="1516" y="1961"/>
                    <a:chExt cx="175" cy="51"/>
                  </a:xfrm>
                </p:grpSpPr>
                <p:sp>
                  <p:nvSpPr>
                    <p:cNvPr id="362" name="Line 5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9" y="1961"/>
                      <a:ext cx="13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63" name="Line 5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6" y="1980"/>
                      <a:ext cx="10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64" name="Line 5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9" y="1995"/>
                      <a:ext cx="1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65" name="Line 5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4" y="2012"/>
                      <a:ext cx="12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66" name="Line 5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46" y="1982"/>
                      <a:ext cx="3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67" name="Line 5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9" y="2003"/>
                      <a:ext cx="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344" name="Group 561"/>
              <p:cNvGrpSpPr>
                <a:grpSpLocks/>
              </p:cNvGrpSpPr>
              <p:nvPr/>
            </p:nvGrpSpPr>
            <p:grpSpPr bwMode="auto">
              <a:xfrm>
                <a:off x="1040" y="1643"/>
                <a:ext cx="475" cy="88"/>
                <a:chOff x="907" y="1524"/>
                <a:chExt cx="557" cy="112"/>
              </a:xfrm>
            </p:grpSpPr>
            <p:grpSp>
              <p:nvGrpSpPr>
                <p:cNvPr id="350" name="Group 562"/>
                <p:cNvGrpSpPr>
                  <a:grpSpLocks/>
                </p:cNvGrpSpPr>
                <p:nvPr/>
              </p:nvGrpSpPr>
              <p:grpSpPr bwMode="auto">
                <a:xfrm>
                  <a:off x="907" y="1559"/>
                  <a:ext cx="557" cy="77"/>
                  <a:chOff x="907" y="1559"/>
                  <a:chExt cx="557" cy="77"/>
                </a:xfrm>
              </p:grpSpPr>
              <p:sp>
                <p:nvSpPr>
                  <p:cNvPr id="352" name="Freeform 563"/>
                  <p:cNvSpPr>
                    <a:spLocks/>
                  </p:cNvSpPr>
                  <p:nvPr/>
                </p:nvSpPr>
                <p:spPr bwMode="auto">
                  <a:xfrm>
                    <a:off x="907" y="1559"/>
                    <a:ext cx="557" cy="44"/>
                  </a:xfrm>
                  <a:custGeom>
                    <a:avLst/>
                    <a:gdLst>
                      <a:gd name="T0" fmla="*/ 0 w 557"/>
                      <a:gd name="T1" fmla="*/ 43 h 44"/>
                      <a:gd name="T2" fmla="*/ 556 w 557"/>
                      <a:gd name="T3" fmla="*/ 43 h 44"/>
                      <a:gd name="T4" fmla="*/ 524 w 557"/>
                      <a:gd name="T5" fmla="*/ 0 h 44"/>
                      <a:gd name="T6" fmla="*/ 33 w 557"/>
                      <a:gd name="T7" fmla="*/ 0 h 44"/>
                      <a:gd name="T8" fmla="*/ 0 w 557"/>
                      <a:gd name="T9" fmla="*/ 43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57"/>
                      <a:gd name="T16" fmla="*/ 0 h 44"/>
                      <a:gd name="T17" fmla="*/ 557 w 557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57" h="44">
                        <a:moveTo>
                          <a:pt x="0" y="43"/>
                        </a:moveTo>
                        <a:lnTo>
                          <a:pt x="556" y="43"/>
                        </a:lnTo>
                        <a:lnTo>
                          <a:pt x="524" y="0"/>
                        </a:lnTo>
                        <a:lnTo>
                          <a:pt x="33" y="0"/>
                        </a:lnTo>
                        <a:lnTo>
                          <a:pt x="0" y="4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53" name="Rectangle 564"/>
                  <p:cNvSpPr>
                    <a:spLocks noChangeArrowheads="1"/>
                  </p:cNvSpPr>
                  <p:nvPr/>
                </p:nvSpPr>
                <p:spPr bwMode="auto">
                  <a:xfrm>
                    <a:off x="911" y="1605"/>
                    <a:ext cx="546" cy="31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351" name="Freeform 565"/>
                <p:cNvSpPr>
                  <a:spLocks/>
                </p:cNvSpPr>
                <p:nvPr/>
              </p:nvSpPr>
              <p:spPr bwMode="auto">
                <a:xfrm>
                  <a:off x="1037" y="1524"/>
                  <a:ext cx="295" cy="78"/>
                </a:xfrm>
                <a:custGeom>
                  <a:avLst/>
                  <a:gdLst>
                    <a:gd name="T0" fmla="*/ 0 w 295"/>
                    <a:gd name="T1" fmla="*/ 43 h 78"/>
                    <a:gd name="T2" fmla="*/ 0 w 295"/>
                    <a:gd name="T3" fmla="*/ 0 h 78"/>
                    <a:gd name="T4" fmla="*/ 294 w 295"/>
                    <a:gd name="T5" fmla="*/ 0 h 78"/>
                    <a:gd name="T6" fmla="*/ 294 w 295"/>
                    <a:gd name="T7" fmla="*/ 44 h 78"/>
                    <a:gd name="T8" fmla="*/ 292 w 295"/>
                    <a:gd name="T9" fmla="*/ 49 h 78"/>
                    <a:gd name="T10" fmla="*/ 290 w 295"/>
                    <a:gd name="T11" fmla="*/ 52 h 78"/>
                    <a:gd name="T12" fmla="*/ 284 w 295"/>
                    <a:gd name="T13" fmla="*/ 56 h 78"/>
                    <a:gd name="T14" fmla="*/ 278 w 295"/>
                    <a:gd name="T15" fmla="*/ 59 h 78"/>
                    <a:gd name="T16" fmla="*/ 270 w 295"/>
                    <a:gd name="T17" fmla="*/ 62 h 78"/>
                    <a:gd name="T18" fmla="*/ 262 w 295"/>
                    <a:gd name="T19" fmla="*/ 65 h 78"/>
                    <a:gd name="T20" fmla="*/ 252 w 295"/>
                    <a:gd name="T21" fmla="*/ 67 h 78"/>
                    <a:gd name="T22" fmla="*/ 241 w 295"/>
                    <a:gd name="T23" fmla="*/ 69 h 78"/>
                    <a:gd name="T24" fmla="*/ 232 w 295"/>
                    <a:gd name="T25" fmla="*/ 71 h 78"/>
                    <a:gd name="T26" fmla="*/ 216 w 295"/>
                    <a:gd name="T27" fmla="*/ 73 h 78"/>
                    <a:gd name="T28" fmla="*/ 204 w 295"/>
                    <a:gd name="T29" fmla="*/ 74 h 78"/>
                    <a:gd name="T30" fmla="*/ 191 w 295"/>
                    <a:gd name="T31" fmla="*/ 76 h 78"/>
                    <a:gd name="T32" fmla="*/ 177 w 295"/>
                    <a:gd name="T33" fmla="*/ 76 h 78"/>
                    <a:gd name="T34" fmla="*/ 160 w 295"/>
                    <a:gd name="T35" fmla="*/ 77 h 78"/>
                    <a:gd name="T36" fmla="*/ 139 w 295"/>
                    <a:gd name="T37" fmla="*/ 77 h 78"/>
                    <a:gd name="T38" fmla="*/ 120 w 295"/>
                    <a:gd name="T39" fmla="*/ 76 h 78"/>
                    <a:gd name="T40" fmla="*/ 103 w 295"/>
                    <a:gd name="T41" fmla="*/ 76 h 78"/>
                    <a:gd name="T42" fmla="*/ 86 w 295"/>
                    <a:gd name="T43" fmla="*/ 74 h 78"/>
                    <a:gd name="T44" fmla="*/ 72 w 295"/>
                    <a:gd name="T45" fmla="*/ 73 h 78"/>
                    <a:gd name="T46" fmla="*/ 62 w 295"/>
                    <a:gd name="T47" fmla="*/ 71 h 78"/>
                    <a:gd name="T48" fmla="*/ 48 w 295"/>
                    <a:gd name="T49" fmla="*/ 68 h 78"/>
                    <a:gd name="T50" fmla="*/ 37 w 295"/>
                    <a:gd name="T51" fmla="*/ 66 h 78"/>
                    <a:gd name="T52" fmla="*/ 27 w 295"/>
                    <a:gd name="T53" fmla="*/ 63 h 78"/>
                    <a:gd name="T54" fmla="*/ 18 w 295"/>
                    <a:gd name="T55" fmla="*/ 59 h 78"/>
                    <a:gd name="T56" fmla="*/ 12 w 295"/>
                    <a:gd name="T57" fmla="*/ 57 h 78"/>
                    <a:gd name="T58" fmla="*/ 8 w 295"/>
                    <a:gd name="T59" fmla="*/ 54 h 78"/>
                    <a:gd name="T60" fmla="*/ 4 w 295"/>
                    <a:gd name="T61" fmla="*/ 51 h 78"/>
                    <a:gd name="T62" fmla="*/ 2 w 295"/>
                    <a:gd name="T63" fmla="*/ 48 h 78"/>
                    <a:gd name="T64" fmla="*/ 0 w 295"/>
                    <a:gd name="T65" fmla="*/ 43 h 7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95"/>
                    <a:gd name="T100" fmla="*/ 0 h 78"/>
                    <a:gd name="T101" fmla="*/ 295 w 295"/>
                    <a:gd name="T102" fmla="*/ 78 h 7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95" h="78">
                      <a:moveTo>
                        <a:pt x="0" y="43"/>
                      </a:moveTo>
                      <a:lnTo>
                        <a:pt x="0" y="0"/>
                      </a:lnTo>
                      <a:lnTo>
                        <a:pt x="294" y="0"/>
                      </a:lnTo>
                      <a:lnTo>
                        <a:pt x="294" y="44"/>
                      </a:lnTo>
                      <a:lnTo>
                        <a:pt x="292" y="49"/>
                      </a:lnTo>
                      <a:lnTo>
                        <a:pt x="290" y="52"/>
                      </a:lnTo>
                      <a:lnTo>
                        <a:pt x="284" y="56"/>
                      </a:lnTo>
                      <a:lnTo>
                        <a:pt x="278" y="59"/>
                      </a:lnTo>
                      <a:lnTo>
                        <a:pt x="270" y="62"/>
                      </a:lnTo>
                      <a:lnTo>
                        <a:pt x="262" y="65"/>
                      </a:lnTo>
                      <a:lnTo>
                        <a:pt x="252" y="67"/>
                      </a:lnTo>
                      <a:lnTo>
                        <a:pt x="241" y="69"/>
                      </a:lnTo>
                      <a:lnTo>
                        <a:pt x="232" y="71"/>
                      </a:lnTo>
                      <a:lnTo>
                        <a:pt x="216" y="73"/>
                      </a:lnTo>
                      <a:lnTo>
                        <a:pt x="204" y="74"/>
                      </a:lnTo>
                      <a:lnTo>
                        <a:pt x="191" y="76"/>
                      </a:lnTo>
                      <a:lnTo>
                        <a:pt x="177" y="76"/>
                      </a:lnTo>
                      <a:lnTo>
                        <a:pt x="160" y="77"/>
                      </a:lnTo>
                      <a:lnTo>
                        <a:pt x="139" y="77"/>
                      </a:lnTo>
                      <a:lnTo>
                        <a:pt x="120" y="76"/>
                      </a:lnTo>
                      <a:lnTo>
                        <a:pt x="103" y="76"/>
                      </a:lnTo>
                      <a:lnTo>
                        <a:pt x="86" y="74"/>
                      </a:lnTo>
                      <a:lnTo>
                        <a:pt x="72" y="73"/>
                      </a:lnTo>
                      <a:lnTo>
                        <a:pt x="62" y="71"/>
                      </a:lnTo>
                      <a:lnTo>
                        <a:pt x="48" y="68"/>
                      </a:lnTo>
                      <a:lnTo>
                        <a:pt x="37" y="66"/>
                      </a:lnTo>
                      <a:lnTo>
                        <a:pt x="27" y="63"/>
                      </a:lnTo>
                      <a:lnTo>
                        <a:pt x="18" y="59"/>
                      </a:lnTo>
                      <a:lnTo>
                        <a:pt x="12" y="57"/>
                      </a:lnTo>
                      <a:lnTo>
                        <a:pt x="8" y="54"/>
                      </a:lnTo>
                      <a:lnTo>
                        <a:pt x="4" y="51"/>
                      </a:lnTo>
                      <a:lnTo>
                        <a:pt x="2" y="48"/>
                      </a:lnTo>
                      <a:lnTo>
                        <a:pt x="0" y="43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/>
                  <a:endParaRPr lang="ko-KR" altLang="en-US" sz="13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45" name="AutoShape 566"/>
              <p:cNvSpPr>
                <a:spLocks noChangeArrowheads="1"/>
              </p:cNvSpPr>
              <p:nvPr/>
            </p:nvSpPr>
            <p:spPr bwMode="auto">
              <a:xfrm>
                <a:off x="986" y="1248"/>
                <a:ext cx="581" cy="404"/>
              </a:xfrm>
              <a:prstGeom prst="roundRect">
                <a:avLst>
                  <a:gd name="adj" fmla="val 12250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6" name="AutoShape 567"/>
              <p:cNvSpPr>
                <a:spLocks noChangeArrowheads="1"/>
              </p:cNvSpPr>
              <p:nvPr/>
            </p:nvSpPr>
            <p:spPr bwMode="auto">
              <a:xfrm>
                <a:off x="1052" y="1293"/>
                <a:ext cx="449" cy="313"/>
              </a:xfrm>
              <a:prstGeom prst="roundRect">
                <a:avLst>
                  <a:gd name="adj" fmla="val 12167"/>
                </a:avLst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7" name="AutoShape 568"/>
              <p:cNvSpPr>
                <a:spLocks noChangeArrowheads="1"/>
              </p:cNvSpPr>
              <p:nvPr/>
            </p:nvSpPr>
            <p:spPr bwMode="auto">
              <a:xfrm>
                <a:off x="1077" y="1311"/>
                <a:ext cx="398" cy="277"/>
              </a:xfrm>
              <a:prstGeom prst="roundRect">
                <a:avLst>
                  <a:gd name="adj" fmla="val 12199"/>
                </a:avLst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8" name="Rectangle 569"/>
              <p:cNvSpPr>
                <a:spLocks noChangeArrowheads="1"/>
              </p:cNvSpPr>
              <p:nvPr/>
            </p:nvSpPr>
            <p:spPr bwMode="auto">
              <a:xfrm flipV="1">
                <a:off x="1478" y="1632"/>
                <a:ext cx="10" cy="1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aphicFrame>
            <p:nvGraphicFramePr>
              <p:cNvPr id="349" name="Object 570"/>
              <p:cNvGraphicFramePr>
                <a:graphicFrameLocks/>
              </p:cNvGraphicFramePr>
              <p:nvPr/>
            </p:nvGraphicFramePr>
            <p:xfrm>
              <a:off x="1085" y="1316"/>
              <a:ext cx="370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4" name="문서" r:id="rId8" imgW="9752381" imgH="7314286" progId="Word.Document.8">
                      <p:embed/>
                    </p:oleObj>
                  </mc:Choice>
                  <mc:Fallback>
                    <p:oleObj name="문서" r:id="rId8" imgW="9752381" imgH="7314286" progId="Word.Documen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5" y="1316"/>
                            <a:ext cx="370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7" name="Group 571"/>
            <p:cNvGrpSpPr>
              <a:grpSpLocks/>
            </p:cNvGrpSpPr>
            <p:nvPr/>
          </p:nvGrpSpPr>
          <p:grpSpPr bwMode="auto">
            <a:xfrm>
              <a:off x="4562475" y="2052639"/>
              <a:ext cx="1119189" cy="808038"/>
              <a:chOff x="720" y="1248"/>
              <a:chExt cx="1090" cy="829"/>
            </a:xfrm>
          </p:grpSpPr>
          <p:grpSp>
            <p:nvGrpSpPr>
              <p:cNvPr id="578" name="Group 572"/>
              <p:cNvGrpSpPr>
                <a:grpSpLocks/>
              </p:cNvGrpSpPr>
              <p:nvPr/>
            </p:nvGrpSpPr>
            <p:grpSpPr bwMode="auto">
              <a:xfrm>
                <a:off x="932" y="1689"/>
                <a:ext cx="692" cy="259"/>
                <a:chOff x="780" y="1583"/>
                <a:chExt cx="812" cy="330"/>
              </a:xfrm>
            </p:grpSpPr>
            <p:grpSp>
              <p:nvGrpSpPr>
                <p:cNvPr id="629" name="Group 573"/>
                <p:cNvGrpSpPr>
                  <a:grpSpLocks/>
                </p:cNvGrpSpPr>
                <p:nvPr/>
              </p:nvGrpSpPr>
              <p:grpSpPr bwMode="auto">
                <a:xfrm>
                  <a:off x="780" y="1583"/>
                  <a:ext cx="812" cy="330"/>
                  <a:chOff x="780" y="1583"/>
                  <a:chExt cx="812" cy="330"/>
                </a:xfrm>
              </p:grpSpPr>
              <p:grpSp>
                <p:nvGrpSpPr>
                  <p:cNvPr id="675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780" y="1583"/>
                    <a:ext cx="812" cy="330"/>
                    <a:chOff x="780" y="1583"/>
                    <a:chExt cx="812" cy="330"/>
                  </a:xfrm>
                </p:grpSpPr>
                <p:grpSp>
                  <p:nvGrpSpPr>
                    <p:cNvPr id="681" name="Group 5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" y="1583"/>
                      <a:ext cx="812" cy="330"/>
                      <a:chOff x="780" y="1583"/>
                      <a:chExt cx="812" cy="330"/>
                    </a:xfrm>
                  </p:grpSpPr>
                  <p:grpSp>
                    <p:nvGrpSpPr>
                      <p:cNvPr id="809" name="Group 5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80" y="1583"/>
                        <a:ext cx="812" cy="330"/>
                        <a:chOff x="780" y="1583"/>
                        <a:chExt cx="812" cy="330"/>
                      </a:xfrm>
                    </p:grpSpPr>
                    <p:sp>
                      <p:nvSpPr>
                        <p:cNvPr id="811" name="Rectangle 5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1" y="1665"/>
                          <a:ext cx="806" cy="248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812" name="Freeform 5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0" y="1583"/>
                          <a:ext cx="812" cy="79"/>
                        </a:xfrm>
                        <a:custGeom>
                          <a:avLst/>
                          <a:gdLst>
                            <a:gd name="T0" fmla="*/ 0 w 812"/>
                            <a:gd name="T1" fmla="*/ 78 h 79"/>
                            <a:gd name="T2" fmla="*/ 811 w 812"/>
                            <a:gd name="T3" fmla="*/ 78 h 79"/>
                            <a:gd name="T4" fmla="*/ 734 w 812"/>
                            <a:gd name="T5" fmla="*/ 0 h 79"/>
                            <a:gd name="T6" fmla="*/ 86 w 812"/>
                            <a:gd name="T7" fmla="*/ 0 h 79"/>
                            <a:gd name="T8" fmla="*/ 0 w 812"/>
                            <a:gd name="T9" fmla="*/ 78 h 7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12"/>
                            <a:gd name="T16" fmla="*/ 0 h 79"/>
                            <a:gd name="T17" fmla="*/ 812 w 812"/>
                            <a:gd name="T18" fmla="*/ 79 h 79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12" h="79">
                              <a:moveTo>
                                <a:pt x="0" y="78"/>
                              </a:moveTo>
                              <a:lnTo>
                                <a:pt x="811" y="78"/>
                              </a:lnTo>
                              <a:lnTo>
                                <a:pt x="734" y="0"/>
                              </a:lnTo>
                              <a:lnTo>
                                <a:pt x="86" y="0"/>
                              </a:lnTo>
                              <a:lnTo>
                                <a:pt x="0" y="7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810" name="Line 5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4" y="1647"/>
                        <a:ext cx="78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lang="ko-KR" altLang="en-US" sz="1300">
                          <a:latin typeface="맑은 고딕" pitchFamily="50" charset="-127"/>
                          <a:ea typeface="맑은 고딕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682" name="Group 5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1" y="1851"/>
                      <a:ext cx="775" cy="54"/>
                      <a:chOff x="811" y="1851"/>
                      <a:chExt cx="775" cy="54"/>
                    </a:xfrm>
                  </p:grpSpPr>
                  <p:grpSp>
                    <p:nvGrpSpPr>
                      <p:cNvPr id="683" name="Group 5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1" y="1851"/>
                        <a:ext cx="392" cy="54"/>
                        <a:chOff x="811" y="1851"/>
                        <a:chExt cx="392" cy="54"/>
                      </a:xfrm>
                    </p:grpSpPr>
                    <p:grpSp>
                      <p:nvGrpSpPr>
                        <p:cNvPr id="747" name="Group 5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11" y="1853"/>
                          <a:ext cx="197" cy="52"/>
                          <a:chOff x="811" y="1853"/>
                          <a:chExt cx="197" cy="52"/>
                        </a:xfrm>
                      </p:grpSpPr>
                      <p:grpSp>
                        <p:nvGrpSpPr>
                          <p:cNvPr id="779" name="Group 5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11" y="1853"/>
                            <a:ext cx="102" cy="52"/>
                            <a:chOff x="811" y="1853"/>
                            <a:chExt cx="102" cy="52"/>
                          </a:xfrm>
                        </p:grpSpPr>
                        <p:grpSp>
                          <p:nvGrpSpPr>
                            <p:cNvPr id="795" name="Group 58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11" y="1853"/>
                              <a:ext cx="55" cy="52"/>
                              <a:chOff x="811" y="1853"/>
                              <a:chExt cx="55" cy="52"/>
                            </a:xfrm>
                          </p:grpSpPr>
                          <p:grpSp>
                            <p:nvGrpSpPr>
                              <p:cNvPr id="803" name="Group 58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11" y="1853"/>
                                <a:ext cx="30" cy="52"/>
                                <a:chOff x="811" y="1853"/>
                                <a:chExt cx="30" cy="52"/>
                              </a:xfrm>
                            </p:grpSpPr>
                            <p:sp>
                              <p:nvSpPr>
                                <p:cNvPr id="807" name="Freeform 5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1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08" name="Freeform 5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24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804" name="Group 58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36" y="1853"/>
                                <a:ext cx="30" cy="52"/>
                                <a:chOff x="836" y="1853"/>
                                <a:chExt cx="30" cy="52"/>
                              </a:xfrm>
                            </p:grpSpPr>
                            <p:sp>
                              <p:nvSpPr>
                                <p:cNvPr id="805" name="Freeform 5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3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06" name="Freeform 5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4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96" name="Group 59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59" y="1853"/>
                              <a:ext cx="54" cy="52"/>
                              <a:chOff x="859" y="1853"/>
                              <a:chExt cx="54" cy="52"/>
                            </a:xfrm>
                          </p:grpSpPr>
                          <p:grpSp>
                            <p:nvGrpSpPr>
                              <p:cNvPr id="797" name="Group 59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59" y="1853"/>
                                <a:ext cx="29" cy="52"/>
                                <a:chOff x="859" y="1853"/>
                                <a:chExt cx="29" cy="52"/>
                              </a:xfrm>
                            </p:grpSpPr>
                            <p:sp>
                              <p:nvSpPr>
                                <p:cNvPr id="801" name="Freeform 5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5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02" name="Freeform 5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7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98" name="Group 59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83" y="1853"/>
                                <a:ext cx="30" cy="52"/>
                                <a:chOff x="883" y="1853"/>
                                <a:chExt cx="30" cy="52"/>
                              </a:xfrm>
                            </p:grpSpPr>
                            <p:sp>
                              <p:nvSpPr>
                                <p:cNvPr id="799" name="Freeform 5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83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00" name="Freeform 5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89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780" name="Group 5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07" y="1853"/>
                            <a:ext cx="101" cy="52"/>
                            <a:chOff x="907" y="1853"/>
                            <a:chExt cx="101" cy="52"/>
                          </a:xfrm>
                        </p:grpSpPr>
                        <p:grpSp>
                          <p:nvGrpSpPr>
                            <p:cNvPr id="781" name="Group 5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07" y="1853"/>
                              <a:ext cx="53" cy="52"/>
                              <a:chOff x="907" y="1853"/>
                              <a:chExt cx="53" cy="52"/>
                            </a:xfrm>
                          </p:grpSpPr>
                          <p:grpSp>
                            <p:nvGrpSpPr>
                              <p:cNvPr id="789" name="Group 60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07" y="1853"/>
                                <a:ext cx="29" cy="52"/>
                                <a:chOff x="907" y="1853"/>
                                <a:chExt cx="29" cy="52"/>
                              </a:xfrm>
                            </p:grpSpPr>
                            <p:sp>
                              <p:nvSpPr>
                                <p:cNvPr id="793" name="Freeform 6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07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94" name="Freeform 60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1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90" name="Group 60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31" y="1853"/>
                                <a:ext cx="29" cy="52"/>
                                <a:chOff x="931" y="1853"/>
                                <a:chExt cx="29" cy="52"/>
                              </a:xfrm>
                            </p:grpSpPr>
                            <p:sp>
                              <p:nvSpPr>
                                <p:cNvPr id="791" name="Freeform 6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3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92" name="Freeform 6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43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82" name="Group 6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56" y="1853"/>
                              <a:ext cx="52" cy="52"/>
                              <a:chOff x="956" y="1853"/>
                              <a:chExt cx="52" cy="52"/>
                            </a:xfrm>
                          </p:grpSpPr>
                          <p:grpSp>
                            <p:nvGrpSpPr>
                              <p:cNvPr id="783" name="Group 60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56" y="1853"/>
                                <a:ext cx="30" cy="52"/>
                                <a:chOff x="956" y="1853"/>
                                <a:chExt cx="30" cy="52"/>
                              </a:xfrm>
                            </p:grpSpPr>
                            <p:sp>
                              <p:nvSpPr>
                                <p:cNvPr id="787" name="Freeform 60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56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88" name="Freeform 6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69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84" name="Group 61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80" y="1853"/>
                                <a:ext cx="28" cy="52"/>
                                <a:chOff x="980" y="1853"/>
                                <a:chExt cx="28" cy="52"/>
                              </a:xfrm>
                            </p:grpSpPr>
                            <p:sp>
                              <p:nvSpPr>
                                <p:cNvPr id="785" name="Freeform 6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80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86" name="Freeform 6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991" y="1853"/>
                                  <a:ext cx="17" cy="52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2"/>
                                    <a:gd name="T2" fmla="*/ 16 w 17"/>
                                    <a:gd name="T3" fmla="*/ 0 h 52"/>
                                    <a:gd name="T4" fmla="*/ 16 w 17"/>
                                    <a:gd name="T5" fmla="*/ 51 h 52"/>
                                    <a:gd name="T6" fmla="*/ 0 w 17"/>
                                    <a:gd name="T7" fmla="*/ 51 h 52"/>
                                    <a:gd name="T8" fmla="*/ 0 w 17"/>
                                    <a:gd name="T9" fmla="*/ 0 h 52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2"/>
                                    <a:gd name="T17" fmla="*/ 17 w 17"/>
                                    <a:gd name="T18" fmla="*/ 52 h 52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2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1"/>
                                      </a:lnTo>
                                      <a:lnTo>
                                        <a:pt x="0" y="51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748" name="Group 6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4" y="1851"/>
                          <a:ext cx="199" cy="54"/>
                          <a:chOff x="1004" y="1851"/>
                          <a:chExt cx="199" cy="54"/>
                        </a:xfrm>
                      </p:grpSpPr>
                      <p:grpSp>
                        <p:nvGrpSpPr>
                          <p:cNvPr id="749" name="Group 6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04" y="1851"/>
                            <a:ext cx="102" cy="54"/>
                            <a:chOff x="1004" y="1851"/>
                            <a:chExt cx="102" cy="54"/>
                          </a:xfrm>
                        </p:grpSpPr>
                        <p:grpSp>
                          <p:nvGrpSpPr>
                            <p:cNvPr id="765" name="Group 6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04" y="1851"/>
                              <a:ext cx="53" cy="54"/>
                              <a:chOff x="1004" y="1851"/>
                              <a:chExt cx="53" cy="54"/>
                            </a:xfrm>
                          </p:grpSpPr>
                          <p:grpSp>
                            <p:nvGrpSpPr>
                              <p:cNvPr id="773" name="Group 61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04" y="1851"/>
                                <a:ext cx="29" cy="54"/>
                                <a:chOff x="1004" y="1851"/>
                                <a:chExt cx="29" cy="54"/>
                              </a:xfrm>
                            </p:grpSpPr>
                            <p:sp>
                              <p:nvSpPr>
                                <p:cNvPr id="777" name="Freeform 61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0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78" name="Freeform 6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1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74" name="Group 61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29" y="1851"/>
                                <a:ext cx="28" cy="54"/>
                                <a:chOff x="1029" y="1851"/>
                                <a:chExt cx="28" cy="54"/>
                              </a:xfrm>
                            </p:grpSpPr>
                            <p:sp>
                              <p:nvSpPr>
                                <p:cNvPr id="775" name="Freeform 6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2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76" name="Freeform 6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4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66" name="Group 62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" y="1851"/>
                              <a:ext cx="53" cy="54"/>
                              <a:chOff x="1053" y="1851"/>
                              <a:chExt cx="53" cy="54"/>
                            </a:xfrm>
                          </p:grpSpPr>
                          <p:grpSp>
                            <p:nvGrpSpPr>
                              <p:cNvPr id="767" name="Group 6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3" y="1851"/>
                                <a:ext cx="28" cy="54"/>
                                <a:chOff x="1053" y="1851"/>
                                <a:chExt cx="28" cy="54"/>
                              </a:xfrm>
                            </p:grpSpPr>
                            <p:sp>
                              <p:nvSpPr>
                                <p:cNvPr id="771" name="Freeform 6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5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72" name="Freeform 6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6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68" name="Group 6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76" y="1851"/>
                                <a:ext cx="30" cy="54"/>
                                <a:chOff x="1076" y="1851"/>
                                <a:chExt cx="30" cy="54"/>
                              </a:xfrm>
                            </p:grpSpPr>
                            <p:sp>
                              <p:nvSpPr>
                                <p:cNvPr id="769" name="Freeform 6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7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70" name="Freeform 6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8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750" name="Group 6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00" y="1851"/>
                            <a:ext cx="103" cy="54"/>
                            <a:chOff x="1100" y="1851"/>
                            <a:chExt cx="103" cy="54"/>
                          </a:xfrm>
                        </p:grpSpPr>
                        <p:grpSp>
                          <p:nvGrpSpPr>
                            <p:cNvPr id="751" name="Group 6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00" y="1851"/>
                              <a:ext cx="54" cy="54"/>
                              <a:chOff x="1100" y="1851"/>
                              <a:chExt cx="54" cy="54"/>
                            </a:xfrm>
                          </p:grpSpPr>
                          <p:grpSp>
                            <p:nvGrpSpPr>
                              <p:cNvPr id="759" name="Group 63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0" y="1851"/>
                                <a:ext cx="28" cy="54"/>
                                <a:chOff x="1100" y="1851"/>
                                <a:chExt cx="28" cy="54"/>
                              </a:xfrm>
                            </p:grpSpPr>
                            <p:sp>
                              <p:nvSpPr>
                                <p:cNvPr id="763" name="Freeform 63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0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64" name="Freeform 63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1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60" name="Group 63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26" y="1851"/>
                                <a:ext cx="28" cy="54"/>
                                <a:chOff x="1126" y="1851"/>
                                <a:chExt cx="28" cy="54"/>
                              </a:xfrm>
                            </p:grpSpPr>
                            <p:sp>
                              <p:nvSpPr>
                                <p:cNvPr id="761" name="Freeform 6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2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62" name="Freeform 63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3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52" name="Group 6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49" y="1851"/>
                              <a:ext cx="54" cy="54"/>
                              <a:chOff x="1149" y="1851"/>
                              <a:chExt cx="54" cy="54"/>
                            </a:xfrm>
                          </p:grpSpPr>
                          <p:grpSp>
                            <p:nvGrpSpPr>
                              <p:cNvPr id="753" name="Group 63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49" y="1851"/>
                                <a:ext cx="29" cy="54"/>
                                <a:chOff x="1149" y="1851"/>
                                <a:chExt cx="29" cy="54"/>
                              </a:xfrm>
                            </p:grpSpPr>
                            <p:sp>
                              <p:nvSpPr>
                                <p:cNvPr id="757" name="Freeform 63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58" name="Freeform 64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6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54" name="Group 64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3" y="1851"/>
                                <a:ext cx="30" cy="54"/>
                                <a:chOff x="1173" y="1851"/>
                                <a:chExt cx="30" cy="54"/>
                              </a:xfrm>
                            </p:grpSpPr>
                            <p:sp>
                              <p:nvSpPr>
                                <p:cNvPr id="755" name="Freeform 6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7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56" name="Freeform 6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8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684" name="Group 6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97" y="1851"/>
                        <a:ext cx="389" cy="54"/>
                        <a:chOff x="1197" y="1851"/>
                        <a:chExt cx="389" cy="54"/>
                      </a:xfrm>
                    </p:grpSpPr>
                    <p:grpSp>
                      <p:nvGrpSpPr>
                        <p:cNvPr id="685" name="Group 6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97" y="1851"/>
                          <a:ext cx="196" cy="54"/>
                          <a:chOff x="1197" y="1851"/>
                          <a:chExt cx="196" cy="54"/>
                        </a:xfrm>
                      </p:grpSpPr>
                      <p:grpSp>
                        <p:nvGrpSpPr>
                          <p:cNvPr id="717" name="Group 6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97" y="1851"/>
                            <a:ext cx="100" cy="54"/>
                            <a:chOff x="1197" y="1851"/>
                            <a:chExt cx="100" cy="54"/>
                          </a:xfrm>
                        </p:grpSpPr>
                        <p:grpSp>
                          <p:nvGrpSpPr>
                            <p:cNvPr id="733" name="Group 64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97" y="1851"/>
                              <a:ext cx="51" cy="54"/>
                              <a:chOff x="1197" y="1851"/>
                              <a:chExt cx="51" cy="54"/>
                            </a:xfrm>
                          </p:grpSpPr>
                          <p:grpSp>
                            <p:nvGrpSpPr>
                              <p:cNvPr id="741" name="Group 64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97" y="1851"/>
                                <a:ext cx="29" cy="54"/>
                                <a:chOff x="1197" y="1851"/>
                                <a:chExt cx="29" cy="54"/>
                              </a:xfrm>
                            </p:grpSpPr>
                            <p:sp>
                              <p:nvSpPr>
                                <p:cNvPr id="745" name="Freeform 6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9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46" name="Freeform 6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0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42" name="Group 65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0" y="1851"/>
                                <a:ext cx="28" cy="54"/>
                                <a:chOff x="1220" y="1851"/>
                                <a:chExt cx="28" cy="54"/>
                              </a:xfrm>
                            </p:grpSpPr>
                            <p:sp>
                              <p:nvSpPr>
                                <p:cNvPr id="743" name="Freeform 6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2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44" name="Freeform 6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3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34" name="Group 65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244" y="1851"/>
                              <a:ext cx="53" cy="54"/>
                              <a:chOff x="1244" y="1851"/>
                              <a:chExt cx="53" cy="54"/>
                            </a:xfrm>
                          </p:grpSpPr>
                          <p:grpSp>
                            <p:nvGrpSpPr>
                              <p:cNvPr id="735" name="Group 6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44" y="1851"/>
                                <a:ext cx="29" cy="54"/>
                                <a:chOff x="1244" y="1851"/>
                                <a:chExt cx="29" cy="54"/>
                              </a:xfrm>
                            </p:grpSpPr>
                            <p:sp>
                              <p:nvSpPr>
                                <p:cNvPr id="739" name="Freeform 6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40" name="Freeform 6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36" name="Group 6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69" y="1851"/>
                                <a:ext cx="28" cy="54"/>
                                <a:chOff x="1269" y="1851"/>
                                <a:chExt cx="28" cy="54"/>
                              </a:xfrm>
                            </p:grpSpPr>
                            <p:sp>
                              <p:nvSpPr>
                                <p:cNvPr id="737" name="Freeform 6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6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38" name="Freeform 6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8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718" name="Group 6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91" y="1851"/>
                            <a:ext cx="102" cy="54"/>
                            <a:chOff x="1291" y="1851"/>
                            <a:chExt cx="102" cy="54"/>
                          </a:xfrm>
                        </p:grpSpPr>
                        <p:grpSp>
                          <p:nvGrpSpPr>
                            <p:cNvPr id="719" name="Group 6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291" y="1851"/>
                              <a:ext cx="55" cy="54"/>
                              <a:chOff x="1291" y="1851"/>
                              <a:chExt cx="55" cy="54"/>
                            </a:xfrm>
                          </p:grpSpPr>
                          <p:grpSp>
                            <p:nvGrpSpPr>
                              <p:cNvPr id="727" name="Group 6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91" y="1851"/>
                                <a:ext cx="30" cy="54"/>
                                <a:chOff x="1291" y="1851"/>
                                <a:chExt cx="30" cy="54"/>
                              </a:xfrm>
                            </p:grpSpPr>
                            <p:sp>
                              <p:nvSpPr>
                                <p:cNvPr id="731" name="Freeform 6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9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32" name="Freeform 6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0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28" name="Group 66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16" y="1851"/>
                                <a:ext cx="30" cy="54"/>
                                <a:chOff x="1316" y="1851"/>
                                <a:chExt cx="30" cy="54"/>
                              </a:xfrm>
                            </p:grpSpPr>
                            <p:sp>
                              <p:nvSpPr>
                                <p:cNvPr id="729" name="Freeform 6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1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30" name="Freeform 6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2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20" name="Group 66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40" y="1851"/>
                              <a:ext cx="53" cy="54"/>
                              <a:chOff x="1340" y="1851"/>
                              <a:chExt cx="53" cy="54"/>
                            </a:xfrm>
                          </p:grpSpPr>
                          <p:grpSp>
                            <p:nvGrpSpPr>
                              <p:cNvPr id="721" name="Group 6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40" y="1851"/>
                                <a:ext cx="28" cy="54"/>
                                <a:chOff x="1340" y="1851"/>
                                <a:chExt cx="28" cy="54"/>
                              </a:xfrm>
                            </p:grpSpPr>
                            <p:sp>
                              <p:nvSpPr>
                                <p:cNvPr id="725" name="Freeform 6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4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6" name="Freeform 6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5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22" name="Group 6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64" y="1851"/>
                                <a:ext cx="29" cy="54"/>
                                <a:chOff x="1364" y="1851"/>
                                <a:chExt cx="29" cy="54"/>
                              </a:xfrm>
                            </p:grpSpPr>
                            <p:sp>
                              <p:nvSpPr>
                                <p:cNvPr id="723" name="Freeform 6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64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4" name="Freeform 6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7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686" name="Group 6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89" y="1851"/>
                          <a:ext cx="197" cy="54"/>
                          <a:chOff x="1389" y="1851"/>
                          <a:chExt cx="197" cy="54"/>
                        </a:xfrm>
                      </p:grpSpPr>
                      <p:grpSp>
                        <p:nvGrpSpPr>
                          <p:cNvPr id="687" name="Group 6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89" y="1851"/>
                            <a:ext cx="101" cy="54"/>
                            <a:chOff x="1389" y="1851"/>
                            <a:chExt cx="101" cy="54"/>
                          </a:xfrm>
                        </p:grpSpPr>
                        <p:grpSp>
                          <p:nvGrpSpPr>
                            <p:cNvPr id="703" name="Group 6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89" y="1851"/>
                              <a:ext cx="54" cy="54"/>
                              <a:chOff x="1389" y="1851"/>
                              <a:chExt cx="54" cy="54"/>
                            </a:xfrm>
                          </p:grpSpPr>
                          <p:grpSp>
                            <p:nvGrpSpPr>
                              <p:cNvPr id="711" name="Group 67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389" y="1851"/>
                                <a:ext cx="28" cy="54"/>
                                <a:chOff x="1389" y="1851"/>
                                <a:chExt cx="28" cy="54"/>
                              </a:xfrm>
                            </p:grpSpPr>
                            <p:sp>
                              <p:nvSpPr>
                                <p:cNvPr id="715" name="Freeform 6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8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16" name="Freeform 6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00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12" name="Group 68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13" y="1851"/>
                                <a:ext cx="30" cy="54"/>
                                <a:chOff x="1413" y="1851"/>
                                <a:chExt cx="30" cy="54"/>
                              </a:xfrm>
                            </p:grpSpPr>
                            <p:sp>
                              <p:nvSpPr>
                                <p:cNvPr id="713" name="Freeform 6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1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14" name="Freeform 6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2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04" name="Group 6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37" y="1851"/>
                              <a:ext cx="53" cy="54"/>
                              <a:chOff x="1437" y="1851"/>
                              <a:chExt cx="53" cy="54"/>
                            </a:xfrm>
                          </p:grpSpPr>
                          <p:grpSp>
                            <p:nvGrpSpPr>
                              <p:cNvPr id="705" name="Group 68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37" y="1851"/>
                                <a:ext cx="29" cy="54"/>
                                <a:chOff x="1437" y="1851"/>
                                <a:chExt cx="29" cy="54"/>
                              </a:xfrm>
                            </p:grpSpPr>
                            <p:sp>
                              <p:nvSpPr>
                                <p:cNvPr id="709" name="Freeform 6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3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10" name="Freeform 6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4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06" name="Group 68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1" y="1851"/>
                                <a:ext cx="29" cy="54"/>
                                <a:chOff x="1461" y="1851"/>
                                <a:chExt cx="29" cy="54"/>
                              </a:xfrm>
                            </p:grpSpPr>
                            <p:sp>
                              <p:nvSpPr>
                                <p:cNvPr id="707" name="Freeform 6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6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08" name="Freeform 6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7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688" name="Group 6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86" y="1851"/>
                            <a:ext cx="100" cy="54"/>
                            <a:chOff x="1486" y="1851"/>
                            <a:chExt cx="100" cy="54"/>
                          </a:xfrm>
                        </p:grpSpPr>
                        <p:grpSp>
                          <p:nvGrpSpPr>
                            <p:cNvPr id="689" name="Group 6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86" y="1851"/>
                              <a:ext cx="52" cy="54"/>
                              <a:chOff x="1486" y="1851"/>
                              <a:chExt cx="52" cy="54"/>
                            </a:xfrm>
                          </p:grpSpPr>
                          <p:grpSp>
                            <p:nvGrpSpPr>
                              <p:cNvPr id="697" name="Group 69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86" y="1851"/>
                                <a:ext cx="28" cy="54"/>
                                <a:chOff x="1486" y="1851"/>
                                <a:chExt cx="28" cy="54"/>
                              </a:xfrm>
                            </p:grpSpPr>
                            <p:sp>
                              <p:nvSpPr>
                                <p:cNvPr id="701" name="Freeform 69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8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02" name="Freeform 6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49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698" name="Group 69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09" y="1851"/>
                                <a:ext cx="29" cy="54"/>
                                <a:chOff x="1509" y="1851"/>
                                <a:chExt cx="29" cy="54"/>
                              </a:xfrm>
                            </p:grpSpPr>
                            <p:sp>
                              <p:nvSpPr>
                                <p:cNvPr id="699" name="Freeform 6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0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00" name="Freeform 69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21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690" name="Group 70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3" y="1851"/>
                              <a:ext cx="53" cy="54"/>
                              <a:chOff x="1533" y="1851"/>
                              <a:chExt cx="53" cy="54"/>
                            </a:xfrm>
                          </p:grpSpPr>
                          <p:grpSp>
                            <p:nvGrpSpPr>
                              <p:cNvPr id="691" name="Group 70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3" y="1851"/>
                                <a:ext cx="30" cy="54"/>
                                <a:chOff x="1533" y="1851"/>
                                <a:chExt cx="30" cy="54"/>
                              </a:xfrm>
                            </p:grpSpPr>
                            <p:sp>
                              <p:nvSpPr>
                                <p:cNvPr id="695" name="Freeform 70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33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96" name="Freeform 7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46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692" name="Group 70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57" y="1851"/>
                                <a:ext cx="29" cy="54"/>
                                <a:chOff x="1557" y="1851"/>
                                <a:chExt cx="29" cy="54"/>
                              </a:xfrm>
                            </p:grpSpPr>
                            <p:sp>
                              <p:nvSpPr>
                                <p:cNvPr id="693" name="Freeform 7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57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94" name="Freeform 7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569" y="1851"/>
                                  <a:ext cx="17" cy="54"/>
                                </a:xfrm>
                                <a:custGeom>
                                  <a:avLst/>
                                  <a:gdLst>
                                    <a:gd name="T0" fmla="*/ 0 w 17"/>
                                    <a:gd name="T1" fmla="*/ 0 h 54"/>
                                    <a:gd name="T2" fmla="*/ 16 w 17"/>
                                    <a:gd name="T3" fmla="*/ 0 h 54"/>
                                    <a:gd name="T4" fmla="*/ 16 w 17"/>
                                    <a:gd name="T5" fmla="*/ 53 h 54"/>
                                    <a:gd name="T6" fmla="*/ 0 w 17"/>
                                    <a:gd name="T7" fmla="*/ 53 h 54"/>
                                    <a:gd name="T8" fmla="*/ 0 w 17"/>
                                    <a:gd name="T9" fmla="*/ 0 h 54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17"/>
                                    <a:gd name="T16" fmla="*/ 0 h 54"/>
                                    <a:gd name="T17" fmla="*/ 17 w 17"/>
                                    <a:gd name="T18" fmla="*/ 54 h 54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17" h="54">
                                      <a:moveTo>
                                        <a:pt x="0" y="0"/>
                                      </a:moveTo>
                                      <a:lnTo>
                                        <a:pt x="16" y="0"/>
                                      </a:lnTo>
                                      <a:lnTo>
                                        <a:pt x="16" y="53"/>
                                      </a:lnTo>
                                      <a:lnTo>
                                        <a:pt x="0" y="53"/>
                                      </a:lnTo>
                                      <a:lnTo>
                                        <a:pt x="0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 w="9525" cap="rnd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pPr algn="r"/>
                                  <a:endParaRPr lang="ko-KR" altLang="en-US" sz="1300">
                                    <a:latin typeface="맑은 고딕" pitchFamily="50" charset="-127"/>
                                    <a:ea typeface="맑은 고딕" pitchFamily="50" charset="-127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676" name="Group 707"/>
                  <p:cNvGrpSpPr>
                    <a:grpSpLocks/>
                  </p:cNvGrpSpPr>
                  <p:nvPr/>
                </p:nvGrpSpPr>
                <p:grpSpPr bwMode="auto">
                  <a:xfrm>
                    <a:off x="803" y="1684"/>
                    <a:ext cx="763" cy="124"/>
                    <a:chOff x="803" y="1684"/>
                    <a:chExt cx="763" cy="124"/>
                  </a:xfrm>
                </p:grpSpPr>
                <p:sp>
                  <p:nvSpPr>
                    <p:cNvPr id="677" name="Rectangle 7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3" y="1684"/>
                      <a:ext cx="15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78" name="Rectangle 7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0" y="1684"/>
                      <a:ext cx="22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79" name="Rectangle 7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1684"/>
                      <a:ext cx="249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80" name="Rectangle 7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3" y="1684"/>
                      <a:ext cx="103" cy="12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630" name="Group 712"/>
                <p:cNvGrpSpPr>
                  <a:grpSpLocks/>
                </p:cNvGrpSpPr>
                <p:nvPr/>
              </p:nvGrpSpPr>
              <p:grpSpPr bwMode="auto">
                <a:xfrm>
                  <a:off x="1474" y="1698"/>
                  <a:ext cx="69" cy="58"/>
                  <a:chOff x="1474" y="1698"/>
                  <a:chExt cx="69" cy="58"/>
                </a:xfrm>
              </p:grpSpPr>
              <p:sp>
                <p:nvSpPr>
                  <p:cNvPr id="670" name="Rectangle 713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698"/>
                    <a:ext cx="35" cy="58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71" name="Rectangle 714"/>
                  <p:cNvSpPr>
                    <a:spLocks noChangeArrowheads="1"/>
                  </p:cNvSpPr>
                  <p:nvPr/>
                </p:nvSpPr>
                <p:spPr bwMode="auto">
                  <a:xfrm>
                    <a:off x="1513" y="1719"/>
                    <a:ext cx="24" cy="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grpSp>
                <p:nvGrpSpPr>
                  <p:cNvPr id="672" name="Group 715"/>
                  <p:cNvGrpSpPr>
                    <a:grpSpLocks/>
                  </p:cNvGrpSpPr>
                  <p:nvPr/>
                </p:nvGrpSpPr>
                <p:grpSpPr bwMode="auto">
                  <a:xfrm>
                    <a:off x="1474" y="1705"/>
                    <a:ext cx="11" cy="36"/>
                    <a:chOff x="1474" y="1705"/>
                    <a:chExt cx="11" cy="36"/>
                  </a:xfrm>
                </p:grpSpPr>
                <p:sp>
                  <p:nvSpPr>
                    <p:cNvPr id="673" name="Rectangle 7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4" y="1705"/>
                      <a:ext cx="11" cy="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74" name="Rectangle 71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474" y="1739"/>
                      <a:ext cx="11" cy="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631" name="Group 718"/>
                <p:cNvGrpSpPr>
                  <a:grpSpLocks/>
                </p:cNvGrpSpPr>
                <p:nvPr/>
              </p:nvGrpSpPr>
              <p:grpSpPr bwMode="auto">
                <a:xfrm>
                  <a:off x="980" y="1701"/>
                  <a:ext cx="209" cy="80"/>
                  <a:chOff x="980" y="1701"/>
                  <a:chExt cx="209" cy="80"/>
                </a:xfrm>
              </p:grpSpPr>
              <p:grpSp>
                <p:nvGrpSpPr>
                  <p:cNvPr id="664" name="Group 719"/>
                  <p:cNvGrpSpPr>
                    <a:grpSpLocks/>
                  </p:cNvGrpSpPr>
                  <p:nvPr/>
                </p:nvGrpSpPr>
                <p:grpSpPr bwMode="auto">
                  <a:xfrm>
                    <a:off x="983" y="1701"/>
                    <a:ext cx="206" cy="43"/>
                    <a:chOff x="983" y="1701"/>
                    <a:chExt cx="206" cy="43"/>
                  </a:xfrm>
                </p:grpSpPr>
                <p:sp>
                  <p:nvSpPr>
                    <p:cNvPr id="667" name="Rectangle 7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8" y="1701"/>
                      <a:ext cx="75" cy="43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68" name="Rectangle 7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8" y="1723"/>
                      <a:ext cx="75" cy="2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69" name="Rectangle 7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3" y="1721"/>
                      <a:ext cx="206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sp>
                <p:nvSpPr>
                  <p:cNvPr id="665" name="Rectangle 72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80" y="1702"/>
                    <a:ext cx="12" cy="3"/>
                  </a:xfrm>
                  <a:prstGeom prst="rect">
                    <a:avLst/>
                  </a:prstGeom>
                  <a:solidFill>
                    <a:srgbClr val="008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66" name="Rectangle 724"/>
                  <p:cNvSpPr>
                    <a:spLocks noChangeArrowheads="1"/>
                  </p:cNvSpPr>
                  <p:nvPr/>
                </p:nvSpPr>
                <p:spPr bwMode="auto">
                  <a:xfrm>
                    <a:off x="1153" y="1767"/>
                    <a:ext cx="19" cy="14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632" name="Group 725"/>
                <p:cNvGrpSpPr>
                  <a:grpSpLocks/>
                </p:cNvGrpSpPr>
                <p:nvPr/>
              </p:nvGrpSpPr>
              <p:grpSpPr bwMode="auto">
                <a:xfrm>
                  <a:off x="814" y="1778"/>
                  <a:ext cx="153" cy="26"/>
                  <a:chOff x="814" y="1778"/>
                  <a:chExt cx="153" cy="26"/>
                </a:xfrm>
              </p:grpSpPr>
              <p:grpSp>
                <p:nvGrpSpPr>
                  <p:cNvPr id="634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814" y="1778"/>
                    <a:ext cx="80" cy="26"/>
                    <a:chOff x="814" y="1778"/>
                    <a:chExt cx="80" cy="26"/>
                  </a:xfrm>
                </p:grpSpPr>
                <p:grpSp>
                  <p:nvGrpSpPr>
                    <p:cNvPr id="650" name="Group 7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4" y="1778"/>
                      <a:ext cx="34" cy="26"/>
                      <a:chOff x="814" y="1778"/>
                      <a:chExt cx="34" cy="26"/>
                    </a:xfrm>
                  </p:grpSpPr>
                  <p:grpSp>
                    <p:nvGrpSpPr>
                      <p:cNvPr id="658" name="Group 7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4" y="1778"/>
                        <a:ext cx="26" cy="26"/>
                        <a:chOff x="814" y="1778"/>
                        <a:chExt cx="26" cy="26"/>
                      </a:xfrm>
                    </p:grpSpPr>
                    <p:sp>
                      <p:nvSpPr>
                        <p:cNvPr id="662" name="Freeform 7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14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63" name="Freeform 7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23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659" name="Group 7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1" y="1778"/>
                        <a:ext cx="17" cy="26"/>
                        <a:chOff x="831" y="1778"/>
                        <a:chExt cx="17" cy="26"/>
                      </a:xfrm>
                    </p:grpSpPr>
                    <p:sp>
                      <p:nvSpPr>
                        <p:cNvPr id="660" name="Freeform 7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1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61" name="Freeform 7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1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51" name="Group 7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0" y="1778"/>
                      <a:ext cx="44" cy="26"/>
                      <a:chOff x="850" y="1778"/>
                      <a:chExt cx="44" cy="26"/>
                    </a:xfrm>
                  </p:grpSpPr>
                  <p:grpSp>
                    <p:nvGrpSpPr>
                      <p:cNvPr id="652" name="Group 7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0" y="1778"/>
                        <a:ext cx="26" cy="26"/>
                        <a:chOff x="850" y="1778"/>
                        <a:chExt cx="26" cy="26"/>
                      </a:xfrm>
                    </p:grpSpPr>
                    <p:sp>
                      <p:nvSpPr>
                        <p:cNvPr id="656" name="Freeform 7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0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57" name="Freeform 7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9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653" name="Group 7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9" y="1778"/>
                        <a:ext cx="25" cy="26"/>
                        <a:chOff x="869" y="1778"/>
                        <a:chExt cx="25" cy="26"/>
                      </a:xfrm>
                    </p:grpSpPr>
                    <p:sp>
                      <p:nvSpPr>
                        <p:cNvPr id="654" name="Freeform 7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69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55" name="Freeform 7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77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35" name="Group 741"/>
                  <p:cNvGrpSpPr>
                    <a:grpSpLocks/>
                  </p:cNvGrpSpPr>
                  <p:nvPr/>
                </p:nvGrpSpPr>
                <p:grpSpPr bwMode="auto">
                  <a:xfrm>
                    <a:off x="887" y="1778"/>
                    <a:ext cx="80" cy="26"/>
                    <a:chOff x="887" y="1778"/>
                    <a:chExt cx="80" cy="26"/>
                  </a:xfrm>
                </p:grpSpPr>
                <p:grpSp>
                  <p:nvGrpSpPr>
                    <p:cNvPr id="636" name="Group 7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7" y="1778"/>
                      <a:ext cx="44" cy="26"/>
                      <a:chOff x="887" y="1778"/>
                      <a:chExt cx="44" cy="26"/>
                    </a:xfrm>
                  </p:grpSpPr>
                  <p:grpSp>
                    <p:nvGrpSpPr>
                      <p:cNvPr id="644" name="Group 7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87" y="1778"/>
                        <a:ext cx="17" cy="26"/>
                        <a:chOff x="887" y="1778"/>
                        <a:chExt cx="17" cy="26"/>
                      </a:xfrm>
                    </p:grpSpPr>
                    <p:sp>
                      <p:nvSpPr>
                        <p:cNvPr id="648" name="Freeform 7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7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49" name="Freeform 7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6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645" name="Group 7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6" y="1778"/>
                        <a:ext cx="25" cy="26"/>
                        <a:chOff x="906" y="1778"/>
                        <a:chExt cx="25" cy="26"/>
                      </a:xfrm>
                    </p:grpSpPr>
                    <p:sp>
                      <p:nvSpPr>
                        <p:cNvPr id="646" name="Freeform 7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6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47" name="Freeform 7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14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7" name="Group 7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3" y="1778"/>
                      <a:ext cx="44" cy="26"/>
                      <a:chOff x="923" y="1778"/>
                      <a:chExt cx="44" cy="26"/>
                    </a:xfrm>
                  </p:grpSpPr>
                  <p:grpSp>
                    <p:nvGrpSpPr>
                      <p:cNvPr id="638" name="Group 7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3" y="1778"/>
                        <a:ext cx="25" cy="26"/>
                        <a:chOff x="923" y="1778"/>
                        <a:chExt cx="25" cy="26"/>
                      </a:xfrm>
                    </p:grpSpPr>
                    <p:sp>
                      <p:nvSpPr>
                        <p:cNvPr id="642" name="Freeform 7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23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43" name="Freeform 7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31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639" name="Group 7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41" y="1778"/>
                        <a:ext cx="26" cy="26"/>
                        <a:chOff x="941" y="1778"/>
                        <a:chExt cx="26" cy="26"/>
                      </a:xfrm>
                    </p:grpSpPr>
                    <p:sp>
                      <p:nvSpPr>
                        <p:cNvPr id="640" name="Freeform 7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1" y="1778"/>
                          <a:ext cx="1" cy="26"/>
                        </a:xfrm>
                        <a:custGeom>
                          <a:avLst/>
                          <a:gdLst>
                            <a:gd name="T0" fmla="*/ 0 w 1"/>
                            <a:gd name="T1" fmla="*/ 0 h 26"/>
                            <a:gd name="T2" fmla="*/ 0 w 1"/>
                            <a:gd name="T3" fmla="*/ 0 h 26"/>
                            <a:gd name="T4" fmla="*/ 0 w 1"/>
                            <a:gd name="T5" fmla="*/ 25 h 26"/>
                            <a:gd name="T6" fmla="*/ 0 w 1"/>
                            <a:gd name="T7" fmla="*/ 25 h 26"/>
                            <a:gd name="T8" fmla="*/ 0 w 1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"/>
                            <a:gd name="T16" fmla="*/ 0 h 26"/>
                            <a:gd name="T17" fmla="*/ 1 w 1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" h="26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  <p:sp>
                      <p:nvSpPr>
                        <p:cNvPr id="641" name="Freeform 7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0" y="1778"/>
                          <a:ext cx="17" cy="26"/>
                        </a:xfrm>
                        <a:custGeom>
                          <a:avLst/>
                          <a:gdLst>
                            <a:gd name="T0" fmla="*/ 0 w 17"/>
                            <a:gd name="T1" fmla="*/ 0 h 26"/>
                            <a:gd name="T2" fmla="*/ 16 w 17"/>
                            <a:gd name="T3" fmla="*/ 0 h 26"/>
                            <a:gd name="T4" fmla="*/ 16 w 17"/>
                            <a:gd name="T5" fmla="*/ 25 h 26"/>
                            <a:gd name="T6" fmla="*/ 0 w 17"/>
                            <a:gd name="T7" fmla="*/ 25 h 26"/>
                            <a:gd name="T8" fmla="*/ 0 w 17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26"/>
                            <a:gd name="T17" fmla="*/ 17 w 17"/>
                            <a:gd name="T18" fmla="*/ 26 h 2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26">
                              <a:moveTo>
                                <a:pt x="0" y="0"/>
                              </a:moveTo>
                              <a:lnTo>
                                <a:pt x="16" y="0"/>
                              </a:lnTo>
                              <a:lnTo>
                                <a:pt x="16" y="25"/>
                              </a:lnTo>
                              <a:lnTo>
                                <a:pt x="0" y="25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r"/>
                          <a:endParaRPr lang="ko-KR" altLang="en-US" sz="13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33" name="Freeform 756"/>
                <p:cNvSpPr>
                  <a:spLocks/>
                </p:cNvSpPr>
                <p:nvPr/>
              </p:nvSpPr>
              <p:spPr bwMode="auto">
                <a:xfrm>
                  <a:off x="801" y="1755"/>
                  <a:ext cx="771" cy="21"/>
                </a:xfrm>
                <a:custGeom>
                  <a:avLst/>
                  <a:gdLst>
                    <a:gd name="T0" fmla="*/ 0 w 771"/>
                    <a:gd name="T1" fmla="*/ 15 h 21"/>
                    <a:gd name="T2" fmla="*/ 338 w 771"/>
                    <a:gd name="T3" fmla="*/ 15 h 21"/>
                    <a:gd name="T4" fmla="*/ 338 w 771"/>
                    <a:gd name="T5" fmla="*/ 0 h 21"/>
                    <a:gd name="T6" fmla="*/ 391 w 771"/>
                    <a:gd name="T7" fmla="*/ 0 h 21"/>
                    <a:gd name="T8" fmla="*/ 391 w 771"/>
                    <a:gd name="T9" fmla="*/ 20 h 21"/>
                    <a:gd name="T10" fmla="*/ 770 w 771"/>
                    <a:gd name="T11" fmla="*/ 2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71"/>
                    <a:gd name="T19" fmla="*/ 0 h 21"/>
                    <a:gd name="T20" fmla="*/ 771 w 771"/>
                    <a:gd name="T21" fmla="*/ 21 h 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71" h="21">
                      <a:moveTo>
                        <a:pt x="0" y="15"/>
                      </a:moveTo>
                      <a:lnTo>
                        <a:pt x="338" y="15"/>
                      </a:lnTo>
                      <a:lnTo>
                        <a:pt x="338" y="0"/>
                      </a:lnTo>
                      <a:lnTo>
                        <a:pt x="391" y="0"/>
                      </a:lnTo>
                      <a:lnTo>
                        <a:pt x="391" y="20"/>
                      </a:lnTo>
                      <a:lnTo>
                        <a:pt x="770" y="2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r"/>
                  <a:endParaRPr lang="ko-KR" altLang="en-US" sz="13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579" name="Group 757"/>
              <p:cNvGrpSpPr>
                <a:grpSpLocks/>
              </p:cNvGrpSpPr>
              <p:nvPr/>
            </p:nvGrpSpPr>
            <p:grpSpPr bwMode="auto">
              <a:xfrm>
                <a:off x="720" y="1936"/>
                <a:ext cx="1090" cy="141"/>
                <a:chOff x="531" y="1898"/>
                <a:chExt cx="1279" cy="179"/>
              </a:xfrm>
            </p:grpSpPr>
            <p:grpSp>
              <p:nvGrpSpPr>
                <p:cNvPr id="590" name="Group 758"/>
                <p:cNvGrpSpPr>
                  <a:grpSpLocks/>
                </p:cNvGrpSpPr>
                <p:nvPr/>
              </p:nvGrpSpPr>
              <p:grpSpPr bwMode="auto">
                <a:xfrm>
                  <a:off x="531" y="1898"/>
                  <a:ext cx="1279" cy="179"/>
                  <a:chOff x="531" y="1898"/>
                  <a:chExt cx="1279" cy="179"/>
                </a:xfrm>
              </p:grpSpPr>
              <p:sp>
                <p:nvSpPr>
                  <p:cNvPr id="626" name="Rectangle 759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2049"/>
                    <a:ext cx="1270" cy="2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7" name="Freeform 760"/>
                  <p:cNvSpPr>
                    <a:spLocks/>
                  </p:cNvSpPr>
                  <p:nvPr/>
                </p:nvSpPr>
                <p:spPr bwMode="auto">
                  <a:xfrm>
                    <a:off x="531" y="1898"/>
                    <a:ext cx="1279" cy="151"/>
                  </a:xfrm>
                  <a:custGeom>
                    <a:avLst/>
                    <a:gdLst>
                      <a:gd name="T0" fmla="*/ 0 w 1279"/>
                      <a:gd name="T1" fmla="*/ 150 h 151"/>
                      <a:gd name="T2" fmla="*/ 1278 w 1279"/>
                      <a:gd name="T3" fmla="*/ 150 h 151"/>
                      <a:gd name="T4" fmla="*/ 1204 w 1279"/>
                      <a:gd name="T5" fmla="*/ 1 h 151"/>
                      <a:gd name="T6" fmla="*/ 93 w 1279"/>
                      <a:gd name="T7" fmla="*/ 0 h 151"/>
                      <a:gd name="T8" fmla="*/ 0 w 1279"/>
                      <a:gd name="T9" fmla="*/ 150 h 1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9"/>
                      <a:gd name="T16" fmla="*/ 0 h 151"/>
                      <a:gd name="T17" fmla="*/ 1279 w 1279"/>
                      <a:gd name="T18" fmla="*/ 151 h 15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9" h="151">
                        <a:moveTo>
                          <a:pt x="0" y="150"/>
                        </a:moveTo>
                        <a:lnTo>
                          <a:pt x="1278" y="150"/>
                        </a:lnTo>
                        <a:lnTo>
                          <a:pt x="1204" y="1"/>
                        </a:lnTo>
                        <a:lnTo>
                          <a:pt x="93" y="0"/>
                        </a:lnTo>
                        <a:lnTo>
                          <a:pt x="0" y="15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8" name="Freeform 761"/>
                  <p:cNvSpPr>
                    <a:spLocks/>
                  </p:cNvSpPr>
                  <p:nvPr/>
                </p:nvSpPr>
                <p:spPr bwMode="auto">
                  <a:xfrm>
                    <a:off x="569" y="1916"/>
                    <a:ext cx="1198" cy="115"/>
                  </a:xfrm>
                  <a:custGeom>
                    <a:avLst/>
                    <a:gdLst>
                      <a:gd name="T0" fmla="*/ 68 w 1198"/>
                      <a:gd name="T1" fmla="*/ 0 h 115"/>
                      <a:gd name="T2" fmla="*/ 0 w 1198"/>
                      <a:gd name="T3" fmla="*/ 114 h 115"/>
                      <a:gd name="T4" fmla="*/ 1197 w 1198"/>
                      <a:gd name="T5" fmla="*/ 114 h 115"/>
                      <a:gd name="T6" fmla="*/ 1142 w 1198"/>
                      <a:gd name="T7" fmla="*/ 0 h 1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98"/>
                      <a:gd name="T13" fmla="*/ 0 h 115"/>
                      <a:gd name="T14" fmla="*/ 1198 w 1198"/>
                      <a:gd name="T15" fmla="*/ 115 h 1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98" h="115">
                        <a:moveTo>
                          <a:pt x="68" y="0"/>
                        </a:moveTo>
                        <a:lnTo>
                          <a:pt x="0" y="114"/>
                        </a:lnTo>
                        <a:lnTo>
                          <a:pt x="1197" y="114"/>
                        </a:lnTo>
                        <a:lnTo>
                          <a:pt x="1142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591" name="Group 762"/>
                <p:cNvGrpSpPr>
                  <a:grpSpLocks/>
                </p:cNvGrpSpPr>
                <p:nvPr/>
              </p:nvGrpSpPr>
              <p:grpSpPr bwMode="auto">
                <a:xfrm>
                  <a:off x="673" y="1913"/>
                  <a:ext cx="1007" cy="34"/>
                  <a:chOff x="673" y="1913"/>
                  <a:chExt cx="1007" cy="34"/>
                </a:xfrm>
              </p:grpSpPr>
              <p:sp>
                <p:nvSpPr>
                  <p:cNvPr id="620" name="Freeform 763"/>
                  <p:cNvSpPr>
                    <a:spLocks/>
                  </p:cNvSpPr>
                  <p:nvPr/>
                </p:nvSpPr>
                <p:spPr bwMode="auto">
                  <a:xfrm>
                    <a:off x="673" y="1913"/>
                    <a:ext cx="39" cy="22"/>
                  </a:xfrm>
                  <a:custGeom>
                    <a:avLst/>
                    <a:gdLst>
                      <a:gd name="T0" fmla="*/ 10 w 39"/>
                      <a:gd name="T1" fmla="*/ 0 h 22"/>
                      <a:gd name="T2" fmla="*/ 38 w 39"/>
                      <a:gd name="T3" fmla="*/ 0 h 22"/>
                      <a:gd name="T4" fmla="*/ 29 w 39"/>
                      <a:gd name="T5" fmla="*/ 21 h 22"/>
                      <a:gd name="T6" fmla="*/ 0 w 39"/>
                      <a:gd name="T7" fmla="*/ 21 h 22"/>
                      <a:gd name="T8" fmla="*/ 10 w 3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22"/>
                      <a:gd name="T17" fmla="*/ 39 w 3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22">
                        <a:moveTo>
                          <a:pt x="10" y="0"/>
                        </a:moveTo>
                        <a:lnTo>
                          <a:pt x="38" y="0"/>
                        </a:lnTo>
                        <a:lnTo>
                          <a:pt x="29" y="21"/>
                        </a:lnTo>
                        <a:lnTo>
                          <a:pt x="0" y="21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1" name="Freeform 764"/>
                  <p:cNvSpPr>
                    <a:spLocks/>
                  </p:cNvSpPr>
                  <p:nvPr/>
                </p:nvSpPr>
                <p:spPr bwMode="auto">
                  <a:xfrm>
                    <a:off x="770" y="1913"/>
                    <a:ext cx="160" cy="20"/>
                  </a:xfrm>
                  <a:custGeom>
                    <a:avLst/>
                    <a:gdLst>
                      <a:gd name="T0" fmla="*/ 7 w 160"/>
                      <a:gd name="T1" fmla="*/ 0 h 20"/>
                      <a:gd name="T2" fmla="*/ 159 w 160"/>
                      <a:gd name="T3" fmla="*/ 0 h 20"/>
                      <a:gd name="T4" fmla="*/ 153 w 160"/>
                      <a:gd name="T5" fmla="*/ 19 h 20"/>
                      <a:gd name="T6" fmla="*/ 0 w 160"/>
                      <a:gd name="T7" fmla="*/ 19 h 20"/>
                      <a:gd name="T8" fmla="*/ 7 w 16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0"/>
                      <a:gd name="T16" fmla="*/ 0 h 20"/>
                      <a:gd name="T17" fmla="*/ 160 w 16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0" h="20">
                        <a:moveTo>
                          <a:pt x="7" y="0"/>
                        </a:moveTo>
                        <a:lnTo>
                          <a:pt x="159" y="0"/>
                        </a:lnTo>
                        <a:lnTo>
                          <a:pt x="153" y="19"/>
                        </a:lnTo>
                        <a:lnTo>
                          <a:pt x="0" y="19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2" name="Freeform 765"/>
                  <p:cNvSpPr>
                    <a:spLocks/>
                  </p:cNvSpPr>
                  <p:nvPr/>
                </p:nvSpPr>
                <p:spPr bwMode="auto">
                  <a:xfrm>
                    <a:off x="976" y="1913"/>
                    <a:ext cx="151" cy="22"/>
                  </a:xfrm>
                  <a:custGeom>
                    <a:avLst/>
                    <a:gdLst>
                      <a:gd name="T0" fmla="*/ 5 w 151"/>
                      <a:gd name="T1" fmla="*/ 0 h 22"/>
                      <a:gd name="T2" fmla="*/ 150 w 151"/>
                      <a:gd name="T3" fmla="*/ 0 h 22"/>
                      <a:gd name="T4" fmla="*/ 149 w 151"/>
                      <a:gd name="T5" fmla="*/ 21 h 22"/>
                      <a:gd name="T6" fmla="*/ 0 w 151"/>
                      <a:gd name="T7" fmla="*/ 21 h 22"/>
                      <a:gd name="T8" fmla="*/ 5 w 151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1"/>
                      <a:gd name="T16" fmla="*/ 0 h 22"/>
                      <a:gd name="T17" fmla="*/ 151 w 151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1" h="22">
                        <a:moveTo>
                          <a:pt x="5" y="0"/>
                        </a:moveTo>
                        <a:lnTo>
                          <a:pt x="150" y="0"/>
                        </a:lnTo>
                        <a:lnTo>
                          <a:pt x="149" y="21"/>
                        </a:lnTo>
                        <a:lnTo>
                          <a:pt x="0" y="21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3" name="Freeform 766"/>
                  <p:cNvSpPr>
                    <a:spLocks/>
                  </p:cNvSpPr>
                  <p:nvPr/>
                </p:nvSpPr>
                <p:spPr bwMode="auto">
                  <a:xfrm>
                    <a:off x="1156" y="1913"/>
                    <a:ext cx="154" cy="22"/>
                  </a:xfrm>
                  <a:custGeom>
                    <a:avLst/>
                    <a:gdLst>
                      <a:gd name="T0" fmla="*/ 1 w 154"/>
                      <a:gd name="T1" fmla="*/ 0 h 22"/>
                      <a:gd name="T2" fmla="*/ 153 w 154"/>
                      <a:gd name="T3" fmla="*/ 0 h 22"/>
                      <a:gd name="T4" fmla="*/ 153 w 154"/>
                      <a:gd name="T5" fmla="*/ 21 h 22"/>
                      <a:gd name="T6" fmla="*/ 0 w 154"/>
                      <a:gd name="T7" fmla="*/ 21 h 22"/>
                      <a:gd name="T8" fmla="*/ 1 w 154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4"/>
                      <a:gd name="T16" fmla="*/ 0 h 22"/>
                      <a:gd name="T17" fmla="*/ 154 w 154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4" h="22">
                        <a:moveTo>
                          <a:pt x="1" y="0"/>
                        </a:moveTo>
                        <a:lnTo>
                          <a:pt x="153" y="0"/>
                        </a:lnTo>
                        <a:lnTo>
                          <a:pt x="153" y="21"/>
                        </a:lnTo>
                        <a:lnTo>
                          <a:pt x="0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4" name="Freeform 767"/>
                  <p:cNvSpPr>
                    <a:spLocks/>
                  </p:cNvSpPr>
                  <p:nvPr/>
                </p:nvSpPr>
                <p:spPr bwMode="auto">
                  <a:xfrm>
                    <a:off x="1344" y="1913"/>
                    <a:ext cx="136" cy="23"/>
                  </a:xfrm>
                  <a:custGeom>
                    <a:avLst/>
                    <a:gdLst>
                      <a:gd name="T0" fmla="*/ 0 w 136"/>
                      <a:gd name="T1" fmla="*/ 0 h 23"/>
                      <a:gd name="T2" fmla="*/ 131 w 136"/>
                      <a:gd name="T3" fmla="*/ 0 h 23"/>
                      <a:gd name="T4" fmla="*/ 135 w 136"/>
                      <a:gd name="T5" fmla="*/ 22 h 23"/>
                      <a:gd name="T6" fmla="*/ 0 w 136"/>
                      <a:gd name="T7" fmla="*/ 22 h 23"/>
                      <a:gd name="T8" fmla="*/ 0 w 136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6"/>
                      <a:gd name="T16" fmla="*/ 0 h 23"/>
                      <a:gd name="T17" fmla="*/ 136 w 136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6" h="23">
                        <a:moveTo>
                          <a:pt x="0" y="0"/>
                        </a:moveTo>
                        <a:lnTo>
                          <a:pt x="131" y="0"/>
                        </a:lnTo>
                        <a:lnTo>
                          <a:pt x="135" y="2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5" name="Freeform 768"/>
                  <p:cNvSpPr>
                    <a:spLocks/>
                  </p:cNvSpPr>
                  <p:nvPr/>
                </p:nvSpPr>
                <p:spPr bwMode="auto">
                  <a:xfrm>
                    <a:off x="1511" y="1925"/>
                    <a:ext cx="169" cy="22"/>
                  </a:xfrm>
                  <a:custGeom>
                    <a:avLst/>
                    <a:gdLst>
                      <a:gd name="T0" fmla="*/ 0 w 169"/>
                      <a:gd name="T1" fmla="*/ 0 h 22"/>
                      <a:gd name="T2" fmla="*/ 153 w 169"/>
                      <a:gd name="T3" fmla="*/ 0 h 22"/>
                      <a:gd name="T4" fmla="*/ 168 w 169"/>
                      <a:gd name="T5" fmla="*/ 21 h 22"/>
                      <a:gd name="T6" fmla="*/ 7 w 169"/>
                      <a:gd name="T7" fmla="*/ 21 h 22"/>
                      <a:gd name="T8" fmla="*/ 0 w 16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9"/>
                      <a:gd name="T16" fmla="*/ 0 h 22"/>
                      <a:gd name="T17" fmla="*/ 169 w 16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9" h="22">
                        <a:moveTo>
                          <a:pt x="0" y="0"/>
                        </a:moveTo>
                        <a:lnTo>
                          <a:pt x="153" y="0"/>
                        </a:lnTo>
                        <a:lnTo>
                          <a:pt x="168" y="21"/>
                        </a:lnTo>
                        <a:lnTo>
                          <a:pt x="7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592" name="Group 769"/>
                <p:cNvGrpSpPr>
                  <a:grpSpLocks/>
                </p:cNvGrpSpPr>
                <p:nvPr/>
              </p:nvGrpSpPr>
              <p:grpSpPr bwMode="auto">
                <a:xfrm>
                  <a:off x="634" y="1952"/>
                  <a:ext cx="1057" cy="60"/>
                  <a:chOff x="634" y="1952"/>
                  <a:chExt cx="1057" cy="60"/>
                </a:xfrm>
              </p:grpSpPr>
              <p:grpSp>
                <p:nvGrpSpPr>
                  <p:cNvPr id="593" name="Group 770"/>
                  <p:cNvGrpSpPr>
                    <a:grpSpLocks/>
                  </p:cNvGrpSpPr>
                  <p:nvPr/>
                </p:nvGrpSpPr>
                <p:grpSpPr bwMode="auto">
                  <a:xfrm>
                    <a:off x="724" y="1955"/>
                    <a:ext cx="525" cy="51"/>
                    <a:chOff x="724" y="1955"/>
                    <a:chExt cx="525" cy="51"/>
                  </a:xfrm>
                </p:grpSpPr>
                <p:sp>
                  <p:nvSpPr>
                    <p:cNvPr id="616" name="Line 7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4" y="1955"/>
                      <a:ext cx="49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7" name="Line 7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6" y="1971"/>
                      <a:ext cx="5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8" name="Line 7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1" y="1988"/>
                      <a:ext cx="4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9" name="Line 7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1" y="2006"/>
                      <a:ext cx="5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594" name="Group 775"/>
                  <p:cNvGrpSpPr>
                    <a:grpSpLocks/>
                  </p:cNvGrpSpPr>
                  <p:nvPr/>
                </p:nvGrpSpPr>
                <p:grpSpPr bwMode="auto">
                  <a:xfrm>
                    <a:off x="634" y="1961"/>
                    <a:ext cx="87" cy="34"/>
                    <a:chOff x="634" y="1961"/>
                    <a:chExt cx="87" cy="34"/>
                  </a:xfrm>
                </p:grpSpPr>
                <p:sp>
                  <p:nvSpPr>
                    <p:cNvPr id="613" name="Line 7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6" y="1961"/>
                      <a:ext cx="5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4" name="Line 7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" y="1979"/>
                      <a:ext cx="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5" name="Line 7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4" y="1995"/>
                      <a:ext cx="8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595" name="Group 779"/>
                  <p:cNvGrpSpPr>
                    <a:grpSpLocks/>
                  </p:cNvGrpSpPr>
                  <p:nvPr/>
                </p:nvGrpSpPr>
                <p:grpSpPr bwMode="auto">
                  <a:xfrm>
                    <a:off x="839" y="1952"/>
                    <a:ext cx="477" cy="55"/>
                    <a:chOff x="839" y="1952"/>
                    <a:chExt cx="477" cy="55"/>
                  </a:xfrm>
                </p:grpSpPr>
                <p:sp>
                  <p:nvSpPr>
                    <p:cNvPr id="607" name="Line 7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2006"/>
                      <a:ext cx="29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8" name="Line 7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4" y="1952"/>
                      <a:ext cx="7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9" name="Line 7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1" y="1971"/>
                      <a:ext cx="5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0" name="Line 7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988"/>
                      <a:ext cx="9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1" name="Line 7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9" y="2006"/>
                      <a:ext cx="4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12" name="Line 7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9" y="2007"/>
                      <a:ext cx="10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596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1340" y="1961"/>
                    <a:ext cx="150" cy="48"/>
                    <a:chOff x="1340" y="1961"/>
                    <a:chExt cx="150" cy="48"/>
                  </a:xfrm>
                </p:grpSpPr>
                <p:sp>
                  <p:nvSpPr>
                    <p:cNvPr id="604" name="Line 7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0" y="1961"/>
                      <a:ext cx="14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5" name="Line 7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1" y="1983"/>
                      <a:ext cx="12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6" name="Line 7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1" y="2009"/>
                      <a:ext cx="12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grpSp>
                <p:nvGrpSpPr>
                  <p:cNvPr id="597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1516" y="1961"/>
                    <a:ext cx="175" cy="51"/>
                    <a:chOff x="1516" y="1961"/>
                    <a:chExt cx="175" cy="51"/>
                  </a:xfrm>
                </p:grpSpPr>
                <p:sp>
                  <p:nvSpPr>
                    <p:cNvPr id="598" name="Line 7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9" y="1961"/>
                      <a:ext cx="13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599" name="Line 7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6" y="1980"/>
                      <a:ext cx="10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0" name="Line 7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9" y="1995"/>
                      <a:ext cx="1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1" name="Line 7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4" y="2012"/>
                      <a:ext cx="12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2" name="Line 7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46" y="1982"/>
                      <a:ext cx="3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603" name="Line 7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9" y="2003"/>
                      <a:ext cx="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ko-KR" altLang="en-US" sz="130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580" name="Group 797"/>
              <p:cNvGrpSpPr>
                <a:grpSpLocks/>
              </p:cNvGrpSpPr>
              <p:nvPr/>
            </p:nvGrpSpPr>
            <p:grpSpPr bwMode="auto">
              <a:xfrm>
                <a:off x="1040" y="1643"/>
                <a:ext cx="475" cy="88"/>
                <a:chOff x="907" y="1524"/>
                <a:chExt cx="557" cy="112"/>
              </a:xfrm>
            </p:grpSpPr>
            <p:grpSp>
              <p:nvGrpSpPr>
                <p:cNvPr id="586" name="Group 798"/>
                <p:cNvGrpSpPr>
                  <a:grpSpLocks/>
                </p:cNvGrpSpPr>
                <p:nvPr/>
              </p:nvGrpSpPr>
              <p:grpSpPr bwMode="auto">
                <a:xfrm>
                  <a:off x="907" y="1559"/>
                  <a:ext cx="557" cy="77"/>
                  <a:chOff x="907" y="1559"/>
                  <a:chExt cx="557" cy="77"/>
                </a:xfrm>
              </p:grpSpPr>
              <p:sp>
                <p:nvSpPr>
                  <p:cNvPr id="588" name="Freeform 799"/>
                  <p:cNvSpPr>
                    <a:spLocks/>
                  </p:cNvSpPr>
                  <p:nvPr/>
                </p:nvSpPr>
                <p:spPr bwMode="auto">
                  <a:xfrm>
                    <a:off x="907" y="1559"/>
                    <a:ext cx="557" cy="44"/>
                  </a:xfrm>
                  <a:custGeom>
                    <a:avLst/>
                    <a:gdLst>
                      <a:gd name="T0" fmla="*/ 0 w 557"/>
                      <a:gd name="T1" fmla="*/ 43 h 44"/>
                      <a:gd name="T2" fmla="*/ 556 w 557"/>
                      <a:gd name="T3" fmla="*/ 43 h 44"/>
                      <a:gd name="T4" fmla="*/ 524 w 557"/>
                      <a:gd name="T5" fmla="*/ 0 h 44"/>
                      <a:gd name="T6" fmla="*/ 33 w 557"/>
                      <a:gd name="T7" fmla="*/ 0 h 44"/>
                      <a:gd name="T8" fmla="*/ 0 w 557"/>
                      <a:gd name="T9" fmla="*/ 43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57"/>
                      <a:gd name="T16" fmla="*/ 0 h 44"/>
                      <a:gd name="T17" fmla="*/ 557 w 557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57" h="44">
                        <a:moveTo>
                          <a:pt x="0" y="43"/>
                        </a:moveTo>
                        <a:lnTo>
                          <a:pt x="556" y="43"/>
                        </a:lnTo>
                        <a:lnTo>
                          <a:pt x="524" y="0"/>
                        </a:lnTo>
                        <a:lnTo>
                          <a:pt x="33" y="0"/>
                        </a:lnTo>
                        <a:lnTo>
                          <a:pt x="0" y="4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89" name="Rectangle 800"/>
                  <p:cNvSpPr>
                    <a:spLocks noChangeArrowheads="1"/>
                  </p:cNvSpPr>
                  <p:nvPr/>
                </p:nvSpPr>
                <p:spPr bwMode="auto">
                  <a:xfrm>
                    <a:off x="911" y="1605"/>
                    <a:ext cx="546" cy="31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ko-KR" altLang="en-US" sz="130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587" name="Freeform 801"/>
                <p:cNvSpPr>
                  <a:spLocks/>
                </p:cNvSpPr>
                <p:nvPr/>
              </p:nvSpPr>
              <p:spPr bwMode="auto">
                <a:xfrm>
                  <a:off x="1037" y="1524"/>
                  <a:ext cx="295" cy="78"/>
                </a:xfrm>
                <a:custGeom>
                  <a:avLst/>
                  <a:gdLst>
                    <a:gd name="T0" fmla="*/ 0 w 295"/>
                    <a:gd name="T1" fmla="*/ 43 h 78"/>
                    <a:gd name="T2" fmla="*/ 0 w 295"/>
                    <a:gd name="T3" fmla="*/ 0 h 78"/>
                    <a:gd name="T4" fmla="*/ 294 w 295"/>
                    <a:gd name="T5" fmla="*/ 0 h 78"/>
                    <a:gd name="T6" fmla="*/ 294 w 295"/>
                    <a:gd name="T7" fmla="*/ 44 h 78"/>
                    <a:gd name="T8" fmla="*/ 292 w 295"/>
                    <a:gd name="T9" fmla="*/ 49 h 78"/>
                    <a:gd name="T10" fmla="*/ 290 w 295"/>
                    <a:gd name="T11" fmla="*/ 52 h 78"/>
                    <a:gd name="T12" fmla="*/ 284 w 295"/>
                    <a:gd name="T13" fmla="*/ 56 h 78"/>
                    <a:gd name="T14" fmla="*/ 278 w 295"/>
                    <a:gd name="T15" fmla="*/ 59 h 78"/>
                    <a:gd name="T16" fmla="*/ 270 w 295"/>
                    <a:gd name="T17" fmla="*/ 62 h 78"/>
                    <a:gd name="T18" fmla="*/ 262 w 295"/>
                    <a:gd name="T19" fmla="*/ 65 h 78"/>
                    <a:gd name="T20" fmla="*/ 252 w 295"/>
                    <a:gd name="T21" fmla="*/ 67 h 78"/>
                    <a:gd name="T22" fmla="*/ 241 w 295"/>
                    <a:gd name="T23" fmla="*/ 69 h 78"/>
                    <a:gd name="T24" fmla="*/ 232 w 295"/>
                    <a:gd name="T25" fmla="*/ 71 h 78"/>
                    <a:gd name="T26" fmla="*/ 216 w 295"/>
                    <a:gd name="T27" fmla="*/ 73 h 78"/>
                    <a:gd name="T28" fmla="*/ 204 w 295"/>
                    <a:gd name="T29" fmla="*/ 74 h 78"/>
                    <a:gd name="T30" fmla="*/ 191 w 295"/>
                    <a:gd name="T31" fmla="*/ 76 h 78"/>
                    <a:gd name="T32" fmla="*/ 177 w 295"/>
                    <a:gd name="T33" fmla="*/ 76 h 78"/>
                    <a:gd name="T34" fmla="*/ 160 w 295"/>
                    <a:gd name="T35" fmla="*/ 77 h 78"/>
                    <a:gd name="T36" fmla="*/ 139 w 295"/>
                    <a:gd name="T37" fmla="*/ 77 h 78"/>
                    <a:gd name="T38" fmla="*/ 120 w 295"/>
                    <a:gd name="T39" fmla="*/ 76 h 78"/>
                    <a:gd name="T40" fmla="*/ 103 w 295"/>
                    <a:gd name="T41" fmla="*/ 76 h 78"/>
                    <a:gd name="T42" fmla="*/ 86 w 295"/>
                    <a:gd name="T43" fmla="*/ 74 h 78"/>
                    <a:gd name="T44" fmla="*/ 72 w 295"/>
                    <a:gd name="T45" fmla="*/ 73 h 78"/>
                    <a:gd name="T46" fmla="*/ 62 w 295"/>
                    <a:gd name="T47" fmla="*/ 71 h 78"/>
                    <a:gd name="T48" fmla="*/ 48 w 295"/>
                    <a:gd name="T49" fmla="*/ 68 h 78"/>
                    <a:gd name="T50" fmla="*/ 37 w 295"/>
                    <a:gd name="T51" fmla="*/ 66 h 78"/>
                    <a:gd name="T52" fmla="*/ 27 w 295"/>
                    <a:gd name="T53" fmla="*/ 63 h 78"/>
                    <a:gd name="T54" fmla="*/ 18 w 295"/>
                    <a:gd name="T55" fmla="*/ 59 h 78"/>
                    <a:gd name="T56" fmla="*/ 12 w 295"/>
                    <a:gd name="T57" fmla="*/ 57 h 78"/>
                    <a:gd name="T58" fmla="*/ 8 w 295"/>
                    <a:gd name="T59" fmla="*/ 54 h 78"/>
                    <a:gd name="T60" fmla="*/ 4 w 295"/>
                    <a:gd name="T61" fmla="*/ 51 h 78"/>
                    <a:gd name="T62" fmla="*/ 2 w 295"/>
                    <a:gd name="T63" fmla="*/ 48 h 78"/>
                    <a:gd name="T64" fmla="*/ 0 w 295"/>
                    <a:gd name="T65" fmla="*/ 43 h 7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95"/>
                    <a:gd name="T100" fmla="*/ 0 h 78"/>
                    <a:gd name="T101" fmla="*/ 295 w 295"/>
                    <a:gd name="T102" fmla="*/ 78 h 7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95" h="78">
                      <a:moveTo>
                        <a:pt x="0" y="43"/>
                      </a:moveTo>
                      <a:lnTo>
                        <a:pt x="0" y="0"/>
                      </a:lnTo>
                      <a:lnTo>
                        <a:pt x="294" y="0"/>
                      </a:lnTo>
                      <a:lnTo>
                        <a:pt x="294" y="44"/>
                      </a:lnTo>
                      <a:lnTo>
                        <a:pt x="292" y="49"/>
                      </a:lnTo>
                      <a:lnTo>
                        <a:pt x="290" y="52"/>
                      </a:lnTo>
                      <a:lnTo>
                        <a:pt x="284" y="56"/>
                      </a:lnTo>
                      <a:lnTo>
                        <a:pt x="278" y="59"/>
                      </a:lnTo>
                      <a:lnTo>
                        <a:pt x="270" y="62"/>
                      </a:lnTo>
                      <a:lnTo>
                        <a:pt x="262" y="65"/>
                      </a:lnTo>
                      <a:lnTo>
                        <a:pt x="252" y="67"/>
                      </a:lnTo>
                      <a:lnTo>
                        <a:pt x="241" y="69"/>
                      </a:lnTo>
                      <a:lnTo>
                        <a:pt x="232" y="71"/>
                      </a:lnTo>
                      <a:lnTo>
                        <a:pt x="216" y="73"/>
                      </a:lnTo>
                      <a:lnTo>
                        <a:pt x="204" y="74"/>
                      </a:lnTo>
                      <a:lnTo>
                        <a:pt x="191" y="76"/>
                      </a:lnTo>
                      <a:lnTo>
                        <a:pt x="177" y="76"/>
                      </a:lnTo>
                      <a:lnTo>
                        <a:pt x="160" y="77"/>
                      </a:lnTo>
                      <a:lnTo>
                        <a:pt x="139" y="77"/>
                      </a:lnTo>
                      <a:lnTo>
                        <a:pt x="120" y="76"/>
                      </a:lnTo>
                      <a:lnTo>
                        <a:pt x="103" y="76"/>
                      </a:lnTo>
                      <a:lnTo>
                        <a:pt x="86" y="74"/>
                      </a:lnTo>
                      <a:lnTo>
                        <a:pt x="72" y="73"/>
                      </a:lnTo>
                      <a:lnTo>
                        <a:pt x="62" y="71"/>
                      </a:lnTo>
                      <a:lnTo>
                        <a:pt x="48" y="68"/>
                      </a:lnTo>
                      <a:lnTo>
                        <a:pt x="37" y="66"/>
                      </a:lnTo>
                      <a:lnTo>
                        <a:pt x="27" y="63"/>
                      </a:lnTo>
                      <a:lnTo>
                        <a:pt x="18" y="59"/>
                      </a:lnTo>
                      <a:lnTo>
                        <a:pt x="12" y="57"/>
                      </a:lnTo>
                      <a:lnTo>
                        <a:pt x="8" y="54"/>
                      </a:lnTo>
                      <a:lnTo>
                        <a:pt x="4" y="51"/>
                      </a:lnTo>
                      <a:lnTo>
                        <a:pt x="2" y="48"/>
                      </a:lnTo>
                      <a:lnTo>
                        <a:pt x="0" y="43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/>
                  <a:endParaRPr lang="ko-KR" altLang="en-US" sz="13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81" name="AutoShape 802"/>
              <p:cNvSpPr>
                <a:spLocks noChangeArrowheads="1"/>
              </p:cNvSpPr>
              <p:nvPr/>
            </p:nvSpPr>
            <p:spPr bwMode="auto">
              <a:xfrm>
                <a:off x="986" y="1248"/>
                <a:ext cx="581" cy="404"/>
              </a:xfrm>
              <a:prstGeom prst="roundRect">
                <a:avLst>
                  <a:gd name="adj" fmla="val 12250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2" name="AutoShape 803"/>
              <p:cNvSpPr>
                <a:spLocks noChangeArrowheads="1"/>
              </p:cNvSpPr>
              <p:nvPr/>
            </p:nvSpPr>
            <p:spPr bwMode="auto">
              <a:xfrm>
                <a:off x="1052" y="1293"/>
                <a:ext cx="449" cy="313"/>
              </a:xfrm>
              <a:prstGeom prst="roundRect">
                <a:avLst>
                  <a:gd name="adj" fmla="val 12167"/>
                </a:avLst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3" name="AutoShape 804"/>
              <p:cNvSpPr>
                <a:spLocks noChangeArrowheads="1"/>
              </p:cNvSpPr>
              <p:nvPr/>
            </p:nvSpPr>
            <p:spPr bwMode="auto">
              <a:xfrm>
                <a:off x="1077" y="1311"/>
                <a:ext cx="398" cy="277"/>
              </a:xfrm>
              <a:prstGeom prst="roundRect">
                <a:avLst>
                  <a:gd name="adj" fmla="val 12199"/>
                </a:avLst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4" name="Rectangle 805"/>
              <p:cNvSpPr>
                <a:spLocks noChangeArrowheads="1"/>
              </p:cNvSpPr>
              <p:nvPr/>
            </p:nvSpPr>
            <p:spPr bwMode="auto">
              <a:xfrm flipV="1">
                <a:off x="1478" y="1632"/>
                <a:ext cx="10" cy="1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ko-KR" altLang="en-US" sz="13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aphicFrame>
            <p:nvGraphicFramePr>
              <p:cNvPr id="585" name="Object 806"/>
              <p:cNvGraphicFramePr>
                <a:graphicFrameLocks/>
              </p:cNvGraphicFramePr>
              <p:nvPr/>
            </p:nvGraphicFramePr>
            <p:xfrm>
              <a:off x="1085" y="1316"/>
              <a:ext cx="370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5" name="문서" r:id="rId9" imgW="9752381" imgH="7314286" progId="Word.Document.8">
                      <p:embed/>
                    </p:oleObj>
                  </mc:Choice>
                  <mc:Fallback>
                    <p:oleObj name="문서" r:id="rId9" imgW="9752381" imgH="7314286" progId="Word.Documen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5" y="1316"/>
                            <a:ext cx="370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13" name="Line 807"/>
            <p:cNvSpPr>
              <a:spLocks noChangeShapeType="1"/>
            </p:cNvSpPr>
            <p:nvPr/>
          </p:nvSpPr>
          <p:spPr bwMode="auto">
            <a:xfrm>
              <a:off x="3762375" y="2860675"/>
              <a:ext cx="0" cy="22860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4" name="Line 808"/>
            <p:cNvSpPr>
              <a:spLocks noChangeShapeType="1"/>
            </p:cNvSpPr>
            <p:nvPr/>
          </p:nvSpPr>
          <p:spPr bwMode="auto">
            <a:xfrm>
              <a:off x="5170488" y="2860675"/>
              <a:ext cx="0" cy="22860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lIns="91430" tIns="45716" rIns="91430" bIns="45716" anchor="ctr"/>
            <a:lstStyle/>
            <a:p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5" name="Picture 809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447800" y="3886201"/>
              <a:ext cx="527051" cy="398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16" name="AutoShape 810"/>
            <p:cNvSpPr>
              <a:spLocks noChangeArrowheads="1"/>
            </p:cNvSpPr>
            <p:nvPr/>
          </p:nvSpPr>
          <p:spPr bwMode="auto">
            <a:xfrm>
              <a:off x="2500298" y="4429132"/>
              <a:ext cx="838201" cy="541338"/>
            </a:xfrm>
            <a:prstGeom prst="can">
              <a:avLst>
                <a:gd name="adj" fmla="val 17620"/>
              </a:avLst>
            </a:pr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65" tIns="46033" rIns="92065" bIns="46033" anchor="ctr"/>
            <a:lstStyle/>
            <a:p>
              <a:pPr algn="ctr" eaLnBrk="0" latinLnBrk="0" hangingPunct="0"/>
              <a:r>
                <a:rPr kumimoji="0" lang="en-US" altLang="ko-KR" sz="1300" b="1" dirty="0" smtClean="0">
                  <a:solidFill>
                    <a:srgbClr val="6600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DB</a:t>
              </a:r>
              <a:endParaRPr kumimoji="0" lang="en-US" altLang="ko-KR" sz="1300" b="1" dirty="0">
                <a:solidFill>
                  <a:srgbClr val="6600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aphicFrame>
          <p:nvGraphicFramePr>
            <p:cNvPr id="817" name="Object 811"/>
            <p:cNvGraphicFramePr>
              <a:graphicFrameLocks noChangeAspect="1"/>
            </p:cNvGraphicFramePr>
            <p:nvPr>
              <p:extLst/>
            </p:nvPr>
          </p:nvGraphicFramePr>
          <p:xfrm>
            <a:off x="5951539" y="3898900"/>
            <a:ext cx="955675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VISIO" r:id="rId11" imgW="829440" imgH="1414440" progId="Visio.Drawing.11">
                    <p:embed/>
                  </p:oleObj>
                </mc:Choice>
                <mc:Fallback>
                  <p:oleObj name="VISIO" r:id="rId11" imgW="829440" imgH="141444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1539" y="3898900"/>
                          <a:ext cx="955675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8" name="Object 812"/>
            <p:cNvGraphicFramePr>
              <a:graphicFrameLocks noChangeAspect="1"/>
            </p:cNvGraphicFramePr>
            <p:nvPr>
              <p:extLst/>
            </p:nvPr>
          </p:nvGraphicFramePr>
          <p:xfrm>
            <a:off x="6250383" y="4054476"/>
            <a:ext cx="955675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VISIO" r:id="rId13" imgW="829440" imgH="1414440" progId="Visio.Drawing.11">
                    <p:embed/>
                  </p:oleObj>
                </mc:Choice>
                <mc:Fallback>
                  <p:oleObj name="VISIO" r:id="rId13" imgW="829440" imgH="141444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383" y="4054476"/>
                          <a:ext cx="955675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" name="Object 813"/>
            <p:cNvGraphicFramePr>
              <a:graphicFrameLocks/>
            </p:cNvGraphicFramePr>
            <p:nvPr>
              <p:extLst/>
            </p:nvPr>
          </p:nvGraphicFramePr>
          <p:xfrm>
            <a:off x="4144965" y="5546750"/>
            <a:ext cx="1506537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클립" r:id="rId14" imgW="3984480" imgH="4143240" progId="">
                    <p:embed/>
                  </p:oleObj>
                </mc:Choice>
                <mc:Fallback>
                  <p:oleObj name="클립" r:id="rId14" imgW="3984480" imgH="414324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965" y="5546750"/>
                          <a:ext cx="1506537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20" name="Picture 9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7419" y="2050202"/>
              <a:ext cx="532075" cy="73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1" name="Rectangle 325"/>
            <p:cNvSpPr>
              <a:spLocks noChangeArrowheads="1"/>
            </p:cNvSpPr>
            <p:nvPr/>
          </p:nvSpPr>
          <p:spPr bwMode="auto">
            <a:xfrm>
              <a:off x="9936242" y="1509331"/>
              <a:ext cx="711713" cy="446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8890" tIns="42858" rIns="88890" bIns="42858">
              <a:spAutoFit/>
            </a:bodyPr>
            <a:lstStyle/>
            <a:p>
              <a:pPr algn="ctr" defTabSz="876203" eaLnBrk="0" latinLnBrk="0" hangingPunct="0">
                <a:lnSpc>
                  <a:spcPct val="90000"/>
                </a:lnSpc>
              </a:pPr>
              <a:r>
                <a:rPr kumimoji="0" lang="en-US" altLang="ko-KR" sz="1300" b="1" u="sng" dirty="0" smtClean="0">
                  <a:solidFill>
                    <a:srgbClr val="FF33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Clients</a:t>
              </a:r>
              <a:endParaRPr kumimoji="0" lang="en-US" altLang="ko-KR" sz="1300" b="1" u="sng" dirty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 defTabSz="876203" eaLnBrk="0" latinLnBrk="0" hangingPunct="0">
                <a:lnSpc>
                  <a:spcPct val="90000"/>
                </a:lnSpc>
              </a:pPr>
              <a:endParaRPr kumimoji="0" lang="en-US" altLang="ko-KR" sz="1300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22" name="Rectangle 325"/>
            <p:cNvSpPr>
              <a:spLocks noChangeArrowheads="1"/>
            </p:cNvSpPr>
            <p:nvPr/>
          </p:nvSpPr>
          <p:spPr bwMode="auto">
            <a:xfrm>
              <a:off x="6724089" y="1431247"/>
              <a:ext cx="1298412" cy="446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8890" tIns="42858" rIns="88890" bIns="42858">
              <a:spAutoFit/>
            </a:bodyPr>
            <a:lstStyle/>
            <a:p>
              <a:pPr algn="ctr" defTabSz="876203" eaLnBrk="0" latinLnBrk="0" hangingPunct="0">
                <a:lnSpc>
                  <a:spcPct val="90000"/>
                </a:lnSpc>
              </a:pPr>
              <a:r>
                <a:rPr kumimoji="0" lang="en-US" altLang="ko-KR" sz="1300" b="1" u="sng" dirty="0">
                  <a:solidFill>
                    <a:srgbClr val="FF33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PI Mobile</a:t>
              </a:r>
            </a:p>
            <a:p>
              <a:pPr algn="ctr" defTabSz="876203" eaLnBrk="0" latinLnBrk="0" hangingPunct="0">
                <a:lnSpc>
                  <a:spcPct val="90000"/>
                </a:lnSpc>
              </a:pPr>
              <a:r>
                <a:rPr kumimoji="0" lang="en-US" altLang="ko-KR" sz="1300" dirty="0" smtClean="0">
                  <a:solidFill>
                    <a:srgbClr val="6600CC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(Mobile Client)</a:t>
              </a:r>
              <a:endParaRPr kumimoji="0" lang="en-US" altLang="ko-KR" sz="1300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aphicFrame>
          <p:nvGraphicFramePr>
            <p:cNvPr id="823" name="개체 822"/>
            <p:cNvGraphicFramePr>
              <a:graphicFrameLocks noChangeAspect="1"/>
            </p:cNvGraphicFramePr>
            <p:nvPr>
              <p:extLst/>
            </p:nvPr>
          </p:nvGraphicFramePr>
          <p:xfrm>
            <a:off x="6638826" y="4178721"/>
            <a:ext cx="955675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VISIO" r:id="rId16" imgW="829056" imgH="1414272" progId="Visio.Drawing.11">
                    <p:embed/>
                  </p:oleObj>
                </mc:Choice>
                <mc:Fallback>
                  <p:oleObj name="VISIO" r:id="rId16" imgW="829056" imgH="141427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8826" y="4178721"/>
                          <a:ext cx="955675" cy="908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" name="구름 823"/>
            <p:cNvSpPr/>
            <p:nvPr/>
          </p:nvSpPr>
          <p:spPr>
            <a:xfrm>
              <a:off x="7502922" y="2742437"/>
              <a:ext cx="999129" cy="59633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인터</a:t>
              </a:r>
              <a:r>
                <a:rPr lang="ko-KR" altLang="en-US" sz="1000" dirty="0"/>
                <a:t>넷</a:t>
              </a:r>
            </a:p>
          </p:txBody>
        </p:sp>
        <p:pic>
          <p:nvPicPr>
            <p:cNvPr id="825" name="Picture 91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7654">
              <a:off x="8869655" y="2544613"/>
              <a:ext cx="761157" cy="565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9" name="직사각형 828"/>
          <p:cNvSpPr/>
          <p:nvPr/>
        </p:nvSpPr>
        <p:spPr>
          <a:xfrm rot="20588364">
            <a:off x="4753850" y="4513908"/>
            <a:ext cx="46085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6">
                    <a:lumMod val="50000"/>
                  </a:schemeClr>
                </a:solidFill>
              </a:rPr>
              <a:t>Illustrative</a:t>
            </a:r>
            <a:endParaRPr lang="ko-KR" altLang="en-US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7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5742" y="2636912"/>
            <a:ext cx="8913972" cy="1143000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21080" y="1629091"/>
            <a:ext cx="1008663" cy="64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599" spc="-50" dirty="0" smtClean="0">
                <a:solidFill>
                  <a:srgbClr val="91A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599" spc="-50" dirty="0">
              <a:solidFill>
                <a:srgbClr val="91A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7239" y="1742741"/>
            <a:ext cx="4017669" cy="431931"/>
          </a:xfrm>
          <a:prstGeom prst="rect">
            <a:avLst/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622322" y="1742741"/>
            <a:ext cx="1246922" cy="431931"/>
          </a:xfrm>
          <a:prstGeom prst="parallelogram">
            <a:avLst>
              <a:gd name="adj" fmla="val 89134"/>
            </a:avLst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53213" y="1820231"/>
            <a:ext cx="9233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아키텍쳐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아키텍처</a:t>
            </a:r>
            <a:endParaRPr lang="ko-KR" alt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>
          <a:xfrm>
            <a:off x="272905" y="459443"/>
            <a:ext cx="6786419" cy="3259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03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아키텍처</a:t>
            </a:r>
            <a:r>
              <a:rPr lang="en-US" altLang="ko-KR" dirty="0" smtClean="0"/>
              <a:t>”</a:t>
            </a:r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42864" y="1719255"/>
          <a:ext cx="8818685" cy="408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아키텍처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Architecture</a:t>
                      </a:r>
                      <a:endParaRPr lang="ko-KR" altLang="en-US" sz="1800" dirty="0"/>
                    </a:p>
                  </a:txBody>
                  <a:tcPr marL="91425" marR="91425" marT="45713" marB="4571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비즈니스 요구사항을 만족하는 시스템을 구축하기 위해서 전체 시스템의 대한 구조를 정의한 문서로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시스템을 구성하는 컴포넌트와 그 컴포넌트 간의 관계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그리고 컴포넌트가 다루는 정보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를 정의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45713" marB="4571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컴퓨터인터넷</a:t>
                      </a:r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용어대사전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u="none" dirty="0" smtClean="0">
                          <a:effectLst/>
                          <a:hlinkClick r:id="rId3"/>
                        </a:rPr>
                        <a:t>컴퓨터</a:t>
                      </a:r>
                      <a:r>
                        <a:rPr lang="ko-KR" altLang="en-US" sz="1400" u="none" dirty="0" smtClean="0">
                          <a:effectLst/>
                        </a:rPr>
                        <a:t>의 기능적 구조 또는 </a:t>
                      </a:r>
                      <a:r>
                        <a:rPr lang="ko-KR" altLang="en-US" sz="1400" u="none" dirty="0" smtClean="0">
                          <a:effectLst/>
                          <a:hlinkClick r:id="rId4"/>
                        </a:rPr>
                        <a:t>물리적 구조</a:t>
                      </a:r>
                      <a:r>
                        <a:rPr lang="en-US" altLang="ko-KR" sz="1400" u="none" dirty="0" smtClean="0">
                          <a:effectLst/>
                        </a:rPr>
                        <a:t>.</a:t>
                      </a:r>
                      <a:br>
                        <a:rPr lang="en-US" altLang="ko-KR" sz="1400" u="none" dirty="0" smtClean="0">
                          <a:effectLst/>
                        </a:rPr>
                      </a:br>
                      <a:r>
                        <a:rPr lang="en-US" altLang="ko-KR" sz="1400" u="none" dirty="0" smtClean="0">
                          <a:effectLst/>
                        </a:rPr>
                        <a:t>(1) </a:t>
                      </a:r>
                      <a:r>
                        <a:rPr lang="ko-KR" altLang="en-US" sz="1400" u="none" dirty="0" smtClean="0">
                          <a:effectLst/>
                          <a:hlinkClick r:id="rId5"/>
                        </a:rPr>
                        <a:t>프로그래머</a:t>
                      </a:r>
                      <a:r>
                        <a:rPr lang="ko-KR" altLang="en-US" sz="1400" u="none" dirty="0" smtClean="0">
                          <a:effectLst/>
                        </a:rPr>
                        <a:t>나 사용자가 본 </a:t>
                      </a:r>
                      <a:r>
                        <a:rPr lang="ko-KR" altLang="en-US" sz="1400" u="none" dirty="0" smtClean="0">
                          <a:effectLst/>
                          <a:hlinkClick r:id="rId6"/>
                        </a:rPr>
                        <a:t>컴퓨터 시스템</a:t>
                      </a:r>
                      <a:r>
                        <a:rPr lang="ko-KR" altLang="en-US" sz="1400" u="none" dirty="0" smtClean="0">
                          <a:effectLst/>
                        </a:rPr>
                        <a:t>의 </a:t>
                      </a:r>
                      <a:r>
                        <a:rPr lang="ko-KR" altLang="en-US" sz="1400" u="none" dirty="0" smtClean="0">
                          <a:effectLst/>
                          <a:hlinkClick r:id="rId7"/>
                        </a:rPr>
                        <a:t>소프트웨어</a:t>
                      </a:r>
                      <a:r>
                        <a:rPr lang="ko-KR" altLang="en-US" sz="1400" u="none" dirty="0" smtClean="0">
                          <a:effectLst/>
                        </a:rPr>
                        <a:t>와 </a:t>
                      </a:r>
                      <a:r>
                        <a:rPr lang="ko-KR" altLang="en-US" sz="1400" u="none" dirty="0" smtClean="0">
                          <a:effectLst/>
                          <a:hlinkClick r:id="rId8"/>
                        </a:rPr>
                        <a:t>하드웨어</a:t>
                      </a:r>
                      <a:r>
                        <a:rPr lang="ko-KR" altLang="en-US" sz="1400" u="none" dirty="0" smtClean="0">
                          <a:effectLst/>
                        </a:rPr>
                        <a:t> 전체의 기능적인 “제작”을 말한다</a:t>
                      </a:r>
                      <a:r>
                        <a:rPr lang="en-US" altLang="ko-KR" sz="1400" u="none" dirty="0" smtClean="0">
                          <a:effectLst/>
                        </a:rPr>
                        <a:t>. </a:t>
                      </a:r>
                      <a:r>
                        <a:rPr lang="ko-KR" altLang="en-US" sz="1400" u="none" dirty="0" smtClean="0">
                          <a:effectLst/>
                        </a:rPr>
                        <a:t>이 경우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</a:rPr>
                        <a:t>컴퓨터 자체의 물리적 구조는 포함하지 않으나 컴퓨터 </a:t>
                      </a:r>
                      <a:r>
                        <a:rPr lang="ko-KR" altLang="en-US" sz="1400" u="none" dirty="0" smtClean="0">
                          <a:effectLst/>
                          <a:hlinkClick r:id="rId9"/>
                        </a:rPr>
                        <a:t>시스템</a:t>
                      </a:r>
                      <a:r>
                        <a:rPr lang="ko-KR" altLang="en-US" sz="1400" u="none" dirty="0" smtClean="0">
                          <a:effectLst/>
                        </a:rPr>
                        <a:t>의 성능이나 가격 대 </a:t>
                      </a:r>
                      <a:r>
                        <a:rPr lang="ko-KR" altLang="en-US" sz="1400" u="none" dirty="0" err="1" smtClean="0">
                          <a:effectLst/>
                        </a:rPr>
                        <a:t>성능비</a:t>
                      </a:r>
                      <a:r>
                        <a:rPr lang="en-US" altLang="ko-KR" sz="1400" u="none" dirty="0" smtClean="0">
                          <a:effectLst/>
                        </a:rPr>
                        <a:t>(cost performance)</a:t>
                      </a:r>
                      <a:r>
                        <a:rPr lang="ko-KR" altLang="en-US" sz="1400" u="none" dirty="0" smtClean="0">
                          <a:effectLst/>
                        </a:rPr>
                        <a:t>의 평가를 고려하는 경우가 있다</a:t>
                      </a:r>
                      <a:r>
                        <a:rPr lang="en-US" altLang="ko-KR" sz="1400" u="none" dirty="0" smtClean="0">
                          <a:effectLst/>
                        </a:rPr>
                        <a:t>. </a:t>
                      </a:r>
                      <a:r>
                        <a:rPr lang="ko-KR" altLang="en-US" sz="1400" u="none" dirty="0" smtClean="0">
                          <a:effectLst/>
                        </a:rPr>
                        <a:t>아키텍처를 결정함으로써 컴퓨터 시스템의 기능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</a:rPr>
                        <a:t>성능이 결정되며 사용할 「하드웨어」와 「소프트웨어」가 결정된다</a:t>
                      </a:r>
                      <a:endParaRPr lang="en-US" altLang="ko-KR" sz="1400" u="none" dirty="0" smtClean="0">
                        <a:effectLst/>
                      </a:endParaRPr>
                    </a:p>
                    <a:p>
                      <a:endParaRPr lang="en-US" altLang="ko-KR" sz="1400" u="none" dirty="0" smtClean="0">
                        <a:effectLst/>
                      </a:endParaRPr>
                    </a:p>
                    <a:p>
                      <a:r>
                        <a:rPr lang="en-US" altLang="ko-KR" sz="1400" u="none" dirty="0" smtClean="0">
                          <a:effectLst/>
                        </a:rPr>
                        <a:t>(2) </a:t>
                      </a:r>
                      <a:r>
                        <a:rPr lang="ko-KR" altLang="en-US" sz="1400" u="none" dirty="0" smtClean="0">
                          <a:effectLst/>
                        </a:rPr>
                        <a:t>하드웨어의 경우 컴퓨터의 </a:t>
                      </a:r>
                      <a:r>
                        <a:rPr lang="ko-KR" altLang="en-US" sz="1400" u="none" dirty="0" smtClean="0">
                          <a:effectLst/>
                          <a:hlinkClick r:id="rId10"/>
                        </a:rPr>
                        <a:t>주요한</a:t>
                      </a:r>
                      <a:r>
                        <a:rPr lang="ko-KR" altLang="en-US" sz="1400" u="none" dirty="0" smtClean="0">
                          <a:effectLst/>
                        </a:rPr>
                        <a:t> </a:t>
                      </a:r>
                      <a:r>
                        <a:rPr lang="ko-KR" altLang="en-US" sz="1400" u="none" dirty="0" smtClean="0">
                          <a:effectLst/>
                          <a:hlinkClick r:id="rId11"/>
                        </a:rPr>
                        <a:t>논리적</a:t>
                      </a:r>
                      <a:r>
                        <a:rPr lang="ko-KR" altLang="en-US" sz="1400" u="none" dirty="0" smtClean="0">
                          <a:effectLst/>
                        </a:rPr>
                        <a:t>인 </a:t>
                      </a:r>
                      <a:r>
                        <a:rPr lang="ko-KR" altLang="en-US" sz="1400" u="none" dirty="0" smtClean="0">
                          <a:effectLst/>
                          <a:hlinkClick r:id="rId12"/>
                        </a:rPr>
                        <a:t>구성 요소</a:t>
                      </a:r>
                      <a:r>
                        <a:rPr lang="ko-KR" altLang="en-US" sz="1400" u="none" dirty="0" smtClean="0">
                          <a:effectLst/>
                        </a:rPr>
                        <a:t>의 종류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</a:rPr>
                        <a:t>구성 및 </a:t>
                      </a:r>
                      <a:r>
                        <a:rPr lang="ko-KR" altLang="en-US" sz="1400" u="none" dirty="0" smtClean="0">
                          <a:effectLst/>
                          <a:hlinkClick r:id="rId13"/>
                        </a:rPr>
                        <a:t>상호 접속</a:t>
                      </a:r>
                      <a:r>
                        <a:rPr lang="ko-KR" altLang="en-US" sz="1400" u="none" dirty="0" smtClean="0">
                          <a:effectLst/>
                        </a:rPr>
                        <a:t> 등을 기술하기 위한 용어이다</a:t>
                      </a:r>
                      <a:r>
                        <a:rPr lang="en-US" altLang="ko-KR" sz="1400" u="none" dirty="0" smtClean="0">
                          <a:effectLst/>
                        </a:rPr>
                        <a:t>. </a:t>
                      </a:r>
                      <a:r>
                        <a:rPr lang="ko-KR" altLang="en-US" sz="1400" u="none" dirty="0" smtClean="0">
                          <a:effectLst/>
                        </a:rPr>
                        <a:t>일반적으로 이 구성 요소에는 </a:t>
                      </a:r>
                      <a:r>
                        <a:rPr lang="en-US" altLang="ko-KR" sz="1400" u="none" dirty="0" smtClean="0">
                          <a:effectLst/>
                        </a:rPr>
                        <a:t>CPU(</a:t>
                      </a:r>
                      <a:r>
                        <a:rPr lang="ko-KR" altLang="en-US" sz="1400" u="none" dirty="0" smtClean="0">
                          <a:effectLst/>
                          <a:hlinkClick r:id="rId14"/>
                        </a:rPr>
                        <a:t>중앙 처리 장치</a:t>
                      </a:r>
                      <a:r>
                        <a:rPr lang="en-US" altLang="ko-KR" sz="1400" u="none" dirty="0" smtClean="0">
                          <a:effectLst/>
                        </a:rPr>
                        <a:t>), </a:t>
                      </a:r>
                      <a:r>
                        <a:rPr lang="ko-KR" altLang="en-US" sz="1400" u="none" dirty="0" smtClean="0">
                          <a:effectLst/>
                          <a:hlinkClick r:id="rId15"/>
                        </a:rPr>
                        <a:t>내부 기억 장치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</a:rPr>
                        <a:t>각종 </a:t>
                      </a:r>
                      <a:r>
                        <a:rPr lang="ko-KR" altLang="en-US" sz="1400" u="none" dirty="0" smtClean="0">
                          <a:effectLst/>
                          <a:hlinkClick r:id="rId16"/>
                        </a:rPr>
                        <a:t>레지스터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  <a:hlinkClick r:id="rId17"/>
                        </a:rPr>
                        <a:t>제어 장치</a:t>
                      </a:r>
                      <a:r>
                        <a:rPr lang="en-US" altLang="ko-KR" sz="1400" u="none" dirty="0" smtClean="0">
                          <a:effectLst/>
                        </a:rPr>
                        <a:t>(control unit), </a:t>
                      </a:r>
                      <a:r>
                        <a:rPr lang="ko-KR" altLang="en-US" sz="1400" u="none" dirty="0" smtClean="0">
                          <a:effectLst/>
                          <a:hlinkClick r:id="rId18"/>
                        </a:rPr>
                        <a:t>외부 기억 장치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  <a:hlinkClick r:id="rId19"/>
                        </a:rPr>
                        <a:t>입출력 장치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</a:rPr>
                        <a:t>내부</a:t>
                      </a:r>
                      <a:r>
                        <a:rPr lang="en-US" altLang="ko-KR" sz="1400" u="none" dirty="0" smtClean="0">
                          <a:effectLst/>
                        </a:rPr>
                        <a:t>·</a:t>
                      </a:r>
                      <a:r>
                        <a:rPr lang="ko-KR" altLang="en-US" sz="1400" u="none" dirty="0" smtClean="0">
                          <a:effectLst/>
                          <a:hlinkClick r:id="rId20"/>
                        </a:rPr>
                        <a:t>외부 버스</a:t>
                      </a:r>
                      <a:r>
                        <a:rPr lang="ko-KR" altLang="en-US" sz="1400" u="none" dirty="0" smtClean="0">
                          <a:effectLst/>
                        </a:rPr>
                        <a:t> 구조 등이 포함되며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</a:rPr>
                        <a:t>이들이 어떻게 배치되고 결합되며</a:t>
                      </a:r>
                      <a:r>
                        <a:rPr lang="en-US" altLang="ko-KR" sz="1400" u="none" dirty="0" smtClean="0">
                          <a:effectLst/>
                        </a:rPr>
                        <a:t>, </a:t>
                      </a:r>
                      <a:r>
                        <a:rPr lang="ko-KR" altLang="en-US" sz="1400" u="none" dirty="0" smtClean="0">
                          <a:effectLst/>
                        </a:rPr>
                        <a:t>어느 정도의 </a:t>
                      </a:r>
                      <a:r>
                        <a:rPr lang="ko-KR" altLang="en-US" sz="1400" u="none" dirty="0" smtClean="0">
                          <a:effectLst/>
                          <a:hlinkClick r:id="rId21"/>
                        </a:rPr>
                        <a:t>처리 능력</a:t>
                      </a:r>
                      <a:r>
                        <a:rPr lang="ko-KR" altLang="en-US" sz="1400" u="none" dirty="0" smtClean="0">
                          <a:effectLst/>
                        </a:rPr>
                        <a:t>과 용량을 갖고 있는가 라는 컴퓨터의 전체적인 구성 개념을 말하며 컴퓨터 시스템을 분류하는 경우에 편리한 연구 방법이다</a:t>
                      </a:r>
                      <a:r>
                        <a:rPr lang="en-US" altLang="ko-KR" sz="1400" u="none" dirty="0" smtClean="0">
                          <a:effectLst/>
                        </a:rPr>
                        <a:t>.</a:t>
                      </a:r>
                    </a:p>
                    <a:p>
                      <a:endParaRPr lang="ko-KR" altLang="en-US" sz="1200" u="none" dirty="0" smtClean="0">
                        <a:effectLst/>
                      </a:endParaRPr>
                    </a:p>
                    <a:p>
                      <a:r>
                        <a:rPr lang="en-US" altLang="ko-KR" sz="14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지식백과</a:t>
                      </a:r>
                      <a:r>
                        <a:rPr lang="en-US" altLang="ko-KR" sz="14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/>
                        </a:rPr>
                        <a:t>아키텍처</a:t>
                      </a:r>
                      <a:r>
                        <a:rPr lang="ko-KR" alt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[architecture] (</a:t>
                      </a:r>
                      <a:r>
                        <a:rPr lang="ko-KR" alt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컴퓨터인터넷</a:t>
                      </a:r>
                      <a:r>
                        <a:rPr lang="en-US" altLang="ko-KR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용어대사전</a:t>
                      </a:r>
                      <a:r>
                        <a:rPr lang="en-US" altLang="ko-KR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2011. 1. 20., 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일진사</a:t>
                      </a:r>
                      <a:r>
                        <a:rPr lang="en-US" altLang="ko-KR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아키텍처 설계 프로세스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TOGAF</a:t>
            </a:r>
            <a:endParaRPr lang="ko-KR" altLang="en-US" dirty="0"/>
          </a:p>
        </p:txBody>
      </p:sp>
      <p:sp>
        <p:nvSpPr>
          <p:cNvPr id="8" name="직사각형 40"/>
          <p:cNvSpPr/>
          <p:nvPr/>
        </p:nvSpPr>
        <p:spPr>
          <a:xfrm>
            <a:off x="3872367" y="1562429"/>
            <a:ext cx="167613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비즈니스 아키텍처</a:t>
            </a:r>
          </a:p>
        </p:txBody>
      </p:sp>
      <p:sp>
        <p:nvSpPr>
          <p:cNvPr id="9" name="직사각형 40"/>
          <p:cNvSpPr/>
          <p:nvPr/>
        </p:nvSpPr>
        <p:spPr>
          <a:xfrm>
            <a:off x="2072636" y="2889081"/>
            <a:ext cx="167613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아키텍처</a:t>
            </a:r>
          </a:p>
        </p:txBody>
      </p:sp>
      <p:sp>
        <p:nvSpPr>
          <p:cNvPr id="10" name="직사각형 40"/>
          <p:cNvSpPr/>
          <p:nvPr/>
        </p:nvSpPr>
        <p:spPr>
          <a:xfrm>
            <a:off x="5828926" y="2889081"/>
            <a:ext cx="167613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디자인 패턴</a:t>
            </a:r>
          </a:p>
        </p:txBody>
      </p:sp>
      <p:sp>
        <p:nvSpPr>
          <p:cNvPr id="11" name="직사각형 40"/>
          <p:cNvSpPr/>
          <p:nvPr/>
        </p:nvSpPr>
        <p:spPr>
          <a:xfrm>
            <a:off x="5828926" y="2259175"/>
            <a:ext cx="167613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아키텍처 설계원칙</a:t>
            </a:r>
          </a:p>
        </p:txBody>
      </p:sp>
      <p:sp>
        <p:nvSpPr>
          <p:cNvPr id="12" name="타원 11"/>
          <p:cNvSpPr/>
          <p:nvPr/>
        </p:nvSpPr>
        <p:spPr>
          <a:xfrm>
            <a:off x="4502273" y="2922537"/>
            <a:ext cx="449934" cy="457204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화살표 연결선 13"/>
          <p:cNvCxnSpPr>
            <a:stCxn id="9" idx="3"/>
          </p:cNvCxnSpPr>
          <p:nvPr/>
        </p:nvCxnSpPr>
        <p:spPr>
          <a:xfrm flipV="1">
            <a:off x="3748768" y="3151770"/>
            <a:ext cx="753506" cy="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1"/>
            <a:endCxn id="12" idx="6"/>
          </p:cNvCxnSpPr>
          <p:nvPr/>
        </p:nvCxnSpPr>
        <p:spPr>
          <a:xfrm flipH="1" flipV="1">
            <a:off x="4952208" y="3151138"/>
            <a:ext cx="876718" cy="6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1" idx="1"/>
            <a:endCxn id="12" idx="0"/>
          </p:cNvCxnSpPr>
          <p:nvPr/>
        </p:nvCxnSpPr>
        <p:spPr>
          <a:xfrm rot="10800000" flipV="1">
            <a:off x="4727240" y="2521864"/>
            <a:ext cx="1101685" cy="40067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5400000" flipV="1">
            <a:off x="4504030" y="2057005"/>
            <a:ext cx="446420" cy="357133"/>
            <a:chOff x="-500098" y="3143248"/>
            <a:chExt cx="357190" cy="285752"/>
          </a:xfrm>
          <a:gradFill flip="none" rotWithShape="1">
            <a:gsLst>
              <a:gs pos="0">
                <a:srgbClr val="4F81BD">
                  <a:shade val="30000"/>
                  <a:satMod val="115000"/>
                </a:srgbClr>
              </a:gs>
              <a:gs pos="50000">
                <a:srgbClr val="4F81BD">
                  <a:shade val="67500"/>
                  <a:satMod val="115000"/>
                </a:srgbClr>
              </a:gs>
              <a:gs pos="100000">
                <a:srgbClr val="4F81BD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2" name="갈매기형 수장 21"/>
            <p:cNvSpPr/>
            <p:nvPr/>
          </p:nvSpPr>
          <p:spPr>
            <a:xfrm>
              <a:off x="-500098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-357222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 flipV="1">
            <a:off x="4504030" y="3459103"/>
            <a:ext cx="446420" cy="357133"/>
            <a:chOff x="-500098" y="3143248"/>
            <a:chExt cx="357190" cy="285752"/>
          </a:xfrm>
          <a:gradFill flip="none" rotWithShape="1">
            <a:gsLst>
              <a:gs pos="0">
                <a:srgbClr val="4F81BD">
                  <a:shade val="30000"/>
                  <a:satMod val="115000"/>
                </a:srgbClr>
              </a:gs>
              <a:gs pos="50000">
                <a:srgbClr val="4F81BD">
                  <a:shade val="67500"/>
                  <a:satMod val="115000"/>
                </a:srgbClr>
              </a:gs>
              <a:gs pos="100000">
                <a:srgbClr val="4F81BD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5" name="갈매기형 수장 24"/>
            <p:cNvSpPr/>
            <p:nvPr/>
          </p:nvSpPr>
          <p:spPr>
            <a:xfrm>
              <a:off x="-500098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-357222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320875" y="3918746"/>
            <a:ext cx="2879570" cy="2749771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아키텍처</a:t>
            </a:r>
          </a:p>
        </p:txBody>
      </p:sp>
      <p:sp>
        <p:nvSpPr>
          <p:cNvPr id="29" name="직사각형 40"/>
          <p:cNvSpPr/>
          <p:nvPr/>
        </p:nvSpPr>
        <p:spPr>
          <a:xfrm>
            <a:off x="3602407" y="4320261"/>
            <a:ext cx="233965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어플리케이션 아키텍처</a:t>
            </a:r>
          </a:p>
        </p:txBody>
      </p:sp>
      <p:sp>
        <p:nvSpPr>
          <p:cNvPr id="30" name="직사각형 40"/>
          <p:cNvSpPr/>
          <p:nvPr/>
        </p:nvSpPr>
        <p:spPr>
          <a:xfrm>
            <a:off x="3602407" y="4879901"/>
            <a:ext cx="233965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테크니컬</a:t>
            </a:r>
            <a:r>
              <a:rPr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인프라</a:t>
            </a:r>
            <a:r>
              <a:rPr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아키텍처</a:t>
            </a:r>
          </a:p>
        </p:txBody>
      </p:sp>
      <p:sp>
        <p:nvSpPr>
          <p:cNvPr id="31" name="직사각형 40"/>
          <p:cNvSpPr/>
          <p:nvPr/>
        </p:nvSpPr>
        <p:spPr>
          <a:xfrm>
            <a:off x="3602407" y="5440217"/>
            <a:ext cx="233965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솔루션</a:t>
            </a:r>
            <a:r>
              <a:rPr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아키텍처</a:t>
            </a:r>
          </a:p>
        </p:txBody>
      </p:sp>
      <p:sp>
        <p:nvSpPr>
          <p:cNvPr id="32" name="직사각형 40"/>
          <p:cNvSpPr/>
          <p:nvPr/>
        </p:nvSpPr>
        <p:spPr>
          <a:xfrm>
            <a:off x="3602407" y="6000315"/>
            <a:ext cx="2339651" cy="525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아키텍처</a:t>
            </a:r>
          </a:p>
        </p:txBody>
      </p:sp>
    </p:spTree>
    <p:extLst>
      <p:ext uri="{BB962C8B-B14F-4D97-AF65-F5344CB8AC3E}">
        <p14:creationId xmlns:p14="http://schemas.microsoft.com/office/powerpoint/2010/main" val="34316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비즈니스 아키텍처 설계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아키텍쳐는</a:t>
            </a:r>
            <a:r>
              <a:rPr lang="ko-KR" altLang="en-US" dirty="0" smtClean="0"/>
              <a:t> 개발자 입장이 아닌 사용자 입장에서 고민하자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비즈니스 관점에서 어떻게 해결할 것인가를 고민하자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72770" y="2272670"/>
            <a:ext cx="1709745" cy="3599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서비스의 개요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72770" y="2924944"/>
            <a:ext cx="1709745" cy="3599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주요기능 정의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72770" y="3554850"/>
            <a:ext cx="1709745" cy="3599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도메인 모델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72770" y="4184756"/>
            <a:ext cx="1709745" cy="3599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아키텍처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172770" y="4814662"/>
            <a:ext cx="1709745" cy="3599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비즈니스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로드맵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3" idx="3"/>
          </p:cNvCxnSpPr>
          <p:nvPr/>
        </p:nvCxnSpPr>
        <p:spPr>
          <a:xfrm>
            <a:off x="2882515" y="2452643"/>
            <a:ext cx="215967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232126" y="2272670"/>
            <a:ext cx="3824627" cy="3599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ko-KR" altLang="en-US" sz="1400" b="1" smtClean="0">
                <a:solidFill>
                  <a:srgbClr val="FFC000"/>
                </a:solidFill>
              </a:rPr>
              <a:t>무엇을 만들 것인가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?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882515" y="3109217"/>
            <a:ext cx="215967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232126" y="2929244"/>
            <a:ext cx="3824627" cy="3599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ko-KR" altLang="en-US" sz="1400" b="1" dirty="0" smtClean="0">
                <a:solidFill>
                  <a:srgbClr val="FFC000"/>
                </a:solidFill>
              </a:rPr>
              <a:t>요구사항에 부합하는 기능정의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882515" y="3711083"/>
            <a:ext cx="215967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32126" y="3531110"/>
            <a:ext cx="3824627" cy="3599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ko-KR" altLang="en-US" sz="1400" b="1" dirty="0" smtClean="0">
                <a:solidFill>
                  <a:srgbClr val="FFC000"/>
                </a:solidFill>
              </a:rPr>
              <a:t>프로젝트 개발에 필요한 데이터와 연관관계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882515" y="4375785"/>
            <a:ext cx="215967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232126" y="4195812"/>
            <a:ext cx="3824627" cy="3599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ko-KR" altLang="en-US" sz="1400" b="1" dirty="0" smtClean="0">
                <a:solidFill>
                  <a:srgbClr val="FFC000"/>
                </a:solidFill>
              </a:rPr>
              <a:t>시스템 업무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1400" b="1" smtClean="0">
                <a:solidFill>
                  <a:srgbClr val="FFC000"/>
                </a:solidFill>
              </a:rPr>
              <a:t>로직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1400" b="1" smtClean="0">
                <a:solidFill>
                  <a:srgbClr val="FFC000"/>
                </a:solidFill>
              </a:rPr>
              <a:t>데이터의 체계화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882515" y="4987597"/>
            <a:ext cx="215967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232126" y="4807624"/>
            <a:ext cx="3824627" cy="3599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ko-KR" altLang="en-US" sz="1400" b="1" dirty="0" smtClean="0">
                <a:solidFill>
                  <a:srgbClr val="FFC000"/>
                </a:solidFill>
              </a:rPr>
              <a:t>구현 프로그램의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시스템를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1400" b="1" smtClean="0">
                <a:solidFill>
                  <a:srgbClr val="FFC000"/>
                </a:solidFill>
              </a:rPr>
              <a:t>통한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To-Be </a:t>
            </a:r>
            <a:r>
              <a:rPr lang="ko-KR" altLang="en-US" sz="1400" b="1" smtClean="0">
                <a:solidFill>
                  <a:srgbClr val="FFC000"/>
                </a:solidFill>
              </a:rPr>
              <a:t>해결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아키텍쳐</a:t>
            </a:r>
            <a:r>
              <a:rPr lang="ko-KR" altLang="en-US" dirty="0" smtClean="0"/>
              <a:t> 적용 요소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1678" y="2807856"/>
            <a:ext cx="4176464" cy="46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1678" y="3365918"/>
            <a:ext cx="4176464" cy="46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71678" y="5040104"/>
            <a:ext cx="4176464" cy="46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71678" y="3923980"/>
            <a:ext cx="4176464" cy="46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71678" y="4482042"/>
            <a:ext cx="4176464" cy="46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5702" y="1484784"/>
            <a:ext cx="3419872" cy="638944"/>
          </a:xfrm>
          <a:prstGeom prst="roundRect">
            <a:avLst>
              <a:gd name="adj" fmla="val 42445"/>
            </a:avLst>
          </a:prstGeom>
          <a:solidFill>
            <a:srgbClr val="15B1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컨텐츠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체제에 대한 정확한 이해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5702" y="2366882"/>
            <a:ext cx="3419872" cy="638944"/>
          </a:xfrm>
          <a:prstGeom prst="roundRect">
            <a:avLst>
              <a:gd name="adj" fmla="val 42445"/>
            </a:avLst>
          </a:prstGeom>
          <a:solidFill>
            <a:srgbClr val="15B1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 플랫폼으로서</a:t>
            </a:r>
            <a:endParaRPr lang="en-US" altLang="ko-K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최적화된 시범운영 기간 필요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5702" y="3248980"/>
            <a:ext cx="3419872" cy="638944"/>
          </a:xfrm>
          <a:prstGeom prst="roundRect">
            <a:avLst>
              <a:gd name="adj" fmla="val 42445"/>
            </a:avLst>
          </a:prstGeom>
          <a:solidFill>
            <a:srgbClr val="15B1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향후 </a:t>
            </a:r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확장성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및 연계를 고려한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아키텍쳐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구성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5702" y="4131078"/>
            <a:ext cx="3419872" cy="638944"/>
          </a:xfrm>
          <a:prstGeom prst="roundRect">
            <a:avLst>
              <a:gd name="adj" fmla="val 42445"/>
            </a:avLst>
          </a:prstGeom>
          <a:solidFill>
            <a:srgbClr val="15B1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확장성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고려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5702" y="5013176"/>
            <a:ext cx="3419872" cy="638944"/>
          </a:xfrm>
          <a:prstGeom prst="roundRect">
            <a:avLst>
              <a:gd name="adj" fmla="val 42445"/>
            </a:avLst>
          </a:prstGeom>
          <a:solidFill>
            <a:srgbClr val="15B1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정보보호를 위한</a:t>
            </a:r>
            <a:endParaRPr lang="en-US" altLang="ko-K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 방안 마련 필요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2507" y="183569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성공요소 달성을 위한 요소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6088" y="2722439"/>
            <a:ext cx="34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measuring, reporting, verifying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76088" y="3274839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execution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2528" y="3827239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standardization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62528" y="4379639"/>
            <a:ext cx="17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trading system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62528" y="49320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endCxn id="7" idx="1"/>
          </p:cNvCxnSpPr>
          <p:nvPr/>
        </p:nvCxnSpPr>
        <p:spPr>
          <a:xfrm>
            <a:off x="3835574" y="1763688"/>
            <a:ext cx="936104" cy="1278168"/>
          </a:xfrm>
          <a:prstGeom prst="straightConnector1">
            <a:avLst/>
          </a:prstGeom>
          <a:ln w="6350" cap="rnd">
            <a:solidFill>
              <a:schemeClr val="bg1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8" idx="1"/>
          </p:cNvCxnSpPr>
          <p:nvPr/>
        </p:nvCxnSpPr>
        <p:spPr>
          <a:xfrm>
            <a:off x="3835574" y="2627784"/>
            <a:ext cx="936104" cy="972134"/>
          </a:xfrm>
          <a:prstGeom prst="straightConnector1">
            <a:avLst/>
          </a:prstGeom>
          <a:ln w="6350" cap="rnd">
            <a:solidFill>
              <a:schemeClr val="bg1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0" idx="1"/>
          </p:cNvCxnSpPr>
          <p:nvPr/>
        </p:nvCxnSpPr>
        <p:spPr>
          <a:xfrm>
            <a:off x="3835574" y="3568452"/>
            <a:ext cx="936104" cy="589528"/>
          </a:xfrm>
          <a:prstGeom prst="straightConnector1">
            <a:avLst/>
          </a:prstGeom>
          <a:ln w="6350" cap="rnd">
            <a:solidFill>
              <a:schemeClr val="bg1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3"/>
            <a:endCxn id="11" idx="1"/>
          </p:cNvCxnSpPr>
          <p:nvPr/>
        </p:nvCxnSpPr>
        <p:spPr>
          <a:xfrm>
            <a:off x="3835574" y="4450550"/>
            <a:ext cx="936104" cy="265492"/>
          </a:xfrm>
          <a:prstGeom prst="straightConnector1">
            <a:avLst/>
          </a:prstGeom>
          <a:ln w="6350" cap="rnd">
            <a:solidFill>
              <a:schemeClr val="bg1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3"/>
            <a:endCxn id="9" idx="1"/>
          </p:cNvCxnSpPr>
          <p:nvPr/>
        </p:nvCxnSpPr>
        <p:spPr>
          <a:xfrm flipV="1">
            <a:off x="3835574" y="5274104"/>
            <a:ext cx="936104" cy="58544"/>
          </a:xfrm>
          <a:prstGeom prst="straightConnector1">
            <a:avLst/>
          </a:prstGeom>
          <a:ln w="6350" cap="rnd">
            <a:solidFill>
              <a:schemeClr val="bg1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0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업무 </a:t>
            </a:r>
            <a:r>
              <a:rPr lang="en-US" altLang="ko-KR" dirty="0" smtClean="0"/>
              <a:t>Architecture</a:t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0" y="1268760"/>
            <a:ext cx="8991600" cy="50053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20588364">
            <a:off x="4753850" y="4513908"/>
            <a:ext cx="46085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6">
                    <a:lumMod val="50000"/>
                  </a:schemeClr>
                </a:solidFill>
              </a:rPr>
              <a:t>Illustrative</a:t>
            </a:r>
            <a:endParaRPr lang="ko-KR" altLang="en-US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err="1" smtClean="0"/>
              <a:t>Arhitecture</a:t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3" y="1196752"/>
            <a:ext cx="9115425" cy="49754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20588364">
            <a:off x="4753850" y="4513908"/>
            <a:ext cx="46085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6">
                    <a:lumMod val="50000"/>
                  </a:schemeClr>
                </a:solidFill>
              </a:rPr>
              <a:t>Illustrative</a:t>
            </a:r>
            <a:endParaRPr lang="ko-KR" altLang="en-US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3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</p:txBody>
      </p:sp>
      <p:sp>
        <p:nvSpPr>
          <p:cNvPr id="7" name="AutoShape 89"/>
          <p:cNvSpPr>
            <a:spLocks noChangeArrowheads="1"/>
          </p:cNvSpPr>
          <p:nvPr/>
        </p:nvSpPr>
        <p:spPr bwMode="auto">
          <a:xfrm>
            <a:off x="142845" y="1214422"/>
            <a:ext cx="8786874" cy="5143536"/>
          </a:xfrm>
          <a:prstGeom prst="cube">
            <a:avLst>
              <a:gd name="adj" fmla="val 1083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2043112" y="1158896"/>
            <a:ext cx="5133975" cy="525463"/>
            <a:chOff x="2011" y="588"/>
            <a:chExt cx="1899" cy="331"/>
          </a:xfrm>
        </p:grpSpPr>
        <p:pic>
          <p:nvPicPr>
            <p:cNvPr id="9" name="Picture 91" descr="묶음컬러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1" y="588"/>
              <a:ext cx="189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2"/>
            <p:cNvSpPr>
              <a:spLocks noChangeArrowheads="1"/>
            </p:cNvSpPr>
            <p:nvPr/>
          </p:nvSpPr>
          <p:spPr bwMode="auto">
            <a:xfrm>
              <a:off x="2731" y="603"/>
              <a:ext cx="472" cy="21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4400" kern="120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9pPr>
            </a:lstStyle>
            <a:p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S/W  Interaction  Architecture</a:t>
              </a:r>
              <a:endParaRPr lang="ko-KR" altLang="en-US" sz="1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51520" y="2983024"/>
            <a:ext cx="1236897" cy="646281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Layer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17098" y="2983024"/>
            <a:ext cx="1315772" cy="646281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Composition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67527" y="2983024"/>
            <a:ext cx="5880937" cy="646281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Functional Factor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51520" y="5462146"/>
            <a:ext cx="8496944" cy="847174"/>
            <a:chOff x="757198" y="5085671"/>
            <a:chExt cx="11287204" cy="101355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7198" y="5099052"/>
              <a:ext cx="1643074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Data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Gathering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Layer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38372" y="5086352"/>
              <a:ext cx="1747850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I/F Tools</a:t>
              </a:r>
            </a:p>
          </p:txBody>
        </p:sp>
        <p:grpSp>
          <p:nvGrpSpPr>
            <p:cNvPr id="17" name="그룹 31"/>
            <p:cNvGrpSpPr/>
            <p:nvPr/>
          </p:nvGrpSpPr>
          <p:grpSpPr>
            <a:xfrm>
              <a:off x="4257660" y="5085671"/>
              <a:ext cx="7786742" cy="1013555"/>
              <a:chOff x="4257660" y="5085672"/>
              <a:chExt cx="7164438" cy="1010171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257660" y="5086352"/>
                <a:ext cx="1508091" cy="996792"/>
              </a:xfrm>
              <a:prstGeom prst="roundRect">
                <a:avLst>
                  <a:gd name="adj" fmla="val 8770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REC Data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Of KEMCO</a:t>
                </a: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657239" y="5086352"/>
                <a:ext cx="662532" cy="996792"/>
              </a:xfrm>
              <a:prstGeom prst="roundRect">
                <a:avLst>
                  <a:gd name="adj" fmla="val 8770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SMS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문자</a:t>
                </a:r>
                <a:endPara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705230" y="5099051"/>
                <a:ext cx="656372" cy="996792"/>
              </a:xfrm>
              <a:prstGeom prst="roundRect">
                <a:avLst>
                  <a:gd name="adj" fmla="val 8770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IBK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정산</a:t>
                </a:r>
                <a:endPara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0535984" y="5085672"/>
                <a:ext cx="886114" cy="996792"/>
              </a:xfrm>
              <a:prstGeom prst="roundRect">
                <a:avLst>
                  <a:gd name="adj" fmla="val 8770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공인</a:t>
                </a:r>
                <a:endPara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rgbClr val="234B7B">
                          <a:alpha val="40000"/>
                        </a:srgbClr>
                      </a:outerShdw>
                    </a:effectLst>
                  </a:rPr>
                  <a:t>인증서</a:t>
                </a:r>
                <a:endPara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251520" y="3676766"/>
            <a:ext cx="1236897" cy="857256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Presentation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Layer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7098" y="3676766"/>
            <a:ext cx="1315772" cy="857256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Operating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86648" y="3676766"/>
            <a:ext cx="1161303" cy="857256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Monitoring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87275" y="3676766"/>
            <a:ext cx="1121979" cy="857256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Exception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&amp; Outlier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Detection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26627" y="3676766"/>
            <a:ext cx="1135496" cy="857256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Statistics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&amp; Analysis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697761" y="3676766"/>
            <a:ext cx="1050703" cy="857256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Reporting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256388" y="3676040"/>
            <a:ext cx="1236265" cy="857256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Information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Alarm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51520" y="4605460"/>
            <a:ext cx="8496944" cy="785817"/>
            <a:chOff x="757198" y="4014782"/>
            <a:chExt cx="11287204" cy="100347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757198" y="4018121"/>
              <a:ext cx="1643074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Process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Layer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438372" y="4014782"/>
              <a:ext cx="1747850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Management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257660" y="4014782"/>
              <a:ext cx="1747850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Configuration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Management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043247" y="4014782"/>
              <a:ext cx="1352602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Rule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Definition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446607" y="4014782"/>
              <a:ext cx="1173378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Price Decision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659174" y="4014782"/>
              <a:ext cx="1663504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User &amp; Authority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Management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361240" y="4014782"/>
              <a:ext cx="1683162" cy="1000132"/>
            </a:xfrm>
            <a:prstGeom prst="roundRect">
              <a:avLst>
                <a:gd name="adj" fmla="val 8770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Event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rgbClr val="234B7B">
                        <a:alpha val="40000"/>
                      </a:srgbClr>
                    </a:outerShdw>
                  </a:effectLst>
                </a:rPr>
                <a:t>Management</a:t>
              </a: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436387" y="5462146"/>
            <a:ext cx="1059438" cy="835954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세금계산서</a:t>
            </a:r>
            <a:endParaRPr lang="en-US" altLang="ko-KR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발행</a:t>
            </a:r>
            <a:endParaRPr lang="en-US" altLang="ko-KR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01939" y="5462146"/>
            <a:ext cx="867316" cy="835954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연계모듈</a:t>
            </a:r>
            <a:endParaRPr lang="en-US" altLang="ko-KR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서버</a:t>
            </a:r>
            <a:endParaRPr lang="en-US" altLang="ko-KR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70944" y="5462146"/>
            <a:ext cx="629585" cy="835954"/>
          </a:xfrm>
          <a:prstGeom prst="roundRect">
            <a:avLst>
              <a:gd name="adj" fmla="val 877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User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Event</a:t>
            </a:r>
          </a:p>
        </p:txBody>
      </p:sp>
      <p:pic>
        <p:nvPicPr>
          <p:cNvPr id="40" name="Picture 84" descr="아이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259" y="2630728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21"/>
          <p:cNvSpPr txBox="1"/>
          <p:nvPr/>
        </p:nvSpPr>
        <p:spPr>
          <a:xfrm>
            <a:off x="921746" y="2557654"/>
            <a:ext cx="735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defRPr/>
            </a:pPr>
            <a:r>
              <a:rPr lang="ko-KR" altLang="en-US" sz="1600" b="1" kern="0" spc="-40" dirty="0" smtClean="0">
                <a:solidFill>
                  <a:srgbClr val="000066"/>
                </a:solidFill>
              </a:rPr>
              <a:t>독립적이고 체계화된 데이터 및 프로세스 관리</a:t>
            </a:r>
          </a:p>
        </p:txBody>
      </p:sp>
      <p:pic>
        <p:nvPicPr>
          <p:cNvPr id="42" name="Picture 84" descr="아이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259" y="1923695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25"/>
          <p:cNvSpPr txBox="1"/>
          <p:nvPr/>
        </p:nvSpPr>
        <p:spPr>
          <a:xfrm>
            <a:off x="921746" y="1850621"/>
            <a:ext cx="735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-4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다양하고 직관적인 정보제공을</a:t>
            </a:r>
            <a:r>
              <a:rPr lang="en-US" altLang="ko-KR" sz="1600" b="1" kern="0" spc="-40" dirty="0" smtClean="0">
                <a:solidFill>
                  <a:srgbClr val="000066"/>
                </a:solidFill>
              </a:rPr>
              <a:t> </a:t>
            </a:r>
            <a:r>
              <a:rPr lang="ko-KR" altLang="en-US" sz="1600" b="1" kern="0" spc="-40" dirty="0" smtClean="0">
                <a:solidFill>
                  <a:srgbClr val="000066"/>
                </a:solidFill>
              </a:rPr>
              <a:t>위한 구성 요소 별 상호작용</a:t>
            </a:r>
            <a:endParaRPr kumimoji="0" lang="ko-KR" altLang="en-US" sz="1600" b="1" i="0" u="none" strike="noStrike" kern="0" cap="none" spc="-4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</a:endParaRPr>
          </a:p>
        </p:txBody>
      </p:sp>
      <p:pic>
        <p:nvPicPr>
          <p:cNvPr id="44" name="Picture 84" descr="아이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259" y="2253895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35"/>
          <p:cNvSpPr txBox="1"/>
          <p:nvPr/>
        </p:nvSpPr>
        <p:spPr>
          <a:xfrm>
            <a:off x="921746" y="2180821"/>
            <a:ext cx="735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spc="-40" noProof="0" dirty="0" smtClean="0">
                <a:solidFill>
                  <a:srgbClr val="000066"/>
                </a:solidFill>
              </a:rPr>
              <a:t>연계데이터의 효율적인 관리와 </a:t>
            </a:r>
            <a:r>
              <a:rPr lang="ko-KR" altLang="en-US" sz="1600" b="1" kern="0" spc="-40" noProof="0" dirty="0" err="1" smtClean="0">
                <a:solidFill>
                  <a:srgbClr val="000066"/>
                </a:solidFill>
              </a:rPr>
              <a:t>확장성</a:t>
            </a:r>
            <a:r>
              <a:rPr lang="ko-KR" altLang="en-US" sz="1600" b="1" kern="0" spc="-40" noProof="0" dirty="0" smtClean="0">
                <a:solidFill>
                  <a:srgbClr val="000066"/>
                </a:solidFill>
              </a:rPr>
              <a:t> 고려</a:t>
            </a:r>
            <a:endParaRPr kumimoji="0" lang="ko-KR" altLang="en-US" sz="1600" b="1" i="0" u="none" strike="noStrike" kern="0" cap="none" spc="-4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</a:endParaRPr>
          </a:p>
        </p:txBody>
      </p:sp>
      <p:sp>
        <p:nvSpPr>
          <p:cNvPr id="46" name="직사각형 45"/>
          <p:cNvSpPr/>
          <p:nvPr/>
        </p:nvSpPr>
        <p:spPr>
          <a:xfrm rot="20588364">
            <a:off x="4753850" y="4513908"/>
            <a:ext cx="46085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6">
                    <a:lumMod val="50000"/>
                  </a:schemeClr>
                </a:solidFill>
              </a:rPr>
              <a:t>Illustrative</a:t>
            </a:r>
            <a:endParaRPr lang="ko-KR" altLang="en-US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228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</TotalTime>
  <Words>401</Words>
  <Application>Microsoft Office PowerPoint</Application>
  <PresentationFormat>사용자 지정</PresentationFormat>
  <Paragraphs>167</Paragraphs>
  <Slides>13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HY견고딕</vt:lpstr>
      <vt:lpstr>HY헤드라인M</vt:lpstr>
      <vt:lpstr>가는각진제목체</vt:lpstr>
      <vt:lpstr>나눔고딕</vt:lpstr>
      <vt:lpstr>다음_SemiBold</vt:lpstr>
      <vt:lpstr>돋움</vt:lpstr>
      <vt:lpstr>맑은 고딕</vt:lpstr>
      <vt:lpstr>Arial</vt:lpstr>
      <vt:lpstr>Times New Roman</vt:lpstr>
      <vt:lpstr>Wingdings</vt:lpstr>
      <vt:lpstr>2_Office 테마</vt:lpstr>
      <vt:lpstr>문서</vt:lpstr>
      <vt:lpstr>클립</vt:lpstr>
      <vt:lpstr>VISIO</vt:lpstr>
      <vt:lpstr>PowerPoint 프레젠테이션</vt:lpstr>
      <vt:lpstr>PowerPoint 프레젠테이션</vt:lpstr>
      <vt:lpstr>아키텍처</vt:lpstr>
      <vt:lpstr>아키텍처</vt:lpstr>
      <vt:lpstr>아키텍처</vt:lpstr>
      <vt:lpstr>아키텍처</vt:lpstr>
      <vt:lpstr>아키텍처</vt:lpstr>
      <vt:lpstr>아키텍처</vt:lpstr>
      <vt:lpstr>아키텍처</vt:lpstr>
      <vt:lpstr>아키텍처</vt:lpstr>
      <vt:lpstr>아키텍처</vt:lpstr>
      <vt:lpstr>아키텍처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CHON</dc:creator>
  <cp:lastModifiedBy>윤경섭</cp:lastModifiedBy>
  <cp:revision>268</cp:revision>
  <dcterms:created xsi:type="dcterms:W3CDTF">2012-06-21T02:31:54Z</dcterms:created>
  <dcterms:modified xsi:type="dcterms:W3CDTF">2020-03-20T06:05:37Z</dcterms:modified>
</cp:coreProperties>
</file>