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5" r:id="rId2"/>
    <p:sldId id="379" r:id="rId3"/>
    <p:sldId id="384" r:id="rId4"/>
    <p:sldId id="383" r:id="rId5"/>
    <p:sldId id="382" r:id="rId6"/>
    <p:sldId id="378" r:id="rId7"/>
    <p:sldId id="385" r:id="rId8"/>
    <p:sldId id="386" r:id="rId9"/>
    <p:sldId id="387" r:id="rId10"/>
    <p:sldId id="412" r:id="rId11"/>
    <p:sldId id="360" r:id="rId12"/>
    <p:sldId id="390" r:id="rId13"/>
    <p:sldId id="389" r:id="rId14"/>
    <p:sldId id="391" r:id="rId15"/>
    <p:sldId id="393" r:id="rId16"/>
    <p:sldId id="394" r:id="rId17"/>
    <p:sldId id="395" r:id="rId18"/>
    <p:sldId id="396" r:id="rId19"/>
    <p:sldId id="397" r:id="rId20"/>
    <p:sldId id="402" r:id="rId21"/>
    <p:sldId id="398" r:id="rId22"/>
    <p:sldId id="399" r:id="rId23"/>
    <p:sldId id="400" r:id="rId24"/>
    <p:sldId id="401" r:id="rId25"/>
    <p:sldId id="403" r:id="rId26"/>
    <p:sldId id="405" r:id="rId27"/>
    <p:sldId id="404" r:id="rId28"/>
    <p:sldId id="388" r:id="rId29"/>
    <p:sldId id="406" r:id="rId30"/>
    <p:sldId id="407" r:id="rId31"/>
    <p:sldId id="408" r:id="rId32"/>
    <p:sldId id="409" r:id="rId33"/>
    <p:sldId id="410" r:id="rId34"/>
    <p:sldId id="381" r:id="rId35"/>
  </p:sldIdLst>
  <p:sldSz cx="10160000" cy="5715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4BD58F-6353-4FB6-A8FF-45FF477F13E5}">
          <p14:sldIdLst>
            <p14:sldId id="335"/>
            <p14:sldId id="379"/>
            <p14:sldId id="384"/>
            <p14:sldId id="383"/>
            <p14:sldId id="382"/>
            <p14:sldId id="378"/>
            <p14:sldId id="385"/>
            <p14:sldId id="386"/>
            <p14:sldId id="387"/>
            <p14:sldId id="412"/>
            <p14:sldId id="360"/>
            <p14:sldId id="390"/>
            <p14:sldId id="389"/>
            <p14:sldId id="391"/>
            <p14:sldId id="393"/>
            <p14:sldId id="394"/>
            <p14:sldId id="395"/>
            <p14:sldId id="396"/>
            <p14:sldId id="397"/>
            <p14:sldId id="402"/>
            <p14:sldId id="398"/>
            <p14:sldId id="399"/>
            <p14:sldId id="400"/>
            <p14:sldId id="401"/>
            <p14:sldId id="403"/>
            <p14:sldId id="405"/>
            <p14:sldId id="404"/>
            <p14:sldId id="388"/>
            <p14:sldId id="406"/>
            <p14:sldId id="407"/>
            <p14:sldId id="408"/>
            <p14:sldId id="409"/>
            <p14:sldId id="410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94694"/>
  </p:normalViewPr>
  <p:slideViewPr>
    <p:cSldViewPr>
      <p:cViewPr varScale="1">
        <p:scale>
          <a:sx n="126" d="100"/>
          <a:sy n="126" d="100"/>
        </p:scale>
        <p:origin x="912" y="120"/>
      </p:cViewPr>
      <p:guideLst>
        <p:guide orient="horz" pos="1800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E8949-0969-4A9E-BA18-13400CB078F0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84858-9D5A-433A-96F7-6CD56F4370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6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29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84858-9D5A-433A-96F7-6CD56F43704B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4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1775356"/>
            <a:ext cx="86360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160000" cy="5715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6000" y="171979"/>
            <a:ext cx="2286000" cy="365654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1979"/>
            <a:ext cx="6688667" cy="365654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5C963E8A-5376-4EB1-AEE0-6DC85891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11" y="139164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570" y="3672418"/>
            <a:ext cx="86360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2C49F70-1484-4075-A6A3-23850A43CE68}"/>
              </a:ext>
            </a:extLst>
          </p:cNvPr>
          <p:cNvSpPr txBox="1">
            <a:spLocks/>
          </p:cNvSpPr>
          <p:nvPr userDrawn="1"/>
        </p:nvSpPr>
        <p:spPr>
          <a:xfrm>
            <a:off x="8901" y="8234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kern="12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sz="350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000125"/>
            <a:ext cx="4487333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64667" y="1000125"/>
            <a:ext cx="4487333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279261"/>
            <a:ext cx="448909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1142" y="1279261"/>
            <a:ext cx="4490861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1142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3" y="227541"/>
            <a:ext cx="3342570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2278" y="227543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3" y="1195919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1431" y="4472783"/>
            <a:ext cx="60960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images.unsplash.com/photo-1601662528567-526cd06f6582?ixid=MnwxMjA3fDB8MHxzZWFyY2h8NjJ8fHRleHR1cmV8ZW58MHx8MHx8&amp;ixlib=rb-1.2.1&amp;w=1000&amp;q=8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0033"/>
            <a:ext cx="10160000" cy="571500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8000" y="133613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333501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8000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CBA4-C745-4F6B-9D6F-850C9E071BF9}" type="datetimeFigureOut">
              <a:rPr lang="ko-KR" altLang="en-US" smtClean="0"/>
              <a:pPr/>
              <a:t>2022-12-11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71334" y="5296960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81333" y="5296960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8C95-5514-42CA-98C8-210720E63F3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A1206AB-1BE6-48B0-9759-622C0EB7401E}"/>
              </a:ext>
            </a:extLst>
          </p:cNvPr>
          <p:cNvSpPr txBox="1">
            <a:spLocks/>
          </p:cNvSpPr>
          <p:nvPr userDrawn="1"/>
        </p:nvSpPr>
        <p:spPr>
          <a:xfrm>
            <a:off x="19389" y="2590"/>
            <a:ext cx="9144000" cy="9525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endParaRPr lang="ko-KR" altLang="en-US" sz="35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AF48FAF-9C0F-4709-A494-1C483278EDF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201022" cy="7564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+mj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DDDC82-BDF4-4F9F-B524-FA5EB931ECE0}"/>
              </a:ext>
            </a:extLst>
          </p:cNvPr>
          <p:cNvSpPr/>
          <p:nvPr userDrawn="1"/>
        </p:nvSpPr>
        <p:spPr>
          <a:xfrm>
            <a:off x="1287914" y="940307"/>
            <a:ext cx="8880987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500" kern="1200">
          <a:solidFill>
            <a:schemeClr val="bg1">
              <a:lumMod val="50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1568" y="1273325"/>
            <a:ext cx="7772400" cy="122502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스팀 게임 분석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77368" y="3153939"/>
            <a:ext cx="6400800" cy="1460500"/>
          </a:xfrm>
        </p:spPr>
        <p:txBody>
          <a:bodyPr>
            <a:normAutofit/>
          </a:bodyPr>
          <a:lstStyle/>
          <a:p>
            <a:pPr fontAlgn="base" latinLnBrk="0"/>
            <a:r>
              <a:rPr lang="ko-KR" altLang="en-US" sz="2200" dirty="0"/>
              <a:t>인하공업전문대학 </a:t>
            </a:r>
            <a:endParaRPr lang="en-US" altLang="ko-KR" sz="2200" dirty="0"/>
          </a:p>
          <a:p>
            <a:pPr fontAlgn="base" latinLnBrk="0"/>
            <a:r>
              <a:rPr lang="ko-KR" altLang="en-US" sz="2200" dirty="0"/>
              <a:t>컴퓨터정보과</a:t>
            </a:r>
            <a:endParaRPr lang="en-US" altLang="ko-KR" sz="2200" dirty="0"/>
          </a:p>
          <a:p>
            <a:pPr fontAlgn="base" latinLnBrk="0"/>
            <a:r>
              <a:rPr lang="ko-KR" altLang="en-US" sz="2400" dirty="0"/>
              <a:t>발표자 </a:t>
            </a:r>
            <a:r>
              <a:rPr lang="en-US" altLang="ko-KR" sz="2400" dirty="0"/>
              <a:t>: </a:t>
            </a:r>
            <a:r>
              <a:rPr lang="ko-KR" altLang="en-US" sz="2400" dirty="0"/>
              <a:t>전유진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03936" y="271348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2022.12.12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36433-C365-9641-8B06-772D2AB38639}"/>
              </a:ext>
            </a:extLst>
          </p:cNvPr>
          <p:cNvSpPr txBox="1"/>
          <p:nvPr/>
        </p:nvSpPr>
        <p:spPr>
          <a:xfrm>
            <a:off x="7779239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</p:cSld>
  <p:clrMapOvr>
    <a:masterClrMapping/>
  </p:clrMapOvr>
  <p:transition advTm="943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310271-E19D-F769-B851-84468753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F81FF2-79C7-86C0-BC82-F8031DBE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–robot.txt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26ABCC-B623-3CC2-5DAF-A20A4CAA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300"/>
            <a:ext cx="10160000" cy="46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3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-</a:t>
            </a:r>
            <a:r>
              <a:rPr lang="ko-KR" altLang="en-US" dirty="0"/>
              <a:t>크롤링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DC6AF-40DA-46AD-9B85-EDE50153631D}"/>
              </a:ext>
            </a:extLst>
          </p:cNvPr>
          <p:cNvSpPr txBox="1"/>
          <p:nvPr/>
        </p:nvSpPr>
        <p:spPr>
          <a:xfrm>
            <a:off x="752116" y="4903357"/>
            <a:ext cx="555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한국콘텐츠진흥원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‘2020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게임이용자 패널 연구＇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E76B1B-79FE-C2F0-D198-044BD2DB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974336"/>
            <a:ext cx="6582553" cy="47406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6"/>
            <a:ext cx="2561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트위터</a:t>
            </a:r>
            <a:r>
              <a:rPr lang="en-US" altLang="ko-KR" dirty="0"/>
              <a:t>, </a:t>
            </a:r>
            <a:r>
              <a:rPr lang="ko-KR" altLang="en-US" dirty="0"/>
              <a:t>페이스북처럼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스크롤을 내리면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스크립트가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작동한 데이터를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통해 </a:t>
            </a:r>
            <a:r>
              <a:rPr lang="en-US" altLang="ko-KR" dirty="0"/>
              <a:t>Get</a:t>
            </a:r>
          </a:p>
          <a:p>
            <a:endParaRPr lang="en-US" altLang="ko-KR" dirty="0"/>
          </a:p>
          <a:p>
            <a:r>
              <a:rPr lang="ko-KR" altLang="en-US" dirty="0"/>
              <a:t>로딩보다</a:t>
            </a:r>
            <a:r>
              <a:rPr lang="en-US" altLang="ko-KR" dirty="0"/>
              <a:t> </a:t>
            </a:r>
            <a:r>
              <a:rPr lang="ko-KR" altLang="en-US" dirty="0"/>
              <a:t>빠르면 손실 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3C46E0E-F61A-3814-952C-DC747F60B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60560"/>
            <a:ext cx="10160000" cy="187706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E34B9F6-8D13-ABF4-215B-0718DF76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D5454D-8318-5C50-2397-BB2E12E7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160000" cy="206056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9326EF-2D41-4434-87C2-7D4F8F3B90CE}"/>
              </a:ext>
            </a:extLst>
          </p:cNvPr>
          <p:cNvCxnSpPr/>
          <p:nvPr/>
        </p:nvCxnSpPr>
        <p:spPr>
          <a:xfrm>
            <a:off x="1335584" y="481236"/>
            <a:ext cx="5040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F32967-7922-C000-7366-CA0CD5FB6A11}"/>
              </a:ext>
            </a:extLst>
          </p:cNvPr>
          <p:cNvCxnSpPr/>
          <p:nvPr/>
        </p:nvCxnSpPr>
        <p:spPr>
          <a:xfrm>
            <a:off x="1839640" y="1129308"/>
            <a:ext cx="5040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D8C879-5DA7-353F-8A2A-2C11F40D9B67}"/>
              </a:ext>
            </a:extLst>
          </p:cNvPr>
          <p:cNvCxnSpPr>
            <a:cxnSpLocks/>
          </p:cNvCxnSpPr>
          <p:nvPr/>
        </p:nvCxnSpPr>
        <p:spPr>
          <a:xfrm>
            <a:off x="1191568" y="2857500"/>
            <a:ext cx="194421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B7B7D8-8DCC-96B6-3468-3900D7121D5C}"/>
              </a:ext>
            </a:extLst>
          </p:cNvPr>
          <p:cNvCxnSpPr/>
          <p:nvPr/>
        </p:nvCxnSpPr>
        <p:spPr>
          <a:xfrm>
            <a:off x="1911648" y="3577580"/>
            <a:ext cx="504056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20C7B0E-6281-944F-3275-5171C3C1A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37620"/>
            <a:ext cx="10160000" cy="177738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F2EF3B-A6B8-DB0C-67BC-DDD3A0E81786}"/>
              </a:ext>
            </a:extLst>
          </p:cNvPr>
          <p:cNvCxnSpPr>
            <a:cxnSpLocks/>
          </p:cNvCxnSpPr>
          <p:nvPr/>
        </p:nvCxnSpPr>
        <p:spPr>
          <a:xfrm>
            <a:off x="1343968" y="4657700"/>
            <a:ext cx="33039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9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DC6AF-40DA-46AD-9B85-EDE50153631D}"/>
              </a:ext>
            </a:extLst>
          </p:cNvPr>
          <p:cNvSpPr txBox="1"/>
          <p:nvPr/>
        </p:nvSpPr>
        <p:spPr>
          <a:xfrm>
            <a:off x="752116" y="4903357"/>
            <a:ext cx="5552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한국콘텐츠진흥원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‘2020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게임이용자 패널 연구＇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6"/>
            <a:ext cx="2561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데이터를 담을 리스트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태그를 이용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ECEFED-5632-3145-B61B-EFD990B3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02"/>
            <a:ext cx="7024217" cy="46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6"/>
            <a:ext cx="2561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앱 넘버</a:t>
            </a:r>
            <a:r>
              <a:rPr lang="en-US" altLang="ko-KR" dirty="0"/>
              <a:t> ,</a:t>
            </a:r>
            <a:r>
              <a:rPr lang="ko-KR" altLang="en-US" dirty="0"/>
              <a:t>이름 </a:t>
            </a:r>
            <a:r>
              <a:rPr lang="en-US" altLang="ko-KR" dirty="0"/>
              <a:t>,</a:t>
            </a:r>
            <a:r>
              <a:rPr lang="ko-KR" altLang="en-US" dirty="0"/>
              <a:t>날짜는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쉽게 텍스트로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가져 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2312CC-CDB3-B5FB-69C2-62ED65BE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552"/>
            <a:ext cx="6520160" cy="462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5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Span</a:t>
            </a:r>
            <a:r>
              <a:rPr lang="ko-KR" altLang="en-US" dirty="0"/>
              <a:t>태그의 유무로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 태그의 존재 판별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데이터가 있으면 수집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5AA54-7BF1-AF91-EC7D-265EC4A0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664"/>
            <a:ext cx="6304136" cy="46839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B28C96-881F-D8B8-D93B-12C553CF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72" y="3564972"/>
            <a:ext cx="4067743" cy="2286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9AE775-38A4-94D1-D69E-85767E3D1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172" y="4153644"/>
            <a:ext cx="4192214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Span</a:t>
            </a:r>
            <a:r>
              <a:rPr lang="ko-KR" altLang="en-US" dirty="0"/>
              <a:t>태그의 유무로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할인 여부 판별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무료일때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할인 시 무료 예외처리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739981-D967-230A-B762-38860AA8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91665"/>
            <a:ext cx="5629234" cy="47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3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수집 </a:t>
            </a:r>
            <a:r>
              <a:rPr lang="en-US" altLang="ko-KR" dirty="0"/>
              <a:t>–</a:t>
            </a:r>
            <a:r>
              <a:rPr lang="ko-KR" altLang="en-US" dirty="0"/>
              <a:t>크롤링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 불일치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파일로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982E9C-D71C-2FD0-E72E-F7213EC8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664"/>
            <a:ext cx="5991131" cy="2078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7D4E41-A854-5C11-D321-145F4DF7D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170024"/>
            <a:ext cx="5991132" cy="254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날짜 컬럼에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정규 데이터와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비정규 데이터가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혼합되어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할인율과 가격은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계산 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기호 표시를 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BDC0B9-FA8A-09AC-8D4B-B44EEB5A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" y="1081423"/>
            <a:ext cx="6088112" cy="2592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3B9403-32BB-B081-6571-89C83190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5" y="3582363"/>
            <a:ext cx="6100802" cy="21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 </a:t>
            </a:r>
            <a:r>
              <a:rPr lang="en-US" altLang="ko-KR" dirty="0"/>
              <a:t>-</a:t>
            </a:r>
            <a:r>
              <a:rPr lang="ko-KR" altLang="en-US" dirty="0"/>
              <a:t>날짜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Split</a:t>
            </a:r>
            <a:r>
              <a:rPr lang="ko-KR" altLang="en-US" dirty="0"/>
              <a:t>하고 인덱스를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활용해서 가공하며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비정형 데이터일 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예외처리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공백데이터로 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1CCFCB-DB1D-B91F-3F1D-3CC33DD2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664"/>
            <a:ext cx="6938272" cy="46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89990A7-3A5B-44EC-B8A5-99A8EBB22F5F}"/>
              </a:ext>
            </a:extLst>
          </p:cNvPr>
          <p:cNvSpPr/>
          <p:nvPr/>
        </p:nvSpPr>
        <p:spPr>
          <a:xfrm>
            <a:off x="2847752" y="0"/>
            <a:ext cx="6804248" cy="5715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EFF45B-3F88-4193-A7B7-6624D3F97B93}"/>
              </a:ext>
            </a:extLst>
          </p:cNvPr>
          <p:cNvSpPr txBox="1"/>
          <p:nvPr/>
        </p:nvSpPr>
        <p:spPr>
          <a:xfrm>
            <a:off x="3351808" y="265212"/>
            <a:ext cx="597666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</a:t>
            </a:r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1. </a:t>
            </a:r>
            <a:r>
              <a:rPr lang="ko-KR" altLang="en-US" sz="2000" dirty="0">
                <a:solidFill>
                  <a:schemeClr val="bg2"/>
                </a:solidFill>
              </a:rPr>
              <a:t>선정 동기 및 목적</a:t>
            </a:r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2. </a:t>
            </a:r>
            <a:r>
              <a:rPr lang="ko-KR" altLang="en-US" sz="2000" dirty="0">
                <a:solidFill>
                  <a:schemeClr val="bg2"/>
                </a:solidFill>
              </a:rPr>
              <a:t>데이터 수집</a:t>
            </a:r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3. </a:t>
            </a:r>
            <a:r>
              <a:rPr lang="ko-KR" altLang="en-US" sz="2000" dirty="0">
                <a:solidFill>
                  <a:schemeClr val="bg2"/>
                </a:solidFill>
              </a:rPr>
              <a:t>데이터 가공</a:t>
            </a:r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4. </a:t>
            </a:r>
            <a:r>
              <a:rPr lang="ko-KR" altLang="en-US" sz="2000" dirty="0">
                <a:solidFill>
                  <a:schemeClr val="bg2"/>
                </a:solidFill>
              </a:rPr>
              <a:t>데이터 분석</a:t>
            </a:r>
            <a:r>
              <a:rPr lang="en-US" altLang="ko-KR" sz="2000" dirty="0">
                <a:solidFill>
                  <a:schemeClr val="bg2"/>
                </a:solidFill>
              </a:rPr>
              <a:t>,</a:t>
            </a:r>
            <a:r>
              <a:rPr lang="ko-KR" altLang="en-US" sz="2000" dirty="0">
                <a:solidFill>
                  <a:schemeClr val="bg2"/>
                </a:solidFill>
              </a:rPr>
              <a:t>데이터 시각화</a:t>
            </a:r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5. </a:t>
            </a:r>
            <a:r>
              <a:rPr lang="ko-KR" altLang="en-US" sz="2000" dirty="0">
                <a:solidFill>
                  <a:schemeClr val="bg2"/>
                </a:solidFill>
              </a:rPr>
              <a:t>스팀 알림 봇 </a:t>
            </a:r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endParaRPr lang="en-US" altLang="ko-KR" dirty="0">
              <a:solidFill>
                <a:schemeClr val="bg2"/>
              </a:solidFill>
            </a:endParaRP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</a:p>
          <a:p>
            <a:r>
              <a:rPr lang="en-US" altLang="ko-KR" sz="2000" dirty="0">
                <a:solidFill>
                  <a:schemeClr val="bg2"/>
                </a:solidFill>
              </a:rPr>
              <a:t>	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A4F48-C1C1-4C51-8EEA-3AAEC0D582F7}"/>
              </a:ext>
            </a:extLst>
          </p:cNvPr>
          <p:cNvSpPr txBox="1"/>
          <p:nvPr/>
        </p:nvSpPr>
        <p:spPr>
          <a:xfrm>
            <a:off x="3207792" y="377224"/>
            <a:ext cx="1728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500" b="1" dirty="0">
              <a:solidFill>
                <a:schemeClr val="bg2"/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2500" b="1" dirty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ko-KR" altLang="en-US" sz="2500" b="1" dirty="0">
                <a:solidFill>
                  <a:schemeClr val="bg2"/>
                </a:solidFill>
                <a:latin typeface="HY헤드라인M" pitchFamily="18" charset="-127"/>
                <a:ea typeface="HY헤드라인M" pitchFamily="18" charset="-127"/>
              </a:rPr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35077920"/>
      </p:ext>
    </p:extLst>
  </p:cSld>
  <p:clrMapOvr>
    <a:masterClrMapping/>
  </p:clrMapOvr>
  <p:transition advTm="943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45AFE7-5DB6-182E-A290-9D4696FB9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12"/>
            <a:ext cx="10160000" cy="5725458"/>
          </a:xfrm>
        </p:spPr>
      </p:pic>
    </p:spTree>
    <p:extLst>
      <p:ext uri="{BB962C8B-B14F-4D97-AF65-F5344CB8AC3E}">
        <p14:creationId xmlns:p14="http://schemas.microsoft.com/office/powerpoint/2010/main" val="274392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  <a:r>
              <a:rPr lang="en-US" altLang="ko-KR" dirty="0"/>
              <a:t>-</a:t>
            </a:r>
            <a:r>
              <a:rPr lang="ko-KR" altLang="en-US" dirty="0"/>
              <a:t>날짜 계산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날짜 크기 비교를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 단위로 데이터 통일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 날짜와 릴리즈에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월 차이를 기준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발표일 기준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이므로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출시 </a:t>
            </a:r>
            <a:r>
              <a:rPr lang="en-US" altLang="ko-KR" dirty="0"/>
              <a:t>=6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11A920-EBBE-1295-A7CD-540DE7EA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40"/>
            <a:ext cx="6239746" cy="41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1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  <a:r>
              <a:rPr lang="en-US" altLang="ko-KR" dirty="0"/>
              <a:t>-</a:t>
            </a:r>
            <a:r>
              <a:rPr lang="ko-KR" altLang="en-US" dirty="0"/>
              <a:t>문자 제거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2593275"/>
            <a:ext cx="2561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Int</a:t>
            </a:r>
            <a:r>
              <a:rPr lang="ko-KR" altLang="en-US" dirty="0"/>
              <a:t> 형 계산을 위해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단위 표시를 제거한다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510009-169B-3D7E-8F3F-CF196D91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811"/>
            <a:ext cx="6487430" cy="463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8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  <a:r>
              <a:rPr lang="en-US" altLang="ko-KR" dirty="0"/>
              <a:t>-</a:t>
            </a:r>
            <a:r>
              <a:rPr lang="ko-KR" altLang="en-US" dirty="0"/>
              <a:t>정규화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974335"/>
            <a:ext cx="2561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데이터의 값 차이로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쏠릴 수 있기 때문에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필요시 정규화를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80A3D1-CB6A-8F48-D1B1-4D402DAA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" y="1078642"/>
            <a:ext cx="5942498" cy="2282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7A632D-410A-AEA6-01AF-2F43D049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" y="3374992"/>
            <a:ext cx="2892575" cy="2340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9CFF98-80CD-09F7-EE31-C8E250824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513" y="3432086"/>
            <a:ext cx="3030509" cy="228291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949CAFB-965C-56DB-01CE-BFF6C7705C7E}"/>
              </a:ext>
            </a:extLst>
          </p:cNvPr>
          <p:cNvCxnSpPr/>
          <p:nvPr/>
        </p:nvCxnSpPr>
        <p:spPr>
          <a:xfrm>
            <a:off x="543496" y="4225652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4E48DE-A6AB-ECD7-EFA3-2129A7542CDD}"/>
              </a:ext>
            </a:extLst>
          </p:cNvPr>
          <p:cNvCxnSpPr/>
          <p:nvPr/>
        </p:nvCxnSpPr>
        <p:spPr>
          <a:xfrm>
            <a:off x="3063776" y="3937620"/>
            <a:ext cx="12241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가공</a:t>
            </a:r>
            <a:r>
              <a:rPr lang="en-US" altLang="ko-KR" dirty="0"/>
              <a:t>-</a:t>
            </a:r>
            <a:r>
              <a:rPr lang="ko-KR" altLang="en-US" dirty="0"/>
              <a:t>결측 데이터 제거 및 필터링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7090554" y="1662395"/>
            <a:ext cx="2957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원본 데이터를 복사하여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결측 데이터를 제거하고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필터링하여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원하는 데이터로 가공한다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80230-9C5B-31EB-6589-FDAB87AB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" y="1489796"/>
            <a:ext cx="6304136" cy="42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및 시각화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6952208" y="1107132"/>
            <a:ext cx="2957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블랙 </a:t>
            </a:r>
            <a:r>
              <a:rPr lang="ko-KR" altLang="en-US" dirty="0" err="1"/>
              <a:t>프라이데이</a:t>
            </a:r>
            <a:r>
              <a:rPr lang="ko-KR" altLang="en-US" dirty="0"/>
              <a:t> 기준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긍정평가를 받은 게임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릴리즈 이후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시간이 지날수록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할인율이 높아지는가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&lt;=0</a:t>
            </a:r>
            <a:r>
              <a:rPr lang="ko-KR" altLang="en-US" dirty="0"/>
              <a:t>일 수록 </a:t>
            </a:r>
            <a:r>
              <a:rPr lang="en-US" altLang="ko-KR" dirty="0"/>
              <a:t> </a:t>
            </a:r>
            <a:r>
              <a:rPr lang="ko-KR" altLang="en-US" dirty="0"/>
              <a:t>최근 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510C6-84D8-DC57-9BAE-DEC69CC65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9" y="990713"/>
            <a:ext cx="6624736" cy="47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97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및 시각화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6952208" y="1107132"/>
            <a:ext cx="2957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-2022-12-11</a:t>
            </a:r>
            <a:r>
              <a:rPr lang="ko-KR" altLang="en-US" dirty="0"/>
              <a:t>기준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부정적 평가를 받은 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top5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D3C7FD-D796-54BE-95D1-AEAA81A68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659"/>
            <a:ext cx="6664176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09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419B9D8-CC7E-49E5-8B2E-BC912C72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분석 및 시각화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35E36-857B-C706-2724-B485FBF9A12F}"/>
              </a:ext>
            </a:extLst>
          </p:cNvPr>
          <p:cNvSpPr txBox="1"/>
          <p:nvPr/>
        </p:nvSpPr>
        <p:spPr>
          <a:xfrm>
            <a:off x="6952208" y="1107132"/>
            <a:ext cx="29579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-2022-12-11</a:t>
            </a:r>
            <a:r>
              <a:rPr lang="ko-KR" altLang="en-US" dirty="0"/>
              <a:t>기준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오래된 게임이면 평가 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자체가 많아서 신작이 불리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평가 수가 </a:t>
            </a:r>
            <a:r>
              <a:rPr lang="en-US" altLang="ko-KR" dirty="0"/>
              <a:t>50000</a:t>
            </a:r>
            <a:r>
              <a:rPr lang="ko-KR" altLang="en-US" dirty="0"/>
              <a:t>이상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긍정적 평가 비율  </a:t>
            </a:r>
            <a:r>
              <a:rPr lang="en-US" altLang="ko-KR" dirty="0"/>
              <a:t>top5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0FAA76-49B1-58E9-971F-5C11C812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" y="2497460"/>
            <a:ext cx="6934913" cy="32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D87D5B-71EB-43B0-AA79-7024D2B7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550" y="957516"/>
            <a:ext cx="6830742" cy="153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32"/>
    </mc:Choice>
    <mc:Fallback xmlns="">
      <p:transition spd="slow" advTm="3133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B44933C-7D97-747F-1FF8-57537D18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직접 데이터를 수집</a:t>
            </a:r>
            <a:r>
              <a:rPr lang="en-US" altLang="ko-KR" sz="2200" dirty="0"/>
              <a:t>(</a:t>
            </a:r>
            <a:r>
              <a:rPr lang="ko-KR" altLang="en-US" sz="2200" dirty="0"/>
              <a:t>크롤링</a:t>
            </a:r>
            <a:r>
              <a:rPr lang="en-US" altLang="ko-KR" sz="2200" dirty="0"/>
              <a:t>)</a:t>
            </a:r>
            <a:r>
              <a:rPr lang="ko-KR" altLang="en-US" sz="2200" dirty="0"/>
              <a:t>하여 서버에 저장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그 데이터를 이용해서 </a:t>
            </a:r>
            <a:r>
              <a:rPr lang="en-US" altLang="ko-KR" sz="2200" dirty="0"/>
              <a:t>top100 </a:t>
            </a:r>
            <a:r>
              <a:rPr lang="ko-KR" altLang="en-US" sz="2200" dirty="0"/>
              <a:t>진입을 확인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초기에는 데이터의 양이 작지만 꾸준히 수집하여 빅데이터를 목표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중복데이터가 아닌 데이터의 추가 발생 시 카카오톡으로 알림 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아마존</a:t>
            </a:r>
            <a:r>
              <a:rPr lang="en-US" altLang="ko-KR" sz="2200" dirty="0"/>
              <a:t>ec2 </a:t>
            </a:r>
            <a:r>
              <a:rPr lang="ko-KR" altLang="en-US" sz="2200" dirty="0"/>
              <a:t>프리티어의 성능을 고려해서 </a:t>
            </a:r>
            <a:r>
              <a:rPr lang="en-US" altLang="ko-KR" sz="2200" dirty="0"/>
              <a:t>top100</a:t>
            </a:r>
            <a:r>
              <a:rPr lang="ko-KR" altLang="en-US" sz="2200" dirty="0"/>
              <a:t>으로 선정</a:t>
            </a:r>
            <a:endParaRPr lang="en-US" altLang="ko-KR" sz="22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84B818-41B7-C785-F8EE-C5566FB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</a:p>
        </p:txBody>
      </p:sp>
    </p:spTree>
    <p:extLst>
      <p:ext uri="{BB962C8B-B14F-4D97-AF65-F5344CB8AC3E}">
        <p14:creationId xmlns:p14="http://schemas.microsoft.com/office/powerpoint/2010/main" val="170525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84B818-41B7-C785-F8EE-C5566FB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</a:t>
            </a:r>
            <a:r>
              <a:rPr lang="ko-KR" altLang="en-US" dirty="0"/>
              <a:t>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2D9CA0-69FA-BB0C-E980-D7899C701E8A}"/>
              </a:ext>
            </a:extLst>
          </p:cNvPr>
          <p:cNvSpPr/>
          <p:nvPr/>
        </p:nvSpPr>
        <p:spPr>
          <a:xfrm>
            <a:off x="1839640" y="2281436"/>
            <a:ext cx="1512168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top100.py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917279-F675-A866-2502-8D4FEF2A6E74}"/>
              </a:ext>
            </a:extLst>
          </p:cNvPr>
          <p:cNvSpPr/>
          <p:nvPr/>
        </p:nvSpPr>
        <p:spPr>
          <a:xfrm>
            <a:off x="4636849" y="2281436"/>
            <a:ext cx="1667287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스팀 크롤링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3F41D9-7CE5-E0C3-4F43-63D9867AE36A}"/>
              </a:ext>
            </a:extLst>
          </p:cNvPr>
          <p:cNvSpPr/>
          <p:nvPr/>
        </p:nvSpPr>
        <p:spPr>
          <a:xfrm>
            <a:off x="2523716" y="4225652"/>
            <a:ext cx="1764196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Make_token.py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C2544-28AA-703C-4008-B3440FC01EBD}"/>
              </a:ext>
            </a:extLst>
          </p:cNvPr>
          <p:cNvSpPr/>
          <p:nvPr/>
        </p:nvSpPr>
        <p:spPr>
          <a:xfrm>
            <a:off x="147452" y="4225652"/>
            <a:ext cx="1764196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 developer</a:t>
            </a:r>
          </a:p>
          <a:p>
            <a:pPr algn="ctr"/>
            <a:r>
              <a:rPr lang="en-US" altLang="ko-KR" dirty="0"/>
              <a:t>RestKey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3C9074-A4CD-B3EE-46F9-2D1EE2BCFFC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1911648" y="4693704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AE2D9D0-9E1B-F4CC-A48B-F0298F64F3B8}"/>
              </a:ext>
            </a:extLst>
          </p:cNvPr>
          <p:cNvCxnSpPr/>
          <p:nvPr/>
        </p:nvCxnSpPr>
        <p:spPr>
          <a:xfrm>
            <a:off x="4287912" y="4693704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EE89FB-DEC7-1BDE-00E8-424E1C37D47D}"/>
              </a:ext>
            </a:extLst>
          </p:cNvPr>
          <p:cNvSpPr/>
          <p:nvPr/>
        </p:nvSpPr>
        <p:spPr>
          <a:xfrm>
            <a:off x="3611175" y="1208452"/>
            <a:ext cx="2359720" cy="936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appno_prev_list.txt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AE169E-C298-BDDD-E85E-DFA6E8D12764}"/>
              </a:ext>
            </a:extLst>
          </p:cNvPr>
          <p:cNvSpPr/>
          <p:nvPr/>
        </p:nvSpPr>
        <p:spPr>
          <a:xfrm>
            <a:off x="4901033" y="4242345"/>
            <a:ext cx="1547119" cy="936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Kakao_token.json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9C0BB68-0F92-1F1C-3031-57E56804623C}"/>
              </a:ext>
            </a:extLst>
          </p:cNvPr>
          <p:cNvCxnSpPr>
            <a:stCxn id="13" idx="1"/>
            <a:endCxn id="6" idx="0"/>
          </p:cNvCxnSpPr>
          <p:nvPr/>
        </p:nvCxnSpPr>
        <p:spPr>
          <a:xfrm flipH="1">
            <a:off x="2595724" y="1676504"/>
            <a:ext cx="1015451" cy="60493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0D7885-8101-D5C1-D0F8-DB83B6CD9DF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95724" y="3217540"/>
            <a:ext cx="3419078" cy="1052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80E70F-F02C-0733-5048-8B0FE681052A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351808" y="2749488"/>
            <a:ext cx="1285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418AE1-A23C-DEAB-3DDF-FE152B5B305D}"/>
              </a:ext>
            </a:extLst>
          </p:cNvPr>
          <p:cNvSpPr txBox="1"/>
          <p:nvPr/>
        </p:nvSpPr>
        <p:spPr>
          <a:xfrm>
            <a:off x="6548827" y="1273324"/>
            <a:ext cx="34277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 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appno_prev_list</a:t>
            </a:r>
            <a:r>
              <a:rPr lang="ko-KR" altLang="en-US" dirty="0"/>
              <a:t>와 </a:t>
            </a:r>
            <a:r>
              <a:rPr lang="en-US" altLang="ko-KR" dirty="0"/>
              <a:t>json </a:t>
            </a:r>
            <a:r>
              <a:rPr lang="ko-KR" altLang="en-US" dirty="0"/>
              <a:t>키 호출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 </a:t>
            </a:r>
            <a:r>
              <a:rPr lang="en-US" altLang="ko-KR" dirty="0"/>
              <a:t>refresh (</a:t>
            </a:r>
            <a:r>
              <a:rPr lang="ko-KR" altLang="en-US" dirty="0"/>
              <a:t>갱신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스팀 크롤링 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있는 데이터와 비교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데이터만 </a:t>
            </a:r>
            <a:r>
              <a:rPr lang="en-US" altLang="ko-KR" dirty="0"/>
              <a:t>list</a:t>
            </a:r>
            <a:r>
              <a:rPr lang="ko-KR" altLang="en-US" dirty="0"/>
              <a:t>에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 완료 후 로그파일 기록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23D30E0-C36E-F7FC-32F6-5E6A8486A46F}"/>
              </a:ext>
            </a:extLst>
          </p:cNvPr>
          <p:cNvSpPr/>
          <p:nvPr/>
        </p:nvSpPr>
        <p:spPr>
          <a:xfrm>
            <a:off x="147452" y="1163672"/>
            <a:ext cx="1667287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crawlog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로그파일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9C79884-CB56-EEED-D6D0-0CAA473D772F}"/>
              </a:ext>
            </a:extLst>
          </p:cNvPr>
          <p:cNvCxnSpPr>
            <a:stCxn id="6" idx="1"/>
            <a:endCxn id="31" idx="2"/>
          </p:cNvCxnSpPr>
          <p:nvPr/>
        </p:nvCxnSpPr>
        <p:spPr>
          <a:xfrm rot="10800000">
            <a:off x="981096" y="2099776"/>
            <a:ext cx="858544" cy="64971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3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5D8E5F6-5E28-41D9-3FE1-4F5EB6074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872" y="1091664"/>
            <a:ext cx="4989128" cy="462333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B1E05556-2383-BC01-5EBC-2DA7FD83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53646-25F1-E4B4-2804-C892B21F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1664"/>
            <a:ext cx="5170872" cy="46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16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84B818-41B7-C785-F8EE-C5566FB1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-make_token.py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7E862-6555-ECD6-D454-E9E75A3A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6" y="1201316"/>
            <a:ext cx="9577064" cy="437452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E63212D-AAAE-4EB2-A280-04738C1100F8}"/>
              </a:ext>
            </a:extLst>
          </p:cNvPr>
          <p:cNvSpPr/>
          <p:nvPr/>
        </p:nvSpPr>
        <p:spPr>
          <a:xfrm>
            <a:off x="1767632" y="2889442"/>
            <a:ext cx="7704856" cy="25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3D44DC-4EC9-B272-5F95-206FB051E788}"/>
              </a:ext>
            </a:extLst>
          </p:cNvPr>
          <p:cNvSpPr/>
          <p:nvPr/>
        </p:nvSpPr>
        <p:spPr>
          <a:xfrm>
            <a:off x="1634344" y="2569468"/>
            <a:ext cx="3229632" cy="144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89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41A9686-20E9-77CF-3689-D446B669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015E1B-8D8D-6B83-1A1C-3EF6F2D2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-top100.py </a:t>
            </a:r>
            <a:r>
              <a:rPr lang="ko-KR" altLang="en-US" dirty="0"/>
              <a:t>일부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33D16-0238-CD10-F6DB-0579E8F4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11" y="1201316"/>
            <a:ext cx="4991797" cy="45136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899896-9DE2-644F-A7A2-865E4EBA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1316"/>
            <a:ext cx="5251511" cy="451368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FFA052-BBB2-27D6-3D85-BABD238F0FAA}"/>
              </a:ext>
            </a:extLst>
          </p:cNvPr>
          <p:cNvSpPr/>
          <p:nvPr/>
        </p:nvSpPr>
        <p:spPr>
          <a:xfrm>
            <a:off x="2199680" y="2641476"/>
            <a:ext cx="2880320" cy="2160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04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198DCF3-CDB1-5314-CC8C-6B20D920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FEC516-4FD9-6C5C-A4BF-5FC4778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</a:t>
            </a:r>
            <a:r>
              <a:rPr lang="ko-KR" altLang="en-US" dirty="0"/>
              <a:t>로그 및 </a:t>
            </a:r>
            <a:r>
              <a:rPr lang="en-US" altLang="ko-KR" dirty="0" err="1"/>
              <a:t>appno</a:t>
            </a:r>
            <a:r>
              <a:rPr lang="ko-KR" altLang="en-US" dirty="0"/>
              <a:t>파일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C62E7-838D-BB8E-9B7B-98BB4C83C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352"/>
            <a:ext cx="5296024" cy="4649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9D787D-0547-56B3-2824-BE3943168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11" y="1037571"/>
            <a:ext cx="4908489" cy="46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39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21F4496-8A8E-967B-3195-A0355ABA6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3940" y="1201315"/>
            <a:ext cx="2594332" cy="451368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14510E6-BBB3-F684-DF71-894F0566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스팀 </a:t>
            </a:r>
            <a:r>
              <a:rPr lang="en-US" altLang="ko-KR" dirty="0"/>
              <a:t>top100 </a:t>
            </a:r>
            <a:r>
              <a:rPr lang="ko-KR" altLang="en-US" dirty="0"/>
              <a:t>알리미 봇</a:t>
            </a:r>
            <a:r>
              <a:rPr lang="en-US" altLang="ko-KR" dirty="0"/>
              <a:t>-</a:t>
            </a:r>
            <a:r>
              <a:rPr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9D2BC-BCA7-C092-BD49-2B500A6F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1316"/>
            <a:ext cx="4933940" cy="45136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A43632-D127-3F57-7674-2E0A3F4B1772}"/>
              </a:ext>
            </a:extLst>
          </p:cNvPr>
          <p:cNvSpPr/>
          <p:nvPr/>
        </p:nvSpPr>
        <p:spPr>
          <a:xfrm>
            <a:off x="399480" y="5449788"/>
            <a:ext cx="864096" cy="265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511B48-0782-D311-B7D4-2EFE67F2FC51}"/>
              </a:ext>
            </a:extLst>
          </p:cNvPr>
          <p:cNvCxnSpPr/>
          <p:nvPr/>
        </p:nvCxnSpPr>
        <p:spPr>
          <a:xfrm>
            <a:off x="0" y="5449788"/>
            <a:ext cx="464795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AC504552-32BF-0A84-3A81-C519DD162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272" y="1221120"/>
            <a:ext cx="2631728" cy="45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87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1568" y="1848504"/>
            <a:ext cx="7772400" cy="122502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감사합니다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!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65659"/>
      </p:ext>
    </p:extLst>
  </p:cSld>
  <p:clrMapOvr>
    <a:masterClrMapping/>
  </p:clrMapOvr>
  <p:transition advTm="943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D36971-C7A8-213C-0412-8A3A8FF3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5A0480-E910-F6E6-80B1-2FC4A4C7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CAD66-E26B-C3A5-4598-F9D41944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722463EA-8596-47A3-A56C-0F614250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3DEBD2-9A62-C7EF-8463-E1F1776C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33658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6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722463EA-8596-47A3-A56C-0F614250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86F1E8-D5DF-3AB5-A663-37067B9E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576" y="0"/>
            <a:ext cx="1026457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7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570A12B-B70E-B3AC-CBFE-C376CB3A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가격을 제외한 정렬 기준이 한 개만 적용된다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가격도 </a:t>
            </a:r>
            <a:r>
              <a:rPr lang="en-US" altLang="ko-KR" sz="2200" dirty="0"/>
              <a:t>6</a:t>
            </a:r>
            <a:r>
              <a:rPr lang="ko-KR" altLang="en-US" sz="2200" dirty="0"/>
              <a:t>만원 제한이 있다</a:t>
            </a:r>
            <a:r>
              <a:rPr lang="en-US" altLang="ko-KR" sz="2200" dirty="0"/>
              <a:t>. (6</a:t>
            </a:r>
            <a:r>
              <a:rPr lang="ko-KR" altLang="en-US" sz="2200" dirty="0"/>
              <a:t>만원 이외에는 </a:t>
            </a:r>
            <a:r>
              <a:rPr lang="en-US" altLang="ko-KR" sz="2200" dirty="0"/>
              <a:t>all)</a:t>
            </a:r>
          </a:p>
          <a:p>
            <a:pPr marL="514350" indent="-514350">
              <a:buAutoNum type="arabicPeriod"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정렬된 목록이 불규칙 적이다</a:t>
            </a:r>
            <a:r>
              <a:rPr lang="en-US" altLang="ko-KR" sz="2200" dirty="0"/>
              <a:t>.(</a:t>
            </a:r>
            <a:r>
              <a:rPr lang="ko-KR" altLang="en-US" sz="2200" dirty="0"/>
              <a:t>내부 로직</a:t>
            </a:r>
            <a:r>
              <a:rPr lang="en-US" altLang="ko-KR" sz="2200" dirty="0"/>
              <a:t>:</a:t>
            </a:r>
            <a:r>
              <a:rPr lang="ko-KR" altLang="en-US" sz="2200" dirty="0"/>
              <a:t>태그로 추측</a:t>
            </a:r>
            <a:r>
              <a:rPr lang="en-US" altLang="ko-KR" sz="2200" dirty="0"/>
              <a:t>)</a:t>
            </a:r>
          </a:p>
          <a:p>
            <a:pPr marL="514350" indent="-514350">
              <a:buAutoNum type="arabicPeriod"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4. </a:t>
            </a:r>
            <a:r>
              <a:rPr lang="ko-KR" altLang="en-US" sz="2200" dirty="0"/>
              <a:t>장르 태그만 수십 가지가 넘으며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ko-KR" altLang="en-US" sz="2200" dirty="0"/>
              <a:t>그 외에 게임 플레이 형식에 따라서 또 나뉜다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sz="2500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85961-52C9-3EC1-6622-E8747E2A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291047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41BF4E1-7BFD-C284-1C20-7CF0008C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967D9E-F5CF-3C32-66DA-5EA86B8D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0" y="32052"/>
            <a:ext cx="5063758" cy="1889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7EABFC-C0FC-C5AC-16F4-D17230D45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0" y="32052"/>
            <a:ext cx="5096070" cy="18572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081BCB4-A0CD-7253-3603-4B76023C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9344"/>
            <a:ext cx="10160000" cy="38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48955F-D3C2-D558-DF95-CF711AC8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200" dirty="0"/>
              <a:t>1. </a:t>
            </a:r>
            <a:r>
              <a:rPr lang="ko-KR" altLang="en-US" sz="2200" dirty="0"/>
              <a:t>게임 목록을 크롤링하여 데이터 수집</a:t>
            </a:r>
            <a:r>
              <a:rPr lang="en-US" altLang="ko-KR" sz="2200" dirty="0"/>
              <a:t>,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</a:t>
            </a:r>
            <a:r>
              <a:rPr lang="ko-KR" altLang="en-US" sz="2200" dirty="0"/>
              <a:t>데이터를 가공</a:t>
            </a:r>
            <a:r>
              <a:rPr lang="en-US" altLang="ko-KR" sz="2200" dirty="0"/>
              <a:t>, </a:t>
            </a:r>
            <a:r>
              <a:rPr lang="ko-KR" altLang="en-US" sz="2200" dirty="0"/>
              <a:t>분석하여 원하는 자료 만들고 시각화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3. </a:t>
            </a:r>
            <a:r>
              <a:rPr lang="ko-KR" altLang="en-US" sz="2200" dirty="0"/>
              <a:t>직접 빅데이터를 만들고 알림 봇 만들기</a:t>
            </a:r>
            <a:endParaRPr lang="en-US" altLang="ko-KR" sz="2200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4C27E4-1819-704D-56C8-51E29179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15266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585</Words>
  <Application>Microsoft Office PowerPoint</Application>
  <PresentationFormat>사용자 지정</PresentationFormat>
  <Paragraphs>332</Paragraphs>
  <Slides>34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HY헤드라인M</vt:lpstr>
      <vt:lpstr>맑은 고딕</vt:lpstr>
      <vt:lpstr>Arial</vt:lpstr>
      <vt:lpstr>Office 테마</vt:lpstr>
      <vt:lpstr>스팀 게임 분석 </vt:lpstr>
      <vt:lpstr>PowerPoint 프레젠테이션</vt:lpstr>
      <vt:lpstr>스팀 이란?</vt:lpstr>
      <vt:lpstr>PowerPoint 프레젠테이션</vt:lpstr>
      <vt:lpstr> </vt:lpstr>
      <vt:lpstr> </vt:lpstr>
      <vt:lpstr>문제점</vt:lpstr>
      <vt:lpstr>PowerPoint 프레젠테이션</vt:lpstr>
      <vt:lpstr>목적</vt:lpstr>
      <vt:lpstr>데이터 수집 –robot.txt</vt:lpstr>
      <vt:lpstr>데이터 수집 -크롤링</vt:lpstr>
      <vt:lpstr>PowerPoint 프레젠테이션</vt:lpstr>
      <vt:lpstr>데이터 수집 –크롤링</vt:lpstr>
      <vt:lpstr>데이터 수집 –크롤링</vt:lpstr>
      <vt:lpstr>데이터 수집 –크롤링</vt:lpstr>
      <vt:lpstr>데이터 수집 –크롤링</vt:lpstr>
      <vt:lpstr>데이터 수집 –크롤링</vt:lpstr>
      <vt:lpstr>데이터 가공</vt:lpstr>
      <vt:lpstr>데이터 가공 -날짜</vt:lpstr>
      <vt:lpstr>PowerPoint 프레젠테이션</vt:lpstr>
      <vt:lpstr>데이터 가공-날짜 계산(월) </vt:lpstr>
      <vt:lpstr>데이터 가공-문자 제거</vt:lpstr>
      <vt:lpstr>데이터 가공-정규화</vt:lpstr>
      <vt:lpstr>데이터 가공-결측 데이터 제거 및 필터링</vt:lpstr>
      <vt:lpstr>데이터 분석 및 시각화-1</vt:lpstr>
      <vt:lpstr>데이터 분석 및 시각화-2</vt:lpstr>
      <vt:lpstr>데이터 분석 및 시각화-3</vt:lpstr>
      <vt:lpstr>스팀 top100 알리미 봇</vt:lpstr>
      <vt:lpstr>스팀 top100 알리미 봇-흐름도</vt:lpstr>
      <vt:lpstr>스팀 top100 알리미 봇-make_token.py</vt:lpstr>
      <vt:lpstr>스팀 top100 알리미 봇-top100.py 일부</vt:lpstr>
      <vt:lpstr>스팀 top100 알리미 봇-로그 및 appno파일</vt:lpstr>
      <vt:lpstr>스팀 top100 알리미 봇-결과</vt:lpstr>
      <vt:lpstr>감사합니다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실시간 게임 예약관리 소프트웨어 개발</dc:title>
  <dc:creator>전유진</dc:creator>
  <cp:lastModifiedBy>컴퓨터정보과 전유진</cp:lastModifiedBy>
  <cp:revision>860</cp:revision>
  <dcterms:created xsi:type="dcterms:W3CDTF">2021-09-14T04:23:32Z</dcterms:created>
  <dcterms:modified xsi:type="dcterms:W3CDTF">2022-12-11T11:13:34Z</dcterms:modified>
</cp:coreProperties>
</file>