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302" r:id="rId3"/>
    <p:sldId id="303" r:id="rId4"/>
    <p:sldId id="306" r:id="rId5"/>
    <p:sldId id="318" r:id="rId6"/>
    <p:sldId id="319" r:id="rId7"/>
    <p:sldId id="324" r:id="rId8"/>
    <p:sldId id="320" r:id="rId9"/>
    <p:sldId id="322" r:id="rId10"/>
    <p:sldId id="323" r:id="rId11"/>
    <p:sldId id="321" r:id="rId12"/>
    <p:sldId id="298" r:id="rId13"/>
    <p:sldId id="301" r:id="rId14"/>
    <p:sldId id="310" r:id="rId15"/>
    <p:sldId id="312" r:id="rId16"/>
    <p:sldId id="314" r:id="rId17"/>
    <p:sldId id="315" r:id="rId18"/>
    <p:sldId id="313" r:id="rId19"/>
    <p:sldId id="317" r:id="rId20"/>
    <p:sldId id="304" r:id="rId21"/>
    <p:sldId id="311" r:id="rId22"/>
    <p:sldId id="300" r:id="rId23"/>
    <p:sldId id="294" r:id="rId24"/>
    <p:sldId id="295" r:id="rId25"/>
    <p:sldId id="308" r:id="rId26"/>
    <p:sldId id="309" r:id="rId27"/>
    <p:sldId id="327" r:id="rId28"/>
    <p:sldId id="329" r:id="rId29"/>
    <p:sldId id="330" r:id="rId30"/>
    <p:sldId id="299" r:id="rId31"/>
    <p:sldId id="293" r:id="rId32"/>
    <p:sldId id="297" r:id="rId33"/>
    <p:sldId id="334" r:id="rId34"/>
    <p:sldId id="288" r:id="rId35"/>
    <p:sldId id="331" r:id="rId36"/>
    <p:sldId id="332" r:id="rId37"/>
    <p:sldId id="333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hyperlink" Target="tel:010-1234-1234" TargetMode="External"/><Relationship Id="rId7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11613E-2065-A021-648C-90EA2DD07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/>
              <a:t>공통</a:t>
            </a:r>
          </a:p>
        </p:txBody>
      </p:sp>
    </p:spTree>
    <p:extLst>
      <p:ext uri="{BB962C8B-B14F-4D97-AF65-F5344CB8AC3E}">
        <p14:creationId xmlns:p14="http://schemas.microsoft.com/office/powerpoint/2010/main" val="3392311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6D54A7-4AA9-6A03-F2DA-0E08A8E3ACC1}"/>
              </a:ext>
            </a:extLst>
          </p:cNvPr>
          <p:cNvSpPr txBox="1"/>
          <p:nvPr/>
        </p:nvSpPr>
        <p:spPr>
          <a:xfrm>
            <a:off x="522514" y="277587"/>
            <a:ext cx="4594528" cy="14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43. </a:t>
            </a:r>
            <a:r>
              <a:rPr lang="ko-KR" altLang="en-US" sz="1200"/>
              <a:t>상세내용 주변에 관련 콘텐츠 목록을 배치하였는가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44. </a:t>
            </a:r>
            <a:r>
              <a:rPr lang="ko-KR" altLang="en-US" sz="1200"/>
              <a:t>텍스트의 입력필드 크기는 적절한가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45. </a:t>
            </a:r>
            <a:r>
              <a:rPr lang="ko-KR" altLang="en-US" sz="1200"/>
              <a:t>입력필드를 콘텐츠 주변에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46. </a:t>
            </a:r>
            <a:r>
              <a:rPr lang="ko-KR" altLang="en-US" sz="1200"/>
              <a:t>작성자</a:t>
            </a:r>
            <a:r>
              <a:rPr lang="en-US" altLang="ko-KR" sz="1200"/>
              <a:t>/</a:t>
            </a:r>
            <a:r>
              <a:rPr lang="ko-KR" altLang="en-US" sz="1200"/>
              <a:t>관리자가 남긴 댓글을 다른 댓글과 구분하고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47. </a:t>
            </a:r>
            <a:r>
              <a:rPr lang="ko-KR" altLang="en-US" sz="1200"/>
              <a:t>관리자가 댓글을 삭제할 경우</a:t>
            </a:r>
            <a:r>
              <a:rPr lang="en-US" altLang="ko-KR" sz="1200"/>
              <a:t>, </a:t>
            </a:r>
            <a:r>
              <a:rPr lang="ko-KR" altLang="en-US" sz="1200"/>
              <a:t>삭제의 이유를 제공하는가</a:t>
            </a:r>
            <a:r>
              <a:rPr lang="en-US" altLang="ko-KR" sz="1200"/>
              <a:t>?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93237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58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11613E-2065-A021-648C-90EA2DD07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/>
              <a:t>오늘 세종엔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2204104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DA4C7A9-256C-1C75-6600-54AA78E9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57" y="940891"/>
            <a:ext cx="428685" cy="6001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2E757DC-4FE4-49AA-26F7-51D2177FB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830" y="1031391"/>
            <a:ext cx="2048161" cy="20957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CCF44C8-B4B1-9F09-0741-7A1BB72F3A2F}"/>
              </a:ext>
            </a:extLst>
          </p:cNvPr>
          <p:cNvCxnSpPr/>
          <p:nvPr/>
        </p:nvCxnSpPr>
        <p:spPr>
          <a:xfrm>
            <a:off x="540697" y="1738993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38BCE96-7D4F-0781-908E-00DC6C406B99}"/>
              </a:ext>
            </a:extLst>
          </p:cNvPr>
          <p:cNvSpPr txBox="1"/>
          <p:nvPr/>
        </p:nvSpPr>
        <p:spPr>
          <a:xfrm>
            <a:off x="5125870" y="92290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타이틀 변경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88A6085-1196-F532-CF59-BF7AB7497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79" y="2530825"/>
            <a:ext cx="3896269" cy="74305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00D68F-3E29-0788-AA6D-CE46F679B4CC}"/>
              </a:ext>
            </a:extLst>
          </p:cNvPr>
          <p:cNvSpPr/>
          <p:nvPr/>
        </p:nvSpPr>
        <p:spPr>
          <a:xfrm>
            <a:off x="2436739" y="2833007"/>
            <a:ext cx="391886" cy="3918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EC0B04-BD49-0BFA-01E3-0CF150D0332A}"/>
              </a:ext>
            </a:extLst>
          </p:cNvPr>
          <p:cNvSpPr txBox="1"/>
          <p:nvPr/>
        </p:nvSpPr>
        <p:spPr>
          <a:xfrm>
            <a:off x="5125870" y="2247308"/>
            <a:ext cx="2335896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시작</a:t>
            </a:r>
            <a:r>
              <a:rPr lang="en-US" altLang="ko-KR" sz="1400" dirty="0"/>
              <a:t>/</a:t>
            </a:r>
            <a:r>
              <a:rPr lang="ko-KR" altLang="en-US" sz="1400" dirty="0"/>
              <a:t>정지 추가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UI-SJN-01-001U.html </a:t>
            </a:r>
            <a:r>
              <a:rPr lang="ko-KR" altLang="en-US" sz="1400" dirty="0"/>
              <a:t>참고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9228B63-46A2-6151-EA2B-4A6C4E1C9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697" y="4152502"/>
            <a:ext cx="3410426" cy="543001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1A57D32-21B1-D932-5AE2-4E4F3C0DF261}"/>
              </a:ext>
            </a:extLst>
          </p:cNvPr>
          <p:cNvCxnSpPr/>
          <p:nvPr/>
        </p:nvCxnSpPr>
        <p:spPr>
          <a:xfrm>
            <a:off x="540697" y="3996243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DDA2D4B6-5C80-2467-2FF9-AA63A66291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8544" y="4171962"/>
            <a:ext cx="1543265" cy="20957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6B248D5-3406-E50F-DDC3-D059B6FC75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8544" y="4591886"/>
            <a:ext cx="3982006" cy="13432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5FAD1BC-23A9-ADD2-263C-C6F16E8BD87B}"/>
              </a:ext>
            </a:extLst>
          </p:cNvPr>
          <p:cNvSpPr txBox="1"/>
          <p:nvPr/>
        </p:nvSpPr>
        <p:spPr>
          <a:xfrm>
            <a:off x="8844147" y="4969025"/>
            <a:ext cx="2335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UI-SJN-01-001U.html </a:t>
            </a:r>
            <a:r>
              <a:rPr lang="ko-KR" altLang="en-US" sz="1400" dirty="0"/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4111681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AF879D-AEB5-0B91-3401-9FB47E728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97" y="471431"/>
            <a:ext cx="2867425" cy="6001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DB8B61E-302F-DD4F-01A9-8756098BF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074" y="484251"/>
            <a:ext cx="2857899" cy="1714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411DC6-6327-659C-351D-08DFA673C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487" y="856465"/>
            <a:ext cx="6249272" cy="2000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428220-D525-9097-20CD-C1CBB753A1DC}"/>
              </a:ext>
            </a:extLst>
          </p:cNvPr>
          <p:cNvSpPr txBox="1"/>
          <p:nvPr/>
        </p:nvSpPr>
        <p:spPr>
          <a:xfrm>
            <a:off x="8914509" y="371183"/>
            <a:ext cx="2335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UI-SJN-01-001U.html </a:t>
            </a:r>
            <a:r>
              <a:rPr lang="ko-KR" altLang="en-US" sz="1400" dirty="0"/>
              <a:t>참고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F28D411-CAA2-DCD5-FD9D-025509181614}"/>
              </a:ext>
            </a:extLst>
          </p:cNvPr>
          <p:cNvCxnSpPr/>
          <p:nvPr/>
        </p:nvCxnSpPr>
        <p:spPr>
          <a:xfrm>
            <a:off x="579198" y="7124059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C07F840-F0B2-1AE7-6B6D-4915DF934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38" y="3240479"/>
            <a:ext cx="3410426" cy="14480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CAEAD5-75D1-1F46-B064-9207C37BCAC4}"/>
              </a:ext>
            </a:extLst>
          </p:cNvPr>
          <p:cNvSpPr txBox="1"/>
          <p:nvPr/>
        </p:nvSpPr>
        <p:spPr>
          <a:xfrm>
            <a:off x="4504365" y="3441966"/>
            <a:ext cx="44871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차트 누르면 기상으로 이동합니다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버튼 추가해서 버튼 누르면 이동으로 </a:t>
            </a:r>
            <a:r>
              <a:rPr lang="ko-KR" altLang="en-US" sz="1400" dirty="0" err="1"/>
              <a:t>변경해야합니다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0FF671-A76A-15C4-37F9-D0904C5E1F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524" y="5169409"/>
            <a:ext cx="4146444" cy="14059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3F124D-4E1A-0A99-13C0-0B32E11A13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8775" y="5141309"/>
            <a:ext cx="4146444" cy="1405978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BBC8CEE-C7DF-576E-285C-915C9BAC27E8}"/>
              </a:ext>
            </a:extLst>
          </p:cNvPr>
          <p:cNvCxnSpPr>
            <a:cxnSpLocks/>
          </p:cNvCxnSpPr>
          <p:nvPr/>
        </p:nvCxnSpPr>
        <p:spPr>
          <a:xfrm>
            <a:off x="5165673" y="5685691"/>
            <a:ext cx="1213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2E7BB1-2D83-8BC0-7921-2B421E64D87A}"/>
              </a:ext>
            </a:extLst>
          </p:cNvPr>
          <p:cNvSpPr txBox="1"/>
          <p:nvPr/>
        </p:nvSpPr>
        <p:spPr>
          <a:xfrm>
            <a:off x="5249669" y="592658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문법오류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746128-4CEA-242C-102A-999C5463B25D}"/>
              </a:ext>
            </a:extLst>
          </p:cNvPr>
          <p:cNvSpPr/>
          <p:nvPr/>
        </p:nvSpPr>
        <p:spPr>
          <a:xfrm>
            <a:off x="7084280" y="5401395"/>
            <a:ext cx="563335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99410C-5960-A911-B47C-4A15D181E463}"/>
              </a:ext>
            </a:extLst>
          </p:cNvPr>
          <p:cNvSpPr/>
          <p:nvPr/>
        </p:nvSpPr>
        <p:spPr>
          <a:xfrm>
            <a:off x="7084280" y="5809609"/>
            <a:ext cx="563335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CCC612A-B977-99AF-4497-A845210F6B1A}"/>
              </a:ext>
            </a:extLst>
          </p:cNvPr>
          <p:cNvCxnSpPr/>
          <p:nvPr/>
        </p:nvCxnSpPr>
        <p:spPr>
          <a:xfrm>
            <a:off x="540697" y="3163805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393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2CD17F5D-15F8-8B8E-9587-86DA6882B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19" y="345608"/>
            <a:ext cx="3439005" cy="21434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642DCA7-DF95-10F2-09D5-256CC381DB56}"/>
              </a:ext>
            </a:extLst>
          </p:cNvPr>
          <p:cNvSpPr txBox="1"/>
          <p:nvPr/>
        </p:nvSpPr>
        <p:spPr>
          <a:xfrm>
            <a:off x="4651849" y="905243"/>
            <a:ext cx="3768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버튼 추가해서 버튼 누르면 이동하도록 변경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1EF7E27-29D4-5722-0CFF-76BFB9BA0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97" y="3351892"/>
            <a:ext cx="3419952" cy="170521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B2095A7-7AC3-4096-55D6-D4A70567B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103" y="3429000"/>
            <a:ext cx="3181794" cy="145752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70CC76E-54C3-6600-271B-3E8939051A33}"/>
              </a:ext>
            </a:extLst>
          </p:cNvPr>
          <p:cNvSpPr txBox="1"/>
          <p:nvPr/>
        </p:nvSpPr>
        <p:spPr>
          <a:xfrm>
            <a:off x="7921609" y="4003875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 </a:t>
            </a:r>
            <a:r>
              <a:rPr lang="ko-KR" altLang="en-US" sz="1400" dirty="0"/>
              <a:t>태그로 변경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A5A93E4-6BE4-8EDD-972A-EF2BEBAA83A4}"/>
              </a:ext>
            </a:extLst>
          </p:cNvPr>
          <p:cNvCxnSpPr/>
          <p:nvPr/>
        </p:nvCxnSpPr>
        <p:spPr>
          <a:xfrm>
            <a:off x="540697" y="2952049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93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3F882E-646B-09A7-B020-CD57BE7DA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816396"/>
            <a:ext cx="2257740" cy="4572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57AEB7-F4A1-79B6-0EF5-B4BB165CE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491" y="911659"/>
            <a:ext cx="3086531" cy="2667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8F12D4-CB43-45F6-0416-5A69896E1C96}"/>
              </a:ext>
            </a:extLst>
          </p:cNvPr>
          <p:cNvSpPr txBox="1"/>
          <p:nvPr/>
        </p:nvSpPr>
        <p:spPr>
          <a:xfrm>
            <a:off x="7632636" y="930600"/>
            <a:ext cx="36247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“</a:t>
            </a:r>
            <a:r>
              <a:rPr lang="ko-KR" altLang="en-US" sz="1400" dirty="0"/>
              <a:t>선별진료소 현황 업데이트 시간 </a:t>
            </a:r>
            <a:r>
              <a:rPr lang="ko-KR" altLang="en-US" sz="1400" dirty="0" err="1"/>
              <a:t>새로고침</a:t>
            </a:r>
            <a:r>
              <a:rPr lang="en-US" altLang="ko-KR" sz="1400" dirty="0"/>
              <a:t>”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으로</a:t>
            </a:r>
            <a:r>
              <a:rPr lang="ko-KR" altLang="en-US" sz="1400" dirty="0"/>
              <a:t> 타이틀 변경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0C68741-29C2-DA35-0C32-138D90E68B69}"/>
              </a:ext>
            </a:extLst>
          </p:cNvPr>
          <p:cNvCxnSpPr/>
          <p:nvPr/>
        </p:nvCxnSpPr>
        <p:spPr>
          <a:xfrm>
            <a:off x="4833257" y="1020536"/>
            <a:ext cx="23431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2CD489F-6464-1C16-7C15-622D680CEBF4}"/>
              </a:ext>
            </a:extLst>
          </p:cNvPr>
          <p:cNvCxnSpPr/>
          <p:nvPr/>
        </p:nvCxnSpPr>
        <p:spPr>
          <a:xfrm>
            <a:off x="540697" y="2037650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1543EFE-AFEB-8745-F708-F0B57D654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33" y="2981263"/>
            <a:ext cx="3353268" cy="4477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B72606-0F47-7497-DB30-B6CCAF5B2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501" y="2266282"/>
            <a:ext cx="3400900" cy="6192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0B056B6-ACFC-7E2F-B688-940C5C9F0A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9283" y="3068247"/>
            <a:ext cx="1409897" cy="2381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94D0408-6D35-FEB3-149B-0583CB1761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9283" y="2531622"/>
            <a:ext cx="1895740" cy="2476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3BCC28-98CE-33C4-C4E7-B82C8FF77CD9}"/>
              </a:ext>
            </a:extLst>
          </p:cNvPr>
          <p:cNvSpPr txBox="1"/>
          <p:nvPr/>
        </p:nvSpPr>
        <p:spPr>
          <a:xfrm>
            <a:off x="7701565" y="2761159"/>
            <a:ext cx="114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타이틀 변경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F3882AE-BCE4-A1F1-5E4E-B0F6715395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501" y="4100083"/>
            <a:ext cx="2276793" cy="4096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C745AAB-15B9-A302-B227-64A02C06347D}"/>
              </a:ext>
            </a:extLst>
          </p:cNvPr>
          <p:cNvSpPr txBox="1"/>
          <p:nvPr/>
        </p:nvSpPr>
        <p:spPr>
          <a:xfrm>
            <a:off x="7701565" y="4032964"/>
            <a:ext cx="31999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“</a:t>
            </a:r>
            <a:r>
              <a:rPr lang="ko-KR" altLang="en-US" sz="1400" dirty="0"/>
              <a:t>테마놀이터 업데이트 시간 </a:t>
            </a:r>
            <a:r>
              <a:rPr lang="ko-KR" altLang="en-US" sz="1400" dirty="0" err="1"/>
              <a:t>새로고침</a:t>
            </a:r>
            <a:r>
              <a:rPr lang="en-US" altLang="ko-KR" sz="1400" dirty="0"/>
              <a:t>”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으로</a:t>
            </a:r>
            <a:r>
              <a:rPr lang="ko-KR" altLang="en-US" sz="1400" dirty="0"/>
              <a:t> 타이틀 변경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AD952CB-6ADB-03A3-2DFB-3B41A343E0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9803" y="5567618"/>
            <a:ext cx="771633" cy="714475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97F80D2-2102-C781-B45F-7ED8C59F0638}"/>
              </a:ext>
            </a:extLst>
          </p:cNvPr>
          <p:cNvCxnSpPr/>
          <p:nvPr/>
        </p:nvCxnSpPr>
        <p:spPr>
          <a:xfrm>
            <a:off x="540697" y="3731696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6334B20-F71F-C9E3-BD6E-D80B6E03C602}"/>
              </a:ext>
            </a:extLst>
          </p:cNvPr>
          <p:cNvCxnSpPr/>
          <p:nvPr/>
        </p:nvCxnSpPr>
        <p:spPr>
          <a:xfrm>
            <a:off x="540697" y="4992605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35F3296A-AABA-5FFF-FD38-FE460BDF39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6844" y="5567618"/>
            <a:ext cx="762106" cy="6858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820DE7E-448D-39CF-1201-038087B1FCEB}"/>
              </a:ext>
            </a:extLst>
          </p:cNvPr>
          <p:cNvSpPr txBox="1"/>
          <p:nvPr/>
        </p:nvSpPr>
        <p:spPr>
          <a:xfrm>
            <a:off x="7701565" y="5494439"/>
            <a:ext cx="3486852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눌렀을떄</a:t>
            </a:r>
            <a:r>
              <a:rPr lang="ko-KR" altLang="en-US" sz="1400" dirty="0"/>
              <a:t> 포커스가 현재 버튼으로 오도록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수정해주세요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20803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97F194-CA88-8A7D-8C5F-E51D25FE0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28" y="281891"/>
            <a:ext cx="3410426" cy="2848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E56183-1800-B6F1-B8CD-6C7C0EF5988C}"/>
              </a:ext>
            </a:extLst>
          </p:cNvPr>
          <p:cNvSpPr txBox="1"/>
          <p:nvPr/>
        </p:nvSpPr>
        <p:spPr>
          <a:xfrm>
            <a:off x="4850210" y="640835"/>
            <a:ext cx="2566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차트 키보드 조작이 안됩니다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09AC89-3369-A138-9F40-22CB3BEEECE0}"/>
              </a:ext>
            </a:extLst>
          </p:cNvPr>
          <p:cNvSpPr txBox="1"/>
          <p:nvPr/>
        </p:nvSpPr>
        <p:spPr>
          <a:xfrm>
            <a:off x="7726560" y="2437828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방향키 </a:t>
            </a:r>
            <a:r>
              <a:rPr lang="ko-KR" altLang="en-US" sz="1400" dirty="0" err="1"/>
              <a:t>조작시</a:t>
            </a:r>
            <a:r>
              <a:rPr lang="ko-KR" altLang="en-US" sz="1400" dirty="0"/>
              <a:t> 가능하고 활성화 </a:t>
            </a:r>
            <a:endParaRPr lang="en-US" altLang="ko-KR" sz="1400" dirty="0"/>
          </a:p>
          <a:p>
            <a:r>
              <a:rPr lang="ko-KR" altLang="en-US" sz="1400" dirty="0"/>
              <a:t>되도록 </a:t>
            </a:r>
            <a:r>
              <a:rPr lang="ko-KR" altLang="en-US" sz="1400" dirty="0" err="1"/>
              <a:t>해야합니다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7A3D0C1-8B59-1C0F-0417-1802713AF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210" y="1329477"/>
            <a:ext cx="2686425" cy="252447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5AF80D0-BA54-BA18-747B-13997C49B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44" y="3582367"/>
            <a:ext cx="3000794" cy="265784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0EF1F1E-E0D3-FAF4-679C-26DB1DE97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0077" y="4914652"/>
            <a:ext cx="1000265" cy="1381318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A908510-387C-B5D4-4864-E48E0B35F3EC}"/>
              </a:ext>
            </a:extLst>
          </p:cNvPr>
          <p:cNvCxnSpPr/>
          <p:nvPr/>
        </p:nvCxnSpPr>
        <p:spPr>
          <a:xfrm flipV="1">
            <a:off x="1571926" y="5787826"/>
            <a:ext cx="0" cy="45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06B0608-F3D7-D5C8-F8FB-13CE64EE3BFC}"/>
              </a:ext>
            </a:extLst>
          </p:cNvPr>
          <p:cNvSpPr txBox="1"/>
          <p:nvPr/>
        </p:nvSpPr>
        <p:spPr>
          <a:xfrm>
            <a:off x="1385832" y="6351726"/>
            <a:ext cx="3886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차트 색이 </a:t>
            </a:r>
            <a:r>
              <a:rPr lang="ko-KR" altLang="en-US" sz="1400" dirty="0" err="1"/>
              <a:t>여러개인경우</a:t>
            </a:r>
            <a:r>
              <a:rPr lang="ko-KR" altLang="en-US" sz="1400" dirty="0"/>
              <a:t> 범례 들어가야합니다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77834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9AEA47-39AB-4017-534B-96799CE52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31" y="938597"/>
            <a:ext cx="2818234" cy="2256107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602CB73-1A06-F49D-3370-18A008500F0E}"/>
              </a:ext>
            </a:extLst>
          </p:cNvPr>
          <p:cNvCxnSpPr>
            <a:cxnSpLocks/>
          </p:cNvCxnSpPr>
          <p:nvPr/>
        </p:nvCxnSpPr>
        <p:spPr>
          <a:xfrm>
            <a:off x="1684421" y="742950"/>
            <a:ext cx="0" cy="26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49748D-F8D3-228D-1BC5-45DDDB8B405A}"/>
              </a:ext>
            </a:extLst>
          </p:cNvPr>
          <p:cNvSpPr txBox="1"/>
          <p:nvPr/>
        </p:nvSpPr>
        <p:spPr>
          <a:xfrm>
            <a:off x="1084294" y="369348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버튼 태그로 변경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4F1F86-698F-66B5-EBD6-1149A2A0E002}"/>
              </a:ext>
            </a:extLst>
          </p:cNvPr>
          <p:cNvCxnSpPr/>
          <p:nvPr/>
        </p:nvCxnSpPr>
        <p:spPr>
          <a:xfrm flipH="1">
            <a:off x="4161362" y="1158096"/>
            <a:ext cx="884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1E8480-5727-B782-24C2-73B2AFBD0BDE}"/>
              </a:ext>
            </a:extLst>
          </p:cNvPr>
          <p:cNvSpPr txBox="1"/>
          <p:nvPr/>
        </p:nvSpPr>
        <p:spPr>
          <a:xfrm>
            <a:off x="5059213" y="1004207"/>
            <a:ext cx="29498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토글</a:t>
            </a:r>
            <a:r>
              <a:rPr lang="ko-KR" altLang="en-US" sz="1400" dirty="0"/>
              <a:t> 버튼 타이틀 추가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“</a:t>
            </a:r>
            <a:r>
              <a:rPr lang="ko-KR" altLang="en-US" sz="1400" dirty="0" err="1"/>
              <a:t>금강보행교</a:t>
            </a:r>
            <a:r>
              <a:rPr lang="ko-KR" altLang="en-US" sz="1400" dirty="0"/>
              <a:t> 상세정보 닫힘</a:t>
            </a:r>
            <a:r>
              <a:rPr lang="en-US" altLang="ko-KR" sz="1400" dirty="0"/>
              <a:t>“ (</a:t>
            </a:r>
            <a:r>
              <a:rPr lang="ko-KR" altLang="en-US" sz="1400" dirty="0"/>
              <a:t>기본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“</a:t>
            </a:r>
            <a:r>
              <a:rPr lang="ko-KR" altLang="en-US" sz="1400" dirty="0" err="1"/>
              <a:t>금강보행교</a:t>
            </a:r>
            <a:r>
              <a:rPr lang="ko-KR" altLang="en-US" sz="1400" dirty="0"/>
              <a:t> 상세정보 열림</a:t>
            </a:r>
            <a:r>
              <a:rPr lang="en-US" altLang="ko-KR" sz="1400" dirty="0"/>
              <a:t>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BFB56BA-71AE-5B94-B306-DC562FA3C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31" y="3858943"/>
            <a:ext cx="2664208" cy="225610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408521A-C6A2-6A23-7641-1BE5BEEAE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529" y="3937121"/>
            <a:ext cx="3991532" cy="15146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DBD264-03EC-F4EC-578C-D1512B4CF80B}"/>
              </a:ext>
            </a:extLst>
          </p:cNvPr>
          <p:cNvSpPr txBox="1"/>
          <p:nvPr/>
        </p:nvSpPr>
        <p:spPr>
          <a:xfrm>
            <a:off x="5309931" y="5932143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방향키 </a:t>
            </a:r>
            <a:r>
              <a:rPr lang="ko-KR" altLang="en-US" sz="1400" dirty="0" err="1"/>
              <a:t>조작시</a:t>
            </a:r>
            <a:r>
              <a:rPr lang="ko-KR" altLang="en-US" sz="1400" dirty="0"/>
              <a:t> 가능하고 활성화 </a:t>
            </a:r>
            <a:endParaRPr lang="en-US" altLang="ko-KR" sz="1400" dirty="0"/>
          </a:p>
          <a:p>
            <a:r>
              <a:rPr lang="ko-KR" altLang="en-US" sz="1400" dirty="0"/>
              <a:t>되도록 </a:t>
            </a:r>
            <a:r>
              <a:rPr lang="ko-KR" altLang="en-US" sz="1400" dirty="0" err="1"/>
              <a:t>해야합니다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3438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D3E355-C3C3-3C39-E706-84598A098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08" y="459837"/>
            <a:ext cx="3839111" cy="12193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962C56-CA3D-EC3C-C7C2-50DA0E95F409}"/>
              </a:ext>
            </a:extLst>
          </p:cNvPr>
          <p:cNvSpPr txBox="1"/>
          <p:nvPr/>
        </p:nvSpPr>
        <p:spPr>
          <a:xfrm>
            <a:off x="5108199" y="832757"/>
            <a:ext cx="318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CBD6ECF-BD80-8B94-E814-5077E69770E3}"/>
              </a:ext>
            </a:extLst>
          </p:cNvPr>
          <p:cNvCxnSpPr/>
          <p:nvPr/>
        </p:nvCxnSpPr>
        <p:spPr>
          <a:xfrm>
            <a:off x="540697" y="2082510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93D2A07-C2B9-9A6C-6048-C8AAA449E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97" y="2324302"/>
            <a:ext cx="3734321" cy="1400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A4D0E4-8B3E-C97C-6699-F7D2AB9A6C31}"/>
              </a:ext>
            </a:extLst>
          </p:cNvPr>
          <p:cNvSpPr txBox="1"/>
          <p:nvPr/>
        </p:nvSpPr>
        <p:spPr>
          <a:xfrm>
            <a:off x="5108199" y="2792186"/>
            <a:ext cx="318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B6C7379-DEDD-DE51-5925-FE0A84039040}"/>
              </a:ext>
            </a:extLst>
          </p:cNvPr>
          <p:cNvCxnSpPr/>
          <p:nvPr/>
        </p:nvCxnSpPr>
        <p:spPr>
          <a:xfrm>
            <a:off x="540697" y="4254210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1DADFBA0-41F3-FAB0-AC63-A6175802A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04" y="4431733"/>
            <a:ext cx="3391373" cy="16194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EE00F6-2FCC-C5B4-1D4A-9BD0CE5557DB}"/>
              </a:ext>
            </a:extLst>
          </p:cNvPr>
          <p:cNvSpPr txBox="1"/>
          <p:nvPr/>
        </p:nvSpPr>
        <p:spPr>
          <a:xfrm>
            <a:off x="5108199" y="5012872"/>
            <a:ext cx="318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877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0726FD5-6EF6-0848-62DC-922BC0353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37" y="411471"/>
            <a:ext cx="4448796" cy="20672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7A6816-FBA6-F44B-1C60-13C9EE811617}"/>
              </a:ext>
            </a:extLst>
          </p:cNvPr>
          <p:cNvSpPr txBox="1"/>
          <p:nvPr/>
        </p:nvSpPr>
        <p:spPr>
          <a:xfrm>
            <a:off x="5393928" y="657869"/>
            <a:ext cx="2335896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스킵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네비</a:t>
            </a:r>
            <a:r>
              <a:rPr lang="ko-KR" altLang="en-US" sz="1400" dirty="0"/>
              <a:t> 추가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메뉴 </a:t>
            </a:r>
            <a:r>
              <a:rPr lang="en-US" altLang="ko-KR" sz="1400" dirty="0"/>
              <a:t>ID : </a:t>
            </a:r>
            <a:r>
              <a:rPr lang="en-US" altLang="ko-KR" sz="1400" dirty="0" err="1"/>
              <a:t>menuLink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본문 </a:t>
            </a:r>
            <a:r>
              <a:rPr lang="en-US" altLang="ko-KR" sz="1400" dirty="0"/>
              <a:t>ID : root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UI-SJN-01-001U.html </a:t>
            </a:r>
            <a:r>
              <a:rPr lang="ko-KR" altLang="en-US" sz="1400" dirty="0"/>
              <a:t>참고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0F8713-1A84-6753-A69A-A243A2B7C508}"/>
              </a:ext>
            </a:extLst>
          </p:cNvPr>
          <p:cNvCxnSpPr/>
          <p:nvPr/>
        </p:nvCxnSpPr>
        <p:spPr>
          <a:xfrm>
            <a:off x="540697" y="2979964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CE77B78-AD6A-C3FD-9C74-3CFF2C9F6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97" y="3429000"/>
            <a:ext cx="3226548" cy="26571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B4E179-EB1D-0994-2608-4C7A8F8B2303}"/>
              </a:ext>
            </a:extLst>
          </p:cNvPr>
          <p:cNvSpPr txBox="1"/>
          <p:nvPr/>
        </p:nvSpPr>
        <p:spPr>
          <a:xfrm>
            <a:off x="4223714" y="3567630"/>
            <a:ext cx="5711820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창닫기</a:t>
            </a:r>
            <a:r>
              <a:rPr lang="ko-KR" altLang="en-US" sz="1400" dirty="0"/>
              <a:t> 버튼 포커스에서 </a:t>
            </a:r>
            <a:r>
              <a:rPr lang="ko-KR" altLang="en-US" sz="1400" dirty="0" err="1"/>
              <a:t>탭키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눌렀을경우</a:t>
            </a:r>
            <a:r>
              <a:rPr lang="ko-KR" altLang="en-US" sz="1400" dirty="0"/>
              <a:t> 다시 레이어로 포커스 이동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FC96F5-3511-4473-2C2F-4A2800E16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966" y="4085902"/>
            <a:ext cx="2438740" cy="1619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7557AC-24DC-6A13-0C5D-7770F665D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6966" y="4516770"/>
            <a:ext cx="5887272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0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CCC7B50-7215-AB82-B2DB-8F457FE87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97" y="618430"/>
            <a:ext cx="1152686" cy="5048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F09A1BA-2AF2-BFCB-C038-7841AF5BA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283" y="709362"/>
            <a:ext cx="1209844" cy="2286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B6845A-6C52-3876-8A96-E3D3794195F3}"/>
              </a:ext>
            </a:extLst>
          </p:cNvPr>
          <p:cNvSpPr txBox="1"/>
          <p:nvPr/>
        </p:nvSpPr>
        <p:spPr>
          <a:xfrm>
            <a:off x="7770120" y="709362"/>
            <a:ext cx="1054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#root </a:t>
            </a:r>
            <a:r>
              <a:rPr lang="ko-KR" altLang="en-US" sz="1400" dirty="0"/>
              <a:t>추가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3C5065-7C55-48E5-059B-845428C6A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97" y="2138318"/>
            <a:ext cx="3829584" cy="638264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7137473-6588-44C2-73C1-AD02810B924D}"/>
              </a:ext>
            </a:extLst>
          </p:cNvPr>
          <p:cNvCxnSpPr/>
          <p:nvPr/>
        </p:nvCxnSpPr>
        <p:spPr>
          <a:xfrm>
            <a:off x="540697" y="1715117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8516B44-64A3-E35F-74A4-475CDE4EE13F}"/>
              </a:ext>
            </a:extLst>
          </p:cNvPr>
          <p:cNvSpPr txBox="1"/>
          <p:nvPr/>
        </p:nvSpPr>
        <p:spPr>
          <a:xfrm>
            <a:off x="6406321" y="2259207"/>
            <a:ext cx="318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830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612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11613E-2065-A021-648C-90EA2DD07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 dirty="0"/>
              <a:t>생활정보</a:t>
            </a:r>
          </a:p>
        </p:txBody>
      </p:sp>
    </p:spTree>
    <p:extLst>
      <p:ext uri="{BB962C8B-B14F-4D97-AF65-F5344CB8AC3E}">
        <p14:creationId xmlns:p14="http://schemas.microsoft.com/office/powerpoint/2010/main" val="3246108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DB7D813-D699-08B7-7091-053F0E2C1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92" y="578923"/>
            <a:ext cx="1762371" cy="86689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ACCF77F-CCDC-C300-E130-41A582513651}"/>
              </a:ext>
            </a:extLst>
          </p:cNvPr>
          <p:cNvCxnSpPr/>
          <p:nvPr/>
        </p:nvCxnSpPr>
        <p:spPr>
          <a:xfrm flipH="1">
            <a:off x="2274556" y="1167493"/>
            <a:ext cx="689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588E7C-B845-208B-B3A4-7FB067FEB45C}"/>
              </a:ext>
            </a:extLst>
          </p:cNvPr>
          <p:cNvSpPr txBox="1"/>
          <p:nvPr/>
        </p:nvSpPr>
        <p:spPr>
          <a:xfrm>
            <a:off x="3339191" y="1097294"/>
            <a:ext cx="3929281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/>
              <a:t>href</a:t>
            </a:r>
            <a:r>
              <a:rPr lang="en-US" altLang="ko-KR" sz="1400" dirty="0"/>
              <a:t>=</a:t>
            </a:r>
            <a:r>
              <a:rPr lang="en-US" altLang="ko-KR" sz="1400" dirty="0">
                <a:hlinkClick r:id="rId3"/>
              </a:rPr>
              <a:t>tel:010-1234-1234</a:t>
            </a:r>
            <a:r>
              <a:rPr lang="en-US" altLang="ko-KR" sz="1400" dirty="0"/>
              <a:t> 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하면되는데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번호 노출때문에</a:t>
            </a:r>
            <a:r>
              <a:rPr lang="en-US" altLang="ko-KR" sz="1400" dirty="0"/>
              <a:t> </a:t>
            </a:r>
            <a:r>
              <a:rPr lang="ko-KR" altLang="en-US" sz="1400" dirty="0"/>
              <a:t>스크립트로 하고 </a:t>
            </a:r>
            <a:r>
              <a:rPr lang="ko-KR" altLang="en-US" sz="1400" dirty="0" err="1"/>
              <a:t>있는건가요</a:t>
            </a:r>
            <a:r>
              <a:rPr lang="en-US" altLang="ko-KR" sz="1400" dirty="0"/>
              <a:t>?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AF5040D-06ED-27BB-0C9C-C5674FBAE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328" y="562594"/>
            <a:ext cx="2362530" cy="50489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BC8F565-2FD9-A7F5-63A9-247DF0B9B893}"/>
              </a:ext>
            </a:extLst>
          </p:cNvPr>
          <p:cNvCxnSpPr/>
          <p:nvPr/>
        </p:nvCxnSpPr>
        <p:spPr>
          <a:xfrm>
            <a:off x="540697" y="1983921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7B562EE-6725-590F-765F-7AED94840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92" y="2448545"/>
            <a:ext cx="3218894" cy="146463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785C300-5377-731E-CE9D-B06D62180B71}"/>
              </a:ext>
            </a:extLst>
          </p:cNvPr>
          <p:cNvCxnSpPr>
            <a:cxnSpLocks/>
          </p:cNvCxnSpPr>
          <p:nvPr/>
        </p:nvCxnSpPr>
        <p:spPr>
          <a:xfrm flipH="1">
            <a:off x="2123238" y="2944586"/>
            <a:ext cx="2269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7ECFBE4-D99A-B389-608E-034FADA2F0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7050" y="2522024"/>
            <a:ext cx="2857899" cy="7049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680054-3C71-D489-2634-F5218E0329DC}"/>
              </a:ext>
            </a:extLst>
          </p:cNvPr>
          <p:cNvSpPr txBox="1"/>
          <p:nvPr/>
        </p:nvSpPr>
        <p:spPr>
          <a:xfrm>
            <a:off x="4667050" y="3282504"/>
            <a:ext cx="3805850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링크 없으면 </a:t>
            </a:r>
            <a:r>
              <a:rPr lang="en-US" altLang="ko-KR" sz="1400" dirty="0"/>
              <a:t>a </a:t>
            </a:r>
            <a:r>
              <a:rPr lang="ko-KR" altLang="en-US" sz="1400" dirty="0"/>
              <a:t>태그를 </a:t>
            </a:r>
            <a:r>
              <a:rPr lang="en-US" altLang="ko-KR" sz="1400" dirty="0"/>
              <a:t>div </a:t>
            </a:r>
            <a:r>
              <a:rPr lang="ko-KR" altLang="en-US" sz="1400" dirty="0"/>
              <a:t>태그로 바꿔주세요</a:t>
            </a:r>
            <a:r>
              <a:rPr lang="en-US" altLang="ko-KR" sz="1400" dirty="0"/>
              <a:t>.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D147E53-7507-0E7C-60E3-560FA2B26576}"/>
              </a:ext>
            </a:extLst>
          </p:cNvPr>
          <p:cNvCxnSpPr/>
          <p:nvPr/>
        </p:nvCxnSpPr>
        <p:spPr>
          <a:xfrm>
            <a:off x="540697" y="4343400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197F9AC7-DE1C-D00D-6E2B-D28A25857B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190" y="4600194"/>
            <a:ext cx="2798494" cy="14879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B44B261-39E6-881A-3096-1CBD00CD22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2082" y="4842421"/>
            <a:ext cx="3153215" cy="5048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2FC1BD7-900D-75B4-71E6-CEDE59868B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1516" y="4649281"/>
            <a:ext cx="2994490" cy="13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75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154AE30-FD11-74E7-5259-71D6F4C41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03" y="399922"/>
            <a:ext cx="2753136" cy="13519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1FA6E5-EDF2-3FC3-78C2-98F56360C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145" y="399922"/>
            <a:ext cx="2946435" cy="388332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E280CBF-8F39-D147-04F9-BD5E4AE683EA}"/>
              </a:ext>
            </a:extLst>
          </p:cNvPr>
          <p:cNvCxnSpPr/>
          <p:nvPr/>
        </p:nvCxnSpPr>
        <p:spPr>
          <a:xfrm>
            <a:off x="3022333" y="1075883"/>
            <a:ext cx="981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C54BB1-0956-2B4A-BEBE-3E9DBABA7AFA}"/>
              </a:ext>
            </a:extLst>
          </p:cNvPr>
          <p:cNvSpPr txBox="1"/>
          <p:nvPr/>
        </p:nvSpPr>
        <p:spPr>
          <a:xfrm>
            <a:off x="3443326" y="129812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클릭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55A14B-5DB3-CDB3-2C3E-1B395DAC811C}"/>
              </a:ext>
            </a:extLst>
          </p:cNvPr>
          <p:cNvCxnSpPr/>
          <p:nvPr/>
        </p:nvCxnSpPr>
        <p:spPr>
          <a:xfrm flipH="1">
            <a:off x="6096000" y="399922"/>
            <a:ext cx="1861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EF5AEC-36C3-B871-A253-B80739D57D8F}"/>
              </a:ext>
            </a:extLst>
          </p:cNvPr>
          <p:cNvSpPr txBox="1"/>
          <p:nvPr/>
        </p:nvSpPr>
        <p:spPr>
          <a:xfrm>
            <a:off x="7685587" y="519792"/>
            <a:ext cx="40783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포커스가 여기로 와야 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X </a:t>
            </a:r>
            <a:r>
              <a:rPr lang="ko-KR" altLang="en-US" sz="1400" dirty="0"/>
              <a:t>버튼에서 </a:t>
            </a:r>
            <a:r>
              <a:rPr lang="ko-KR" altLang="en-US" sz="1400" dirty="0" err="1"/>
              <a:t>탭누르면</a:t>
            </a:r>
            <a:r>
              <a:rPr lang="ko-KR" altLang="en-US" sz="1400" dirty="0"/>
              <a:t> 포커스가 다시 여기로 와야</a:t>
            </a:r>
            <a:endParaRPr lang="en-US" altLang="ko-KR" sz="1400" dirty="0"/>
          </a:p>
          <a:p>
            <a:r>
              <a:rPr lang="ko-KR" altLang="en-US" sz="1400" dirty="0"/>
              <a:t>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X </a:t>
            </a:r>
            <a:r>
              <a:rPr lang="ko-KR" altLang="en-US" sz="1400" dirty="0"/>
              <a:t>누르면 원래 </a:t>
            </a:r>
            <a:r>
              <a:rPr lang="ko-KR" altLang="en-US" sz="1400" dirty="0" err="1"/>
              <a:t>있던곳으로</a:t>
            </a:r>
            <a:r>
              <a:rPr lang="ko-KR" altLang="en-US" sz="1400" dirty="0"/>
              <a:t> 포커스가 가야합니다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E7049B7-C4AA-544A-5CE6-6D8281EDD43E}"/>
              </a:ext>
            </a:extLst>
          </p:cNvPr>
          <p:cNvCxnSpPr>
            <a:cxnSpLocks/>
          </p:cNvCxnSpPr>
          <p:nvPr/>
        </p:nvCxnSpPr>
        <p:spPr>
          <a:xfrm flipV="1">
            <a:off x="2691253" y="1298121"/>
            <a:ext cx="0" cy="394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7FD24F0-77EA-66D1-B9AD-C46DF90108A0}"/>
              </a:ext>
            </a:extLst>
          </p:cNvPr>
          <p:cNvCxnSpPr/>
          <p:nvPr/>
        </p:nvCxnSpPr>
        <p:spPr>
          <a:xfrm>
            <a:off x="2743200" y="5241471"/>
            <a:ext cx="5519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4E7478F-D91C-F669-C390-8DD4E1E6DADB}"/>
              </a:ext>
            </a:extLst>
          </p:cNvPr>
          <p:cNvCxnSpPr/>
          <p:nvPr/>
        </p:nvCxnSpPr>
        <p:spPr>
          <a:xfrm flipV="1">
            <a:off x="8270421" y="2073729"/>
            <a:ext cx="0" cy="3167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232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503075-1CD8-DE77-AABB-499CEAC51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17" y="465363"/>
            <a:ext cx="2638561" cy="56333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63A26B-59FC-E90D-8261-835335BE18CB}"/>
              </a:ext>
            </a:extLst>
          </p:cNvPr>
          <p:cNvSpPr txBox="1"/>
          <p:nvPr/>
        </p:nvSpPr>
        <p:spPr>
          <a:xfrm>
            <a:off x="3708435" y="1205592"/>
            <a:ext cx="397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한 화면에 </a:t>
            </a:r>
            <a:r>
              <a:rPr lang="en-US" altLang="ko-KR" sz="1400" b="0" i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lang="ko-KR" altLang="en-US" sz="1400" b="0" i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값이 중복 사용되어 있습니다</a:t>
            </a:r>
            <a:r>
              <a:rPr lang="en-US" altLang="ko-KR" sz="1400" b="0" i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BE36F9-241D-4621-9944-56305393E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735" y="678305"/>
            <a:ext cx="2734057" cy="1619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3F77F4-B02D-AC88-22C9-D8C22D34C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599" y="678305"/>
            <a:ext cx="3425319" cy="431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00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41B75B-C5D2-05FB-CB68-9CFBF577F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86" y="698425"/>
            <a:ext cx="3093849" cy="35458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97BFF6-2280-C5EA-6C6E-A1725E8C9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064" y="2227384"/>
            <a:ext cx="3277057" cy="1505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DE6FEA-8CC2-1DD8-EA71-2CA12EDCF8D7}"/>
              </a:ext>
            </a:extLst>
          </p:cNvPr>
          <p:cNvSpPr txBox="1"/>
          <p:nvPr/>
        </p:nvSpPr>
        <p:spPr>
          <a:xfrm>
            <a:off x="4107314" y="3936495"/>
            <a:ext cx="6346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버튼 안에 </a:t>
            </a:r>
            <a:r>
              <a:rPr lang="en-US" altLang="ko-KR" sz="1400"/>
              <a:t>a</a:t>
            </a:r>
            <a:r>
              <a:rPr lang="ko-KR" altLang="en-US" sz="1400"/>
              <a:t>태그가 들어가면 문법 오류입니다</a:t>
            </a:r>
            <a:r>
              <a:rPr lang="en-US" altLang="ko-KR" sz="1400"/>
              <a:t>. </a:t>
            </a:r>
            <a:r>
              <a:rPr lang="ko-KR" altLang="en-US" sz="1400"/>
              <a:t>버튼 태그를 삭제해 주세요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56136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1D83840-83D7-6E25-700B-DCB6B97CA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826" y="1699358"/>
            <a:ext cx="3743847" cy="24958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2ED74F-00D0-BD84-72DF-6C1E15144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581" y="4463220"/>
            <a:ext cx="4629796" cy="69542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74AC48-28F3-AB69-C32D-852F502D882E}"/>
              </a:ext>
            </a:extLst>
          </p:cNvPr>
          <p:cNvCxnSpPr/>
          <p:nvPr/>
        </p:nvCxnSpPr>
        <p:spPr>
          <a:xfrm flipV="1">
            <a:off x="1910443" y="3633108"/>
            <a:ext cx="0" cy="77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2A46F2-5E6C-B86B-86AC-82F93EFF6491}"/>
              </a:ext>
            </a:extLst>
          </p:cNvPr>
          <p:cNvSpPr txBox="1"/>
          <p:nvPr/>
        </p:nvSpPr>
        <p:spPr>
          <a:xfrm>
            <a:off x="1502907" y="5272717"/>
            <a:ext cx="6035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A</a:t>
            </a:r>
            <a:r>
              <a:rPr lang="ko-KR" altLang="en-US" sz="1400"/>
              <a:t> 안에 버튼 태그가 들어가면 문법 오류입니다</a:t>
            </a:r>
            <a:r>
              <a:rPr lang="en-US" altLang="ko-KR" sz="1400"/>
              <a:t>. a</a:t>
            </a:r>
            <a:r>
              <a:rPr lang="ko-KR" altLang="en-US" sz="1400"/>
              <a:t> 태그를 삭제해 주세요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55329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582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89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3F08CEE-6FB4-034D-793F-41C811B1B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59" y="836960"/>
            <a:ext cx="2814683" cy="1906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745FE3-DD9E-4FA5-D649-7E9EBABF6815}"/>
              </a:ext>
            </a:extLst>
          </p:cNvPr>
          <p:cNvSpPr txBox="1"/>
          <p:nvPr/>
        </p:nvSpPr>
        <p:spPr>
          <a:xfrm>
            <a:off x="3845437" y="836959"/>
            <a:ext cx="615745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1. </a:t>
            </a:r>
            <a:r>
              <a:rPr lang="ko-KR" altLang="en-US" sz="1400" dirty="0" err="1"/>
              <a:t>창닫기</a:t>
            </a:r>
            <a:r>
              <a:rPr lang="ko-KR" altLang="en-US" sz="1400" dirty="0"/>
              <a:t> 버튼 포커스에서 </a:t>
            </a:r>
            <a:r>
              <a:rPr lang="ko-KR" altLang="en-US" sz="1400" dirty="0" err="1"/>
              <a:t>탭키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눌렀을경우</a:t>
            </a:r>
            <a:r>
              <a:rPr lang="ko-KR" altLang="en-US" sz="1400" dirty="0"/>
              <a:t> 다시 레이어로 포커스 이동</a:t>
            </a:r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 err="1"/>
              <a:t>토글</a:t>
            </a:r>
            <a:r>
              <a:rPr lang="ko-KR" altLang="en-US" sz="1400" dirty="0"/>
              <a:t> 버튼은 기본 </a:t>
            </a:r>
            <a:r>
              <a:rPr lang="en-US" altLang="ko-KR" sz="1400" dirty="0"/>
              <a:t>title=“</a:t>
            </a:r>
            <a:r>
              <a:rPr lang="ko-KR" altLang="en-US" sz="1400" dirty="0"/>
              <a:t>도움말 닫힘</a:t>
            </a:r>
            <a:r>
              <a:rPr lang="en-US" altLang="ko-KR" sz="1400" dirty="0"/>
              <a:t>” </a:t>
            </a:r>
            <a:r>
              <a:rPr lang="ko-KR" altLang="en-US" sz="1400" dirty="0"/>
              <a:t>레이어 </a:t>
            </a:r>
            <a:r>
              <a:rPr lang="ko-KR" altLang="en-US" sz="1400" dirty="0" err="1"/>
              <a:t>오픈시</a:t>
            </a:r>
            <a:r>
              <a:rPr lang="ko-KR" altLang="en-US" sz="1400" dirty="0"/>
              <a:t> </a:t>
            </a:r>
            <a:r>
              <a:rPr lang="en-US" altLang="ko-KR" sz="1400" dirty="0"/>
              <a:t>title=“</a:t>
            </a:r>
            <a:r>
              <a:rPr lang="ko-KR" altLang="en-US" sz="1400" dirty="0"/>
              <a:t>도움말 열림</a:t>
            </a:r>
            <a:r>
              <a:rPr lang="en-US" altLang="ko-KR" sz="1400" dirty="0"/>
              <a:t>”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8CFF41-F1BF-5086-192B-1EC7B9349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59" y="3069676"/>
            <a:ext cx="3182962" cy="11289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ADC2FD-E608-6CFF-F9B5-18496A8C7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282" y="2611988"/>
            <a:ext cx="4277322" cy="1905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C6F5715-3BCB-6627-80C7-7E55ED08F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3282" y="1673583"/>
            <a:ext cx="4639322" cy="2095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A667498-6F68-44C6-7F1C-D46CFF550A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3282" y="1952030"/>
            <a:ext cx="4553585" cy="209579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2025DE3-8A66-E859-CB5C-67C0F2B86A1B}"/>
              </a:ext>
            </a:extLst>
          </p:cNvPr>
          <p:cNvCxnSpPr/>
          <p:nvPr/>
        </p:nvCxnSpPr>
        <p:spPr>
          <a:xfrm>
            <a:off x="540697" y="4529632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4D74ADB-2B7B-25D0-926A-21BDE93AEAA1}"/>
              </a:ext>
            </a:extLst>
          </p:cNvPr>
          <p:cNvSpPr txBox="1"/>
          <p:nvPr/>
        </p:nvSpPr>
        <p:spPr>
          <a:xfrm>
            <a:off x="4189850" y="3033489"/>
            <a:ext cx="3866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레이어에 </a:t>
            </a:r>
            <a:r>
              <a:rPr lang="en-US" altLang="ko-KR" sz="1400" dirty="0" err="1"/>
              <a:t>tabindex</a:t>
            </a:r>
            <a:r>
              <a:rPr lang="en-US" altLang="ko-KR" sz="1400" dirty="0"/>
              <a:t>=“0” </a:t>
            </a:r>
            <a:r>
              <a:rPr lang="ko-KR" altLang="en-US" sz="1400" dirty="0"/>
              <a:t>이 없다면</a:t>
            </a:r>
            <a:r>
              <a:rPr lang="en-US" altLang="ko-KR" sz="1400" dirty="0"/>
              <a:t>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3849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11613E-2065-A021-648C-90EA2DD07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/>
              <a:t>스마트맵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1805834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616B8B0-2911-4B63-A316-F67F44CDE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80" y="400048"/>
            <a:ext cx="909525" cy="46536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47260C-FFCA-438F-485A-F5C64F3BD6B4}"/>
              </a:ext>
            </a:extLst>
          </p:cNvPr>
          <p:cNvSpPr txBox="1"/>
          <p:nvPr/>
        </p:nvSpPr>
        <p:spPr>
          <a:xfrm>
            <a:off x="2139042" y="702128"/>
            <a:ext cx="57871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</a:t>
            </a:r>
            <a:r>
              <a:rPr lang="en-US" altLang="ko-KR" sz="1400" dirty="0"/>
              <a:t>button</a:t>
            </a:r>
            <a:r>
              <a:rPr lang="ko-KR" altLang="en-US" sz="1400" dirty="0"/>
              <a:t>에 </a:t>
            </a:r>
            <a:r>
              <a:rPr lang="en-US" altLang="ko-KR" sz="1400" dirty="0"/>
              <a:t>title</a:t>
            </a:r>
            <a:r>
              <a:rPr lang="ko-KR" altLang="en-US" sz="1400" dirty="0"/>
              <a:t>이 비워져 있습니다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각각 용도에 맞게 넣어주세요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예</a:t>
            </a:r>
            <a:r>
              <a:rPr lang="en-US" altLang="ko-KR" sz="1400" dirty="0"/>
              <a:t>)  title=“</a:t>
            </a:r>
            <a:r>
              <a:rPr lang="ko-KR" altLang="en-US" sz="1400" dirty="0"/>
              <a:t>위성영상 보기 비활성화</a:t>
            </a:r>
            <a:r>
              <a:rPr lang="en-US" altLang="ko-KR" sz="1400" dirty="0"/>
              <a:t>”</a:t>
            </a:r>
            <a:r>
              <a:rPr lang="ko-KR" altLang="en-US" sz="1400" dirty="0"/>
              <a:t>      </a:t>
            </a:r>
            <a:r>
              <a:rPr lang="en-US" altLang="ko-KR" sz="1400" dirty="0"/>
              <a:t>title=“</a:t>
            </a:r>
            <a:r>
              <a:rPr lang="ko-KR" altLang="en-US" sz="1400" dirty="0"/>
              <a:t>위성영상보기 활성화</a:t>
            </a:r>
            <a:r>
              <a:rPr lang="en-US" altLang="ko-KR" sz="1400" dirty="0"/>
              <a:t>”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4FA4CB-ED66-6701-661D-01F631F9F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177" y="2094780"/>
            <a:ext cx="704948" cy="5620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391A6E0-9DB2-31B1-C167-E0A97C263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219" y="2066200"/>
            <a:ext cx="704948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95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199B74-B9F2-3CD0-8EBB-9ECBB63D9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99" y="288323"/>
            <a:ext cx="2720836" cy="628135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72384E2-DDB6-D67D-3AAE-75A85C958AFD}"/>
              </a:ext>
            </a:extLst>
          </p:cNvPr>
          <p:cNvSpPr/>
          <p:nvPr/>
        </p:nvSpPr>
        <p:spPr>
          <a:xfrm>
            <a:off x="1420586" y="2612571"/>
            <a:ext cx="759278" cy="10123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B8DE783-DA74-9628-30CE-EB2E74A4A50B}"/>
              </a:ext>
            </a:extLst>
          </p:cNvPr>
          <p:cNvCxnSpPr/>
          <p:nvPr/>
        </p:nvCxnSpPr>
        <p:spPr>
          <a:xfrm flipH="1">
            <a:off x="2319688" y="3070459"/>
            <a:ext cx="1607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9BECA6-D6C4-EA26-2CE3-DC14E5008E69}"/>
              </a:ext>
            </a:extLst>
          </p:cNvPr>
          <p:cNvSpPr txBox="1"/>
          <p:nvPr/>
        </p:nvSpPr>
        <p:spPr>
          <a:xfrm>
            <a:off x="4256600" y="2010512"/>
            <a:ext cx="5527475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카카오맵이나 네이버맵 보니까</a:t>
            </a:r>
            <a:r>
              <a:rPr lang="en-US" altLang="ko-KR" sz="1400"/>
              <a:t>.. </a:t>
            </a:r>
            <a:r>
              <a:rPr lang="ko-KR" altLang="en-US" sz="1400"/>
              <a:t>마커에는 포커스 인식이 안되는데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그게 맞는거 같아요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773D549-EC52-7D97-2735-253F9E81C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600" y="2817929"/>
            <a:ext cx="4058216" cy="9526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6EE9F5-473A-3634-A364-90C149E78322}"/>
              </a:ext>
            </a:extLst>
          </p:cNvPr>
          <p:cNvSpPr txBox="1"/>
          <p:nvPr/>
        </p:nvSpPr>
        <p:spPr>
          <a:xfrm>
            <a:off x="4256600" y="3939101"/>
            <a:ext cx="2139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Tabindex</a:t>
            </a:r>
            <a:r>
              <a:rPr lang="ko-KR" altLang="en-US" sz="1400"/>
              <a:t> 를 지워주세요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298D7DD-731D-6FCB-2E4B-CB3BD4EB025D}"/>
              </a:ext>
            </a:extLst>
          </p:cNvPr>
          <p:cNvCxnSpPr/>
          <p:nvPr/>
        </p:nvCxnSpPr>
        <p:spPr>
          <a:xfrm>
            <a:off x="6208295" y="3294245"/>
            <a:ext cx="89514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7723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0168F86-8AC4-F951-E765-3654D6D2A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30" y="423125"/>
            <a:ext cx="4382112" cy="8192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1C5D63-C9E8-363F-459B-4EAC778F1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30" y="1467459"/>
            <a:ext cx="6182588" cy="1000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488027-F10A-98AD-B43F-6600E7852E34}"/>
              </a:ext>
            </a:extLst>
          </p:cNvPr>
          <p:cNvSpPr txBox="1"/>
          <p:nvPr/>
        </p:nvSpPr>
        <p:spPr>
          <a:xfrm>
            <a:off x="753530" y="2586804"/>
            <a:ext cx="6982681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Ul</a:t>
            </a:r>
            <a:r>
              <a:rPr lang="ko-KR" altLang="en-US" sz="1400"/>
              <a:t> 및에 </a:t>
            </a:r>
            <a:r>
              <a:rPr lang="en-US" altLang="ko-KR" sz="1400"/>
              <a:t>div </a:t>
            </a:r>
            <a:r>
              <a:rPr lang="ko-KR" altLang="en-US" sz="1400"/>
              <a:t>가 바로 오면 문법 오류입니다</a:t>
            </a:r>
            <a:r>
              <a:rPr lang="en-US" altLang="ko-KR" sz="1400"/>
              <a:t>. Swiper-wrappe</a:t>
            </a:r>
            <a:r>
              <a:rPr lang="ko-KR" altLang="en-US" sz="1400"/>
              <a:t>가 </a:t>
            </a:r>
            <a:r>
              <a:rPr lang="en-US" altLang="ko-KR" sz="1400"/>
              <a:t>ul </a:t>
            </a:r>
            <a:r>
              <a:rPr lang="ko-KR" altLang="en-US" sz="1400"/>
              <a:t>위로 올라와야합니다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68ADEF-E10E-50E5-E4DE-6138E89D3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52" y="4024714"/>
            <a:ext cx="3848637" cy="2410161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36FCF4F-AD5A-F57D-F9AE-FC60A0CE484C}"/>
              </a:ext>
            </a:extLst>
          </p:cNvPr>
          <p:cNvCxnSpPr/>
          <p:nvPr/>
        </p:nvCxnSpPr>
        <p:spPr>
          <a:xfrm>
            <a:off x="540697" y="3412671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E93EF2-33F4-78F1-A9F6-059473D65FF6}"/>
              </a:ext>
            </a:extLst>
          </p:cNvPr>
          <p:cNvSpPr txBox="1"/>
          <p:nvPr/>
        </p:nvSpPr>
        <p:spPr>
          <a:xfrm>
            <a:off x="4744224" y="4264121"/>
            <a:ext cx="3089307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지도 이미지들에 </a:t>
            </a:r>
            <a:r>
              <a:rPr lang="en-US" altLang="ko-KR" sz="1400"/>
              <a:t>alt=“” </a:t>
            </a:r>
            <a:r>
              <a:rPr lang="ko-KR" altLang="en-US" sz="1400"/>
              <a:t>가 없습니다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75571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D19FB1-AC4D-5DF8-D2D1-38282C131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81" y="204839"/>
            <a:ext cx="3715268" cy="6858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DC4953-A6B2-EA96-A33F-9BEFE8CEA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40" y="932106"/>
            <a:ext cx="5449060" cy="1991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B4852B-2B06-9878-F78E-40133595FC32}"/>
              </a:ext>
            </a:extLst>
          </p:cNvPr>
          <p:cNvSpPr txBox="1"/>
          <p:nvPr/>
        </p:nvSpPr>
        <p:spPr>
          <a:xfrm>
            <a:off x="646940" y="3055115"/>
            <a:ext cx="6982681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Ul</a:t>
            </a:r>
            <a:r>
              <a:rPr lang="ko-KR" altLang="en-US" sz="1400"/>
              <a:t> 및에 </a:t>
            </a:r>
            <a:r>
              <a:rPr lang="en-US" altLang="ko-KR" sz="1400"/>
              <a:t>div </a:t>
            </a:r>
            <a:r>
              <a:rPr lang="ko-KR" altLang="en-US" sz="1400"/>
              <a:t>가 바로 오면 문법 오류입니다</a:t>
            </a:r>
            <a:r>
              <a:rPr lang="en-US" altLang="ko-KR" sz="1400"/>
              <a:t>. Swiper-wrappe</a:t>
            </a:r>
            <a:r>
              <a:rPr lang="ko-KR" altLang="en-US" sz="1400"/>
              <a:t>가 </a:t>
            </a:r>
            <a:r>
              <a:rPr lang="en-US" altLang="ko-KR" sz="1400"/>
              <a:t>ul </a:t>
            </a:r>
            <a:r>
              <a:rPr lang="ko-KR" altLang="en-US" sz="1400"/>
              <a:t>위로 올라와야합니다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22469C-BA96-3921-CE04-66691BD0E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40" y="4009261"/>
            <a:ext cx="1819529" cy="11907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1AF342-F532-0964-26B5-8C7C7758F735}"/>
              </a:ext>
            </a:extLst>
          </p:cNvPr>
          <p:cNvSpPr txBox="1"/>
          <p:nvPr/>
        </p:nvSpPr>
        <p:spPr>
          <a:xfrm>
            <a:off x="2717947" y="3951810"/>
            <a:ext cx="3831498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Section </a:t>
            </a:r>
            <a:r>
              <a:rPr lang="ko-KR" altLang="en-US" sz="1400"/>
              <a:t>밑에 </a:t>
            </a:r>
            <a:r>
              <a:rPr lang="en-US" altLang="ko-KR" sz="1400"/>
              <a:t>h1~h6 </a:t>
            </a:r>
            <a:r>
              <a:rPr lang="ko-KR" altLang="en-US" sz="1400"/>
              <a:t>태그가 존재해야 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각 섹션 밑에 활성화 된 탭을 넣어주세요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예</a:t>
            </a:r>
            <a:r>
              <a:rPr lang="en-US" altLang="ko-KR" sz="1400"/>
              <a:t>) &lt;h4 class=“invisible”&gt;</a:t>
            </a:r>
            <a:r>
              <a:rPr lang="ko-KR" altLang="en-US" sz="1400"/>
              <a:t>주차장</a:t>
            </a:r>
            <a:r>
              <a:rPr lang="en-US" altLang="ko-KR" sz="1400"/>
              <a:t>&lt;h4&gt;</a:t>
            </a:r>
            <a:endParaRPr lang="ko-KR" altLang="en-US" sz="140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7C27006-E928-2BBE-7BD2-DFF69A359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5738" y="3879350"/>
            <a:ext cx="4639322" cy="666843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F2647A4-A8A8-2458-67DD-D395B4139724}"/>
              </a:ext>
            </a:extLst>
          </p:cNvPr>
          <p:cNvCxnSpPr>
            <a:cxnSpLocks/>
          </p:cNvCxnSpPr>
          <p:nvPr/>
        </p:nvCxnSpPr>
        <p:spPr>
          <a:xfrm>
            <a:off x="7837714" y="4623500"/>
            <a:ext cx="0" cy="43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8F817A-4176-4ECF-4335-3994462E502B}"/>
              </a:ext>
            </a:extLst>
          </p:cNvPr>
          <p:cNvSpPr txBox="1"/>
          <p:nvPr/>
        </p:nvSpPr>
        <p:spPr>
          <a:xfrm>
            <a:off x="6800923" y="5139164"/>
            <a:ext cx="2763898" cy="1216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/>
              <a:t>&lt;section&gt;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    &lt;h4  class=“invisible”&gt;</a:t>
            </a:r>
            <a:r>
              <a:rPr lang="ko-KR" altLang="en-US" sz="1000"/>
              <a:t>활성화된 탭</a:t>
            </a:r>
            <a:r>
              <a:rPr lang="en-US" altLang="ko-KR" sz="1000"/>
              <a:t>&lt;/h4&gt;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    &lt;nav id=“mapPl…”&gt;…&lt;/nav&gt;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    &lt;div&gt;…&lt;/div&gt;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&lt;/section&gt;</a:t>
            </a:r>
            <a:endParaRPr lang="ko-KR" altLang="en-US" sz="100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82EACAD-B273-73A2-1F01-3F6A9415E018}"/>
              </a:ext>
            </a:extLst>
          </p:cNvPr>
          <p:cNvCxnSpPr>
            <a:cxnSpLocks/>
          </p:cNvCxnSpPr>
          <p:nvPr/>
        </p:nvCxnSpPr>
        <p:spPr>
          <a:xfrm flipH="1" flipV="1">
            <a:off x="8458200" y="4302579"/>
            <a:ext cx="496670" cy="73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8AAB798-891C-28FB-3D46-0A1CA15FB04D}"/>
              </a:ext>
            </a:extLst>
          </p:cNvPr>
          <p:cNvSpPr txBox="1"/>
          <p:nvPr/>
        </p:nvSpPr>
        <p:spPr>
          <a:xfrm>
            <a:off x="8954870" y="4229350"/>
            <a:ext cx="800219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/>
              <a:t>Div</a:t>
            </a:r>
            <a:r>
              <a:rPr lang="ko-KR" altLang="en-US" sz="1000"/>
              <a:t>로 교체</a:t>
            </a:r>
          </a:p>
        </p:txBody>
      </p:sp>
    </p:spTree>
    <p:extLst>
      <p:ext uri="{BB962C8B-B14F-4D97-AF65-F5344CB8AC3E}">
        <p14:creationId xmlns:p14="http://schemas.microsoft.com/office/powerpoint/2010/main" val="223767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516C5-8E07-D6F9-601C-D4453DE949D7}"/>
              </a:ext>
            </a:extLst>
          </p:cNvPr>
          <p:cNvSpPr txBox="1"/>
          <p:nvPr/>
        </p:nvSpPr>
        <p:spPr>
          <a:xfrm>
            <a:off x="1046878" y="699406"/>
            <a:ext cx="397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한 화면에 </a:t>
            </a:r>
            <a:r>
              <a:rPr lang="en-US" altLang="ko-KR" sz="1400" b="0" i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lang="ko-KR" altLang="en-US" sz="1400" b="0" i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값이 중복 사용되어 있습니다</a:t>
            </a:r>
            <a:r>
              <a:rPr lang="en-US" altLang="ko-KR" sz="1400" b="0" i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8918A5-9FBE-091E-7B04-31A4EF67F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799" y="1369537"/>
            <a:ext cx="3210373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270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0E402E-C9C9-9C98-18A2-12C67C0AA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81" y="508710"/>
            <a:ext cx="3848637" cy="28197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3A1E66-45BD-7422-9CAC-F687908BC16C}"/>
              </a:ext>
            </a:extLst>
          </p:cNvPr>
          <p:cNvSpPr txBox="1"/>
          <p:nvPr/>
        </p:nvSpPr>
        <p:spPr>
          <a:xfrm>
            <a:off x="5088200" y="1164771"/>
            <a:ext cx="6368218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Li</a:t>
            </a:r>
            <a:r>
              <a:rPr lang="ko-KR" altLang="en-US" sz="1400"/>
              <a:t> </a:t>
            </a:r>
            <a:r>
              <a:rPr lang="en-US" altLang="ko-KR" sz="1400"/>
              <a:t>tag</a:t>
            </a:r>
            <a:r>
              <a:rPr lang="ko-KR" altLang="en-US" sz="1400"/>
              <a:t>에 클릭 이벤트가 있으니 </a:t>
            </a:r>
            <a:r>
              <a:rPr lang="en-US" altLang="ko-KR" sz="1400"/>
              <a:t>role=“button” </a:t>
            </a:r>
            <a:r>
              <a:rPr lang="ko-KR" altLang="en-US" sz="1400"/>
              <a:t>과</a:t>
            </a:r>
            <a:r>
              <a:rPr lang="en-US" altLang="ko-KR" sz="1400"/>
              <a:t> </a:t>
            </a:r>
            <a:r>
              <a:rPr lang="ko-KR" altLang="en-US" sz="1400"/>
              <a:t>포커스를 위해 </a:t>
            </a:r>
            <a:r>
              <a:rPr lang="en-US" altLang="ko-KR" sz="1400"/>
              <a:t>tabindex=“0”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넣어주세요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5F76477-4EF1-689A-410B-B576DD7908A0}"/>
              </a:ext>
            </a:extLst>
          </p:cNvPr>
          <p:cNvCxnSpPr/>
          <p:nvPr/>
        </p:nvCxnSpPr>
        <p:spPr>
          <a:xfrm flipH="1">
            <a:off x="3388179" y="1575707"/>
            <a:ext cx="1469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EAE718-2A3D-199B-2B62-BB353DF73CFA}"/>
              </a:ext>
            </a:extLst>
          </p:cNvPr>
          <p:cNvSpPr txBox="1"/>
          <p:nvPr/>
        </p:nvSpPr>
        <p:spPr>
          <a:xfrm>
            <a:off x="5018469" y="1840793"/>
            <a:ext cx="2074607" cy="755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/>
              <a:t>&lt;li </a:t>
            </a:r>
            <a:r>
              <a:rPr lang="en-US" altLang="ko-KR" sz="1000">
                <a:solidFill>
                  <a:srgbClr val="FF0000"/>
                </a:solidFill>
              </a:rPr>
              <a:t>role=“button” tabindex=“0”</a:t>
            </a:r>
            <a:r>
              <a:rPr lang="en-US" altLang="ko-KR" sz="100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    ……….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&lt;/li&gt;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4159643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004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1DB7DC-2524-878C-6055-C314730C7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91" y="1176869"/>
            <a:ext cx="1438476" cy="2152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0F5EDF-4471-E742-288F-8349941F1971}"/>
              </a:ext>
            </a:extLst>
          </p:cNvPr>
          <p:cNvSpPr txBox="1"/>
          <p:nvPr/>
        </p:nvSpPr>
        <p:spPr>
          <a:xfrm>
            <a:off x="522514" y="416379"/>
            <a:ext cx="345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tag</a:t>
            </a:r>
            <a:r>
              <a:rPr lang="ko-KR" altLang="en-US" dirty="0"/>
              <a:t>에서 </a:t>
            </a:r>
            <a:r>
              <a:rPr lang="en-US" altLang="ko-KR" dirty="0" err="1"/>
              <a:t>href</a:t>
            </a:r>
            <a:r>
              <a:rPr lang="ko-KR" altLang="en-US" dirty="0"/>
              <a:t> 속성이 </a:t>
            </a:r>
            <a:r>
              <a:rPr lang="ko-KR" altLang="en-US" dirty="0" err="1"/>
              <a:t>없는경우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9DB075-B819-12E3-154B-208B2E3C50BC}"/>
              </a:ext>
            </a:extLst>
          </p:cNvPr>
          <p:cNvCxnSpPr/>
          <p:nvPr/>
        </p:nvCxnSpPr>
        <p:spPr>
          <a:xfrm flipH="1">
            <a:off x="1311729" y="2139042"/>
            <a:ext cx="830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89022F-A46A-DCE5-9D8E-2E64F417E330}"/>
              </a:ext>
            </a:extLst>
          </p:cNvPr>
          <p:cNvSpPr txBox="1"/>
          <p:nvPr/>
        </p:nvSpPr>
        <p:spPr>
          <a:xfrm>
            <a:off x="2332264" y="1985153"/>
            <a:ext cx="41024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&lt;a role="button"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tabindex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="0"&gt;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테스트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&lt;/a&gt;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위와 같이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role,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tabindex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를 넣어주세요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2136E4-69D5-7845-625F-047527F9E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91" y="3876488"/>
            <a:ext cx="6054028" cy="26831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DAAD55-F322-9619-6A17-77C38A326F99}"/>
              </a:ext>
            </a:extLst>
          </p:cNvPr>
          <p:cNvSpPr txBox="1"/>
          <p:nvPr/>
        </p:nvSpPr>
        <p:spPr>
          <a:xfrm>
            <a:off x="5708407" y="4747990"/>
            <a:ext cx="444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A</a:t>
            </a:r>
            <a:r>
              <a:rPr lang="ko-KR" altLang="en-US" sz="1400"/>
              <a:t> 태그에 </a:t>
            </a:r>
            <a:r>
              <a:rPr lang="en-US" altLang="ko-KR" sz="1400"/>
              <a:t>href</a:t>
            </a:r>
            <a:r>
              <a:rPr lang="ko-KR" altLang="en-US" sz="1400"/>
              <a:t>가 없으면 기본적으로 문법 오류입니다</a:t>
            </a:r>
            <a:r>
              <a:rPr lang="en-US" altLang="ko-KR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971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B87B38-914A-AF09-2979-FBCFBEC26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49" y="1060568"/>
            <a:ext cx="666843" cy="15527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B64D49-03C1-FD57-23AA-6AB09AB4E926}"/>
              </a:ext>
            </a:extLst>
          </p:cNvPr>
          <p:cNvSpPr txBox="1"/>
          <p:nvPr/>
        </p:nvSpPr>
        <p:spPr>
          <a:xfrm>
            <a:off x="522514" y="41637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토글 버튼 공통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BBB04D-B1F4-9897-438E-CF4D31ED8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262" y="1085061"/>
            <a:ext cx="3705742" cy="53347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AFC1004-E74B-FDC8-168D-0578EB05BB83}"/>
              </a:ext>
            </a:extLst>
          </p:cNvPr>
          <p:cNvCxnSpPr>
            <a:cxnSpLocks/>
          </p:cNvCxnSpPr>
          <p:nvPr/>
        </p:nvCxnSpPr>
        <p:spPr>
          <a:xfrm>
            <a:off x="1389097" y="1273629"/>
            <a:ext cx="586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23E2DF60-61AF-7B31-E572-E62549897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60568"/>
            <a:ext cx="562053" cy="154326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2F30C3D-A490-75FA-3F22-A95E3B7C5E61}"/>
              </a:ext>
            </a:extLst>
          </p:cNvPr>
          <p:cNvCxnSpPr>
            <a:cxnSpLocks/>
          </p:cNvCxnSpPr>
          <p:nvPr/>
        </p:nvCxnSpPr>
        <p:spPr>
          <a:xfrm>
            <a:off x="6777525" y="1249137"/>
            <a:ext cx="586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C1D92A-B3A5-EF71-9CD6-88B7845310D2}"/>
              </a:ext>
            </a:extLst>
          </p:cNvPr>
          <p:cNvSpPr txBox="1"/>
          <p:nvPr/>
        </p:nvSpPr>
        <p:spPr>
          <a:xfrm>
            <a:off x="2032908" y="1832200"/>
            <a:ext cx="2917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버튼에 </a:t>
            </a:r>
            <a:r>
              <a:rPr lang="en-US" altLang="ko-KR" sz="1400"/>
              <a:t>title=“</a:t>
            </a:r>
            <a:r>
              <a:rPr lang="ko-KR" altLang="en-US" sz="1400"/>
              <a:t>위성지도 보기</a:t>
            </a:r>
            <a:r>
              <a:rPr lang="en-US" altLang="ko-KR" sz="1400"/>
              <a:t>” </a:t>
            </a:r>
            <a:r>
              <a:rPr lang="ko-KR" altLang="en-US" sz="1400"/>
              <a:t>추가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EFAD91-74F4-B125-B719-F16AF5D4B72B}"/>
              </a:ext>
            </a:extLst>
          </p:cNvPr>
          <p:cNvSpPr txBox="1"/>
          <p:nvPr/>
        </p:nvSpPr>
        <p:spPr>
          <a:xfrm>
            <a:off x="7551966" y="1095248"/>
            <a:ext cx="3159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버튼에 </a:t>
            </a:r>
            <a:r>
              <a:rPr lang="en-US" altLang="ko-KR" sz="1400"/>
              <a:t>title=“</a:t>
            </a:r>
            <a:r>
              <a:rPr lang="ko-KR" altLang="en-US" sz="1400"/>
              <a:t>일반지도 보기</a:t>
            </a:r>
            <a:r>
              <a:rPr lang="en-US" altLang="ko-KR" sz="1400"/>
              <a:t>” </a:t>
            </a:r>
            <a:r>
              <a:rPr lang="ko-KR" altLang="en-US" sz="1400"/>
              <a:t>로 변경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63A42C-F17E-DD23-784E-6EE558F03265}"/>
              </a:ext>
            </a:extLst>
          </p:cNvPr>
          <p:cNvSpPr txBox="1"/>
          <p:nvPr/>
        </p:nvSpPr>
        <p:spPr>
          <a:xfrm>
            <a:off x="7560969" y="6027183"/>
            <a:ext cx="2988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활성화 된 메뉴에 넣어주세요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72E16F8-F41F-727F-732A-E1D6CCD46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159" y="5502116"/>
            <a:ext cx="2819794" cy="49536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446DE15-8955-54DD-6FFB-05F022DE36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3282" y="5502116"/>
            <a:ext cx="7106642" cy="295316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80D59C8-1CA5-EC1E-9EF8-E78FE19C29CE}"/>
              </a:ext>
            </a:extLst>
          </p:cNvPr>
          <p:cNvCxnSpPr/>
          <p:nvPr/>
        </p:nvCxnSpPr>
        <p:spPr>
          <a:xfrm>
            <a:off x="7706603" y="5883013"/>
            <a:ext cx="284268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9ED434A-86E3-719D-1DCB-E1F5C7E1CE0C}"/>
              </a:ext>
            </a:extLst>
          </p:cNvPr>
          <p:cNvSpPr txBox="1"/>
          <p:nvPr/>
        </p:nvSpPr>
        <p:spPr>
          <a:xfrm>
            <a:off x="522514" y="4686621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탭 메뉴 버튼 공통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B90284-3F0A-963A-DA69-E98234639104}"/>
              </a:ext>
            </a:extLst>
          </p:cNvPr>
          <p:cNvSpPr txBox="1"/>
          <p:nvPr/>
        </p:nvSpPr>
        <p:spPr>
          <a:xfrm>
            <a:off x="602749" y="2972098"/>
            <a:ext cx="8820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이게 정석인데</a:t>
            </a:r>
            <a:r>
              <a:rPr lang="en-US" altLang="ko-KR" sz="1400"/>
              <a:t>, </a:t>
            </a:r>
            <a:r>
              <a:rPr lang="ko-KR" altLang="en-US" sz="1400"/>
              <a:t>모든 토글 </a:t>
            </a:r>
            <a:r>
              <a:rPr lang="en-US" altLang="ko-KR" sz="1400"/>
              <a:t>title</a:t>
            </a:r>
            <a:r>
              <a:rPr lang="ko-KR" altLang="en-US" sz="1400"/>
              <a:t>을 다 다르게 하기 힘드니</a:t>
            </a:r>
            <a:r>
              <a:rPr lang="en-US" altLang="ko-KR" sz="1400"/>
              <a:t>, </a:t>
            </a:r>
            <a:r>
              <a:rPr lang="ko-KR" altLang="en-US" sz="1400"/>
              <a:t>활성</a:t>
            </a:r>
            <a:r>
              <a:rPr lang="en-US" altLang="ko-KR" sz="1400"/>
              <a:t>/</a:t>
            </a:r>
            <a:r>
              <a:rPr lang="ko-KR" altLang="en-US" sz="1400"/>
              <a:t>비활성으로 이름을 바꾸는게 나을수도 있어요</a:t>
            </a:r>
            <a:r>
              <a:rPr lang="en-US" altLang="ko-KR" sz="1400"/>
              <a:t>.</a:t>
            </a:r>
            <a:endParaRPr lang="ko-KR" altLang="en-US" sz="140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C4D42EE-8655-07DB-C964-A9417C774790}"/>
              </a:ext>
            </a:extLst>
          </p:cNvPr>
          <p:cNvCxnSpPr/>
          <p:nvPr/>
        </p:nvCxnSpPr>
        <p:spPr>
          <a:xfrm>
            <a:off x="540697" y="3770354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32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CA51E01-AFFF-99F6-6E00-9495006C9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56" y="983796"/>
            <a:ext cx="2796326" cy="48904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E9FD64-9DF9-0155-D5E4-EDA9CEF69D02}"/>
              </a:ext>
            </a:extLst>
          </p:cNvPr>
          <p:cNvSpPr txBox="1"/>
          <p:nvPr/>
        </p:nvSpPr>
        <p:spPr>
          <a:xfrm>
            <a:off x="522514" y="41637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포커스 이동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EA2CAC-EA94-2903-2DC7-B46515C0A55C}"/>
              </a:ext>
            </a:extLst>
          </p:cNvPr>
          <p:cNvCxnSpPr/>
          <p:nvPr/>
        </p:nvCxnSpPr>
        <p:spPr>
          <a:xfrm>
            <a:off x="4384221" y="1102179"/>
            <a:ext cx="0" cy="131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B4465D6-AA6E-2948-5C29-A5C18F0B69F0}"/>
              </a:ext>
            </a:extLst>
          </p:cNvPr>
          <p:cNvCxnSpPr/>
          <p:nvPr/>
        </p:nvCxnSpPr>
        <p:spPr>
          <a:xfrm>
            <a:off x="4433207" y="2669721"/>
            <a:ext cx="1662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716E1D6-01A4-D972-58FF-8AF980C44058}"/>
              </a:ext>
            </a:extLst>
          </p:cNvPr>
          <p:cNvSpPr txBox="1"/>
          <p:nvPr/>
        </p:nvSpPr>
        <p:spPr>
          <a:xfrm>
            <a:off x="4212071" y="2947605"/>
            <a:ext cx="69461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포커스가 논리적인 순서</a:t>
            </a:r>
            <a:r>
              <a:rPr lang="en-US" altLang="ko-KR" sz="1400"/>
              <a:t>(</a:t>
            </a:r>
            <a:r>
              <a:rPr lang="ko-KR" altLang="en-US" sz="1400"/>
              <a:t>위에서 아래 좌에서 우</a:t>
            </a:r>
            <a:r>
              <a:rPr lang="en-US" altLang="ko-KR" sz="1400"/>
              <a:t>)</a:t>
            </a:r>
            <a:r>
              <a:rPr lang="ko-KR" altLang="en-US" sz="1400"/>
              <a:t>로 이동하도록 해주세요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ko-KR" altLang="en-US" sz="1400"/>
              <a:t>포커스가 사라리지지 않도록 해주세요</a:t>
            </a:r>
            <a:r>
              <a:rPr lang="en-US" altLang="ko-KR" sz="1400"/>
              <a:t>.(</a:t>
            </a:r>
            <a:r>
              <a:rPr lang="ko-KR" altLang="en-US" sz="1400"/>
              <a:t>버튼 눌러서 팝업이 뜨면 포커스도 같이 이동</a:t>
            </a:r>
            <a:r>
              <a:rPr lang="en-US" altLang="ko-KR" sz="1400"/>
              <a:t>)</a:t>
            </a:r>
            <a:endParaRPr lang="ko-KR" altLang="en-US" sz="14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0DBC35B-4320-477C-52CB-4BFA3E2D5E10}"/>
              </a:ext>
            </a:extLst>
          </p:cNvPr>
          <p:cNvCxnSpPr/>
          <p:nvPr/>
        </p:nvCxnSpPr>
        <p:spPr>
          <a:xfrm flipH="1" flipV="1">
            <a:off x="2367643" y="3845379"/>
            <a:ext cx="1632857" cy="62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0E79174-F09E-E0D4-E078-B82B9C24B5D8}"/>
              </a:ext>
            </a:extLst>
          </p:cNvPr>
          <p:cNvSpPr txBox="1"/>
          <p:nvPr/>
        </p:nvSpPr>
        <p:spPr>
          <a:xfrm>
            <a:off x="4130428" y="4311975"/>
            <a:ext cx="4352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클릭과 포커스 가능하도록 </a:t>
            </a:r>
            <a:r>
              <a:rPr lang="en-US" altLang="ko-KR" sz="1400"/>
              <a:t>clickable: true; </a:t>
            </a:r>
            <a:r>
              <a:rPr lang="ko-KR" altLang="en-US" sz="1400"/>
              <a:t>옵션 추가</a:t>
            </a:r>
          </a:p>
        </p:txBody>
      </p:sp>
    </p:spTree>
    <p:extLst>
      <p:ext uri="{BB962C8B-B14F-4D97-AF65-F5344CB8AC3E}">
        <p14:creationId xmlns:p14="http://schemas.microsoft.com/office/powerpoint/2010/main" val="21081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3C2CDDB-260A-9325-3662-332E7EBD6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01" y="671430"/>
            <a:ext cx="6020640" cy="1171739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6945826-7BD3-1D5C-2A54-203EBE1ED99C}"/>
              </a:ext>
            </a:extLst>
          </p:cNvPr>
          <p:cNvCxnSpPr/>
          <p:nvPr/>
        </p:nvCxnSpPr>
        <p:spPr>
          <a:xfrm flipV="1">
            <a:off x="1200150" y="1510393"/>
            <a:ext cx="0" cy="94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4142DB-A81C-C3C7-966E-9C0FE7E385DE}"/>
              </a:ext>
            </a:extLst>
          </p:cNvPr>
          <p:cNvSpPr txBox="1"/>
          <p:nvPr/>
        </p:nvSpPr>
        <p:spPr>
          <a:xfrm>
            <a:off x="1200150" y="2230083"/>
            <a:ext cx="5466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Main </a:t>
            </a:r>
            <a:r>
              <a:rPr lang="ko-KR" altLang="en-US" sz="1400"/>
              <a:t>태그 </a:t>
            </a:r>
            <a:r>
              <a:rPr lang="en-US" altLang="ko-KR" sz="1400"/>
              <a:t>div </a:t>
            </a:r>
            <a:r>
              <a:rPr lang="ko-KR" altLang="en-US" sz="1400"/>
              <a:t>로 변경해주세요</a:t>
            </a:r>
            <a:r>
              <a:rPr lang="en-US" altLang="ko-KR" sz="1400"/>
              <a:t>. ( li </a:t>
            </a:r>
            <a:r>
              <a:rPr lang="ko-KR" altLang="en-US" sz="1400"/>
              <a:t>하위로 오면 문법 오류입니다</a:t>
            </a:r>
            <a:r>
              <a:rPr lang="en-US" altLang="ko-KR" sz="1400"/>
              <a:t>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646700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8F6969-679A-EAEE-4D19-BE871AC11923}"/>
              </a:ext>
            </a:extLst>
          </p:cNvPr>
          <p:cNvSpPr txBox="1"/>
          <p:nvPr/>
        </p:nvSpPr>
        <p:spPr>
          <a:xfrm>
            <a:off x="522514" y="41637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체크 리스트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D54A7-4AA9-6A03-F2DA-0E08A8E3ACC1}"/>
              </a:ext>
            </a:extLst>
          </p:cNvPr>
          <p:cNvSpPr txBox="1"/>
          <p:nvPr/>
        </p:nvSpPr>
        <p:spPr>
          <a:xfrm>
            <a:off x="522514" y="1012372"/>
            <a:ext cx="7071167" cy="5596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텍스트 아닌 콘텐츠에는 대체 텍스트를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동영상 음성 등 멀티미디어 콘텐츠를 이해할 수 있도록 자막</a:t>
            </a:r>
            <a:r>
              <a:rPr lang="en-US" altLang="ko-KR" sz="1200"/>
              <a:t>, </a:t>
            </a:r>
            <a:r>
              <a:rPr lang="ko-KR" altLang="en-US" sz="1200"/>
              <a:t>대본 또는 수화를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콘텐츠</a:t>
            </a:r>
            <a:r>
              <a:rPr lang="en-US" altLang="ko-KR" sz="1200"/>
              <a:t>(</a:t>
            </a:r>
            <a:r>
              <a:rPr lang="ko-KR" altLang="en-US" sz="1200"/>
              <a:t>그래프</a:t>
            </a:r>
            <a:r>
              <a:rPr lang="en-US" altLang="ko-KR" sz="1200"/>
              <a:t>, </a:t>
            </a:r>
            <a:r>
              <a:rPr lang="ko-KR" altLang="en-US" sz="1200"/>
              <a:t>차트</a:t>
            </a:r>
            <a:r>
              <a:rPr lang="en-US" altLang="ko-KR" sz="1200"/>
              <a:t>, </a:t>
            </a:r>
            <a:r>
              <a:rPr lang="ko-KR" altLang="en-US" sz="1200"/>
              <a:t>지도</a:t>
            </a:r>
            <a:r>
              <a:rPr lang="en-US" altLang="ko-KR" sz="1200"/>
              <a:t>, </a:t>
            </a:r>
            <a:r>
              <a:rPr lang="ko-KR" altLang="en-US" sz="1200"/>
              <a:t>필수 입력항목 등</a:t>
            </a:r>
            <a:r>
              <a:rPr lang="en-US" altLang="ko-KR" sz="1200"/>
              <a:t>)</a:t>
            </a:r>
            <a:r>
              <a:rPr lang="ko-KR" altLang="en-US" sz="1200"/>
              <a:t>는 색에 관계없이 인식할 수 있도록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지시사항은 모양</a:t>
            </a:r>
            <a:r>
              <a:rPr lang="en-US" altLang="ko-KR" sz="1200"/>
              <a:t>, </a:t>
            </a:r>
            <a:r>
              <a:rPr lang="ko-KR" altLang="en-US" sz="1200"/>
              <a:t>크기</a:t>
            </a:r>
            <a:r>
              <a:rPr lang="en-US" altLang="ko-KR" sz="1200"/>
              <a:t>, </a:t>
            </a:r>
            <a:r>
              <a:rPr lang="ko-KR" altLang="en-US" sz="1200"/>
              <a:t>위치</a:t>
            </a:r>
            <a:r>
              <a:rPr lang="en-US" altLang="ko-KR" sz="1200"/>
              <a:t>, </a:t>
            </a:r>
            <a:r>
              <a:rPr lang="ko-KR" altLang="en-US" sz="1200"/>
              <a:t>방향</a:t>
            </a:r>
            <a:r>
              <a:rPr lang="en-US" altLang="ko-KR" sz="1200"/>
              <a:t>, </a:t>
            </a:r>
            <a:r>
              <a:rPr lang="ko-KR" altLang="en-US" sz="1200"/>
              <a:t>색</a:t>
            </a:r>
            <a:r>
              <a:rPr lang="en-US" altLang="ko-KR" sz="1200"/>
              <a:t>, </a:t>
            </a:r>
            <a:r>
              <a:rPr lang="ko-KR" altLang="en-US" sz="1200"/>
              <a:t>소리 등에 관계없이 인실될 수 있도록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텍스트 콘텐츠와 배경 간의 명도 대비는 </a:t>
            </a:r>
            <a:r>
              <a:rPr lang="en-US" altLang="ko-KR" sz="1200"/>
              <a:t>4.5:1 </a:t>
            </a:r>
            <a:r>
              <a:rPr lang="ko-KR" altLang="en-US" sz="1200"/>
              <a:t>이상을 만족하는가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/>
              <a:t>3</a:t>
            </a:r>
            <a:r>
              <a:rPr lang="ko-KR" altLang="en-US" sz="1200"/>
              <a:t>초 이상 자동으로 소리가 재생되는 콘텐츠를 제공하지 않는가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이웃한 콘텐츠가 여백</a:t>
            </a:r>
            <a:r>
              <a:rPr lang="en-US" altLang="ko-KR" sz="1200"/>
              <a:t>, </a:t>
            </a:r>
            <a:r>
              <a:rPr lang="ko-KR" altLang="en-US" sz="1200"/>
              <a:t>테두리</a:t>
            </a:r>
            <a:r>
              <a:rPr lang="en-US" altLang="ko-KR" sz="1200"/>
              <a:t>, </a:t>
            </a:r>
            <a:r>
              <a:rPr lang="ko-KR" altLang="en-US" sz="1200"/>
              <a:t>구분선</a:t>
            </a:r>
            <a:r>
              <a:rPr lang="en-US" altLang="ko-KR" sz="1200"/>
              <a:t>, </a:t>
            </a:r>
            <a:r>
              <a:rPr lang="ko-KR" altLang="en-US" sz="1200"/>
              <a:t>명도대비 등을 이용하여 구별되는가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모든 기능은 키보드만으로도 사용할 수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키보드에 의한 초점은 논리적으로 이동해야 하며 시각적으로 구별 할 수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사용자 입력 및 컨트롤은 응답시간을 조절할 수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시간에 따라 자동으로 변경되는 콘텐츠는 정지</a:t>
            </a:r>
            <a:r>
              <a:rPr lang="en-US" altLang="ko-KR" sz="1200"/>
              <a:t>, </a:t>
            </a:r>
            <a:r>
              <a:rPr lang="ko-KR" altLang="en-US" sz="1200"/>
              <a:t>이전</a:t>
            </a:r>
            <a:r>
              <a:rPr lang="en-US" altLang="ko-KR" sz="1200"/>
              <a:t>, </a:t>
            </a:r>
            <a:r>
              <a:rPr lang="ko-KR" altLang="en-US" sz="1200"/>
              <a:t>다음 기능 등 움직임을 제어할 수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초당 </a:t>
            </a:r>
            <a:r>
              <a:rPr lang="en-US" altLang="ko-KR" sz="1200"/>
              <a:t>3~50</a:t>
            </a:r>
            <a:r>
              <a:rPr lang="ko-KR" altLang="en-US" sz="1200"/>
              <a:t>회 주기로 깝빡이거나 번쩍이는 콘텐츠를 제공하지 않는가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콘텐츠의 반복되는 영역은 건너 뛸 수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페이지</a:t>
            </a:r>
            <a:r>
              <a:rPr lang="en-US" altLang="ko-KR" sz="1200"/>
              <a:t>, </a:t>
            </a:r>
            <a:r>
              <a:rPr lang="ko-KR" altLang="en-US" sz="1200"/>
              <a:t>프레임</a:t>
            </a:r>
            <a:r>
              <a:rPr lang="en-US" altLang="ko-KR" sz="1200"/>
              <a:t>, </a:t>
            </a:r>
            <a:r>
              <a:rPr lang="ko-KR" altLang="en-US" sz="1200"/>
              <a:t>콘텐츠 블록에는 적절한 제목을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링크 텍스트는 용도나 목적을 이해 할 수 있도록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기본 언어 표시 속성을 사용하여 주로 사용하는 언어를 명시하고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사용자가 의도하지 않는 기능</a:t>
            </a:r>
            <a:r>
              <a:rPr lang="en-US" altLang="ko-KR" sz="1200"/>
              <a:t>(</a:t>
            </a:r>
            <a:r>
              <a:rPr lang="ko-KR" altLang="en-US" sz="1200"/>
              <a:t>새 창</a:t>
            </a:r>
            <a:r>
              <a:rPr lang="en-US" altLang="ko-KR" sz="1200"/>
              <a:t>, </a:t>
            </a:r>
            <a:r>
              <a:rPr lang="ko-KR" altLang="en-US" sz="1200"/>
              <a:t>초점 변화 등</a:t>
            </a:r>
            <a:r>
              <a:rPr lang="en-US" altLang="ko-KR" sz="1200"/>
              <a:t>)</a:t>
            </a:r>
            <a:r>
              <a:rPr lang="ko-KR" altLang="en-US" sz="1200"/>
              <a:t>은 실행되지 않는가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콘텐츠는 논리적은 순서로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표는 이해하기 쉽게 구성되어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입력 서식에 대응하는 레이블을 제공하고 있는가</a:t>
            </a:r>
            <a:r>
              <a:rPr lang="en-US" altLang="ko-KR" sz="1200"/>
              <a:t>?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4114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6D54A7-4AA9-6A03-F2DA-0E08A8E3ACC1}"/>
              </a:ext>
            </a:extLst>
          </p:cNvPr>
          <p:cNvSpPr txBox="1"/>
          <p:nvPr/>
        </p:nvSpPr>
        <p:spPr>
          <a:xfrm>
            <a:off x="522514" y="277587"/>
            <a:ext cx="6125395" cy="6427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21. </a:t>
            </a:r>
            <a:r>
              <a:rPr lang="ko-KR" altLang="en-US" sz="1200"/>
              <a:t>입력 오류를 정정할 수 있는 방법을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22. </a:t>
            </a:r>
            <a:r>
              <a:rPr lang="ko-KR" altLang="en-US" sz="1200"/>
              <a:t>마크업 언어의 요소는 열고 닫음</a:t>
            </a:r>
            <a:r>
              <a:rPr lang="en-US" altLang="ko-KR" sz="1200"/>
              <a:t>, </a:t>
            </a:r>
            <a:r>
              <a:rPr lang="ko-KR" altLang="en-US" sz="1200"/>
              <a:t>중첩 관계 및 속성 선언에 오류 없이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23. </a:t>
            </a:r>
            <a:r>
              <a:rPr lang="ko-KR" altLang="en-US" sz="1200"/>
              <a:t>웹 어플리케이션은 자체 접근성을 준수하였거나 대체 콘텐츠를 제공하고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23. </a:t>
            </a:r>
            <a:r>
              <a:rPr lang="ko-KR" altLang="en-US" sz="1200"/>
              <a:t>링크의 활성화 상태가 명확히 구분되도록 표현하고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24. </a:t>
            </a:r>
            <a:r>
              <a:rPr lang="ko-KR" altLang="en-US" sz="1200"/>
              <a:t>메인 메뉴를 숨기지 않은 상태로 제공하고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25. </a:t>
            </a:r>
            <a:r>
              <a:rPr lang="ko-KR" altLang="en-US" sz="1200"/>
              <a:t>동일한 수준의 탭은 일관성 있게 표현하고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26. </a:t>
            </a:r>
            <a:r>
              <a:rPr lang="ko-KR" altLang="en-US" sz="1200"/>
              <a:t>선택된 탭의 표현을 강조하고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27. </a:t>
            </a:r>
            <a:r>
              <a:rPr lang="ko-KR" altLang="en-US" sz="1200"/>
              <a:t>선택되지 않은 탭의 내용도 확인할 수 있도록 표현하는가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28. </a:t>
            </a:r>
            <a:r>
              <a:rPr lang="ko-KR" altLang="en-US" sz="1200"/>
              <a:t>링크 목록은 사이트 구조에 맞게 계층화 표현 되었는가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29. </a:t>
            </a:r>
            <a:r>
              <a:rPr lang="ko-KR" altLang="en-US" sz="1200"/>
              <a:t>외부 사이트나 새창으로 연결되는 링크를 구분하였는가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30. </a:t>
            </a:r>
            <a:r>
              <a:rPr lang="ko-KR" altLang="en-US" sz="1200"/>
              <a:t>통합검색 기능은 검색상자와 검색버튼으로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31. </a:t>
            </a:r>
            <a:r>
              <a:rPr lang="ko-KR" altLang="en-US" sz="1200"/>
              <a:t>검색이라는 의미를 인식할 수 있도록 아이콘 등 사용하였는가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32.</a:t>
            </a:r>
            <a:r>
              <a:rPr lang="ko-KR" altLang="en-US" sz="1200"/>
              <a:t> 통합검색은 웹사이트의 모든 페이지에서 접근 가능한가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33. </a:t>
            </a:r>
            <a:r>
              <a:rPr lang="ko-KR" altLang="en-US" sz="1200"/>
              <a:t>중요한 항목은 목록의 상단에 배치하고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34. </a:t>
            </a:r>
            <a:r>
              <a:rPr lang="ko-KR" altLang="en-US" sz="1200"/>
              <a:t>규모가 콘 목록에 필터링 또는 검색기능을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35. </a:t>
            </a:r>
            <a:r>
              <a:rPr lang="ko-KR" altLang="en-US" sz="1200"/>
              <a:t>작성방법은 플레이스 홀도가 아닌 텍스트로 제공하고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36. </a:t>
            </a:r>
            <a:r>
              <a:rPr lang="ko-KR" altLang="en-US" sz="1200"/>
              <a:t>버튼을 용도 및 기능을 기준으로 구분하고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37. </a:t>
            </a:r>
            <a:r>
              <a:rPr lang="ko-KR" altLang="en-US" sz="1200"/>
              <a:t>등록 가능한 텍스트 및 파일 크기를 표시하고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38. </a:t>
            </a:r>
            <a:r>
              <a:rPr lang="ko-KR" altLang="en-US" sz="1200"/>
              <a:t>입력 세션 유지시간을 표시하고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39. </a:t>
            </a:r>
            <a:r>
              <a:rPr lang="ko-KR" altLang="en-US" sz="1200"/>
              <a:t>콘텐츠의 작성자</a:t>
            </a:r>
            <a:r>
              <a:rPr lang="en-US" altLang="ko-KR" sz="1200"/>
              <a:t>, </a:t>
            </a:r>
            <a:r>
              <a:rPr lang="ko-KR" altLang="en-US" sz="1200"/>
              <a:t>작성일</a:t>
            </a:r>
            <a:r>
              <a:rPr lang="en-US" altLang="ko-KR" sz="1200"/>
              <a:t>, </a:t>
            </a:r>
            <a:r>
              <a:rPr lang="ko-KR" altLang="en-US" sz="1200"/>
              <a:t>출처</a:t>
            </a:r>
            <a:r>
              <a:rPr lang="en-US" altLang="ko-KR" sz="1200"/>
              <a:t>, </a:t>
            </a:r>
            <a:r>
              <a:rPr lang="ko-KR" altLang="en-US" sz="1200"/>
              <a:t>저작권을 표시하는가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40. </a:t>
            </a:r>
            <a:r>
              <a:rPr lang="ko-KR" altLang="en-US" sz="1200"/>
              <a:t>공유</a:t>
            </a:r>
            <a:r>
              <a:rPr lang="en-US" altLang="ko-KR" sz="1200"/>
              <a:t>/</a:t>
            </a:r>
            <a:r>
              <a:rPr lang="ko-KR" altLang="en-US" sz="1200"/>
              <a:t>공감 아이콘은 관련된 대상 주변에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41. </a:t>
            </a:r>
            <a:r>
              <a:rPr lang="ko-KR" altLang="en-US" sz="1200"/>
              <a:t>공감을 표시한 사용자의 정보가 다른 사용자에게 표시되지 않도록 하였는가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42. </a:t>
            </a:r>
            <a:r>
              <a:rPr lang="ko-KR" altLang="en-US" sz="1200"/>
              <a:t>관련 콘텐츠 목록의 제목을 적절하게 제공하는가</a:t>
            </a:r>
            <a:r>
              <a:rPr lang="en-US" altLang="ko-KR" sz="1200"/>
              <a:t>?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2691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5046</TotalTime>
  <Words>1132</Words>
  <Application>Microsoft Office PowerPoint</Application>
  <PresentationFormat>와이드스크린</PresentationFormat>
  <Paragraphs>155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맑은 고딕</vt:lpstr>
      <vt:lpstr>Arial</vt:lpstr>
      <vt:lpstr>Consolas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et403</cp:lastModifiedBy>
  <cp:revision>430</cp:revision>
  <dcterms:created xsi:type="dcterms:W3CDTF">2022-03-17T02:17:20Z</dcterms:created>
  <dcterms:modified xsi:type="dcterms:W3CDTF">2022-07-08T07:16:59Z</dcterms:modified>
</cp:coreProperties>
</file>