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6" r:id="rId3"/>
    <p:sldId id="467" r:id="rId4"/>
    <p:sldId id="476" r:id="rId5"/>
    <p:sldId id="477" r:id="rId6"/>
    <p:sldId id="481" r:id="rId7"/>
    <p:sldId id="483" r:id="rId8"/>
    <p:sldId id="480" r:id="rId9"/>
    <p:sldId id="469" r:id="rId10"/>
    <p:sldId id="470" r:id="rId11"/>
    <p:sldId id="479" r:id="rId12"/>
    <p:sldId id="484" r:id="rId13"/>
    <p:sldId id="485" r:id="rId1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5220" autoAdjust="0"/>
  </p:normalViewPr>
  <p:slideViewPr>
    <p:cSldViewPr>
      <p:cViewPr>
        <p:scale>
          <a:sx n="97" d="100"/>
          <a:sy n="97" d="100"/>
        </p:scale>
        <p:origin x="114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6" d="100"/>
          <a:sy n="106" d="100"/>
        </p:scale>
        <p:origin x="25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5A70-5908-4F26-95C5-87BC94421A41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C53CC-49FF-4CD2-A4C1-1F15E1088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8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55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11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62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9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3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9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4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5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5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53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6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4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8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9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38E830-783E-42B1-A032-1ACBCFA0E7D1}" type="slidenum">
              <a:rPr lang="en-US" altLang="ko-KR" sz="1200">
                <a:latin typeface="Arial" panose="020B0604020202020204" pitchFamily="34" charset="0"/>
              </a:rPr>
              <a:pPr/>
              <a:t>10</a:t>
            </a:fld>
            <a:endParaRPr lang="en-US" altLang="ko-KR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1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7/10/2023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eaLnBrk="1" latinLnBrk="0" hangingPunct="1">
              <a:defRPr/>
            </a:lvl1pPr>
          </a:lstStyle>
          <a:p>
            <a:fld id="{EA7C8D44-3667-46F6-9772-CC52308E2A7F}" type="slidenum">
              <a:rPr kumimoji="0" lang="en-US" altLang="ko-KR" smtClean="0"/>
              <a:pPr/>
              <a:t>‹#›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470973"/>
            <a:ext cx="1063524" cy="304168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7/10/2023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aver?isHttpsRedirect=true&amp;blogId=donggyu_00&amp;logNo=221374986246" TargetMode="External"/><Relationship Id="rId2" Type="http://schemas.openxmlformats.org/officeDocument/2006/relationships/hyperlink" Target="https://suintodev.tistory.com/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Summer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1"/>
            <a:ext cx="960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C00000"/>
                </a:solidFill>
              </a:rPr>
              <a:t>Booth</a:t>
            </a:r>
            <a:r>
              <a:rPr lang="ko-KR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ko-KR" sz="3600" b="1" dirty="0">
                <a:solidFill>
                  <a:srgbClr val="C00000"/>
                </a:solidFill>
              </a:rPr>
              <a:t>Algorithm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201821308 </a:t>
            </a:r>
            <a:r>
              <a:rPr lang="ko-KR" altLang="en-US" sz="1900" dirty="0" err="1">
                <a:latin typeface="+mn-ea"/>
                <a:ea typeface="+mn-ea"/>
              </a:rPr>
              <a:t>전정주</a:t>
            </a:r>
            <a:br>
              <a:rPr lang="en-US" altLang="ko-KR" sz="2000" dirty="0"/>
            </a:br>
            <a:r>
              <a:rPr lang="en-US" altLang="ko-KR" sz="2000" dirty="0"/>
              <a:t>System Semiconductor Engineering</a:t>
            </a:r>
            <a:br>
              <a:rPr lang="en-US" altLang="ko-KR" sz="2000" dirty="0"/>
            </a:br>
            <a:r>
              <a:rPr lang="en-US" altLang="ko-KR" sz="2000" dirty="0"/>
              <a:t>University of </a:t>
            </a:r>
            <a:r>
              <a:rPr lang="en-US" altLang="ko-KR" sz="2000" dirty="0" err="1"/>
              <a:t>Sangmyung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676BDF-E91E-5B2C-765A-AA12049E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1447800"/>
            <a:ext cx="9993120" cy="4829849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Signed 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계산 순서도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10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DF83C-384D-4CD7-E1B9-D5E0B09B0CEB}"/>
              </a:ext>
            </a:extLst>
          </p:cNvPr>
          <p:cNvSpPr txBox="1"/>
          <p:nvPr/>
        </p:nvSpPr>
        <p:spPr>
          <a:xfrm>
            <a:off x="2209801" y="1908851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= 1’b1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8A44835-868D-FE07-32A7-8F709EB8C229}"/>
              </a:ext>
            </a:extLst>
          </p:cNvPr>
          <p:cNvCxnSpPr>
            <a:cxnSpLocks/>
          </p:cNvCxnSpPr>
          <p:nvPr/>
        </p:nvCxnSpPr>
        <p:spPr>
          <a:xfrm>
            <a:off x="2781300" y="2278183"/>
            <a:ext cx="0" cy="115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D56514A5-58B1-285F-8801-F517C56C2E19}"/>
              </a:ext>
            </a:extLst>
          </p:cNvPr>
          <p:cNvSpPr/>
          <p:nvPr/>
        </p:nvSpPr>
        <p:spPr>
          <a:xfrm>
            <a:off x="3352800" y="5867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B8F311-4FF0-7BF3-8E94-2D25A5565877}"/>
              </a:ext>
            </a:extLst>
          </p:cNvPr>
          <p:cNvSpPr/>
          <p:nvPr/>
        </p:nvSpPr>
        <p:spPr>
          <a:xfrm>
            <a:off x="8458200" y="58674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876665-23CA-2A6D-9D2B-CDE1C2AA4405}"/>
              </a:ext>
            </a:extLst>
          </p:cNvPr>
          <p:cNvSpPr txBox="1"/>
          <p:nvPr/>
        </p:nvSpPr>
        <p:spPr>
          <a:xfrm>
            <a:off x="6858000" y="1905000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- 1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E78F25-C08A-BD3F-D29E-A61398FC6CB1}"/>
              </a:ext>
            </a:extLst>
          </p:cNvPr>
          <p:cNvCxnSpPr>
            <a:cxnSpLocks/>
          </p:cNvCxnSpPr>
          <p:nvPr/>
        </p:nvCxnSpPr>
        <p:spPr>
          <a:xfrm>
            <a:off x="7467600" y="2274332"/>
            <a:ext cx="0" cy="115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2414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Example) 1001(M) x 0110(Q) = -7 x 6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F2C1B32-17EC-1674-D8A0-16B49029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95865"/>
              </p:ext>
            </p:extLst>
          </p:nvPr>
        </p:nvGraphicFramePr>
        <p:xfrm>
          <a:off x="685800" y="1366520"/>
          <a:ext cx="10363200" cy="4119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170134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014606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71875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808586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63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Count = 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 =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q = 0110(Q)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q0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q[0]q0 = 00</a:t>
                      </a:r>
                    </a:p>
                    <a:p>
                      <a:pPr algn="ctr" latinLnBrk="1"/>
                      <a:r>
                        <a:rPr lang="en-US" altLang="ko-KR" dirty="0"/>
                        <a:t> 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2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</a:p>
                    <a:p>
                      <a:pPr algn="ctr" latinLnBrk="1"/>
                      <a:r>
                        <a:rPr lang="en-US" altLang="ko-KR" dirty="0"/>
                        <a:t>0111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</a:t>
                      </a:r>
                    </a:p>
                    <a:p>
                      <a:pPr algn="ctr"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q[0]q0 = 10</a:t>
                      </a:r>
                    </a:p>
                    <a:p>
                      <a:pPr algn="ctr" latinLnBrk="1"/>
                      <a:r>
                        <a:rPr lang="en-US" altLang="ko-KR" dirty="0"/>
                        <a:t>A = A + (-M)</a:t>
                      </a:r>
                    </a:p>
                    <a:p>
                      <a:pPr algn="ctr" latinLnBrk="1"/>
                      <a:r>
                        <a:rPr lang="en-US" altLang="ko-KR" dirty="0"/>
                        <a:t>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2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q[0]q0 = 11</a:t>
                      </a:r>
                    </a:p>
                    <a:p>
                      <a:pPr algn="ctr" latinLnBrk="1"/>
                      <a:r>
                        <a:rPr lang="en-US" altLang="ko-KR" dirty="0"/>
                        <a:t>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9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/>
                        <a:t>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1100</a:t>
                      </a:r>
                    </a:p>
                    <a:p>
                      <a:pPr algn="ctr"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q[0]q0 = 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= A + 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Signed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ko-KR" dirty="0"/>
                        <a:t>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Count = 0, 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15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27124-B920-3F64-CA4A-3BA79AB2ECED}"/>
              </a:ext>
            </a:extLst>
          </p:cNvPr>
          <p:cNvSpPr txBox="1"/>
          <p:nvPr/>
        </p:nvSpPr>
        <p:spPr>
          <a:xfrm>
            <a:off x="762000" y="5715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 {</a:t>
            </a:r>
            <a:r>
              <a:rPr lang="en-US" altLang="ko-KR" dirty="0" err="1"/>
              <a:t>A,q</a:t>
            </a:r>
            <a:r>
              <a:rPr lang="en-US" altLang="ko-KR" dirty="0"/>
              <a:t>} = 1101_0110 =&gt; 0010_1010 (32 + 8 + 2) = -42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5963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F994D-CC7F-D358-F46D-1201E44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Booth Algorithm </a:t>
            </a:r>
            <a:r>
              <a:rPr lang="ko-KR" altLang="en-US" dirty="0">
                <a:ea typeface="굴림" panose="020B0600000101010101" pitchFamily="50" charset="-127"/>
              </a:rPr>
              <a:t>곱셈기를 설계할 때 주의할 점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952A05-5C97-8B01-4A02-4991372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1FD35-0EF6-D9D7-A1AF-50568B9ADA1D}"/>
              </a:ext>
            </a:extLst>
          </p:cNvPr>
          <p:cNvSpPr>
            <a:spLocks/>
          </p:cNvSpPr>
          <p:nvPr/>
        </p:nvSpPr>
        <p:spPr bwMode="auto">
          <a:xfrm>
            <a:off x="1720645" y="1066800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44E83C5-7B7F-4C55-608D-67C86DBB07CD}"/>
              </a:ext>
            </a:extLst>
          </p:cNvPr>
          <p:cNvSpPr/>
          <p:nvPr/>
        </p:nvSpPr>
        <p:spPr>
          <a:xfrm>
            <a:off x="7300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5FBEE6E-A7EC-8ECF-3895-8672C6DB3D54}"/>
              </a:ext>
            </a:extLst>
          </p:cNvPr>
          <p:cNvSpPr/>
          <p:nvPr/>
        </p:nvSpPr>
        <p:spPr>
          <a:xfrm>
            <a:off x="25588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084F63-9152-2F32-13C0-61F37F9682E9}"/>
              </a:ext>
            </a:extLst>
          </p:cNvPr>
          <p:cNvSpPr/>
          <p:nvPr/>
        </p:nvSpPr>
        <p:spPr>
          <a:xfrm>
            <a:off x="54544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5CA576-F078-E2DC-9CA8-A4C86116BD8D}"/>
              </a:ext>
            </a:extLst>
          </p:cNvPr>
          <p:cNvSpPr/>
          <p:nvPr/>
        </p:nvSpPr>
        <p:spPr>
          <a:xfrm>
            <a:off x="69784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C6FD6-E8F0-BF8A-B575-18577FE6FB70}"/>
              </a:ext>
            </a:extLst>
          </p:cNvPr>
          <p:cNvSpPr txBox="1"/>
          <p:nvPr/>
        </p:nvSpPr>
        <p:spPr>
          <a:xfrm>
            <a:off x="958645" y="2992436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IDLE</a:t>
            </a:r>
            <a:endParaRPr lang="ko-KR" altLang="en-US" sz="2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CDD5FA-2C10-645C-4F98-037B24F09F4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49245" y="318293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4303DB1-2D91-D0F7-AD89-F7B7B8B50B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78045" y="31829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84BB38-0E1A-492A-01C7-0D672089DF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673645" y="318293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F6EBA5-939F-BA34-5EB3-EACF248860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168445" y="1613216"/>
            <a:ext cx="0" cy="84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B92DAE-397D-D87A-D4B4-A54E0B9E259F}"/>
              </a:ext>
            </a:extLst>
          </p:cNvPr>
          <p:cNvCxnSpPr>
            <a:cxnSpLocks/>
          </p:cNvCxnSpPr>
          <p:nvPr/>
        </p:nvCxnSpPr>
        <p:spPr>
          <a:xfrm flipV="1">
            <a:off x="3168445" y="3899216"/>
            <a:ext cx="0" cy="845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70FB4E6-6B6B-4233-9E91-56735959D7E6}"/>
              </a:ext>
            </a:extLst>
          </p:cNvPr>
          <p:cNvCxnSpPr>
            <a:cxnSpLocks/>
          </p:cNvCxnSpPr>
          <p:nvPr/>
        </p:nvCxnSpPr>
        <p:spPr>
          <a:xfrm>
            <a:off x="3168445" y="4745036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CCED88-8172-90F0-3535-81B025B963C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064045" y="3906836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4DB8679-0CEF-CE8C-C57C-589830C83390}"/>
              </a:ext>
            </a:extLst>
          </p:cNvPr>
          <p:cNvCxnSpPr>
            <a:cxnSpLocks/>
          </p:cNvCxnSpPr>
          <p:nvPr/>
        </p:nvCxnSpPr>
        <p:spPr>
          <a:xfrm>
            <a:off x="3168445" y="1620836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8BACBA1-4157-0843-F3F1-97DB8324192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64045" y="1620836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109EC-BD80-612A-9E12-5CC7AEEF97E4}"/>
              </a:ext>
            </a:extLst>
          </p:cNvPr>
          <p:cNvSpPr txBox="1"/>
          <p:nvPr/>
        </p:nvSpPr>
        <p:spPr>
          <a:xfrm>
            <a:off x="3168445" y="4782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q[0]q0 == 10,  A = A + (-M)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8C70F-3463-4DA7-8565-DD854706F789}"/>
              </a:ext>
            </a:extLst>
          </p:cNvPr>
          <p:cNvSpPr txBox="1"/>
          <p:nvPr/>
        </p:nvSpPr>
        <p:spPr>
          <a:xfrm>
            <a:off x="2664509" y="299243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CHECK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27672-691D-B2DF-6AAE-68859092D5EF}"/>
              </a:ext>
            </a:extLst>
          </p:cNvPr>
          <p:cNvSpPr txBox="1"/>
          <p:nvPr/>
        </p:nvSpPr>
        <p:spPr>
          <a:xfrm>
            <a:off x="5744513" y="299243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CAL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C8B4F6-C739-6B2A-E732-8F94DEAECC66}"/>
              </a:ext>
            </a:extLst>
          </p:cNvPr>
          <p:cNvSpPr txBox="1"/>
          <p:nvPr/>
        </p:nvSpPr>
        <p:spPr>
          <a:xfrm>
            <a:off x="7221793" y="2992436"/>
            <a:ext cx="975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SHIFT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576F3-BB2A-4D52-0153-A49CFE6DEEB6}"/>
              </a:ext>
            </a:extLst>
          </p:cNvPr>
          <p:cNvSpPr txBox="1"/>
          <p:nvPr/>
        </p:nvSpPr>
        <p:spPr>
          <a:xfrm>
            <a:off x="3168445" y="1230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q[0]q0 == 01,  A = A + M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8318B0-F42F-0730-0525-6F1BDAE4D674}"/>
              </a:ext>
            </a:extLst>
          </p:cNvPr>
          <p:cNvSpPr txBox="1"/>
          <p:nvPr/>
        </p:nvSpPr>
        <p:spPr>
          <a:xfrm>
            <a:off x="3854245" y="315650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q1q0 == 11, 00</a:t>
            </a:r>
          </a:p>
          <a:p>
            <a:r>
              <a:rPr lang="en-US" altLang="ko-KR" dirty="0"/>
              <a:t>A = A 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BF9D65A-9083-B1FF-3E87-ECC249DB2401}"/>
              </a:ext>
            </a:extLst>
          </p:cNvPr>
          <p:cNvSpPr/>
          <p:nvPr/>
        </p:nvSpPr>
        <p:spPr>
          <a:xfrm>
            <a:off x="102550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B40928-5D38-7AD8-DB88-22C4631068DC}"/>
              </a:ext>
            </a:extLst>
          </p:cNvPr>
          <p:cNvSpPr txBox="1"/>
          <p:nvPr/>
        </p:nvSpPr>
        <p:spPr>
          <a:xfrm>
            <a:off x="8654845" y="2982881"/>
            <a:ext cx="1123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E6B043-5B82-84C8-4528-A79E4A6AB83B}"/>
              </a:ext>
            </a:extLst>
          </p:cNvPr>
          <p:cNvSpPr txBox="1"/>
          <p:nvPr/>
        </p:nvSpPr>
        <p:spPr>
          <a:xfrm>
            <a:off x="7207045" y="339254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Sign extension</a:t>
            </a:r>
            <a:endParaRPr lang="ko-KR" altLang="en-US" sz="14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3DD9C58-65F0-3037-19AD-AD8CB0A8CE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588045" y="3906836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A2C78D6-1DEF-5ADE-DAC2-F2F71E5E5188}"/>
              </a:ext>
            </a:extLst>
          </p:cNvPr>
          <p:cNvCxnSpPr>
            <a:cxnSpLocks/>
          </p:cNvCxnSpPr>
          <p:nvPr/>
        </p:nvCxnSpPr>
        <p:spPr>
          <a:xfrm>
            <a:off x="2863645" y="5735636"/>
            <a:ext cx="525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C8AC45-F837-09BF-AD42-9A8755640812}"/>
              </a:ext>
            </a:extLst>
          </p:cNvPr>
          <p:cNvCxnSpPr>
            <a:cxnSpLocks/>
          </p:cNvCxnSpPr>
          <p:nvPr/>
        </p:nvCxnSpPr>
        <p:spPr>
          <a:xfrm flipH="1" flipV="1">
            <a:off x="2863644" y="3925946"/>
            <a:ext cx="1" cy="180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B0A03F-9AF3-E996-4CFF-C415FC0CE289}"/>
              </a:ext>
            </a:extLst>
          </p:cNvPr>
          <p:cNvSpPr txBox="1"/>
          <p:nvPr/>
        </p:nvSpPr>
        <p:spPr>
          <a:xfrm>
            <a:off x="3168445" y="581183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!= 0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F2C7E2A-02B6-BDE0-80DC-0B86D368ECE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0864645" y="3906836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6A8F829-640E-965B-700B-573A6C46DCDA}"/>
              </a:ext>
            </a:extLst>
          </p:cNvPr>
          <p:cNvCxnSpPr>
            <a:cxnSpLocks/>
          </p:cNvCxnSpPr>
          <p:nvPr/>
        </p:nvCxnSpPr>
        <p:spPr>
          <a:xfrm flipH="1">
            <a:off x="1339645" y="5735636"/>
            <a:ext cx="952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16D4E26-0172-6B57-F3A3-3DD859868DC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339645" y="3906836"/>
            <a:ext cx="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211D21-65AD-2F95-1486-B92E2ADF6F6A}"/>
              </a:ext>
            </a:extLst>
          </p:cNvPr>
          <p:cNvSpPr txBox="1"/>
          <p:nvPr/>
        </p:nvSpPr>
        <p:spPr>
          <a:xfrm>
            <a:off x="9313607" y="1681542"/>
            <a:ext cx="162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== 0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4CC225-5A30-6BA3-53ED-D2326C603B23}"/>
              </a:ext>
            </a:extLst>
          </p:cNvPr>
          <p:cNvCxnSpPr>
            <a:cxnSpLocks/>
          </p:cNvCxnSpPr>
          <p:nvPr/>
        </p:nvCxnSpPr>
        <p:spPr>
          <a:xfrm>
            <a:off x="10006748" y="1971401"/>
            <a:ext cx="19697" cy="1221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B7AD9608-49D3-0EAE-8EFC-96096E102FF9}"/>
              </a:ext>
            </a:extLst>
          </p:cNvPr>
          <p:cNvSpPr/>
          <p:nvPr/>
        </p:nvSpPr>
        <p:spPr>
          <a:xfrm>
            <a:off x="2817926" y="573563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2C3517C-F0F9-E14D-A231-7928D6B0C275}"/>
              </a:ext>
            </a:extLst>
          </p:cNvPr>
          <p:cNvSpPr/>
          <p:nvPr/>
        </p:nvSpPr>
        <p:spPr>
          <a:xfrm>
            <a:off x="8578645" y="2459036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332C0-73EA-3D93-A33A-CB0E79EB6B02}"/>
              </a:ext>
            </a:extLst>
          </p:cNvPr>
          <p:cNvSpPr txBox="1"/>
          <p:nvPr/>
        </p:nvSpPr>
        <p:spPr>
          <a:xfrm>
            <a:off x="10483645" y="297332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STOP</a:t>
            </a:r>
            <a:endParaRPr lang="ko-KR" altLang="en-US" sz="20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5C3AA1E-705D-5E98-BD6E-1CBD45029E12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>
            <a:off x="8197645" y="318293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554E84-A23C-74D8-039E-9E58FD23775C}"/>
              </a:ext>
            </a:extLst>
          </p:cNvPr>
          <p:cNvCxnSpPr>
            <a:cxnSpLocks/>
            <a:stCxn id="39" idx="3"/>
            <a:endCxn id="26" idx="1"/>
          </p:cNvCxnSpPr>
          <p:nvPr/>
        </p:nvCxnSpPr>
        <p:spPr>
          <a:xfrm>
            <a:off x="9797845" y="318293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1E5F060-1584-8A6B-B606-681540499508}"/>
              </a:ext>
            </a:extLst>
          </p:cNvPr>
          <p:cNvSpPr txBox="1"/>
          <p:nvPr/>
        </p:nvSpPr>
        <p:spPr>
          <a:xfrm>
            <a:off x="1644445" y="1700887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= 1’b1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B5EB089-4964-147E-86B1-9E27E36C2ACB}"/>
              </a:ext>
            </a:extLst>
          </p:cNvPr>
          <p:cNvCxnSpPr>
            <a:cxnSpLocks/>
          </p:cNvCxnSpPr>
          <p:nvPr/>
        </p:nvCxnSpPr>
        <p:spPr>
          <a:xfrm>
            <a:off x="2215944" y="2070219"/>
            <a:ext cx="0" cy="115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20715E-A65C-FFE8-B158-0D3854352621}"/>
              </a:ext>
            </a:extLst>
          </p:cNvPr>
          <p:cNvSpPr txBox="1"/>
          <p:nvPr/>
        </p:nvSpPr>
        <p:spPr>
          <a:xfrm>
            <a:off x="7086600" y="57813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결과값 총 </a:t>
            </a:r>
            <a:r>
              <a:rPr lang="en-US" altLang="ko-KR" dirty="0"/>
              <a:t>21clocks (6bits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원하는 계산결과 </a:t>
            </a:r>
            <a:r>
              <a:rPr lang="en-US" altLang="ko-KR" dirty="0"/>
              <a:t>= 6clocks (6bits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67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2892-7E53-3841-C598-B58AF0F7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7845EC-28AB-D063-8A6E-D761AFB7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13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B34CC-7141-DED0-DC45-3A3271DEB9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</a:p>
          <a:p>
            <a:pPr lvl="1"/>
            <a:r>
              <a:rPr lang="en-US" altLang="ko-KR" dirty="0">
                <a:hlinkClick r:id="rId2"/>
              </a:rPr>
              <a:t>https://suintodev.tistory.com/3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https://m.blog.naver.com/PostView.naver?isHttpsRedirect=true&amp;blogId=donggyu_00&amp;logNo=221374986246</a:t>
            </a:r>
            <a:endParaRPr lang="en-US" altLang="ko-KR" dirty="0"/>
          </a:p>
          <a:p>
            <a:pPr lvl="1"/>
            <a:r>
              <a:rPr lang="en-US" altLang="ko-KR" dirty="0"/>
              <a:t>https://github.com/namu00/verilog_arithmetic_module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94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목차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52222"/>
            <a:ext cx="10972800" cy="4937760"/>
          </a:xfr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기본적인 </a:t>
            </a:r>
            <a:r>
              <a:rPr lang="en-US" altLang="ko-KR" dirty="0">
                <a:ea typeface="굴림" panose="020B0600000101010101" pitchFamily="50" charset="-127"/>
              </a:rPr>
              <a:t>Multiple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Booth 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Unsigned Booth 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Signed Booth Algorithm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Booth Algorithm </a:t>
            </a:r>
            <a:r>
              <a:rPr lang="ko-KR" altLang="en-US" dirty="0">
                <a:ea typeface="굴림" panose="020B0600000101010101" pitchFamily="50" charset="-127"/>
              </a:rPr>
              <a:t>곱셈기를 설계할 때 주의할 점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2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4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71E8649-7AA6-450E-7AD0-987BBCC45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2438400"/>
            <a:ext cx="2751066" cy="2665095"/>
          </a:xfrm>
          <a:prstGeom prst="rect">
            <a:avLst/>
          </a:prstGeom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기본적인 </a:t>
            </a:r>
            <a:r>
              <a:rPr lang="en-US" altLang="ko-KR" dirty="0">
                <a:ea typeface="굴림" panose="020B0600000101010101" pitchFamily="50" charset="-127"/>
              </a:rPr>
              <a:t>Multiple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정수를 이진수로 바꾸고 </a:t>
            </a:r>
            <a:r>
              <a:rPr lang="ko-KR" altLang="en-US" dirty="0" err="1">
                <a:ea typeface="굴림" panose="020B0600000101010101" pitchFamily="50" charset="-127"/>
              </a:rPr>
              <a:t>난후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승수에서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있는 부분에서 자리이동과 덧셈을 진행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32342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3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86A8-9013-CCA9-D470-35947D6E5A30}"/>
              </a:ext>
            </a:extLst>
          </p:cNvPr>
          <p:cNvSpPr txBox="1"/>
          <p:nvPr/>
        </p:nvSpPr>
        <p:spPr>
          <a:xfrm>
            <a:off x="3657600" y="303782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승수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273A-A6D4-6506-27BB-0D0092ED3F95}"/>
              </a:ext>
            </a:extLst>
          </p:cNvPr>
          <p:cNvSpPr txBox="1"/>
          <p:nvPr/>
        </p:nvSpPr>
        <p:spPr>
          <a:xfrm>
            <a:off x="3657600" y="2514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피승수</a:t>
            </a:r>
          </a:p>
        </p:txBody>
      </p:sp>
    </p:spTree>
    <p:extLst>
      <p:ext uri="{BB962C8B-B14F-4D97-AF65-F5344CB8AC3E}">
        <p14:creationId xmlns:p14="http://schemas.microsoft.com/office/powerpoint/2010/main" val="17801652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굴림" panose="020B0600000101010101" pitchFamily="50" charset="-127"/>
              </a:rPr>
              <a:t>기본적인 </a:t>
            </a:r>
            <a:r>
              <a:rPr lang="en-US" altLang="ko-KR" dirty="0">
                <a:ea typeface="굴림" panose="020B0600000101010101" pitchFamily="50" charset="-127"/>
              </a:rPr>
              <a:t>Multiple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승수에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이 연속적으로 있는 경우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나오는 만큼 덧셈연산이 이루어지고 있으므로 곱셈연산이 느려진다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u="sng" dirty="0">
                <a:ea typeface="굴림" panose="020B0600000101010101" pitchFamily="50" charset="-127"/>
              </a:rPr>
              <a:t>이를 개선하기 위한 곱셈 알고리즘이 </a:t>
            </a:r>
            <a:r>
              <a:rPr lang="en-US" altLang="ko-KR" u="sng" dirty="0">
                <a:ea typeface="굴림" panose="020B0600000101010101" pitchFamily="50" charset="-127"/>
              </a:rPr>
              <a:t>Booth Algorithm</a:t>
            </a:r>
            <a:r>
              <a:rPr lang="ko-KR" altLang="en-US" u="sng" dirty="0">
                <a:ea typeface="굴림" panose="020B0600000101010101" pitchFamily="50" charset="-127"/>
              </a:rPr>
              <a:t>이다</a:t>
            </a:r>
            <a:r>
              <a:rPr lang="en-US" altLang="ko-KR" u="sng" dirty="0"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32342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4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86A8-9013-CCA9-D470-35947D6E5A30}"/>
              </a:ext>
            </a:extLst>
          </p:cNvPr>
          <p:cNvSpPr txBox="1"/>
          <p:nvPr/>
        </p:nvSpPr>
        <p:spPr>
          <a:xfrm>
            <a:off x="3347884" y="3279557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승수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273A-A6D4-6506-27BB-0D0092ED3F95}"/>
              </a:ext>
            </a:extLst>
          </p:cNvPr>
          <p:cNvSpPr txBox="1"/>
          <p:nvPr/>
        </p:nvSpPr>
        <p:spPr>
          <a:xfrm>
            <a:off x="3347884" y="2756337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피승수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C86A-CEE1-659D-5AD2-E991D2FA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2509684" cy="30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631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승수 </a:t>
            </a:r>
            <a:r>
              <a:rPr lang="en-US" altLang="ko-KR" dirty="0">
                <a:ea typeface="굴림" panose="020B0600000101010101" pitchFamily="50" charset="-127"/>
              </a:rPr>
              <a:t>14(001110)</a:t>
            </a:r>
            <a:r>
              <a:rPr lang="ko-KR" altLang="en-US" dirty="0">
                <a:ea typeface="굴림" panose="020B0600000101010101" pitchFamily="50" charset="-127"/>
              </a:rPr>
              <a:t>를 </a:t>
            </a:r>
            <a:r>
              <a:rPr lang="en-US" altLang="ko-KR" dirty="0">
                <a:ea typeface="굴림" panose="020B0600000101010101" pitchFamily="50" charset="-127"/>
              </a:rPr>
              <a:t>16(010000) – 2(000010)</a:t>
            </a:r>
            <a:r>
              <a:rPr lang="ko-KR" altLang="en-US" dirty="0">
                <a:ea typeface="굴림" panose="020B0600000101010101" pitchFamily="50" charset="-127"/>
              </a:rPr>
              <a:t>로 바꿔서 계산을 하는 구조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승수에서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으로 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둘러쌓인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들을 찾아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진수의 뺄셈으로 나타내는 구조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이렇게 변형한 식으로 연산을 하면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의개수가  줄어들어 계산이 빠르다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232342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5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2C86A-CEE1-659D-5AD2-E991D2FA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17" y="2457289"/>
            <a:ext cx="2509684" cy="309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E8CD9B-4675-7EA2-2F9C-BF29DCB4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9" y="3048000"/>
            <a:ext cx="7229475" cy="457200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87FB581-53F9-47B3-ECAF-FFF7D5F06FE4}"/>
              </a:ext>
            </a:extLst>
          </p:cNvPr>
          <p:cNvSpPr/>
          <p:nvPr/>
        </p:nvSpPr>
        <p:spPr>
          <a:xfrm>
            <a:off x="2819400" y="3124200"/>
            <a:ext cx="914400" cy="3048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BC782-E347-0C4E-5E5C-C2FB835148A3}"/>
              </a:ext>
            </a:extLst>
          </p:cNvPr>
          <p:cNvSpPr txBox="1"/>
          <p:nvPr/>
        </p:nvSpPr>
        <p:spPr>
          <a:xfrm>
            <a:off x="3846870" y="3429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(22 x 16) – (22 x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0896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Unsigned 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158240"/>
            <a:ext cx="10972800" cy="493776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M(</a:t>
            </a:r>
            <a:r>
              <a:rPr lang="ko-KR" altLang="en-US" dirty="0">
                <a:ea typeface="굴림" panose="020B0600000101010101" pitchFamily="50" charset="-127"/>
              </a:rPr>
              <a:t>피승수</a:t>
            </a:r>
            <a:r>
              <a:rPr lang="en-US" altLang="ko-KR" dirty="0">
                <a:ea typeface="굴림" panose="020B0600000101010101" pitchFamily="50" charset="-127"/>
              </a:rPr>
              <a:t>) x Q(</a:t>
            </a:r>
            <a:r>
              <a:rPr lang="ko-KR" altLang="en-US" dirty="0">
                <a:ea typeface="굴림" panose="020B0600000101010101" pitchFamily="50" charset="-127"/>
              </a:rPr>
              <a:t>승수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ko-KR" altLang="en-US" dirty="0">
                <a:ea typeface="굴림" panose="020B0600000101010101" pitchFamily="50" charset="-127"/>
              </a:rPr>
              <a:t>라고 가정을 </a:t>
            </a:r>
            <a:r>
              <a:rPr lang="ko-KR" altLang="en-US" dirty="0" err="1">
                <a:ea typeface="굴림" panose="020B0600000101010101" pitchFamily="50" charset="-127"/>
              </a:rPr>
              <a:t>했을때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계산에 필요한 변수들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 = M</a:t>
            </a:r>
            <a:r>
              <a:rPr lang="ko-KR" altLang="en-US" dirty="0">
                <a:ea typeface="굴림" panose="020B0600000101010101" pitchFamily="50" charset="-127"/>
              </a:rPr>
              <a:t>의 </a:t>
            </a:r>
            <a:r>
              <a:rPr lang="en-US" altLang="ko-KR" dirty="0">
                <a:ea typeface="굴림" panose="020B0600000101010101" pitchFamily="50" charset="-127"/>
              </a:rPr>
              <a:t>bit</a:t>
            </a:r>
            <a:r>
              <a:rPr lang="ko-KR" altLang="en-US" dirty="0">
                <a:ea typeface="굴림" panose="020B0600000101010101" pitchFamily="50" charset="-127"/>
              </a:rPr>
              <a:t>수만큼 </a:t>
            </a:r>
            <a:r>
              <a:rPr lang="en-US" altLang="ko-KR" dirty="0">
                <a:ea typeface="굴림" panose="020B0600000101010101" pitchFamily="50" charset="-127"/>
              </a:rPr>
              <a:t>0</a:t>
            </a:r>
            <a:r>
              <a:rPr lang="ko-KR" altLang="en-US" dirty="0">
                <a:ea typeface="굴림" panose="020B0600000101010101" pitchFamily="50" charset="-127"/>
              </a:rPr>
              <a:t>으로 초기화한 후 상황에 맞게 바뀌는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q = </a:t>
            </a:r>
            <a:r>
              <a:rPr lang="ko-KR" altLang="en-US" dirty="0">
                <a:ea typeface="굴림" panose="020B0600000101010101" pitchFamily="50" charset="-127"/>
              </a:rPr>
              <a:t>초기값이 승수</a:t>
            </a:r>
            <a:r>
              <a:rPr lang="en-US" altLang="ko-KR" dirty="0">
                <a:ea typeface="굴림" panose="020B0600000101010101" pitchFamily="50" charset="-127"/>
              </a:rPr>
              <a:t>(Q)</a:t>
            </a:r>
            <a:r>
              <a:rPr lang="ko-KR" altLang="en-US" dirty="0">
                <a:ea typeface="굴림" panose="020B0600000101010101" pitchFamily="50" charset="-127"/>
              </a:rPr>
              <a:t>의 값을 받고 순서에 맞게 바뀌는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 = A</a:t>
            </a:r>
            <a:r>
              <a:rPr lang="ko-KR" altLang="en-US" dirty="0">
                <a:ea typeface="굴림" panose="020B0600000101010101" pitchFamily="50" charset="-127"/>
              </a:rPr>
              <a:t>의 덧셈에서 발생하는 </a:t>
            </a:r>
            <a:r>
              <a:rPr lang="ko-KR" altLang="en-US" dirty="0" err="1">
                <a:ea typeface="굴림" panose="020B0600000101010101" pitchFamily="50" charset="-127"/>
              </a:rPr>
              <a:t>캐리값을</a:t>
            </a:r>
            <a:r>
              <a:rPr lang="ko-KR" altLang="en-US" dirty="0">
                <a:ea typeface="굴림" panose="020B0600000101010101" pitchFamily="50" charset="-127"/>
              </a:rPr>
              <a:t> 저장하는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count = </a:t>
            </a:r>
            <a:r>
              <a:rPr lang="ko-KR" altLang="en-US" dirty="0">
                <a:ea typeface="굴림" panose="020B0600000101010101" pitchFamily="50" charset="-127"/>
              </a:rPr>
              <a:t>계산 과정의 반복 횟수를 표현하는 변수</a:t>
            </a:r>
            <a:r>
              <a:rPr lang="en-US" altLang="ko-KR" dirty="0">
                <a:ea typeface="굴림" panose="020B0600000101010101" pitchFamily="50" charset="-127"/>
              </a:rPr>
              <a:t> ex) M</a:t>
            </a:r>
            <a:r>
              <a:rPr lang="ko-KR" altLang="en-US" dirty="0">
                <a:ea typeface="굴림" panose="020B0600000101010101" pitchFamily="50" charset="-127"/>
              </a:rPr>
              <a:t>이 </a:t>
            </a:r>
            <a:r>
              <a:rPr lang="en-US" altLang="ko-KR" dirty="0">
                <a:ea typeface="굴림" panose="020B0600000101010101" pitchFamily="50" charset="-127"/>
              </a:rPr>
              <a:t>4</a:t>
            </a:r>
            <a:r>
              <a:rPr lang="ko-KR" altLang="en-US" dirty="0">
                <a:ea typeface="굴림" panose="020B0600000101010101" pitchFamily="50" charset="-127"/>
              </a:rPr>
              <a:t>비트라면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4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계산 과정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q[0] = 0,1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을 판단하고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1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일때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,  A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에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M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을 더해 저장한다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이때 캐리가 발생하면 </a:t>
            </a:r>
            <a:r>
              <a:rPr lang="en-US" altLang="ko-KR" dirty="0">
                <a:ea typeface="굴림" panose="020B0600000101010101" pitchFamily="50" charset="-127"/>
              </a:rPr>
              <a:t>c</a:t>
            </a:r>
            <a:r>
              <a:rPr lang="ko-KR" altLang="en-US" dirty="0">
                <a:ea typeface="굴림" panose="020B0600000101010101" pitchFamily="50" charset="-127"/>
              </a:rPr>
              <a:t>에 캐리를 저장해준다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Right shift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를 해준다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 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c,  A, q</a:t>
            </a:r>
            <a:r>
              <a:rPr lang="ko-KR" altLang="en-US" dirty="0">
                <a:ea typeface="굴림" panose="020B0600000101010101" pitchFamily="50" charset="-127"/>
              </a:rPr>
              <a:t>순으로 진행한다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동시에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1 </a:t>
            </a:r>
            <a:r>
              <a:rPr lang="ko-KR" altLang="en-US" dirty="0">
                <a:ea typeface="굴림" panose="020B0600000101010101" pitchFamily="50" charset="-127"/>
              </a:rPr>
              <a:t>줄어든다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count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될때까지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 반복한다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2209800" y="1286879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6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9A0BA-77EA-E5AA-7C17-A850C16C31F1}"/>
              </a:ext>
            </a:extLst>
          </p:cNvPr>
          <p:cNvSpPr txBox="1"/>
          <p:nvPr/>
        </p:nvSpPr>
        <p:spPr>
          <a:xfrm>
            <a:off x="2743201" y="6500229"/>
            <a:ext cx="899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 </a:t>
            </a:r>
            <a:r>
              <a:rPr lang="en-US" altLang="ko-KR" sz="1400" dirty="0"/>
              <a:t>: https://m.blog.naver.com/PostView.naver?isHttpsRedirect=true&amp;blogId=donggyu_00&amp;logNo=221374986246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298706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4F3B8-F9D2-CF60-E231-B2784782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Unsigned Booth Algorithm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B778C1-46DB-4997-8C27-B0C331B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7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576DB-6F0D-E059-1B10-0771DE14C8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계산 순서도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D9D02C-325F-DC0E-F84F-5FE7DAD6C9DE}"/>
              </a:ext>
            </a:extLst>
          </p:cNvPr>
          <p:cNvSpPr/>
          <p:nvPr/>
        </p:nvSpPr>
        <p:spPr>
          <a:xfrm>
            <a:off x="1676400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5AFE29B-6ED7-2B81-F318-B7788DEF1B4C}"/>
              </a:ext>
            </a:extLst>
          </p:cNvPr>
          <p:cNvSpPr/>
          <p:nvPr/>
        </p:nvSpPr>
        <p:spPr>
          <a:xfrm>
            <a:off x="4364736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13093-D459-BDB9-D4A8-77E785B0DF75}"/>
              </a:ext>
            </a:extLst>
          </p:cNvPr>
          <p:cNvSpPr txBox="1"/>
          <p:nvPr/>
        </p:nvSpPr>
        <p:spPr>
          <a:xfrm>
            <a:off x="1773936" y="2664023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CHECK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7B810-1889-7DD1-FFE0-05FB7BE9E540}"/>
              </a:ext>
            </a:extLst>
          </p:cNvPr>
          <p:cNvSpPr txBox="1"/>
          <p:nvPr/>
        </p:nvSpPr>
        <p:spPr>
          <a:xfrm>
            <a:off x="4593336" y="2359223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SHIFT</a:t>
            </a:r>
            <a:endParaRPr lang="ko-KR" altLang="en-US" sz="2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27AE05-29CB-570A-0B41-29F952767B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95600" y="2854523"/>
            <a:ext cx="1469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10BEA5-BBB4-BCB9-B022-75C7F617F9C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86000" y="3578423"/>
            <a:ext cx="0" cy="1123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DCB0D0-8C5E-C7E3-2CD7-91318CBE5FE5}"/>
              </a:ext>
            </a:extLst>
          </p:cNvPr>
          <p:cNvCxnSpPr>
            <a:cxnSpLocks/>
          </p:cNvCxnSpPr>
          <p:nvPr/>
        </p:nvCxnSpPr>
        <p:spPr>
          <a:xfrm>
            <a:off x="2286000" y="4702314"/>
            <a:ext cx="2688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954983-EB20-BC1B-ED33-9E641E72D04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974336" y="3578423"/>
            <a:ext cx="0" cy="112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5AD2AC-D7CF-D93A-5767-7FF007E83293}"/>
              </a:ext>
            </a:extLst>
          </p:cNvPr>
          <p:cNvSpPr txBox="1"/>
          <p:nvPr/>
        </p:nvSpPr>
        <p:spPr>
          <a:xfrm>
            <a:off x="2840735" y="2511623"/>
            <a:ext cx="165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 = 0, A = 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97209-70AC-2541-2AA1-D4C99B2843D8}"/>
              </a:ext>
            </a:extLst>
          </p:cNvPr>
          <p:cNvSpPr txBox="1"/>
          <p:nvPr/>
        </p:nvSpPr>
        <p:spPr>
          <a:xfrm>
            <a:off x="2231136" y="4656891"/>
            <a:ext cx="208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q[0] = 1</a:t>
            </a:r>
            <a:r>
              <a:rPr lang="en-US" altLang="ko-KR"/>
              <a:t>, A = A + M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BB3DC3-3A2F-E924-0C39-986AB7AB4168}"/>
              </a:ext>
            </a:extLst>
          </p:cNvPr>
          <p:cNvSpPr txBox="1"/>
          <p:nvPr/>
        </p:nvSpPr>
        <p:spPr>
          <a:xfrm>
            <a:off x="4534342" y="2874759"/>
            <a:ext cx="96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Right shift</a:t>
            </a:r>
          </a:p>
          <a:p>
            <a:r>
              <a:rPr lang="en-US" altLang="ko-KR" sz="1200" dirty="0"/>
              <a:t>With carry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B796724-8FAA-0655-5FDF-FCFD8F5B67DE}"/>
              </a:ext>
            </a:extLst>
          </p:cNvPr>
          <p:cNvSpPr/>
          <p:nvPr/>
        </p:nvSpPr>
        <p:spPr>
          <a:xfrm>
            <a:off x="6803136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90DA5-BA31-FC72-3A46-77CC1E4AC7DF}"/>
              </a:ext>
            </a:extLst>
          </p:cNvPr>
          <p:cNvSpPr txBox="1"/>
          <p:nvPr/>
        </p:nvSpPr>
        <p:spPr>
          <a:xfrm>
            <a:off x="6860900" y="2629921"/>
            <a:ext cx="110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COUNT</a:t>
            </a:r>
            <a:endParaRPr lang="ko-KR" altLang="en-US" sz="20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A3E51DC-63EE-C433-25FC-ACB478E7650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5583936" y="285452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9BC5C4-E7DD-6C0B-6EF2-B5FFF77BE783}"/>
              </a:ext>
            </a:extLst>
          </p:cNvPr>
          <p:cNvSpPr txBox="1"/>
          <p:nvPr/>
        </p:nvSpPr>
        <p:spPr>
          <a:xfrm>
            <a:off x="5736336" y="2546746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Count - 1</a:t>
            </a:r>
            <a:endParaRPr lang="ko-KR" altLang="en-US" sz="1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A69311B-92F9-DEBB-9D9E-DA0D8778CB90}"/>
              </a:ext>
            </a:extLst>
          </p:cNvPr>
          <p:cNvSpPr/>
          <p:nvPr/>
        </p:nvSpPr>
        <p:spPr>
          <a:xfrm>
            <a:off x="9108801" y="2130623"/>
            <a:ext cx="1219200" cy="1447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0029572-EB07-58D5-1CBE-02CF615283F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8022336" y="2854523"/>
            <a:ext cx="1086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A3FEDA-980E-26FF-99CE-704F39C9241D}"/>
              </a:ext>
            </a:extLst>
          </p:cNvPr>
          <p:cNvSpPr txBox="1"/>
          <p:nvPr/>
        </p:nvSpPr>
        <p:spPr>
          <a:xfrm>
            <a:off x="8085016" y="2566982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Count == 0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847459-7EC0-4C62-0833-4618ADC4B5E7}"/>
              </a:ext>
            </a:extLst>
          </p:cNvPr>
          <p:cNvSpPr txBox="1"/>
          <p:nvPr/>
        </p:nvSpPr>
        <p:spPr>
          <a:xfrm>
            <a:off x="9366896" y="2654468"/>
            <a:ext cx="1103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END</a:t>
            </a:r>
            <a:endParaRPr lang="ko-KR" altLang="en-US" sz="2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40532B6-05EC-8B21-3301-EF65B9349DF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412735" y="3578423"/>
            <a:ext cx="1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27FD71-FA17-53DD-E4ED-AA63E3418E13}"/>
              </a:ext>
            </a:extLst>
          </p:cNvPr>
          <p:cNvCxnSpPr>
            <a:cxnSpLocks/>
          </p:cNvCxnSpPr>
          <p:nvPr/>
        </p:nvCxnSpPr>
        <p:spPr>
          <a:xfrm flipH="1">
            <a:off x="2078736" y="5407223"/>
            <a:ext cx="533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54D297-6709-2F49-88A4-4EDA697657E0}"/>
              </a:ext>
            </a:extLst>
          </p:cNvPr>
          <p:cNvCxnSpPr>
            <a:cxnSpLocks/>
          </p:cNvCxnSpPr>
          <p:nvPr/>
        </p:nvCxnSpPr>
        <p:spPr>
          <a:xfrm flipV="1">
            <a:off x="2078735" y="3597533"/>
            <a:ext cx="0" cy="180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3CBDCA-E96E-AD74-5952-18479ABD60E9}"/>
              </a:ext>
            </a:extLst>
          </p:cNvPr>
          <p:cNvSpPr txBox="1"/>
          <p:nvPr/>
        </p:nvSpPr>
        <p:spPr>
          <a:xfrm>
            <a:off x="3602736" y="54072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Count != 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184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Example) 1100(M) x 0110(Q) = 12 x 6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F2C1B32-17EC-1674-D8A0-16B49029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2502"/>
              </p:ext>
            </p:extLst>
          </p:nvPr>
        </p:nvGraphicFramePr>
        <p:xfrm>
          <a:off x="685800" y="1366520"/>
          <a:ext cx="10363200" cy="4119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91701346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80146066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171875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808586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63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</a:t>
                      </a:r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상태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Count = 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Carry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A = 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q = 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3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q[0] = 0</a:t>
                      </a:r>
                    </a:p>
                    <a:p>
                      <a:pPr algn="ctr" latinLnBrk="1"/>
                      <a:r>
                        <a:rPr lang="en-US" altLang="ko-KR" dirty="0"/>
                        <a:t> 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2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</a:p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</a:p>
                    <a:p>
                      <a:pPr algn="ctr"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0011</a:t>
                      </a:r>
                    </a:p>
                    <a:p>
                      <a:pPr algn="ctr" latinLnBrk="1"/>
                      <a:r>
                        <a:rPr lang="en-US" altLang="ko-KR" dirty="0"/>
                        <a:t>0011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 = 1</a:t>
                      </a:r>
                    </a:p>
                    <a:p>
                      <a:pPr algn="ctr" latinLnBrk="1"/>
                      <a:r>
                        <a:rPr lang="en-US" altLang="ko-KR" dirty="0"/>
                        <a:t>A = A + M</a:t>
                      </a:r>
                    </a:p>
                    <a:p>
                      <a:pPr algn="ctr" latinLnBrk="1"/>
                      <a:r>
                        <a:rPr lang="en-US" altLang="ko-KR" dirty="0"/>
                        <a:t>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2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</a:p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0110</a:t>
                      </a:r>
                    </a:p>
                    <a:p>
                      <a:pPr algn="ctr" latinLnBrk="1"/>
                      <a:r>
                        <a:rPr lang="en-US" altLang="ko-KR" dirty="0"/>
                        <a:t>0010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0001</a:t>
                      </a:r>
                    </a:p>
                    <a:p>
                      <a:pPr algn="ctr"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 = 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 = A + M</a:t>
                      </a:r>
                    </a:p>
                    <a:p>
                      <a:pPr algn="ctr" latinLnBrk="1"/>
                      <a:r>
                        <a:rPr lang="en-US" altLang="ko-KR" dirty="0"/>
                        <a:t>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9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</a:p>
                    <a:p>
                      <a:pPr algn="ctr" latinLnBrk="1"/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dirty="0"/>
                        <a:t>001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q[0] = 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Shift right, count - 1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8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Count = 0, end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715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27124-B920-3F64-CA4A-3BA79AB2ECED}"/>
              </a:ext>
            </a:extLst>
          </p:cNvPr>
          <p:cNvSpPr txBox="1"/>
          <p:nvPr/>
        </p:nvSpPr>
        <p:spPr>
          <a:xfrm>
            <a:off x="762000" y="5715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= {</a:t>
            </a:r>
            <a:r>
              <a:rPr lang="en-US" altLang="ko-KR" dirty="0" err="1"/>
              <a:t>A,q</a:t>
            </a:r>
            <a:r>
              <a:rPr lang="en-US" altLang="ko-KR" dirty="0"/>
              <a:t>} = 0100_1000 =&gt; (64 + 8) = 72 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56DA76-E276-A6A8-C619-3F6DA45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6864" y="6356350"/>
            <a:ext cx="2641600" cy="365760"/>
          </a:xfrm>
        </p:spPr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8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981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Signed Booth Algorithm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M(</a:t>
            </a:r>
            <a:r>
              <a:rPr lang="ko-KR" altLang="en-US" dirty="0">
                <a:ea typeface="굴림" panose="020B0600000101010101" pitchFamily="50" charset="-127"/>
              </a:rPr>
              <a:t>피승수</a:t>
            </a:r>
            <a:r>
              <a:rPr lang="en-US" altLang="ko-KR" dirty="0">
                <a:ea typeface="굴림" panose="020B0600000101010101" pitchFamily="50" charset="-127"/>
              </a:rPr>
              <a:t>) x Q(</a:t>
            </a:r>
            <a:r>
              <a:rPr lang="ko-KR" altLang="en-US" dirty="0">
                <a:ea typeface="굴림" panose="020B0600000101010101" pitchFamily="50" charset="-127"/>
              </a:rPr>
              <a:t>승수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  <a:r>
              <a:rPr lang="ko-KR" altLang="en-US" dirty="0">
                <a:ea typeface="굴림" panose="020B0600000101010101" pitchFamily="50" charset="-127"/>
              </a:rPr>
              <a:t>라고 가정을 </a:t>
            </a:r>
            <a:r>
              <a:rPr lang="ko-KR" altLang="en-US" dirty="0" err="1">
                <a:ea typeface="굴림" panose="020B0600000101010101" pitchFamily="50" charset="-127"/>
              </a:rPr>
              <a:t>했을때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계산에 필요한 친구들</a:t>
            </a:r>
            <a:endParaRPr lang="en-US" altLang="ko-KR" dirty="0">
              <a:solidFill>
                <a:schemeClr val="tx1"/>
              </a:solidFill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 = M</a:t>
            </a:r>
            <a:r>
              <a:rPr lang="ko-KR" altLang="en-US" dirty="0">
                <a:ea typeface="굴림" panose="020B0600000101010101" pitchFamily="50" charset="-127"/>
              </a:rPr>
              <a:t>의 </a:t>
            </a:r>
            <a:r>
              <a:rPr lang="en-US" altLang="ko-KR" dirty="0">
                <a:ea typeface="굴림" panose="020B0600000101010101" pitchFamily="50" charset="-127"/>
              </a:rPr>
              <a:t>bit</a:t>
            </a:r>
            <a:r>
              <a:rPr lang="ko-KR" altLang="en-US" dirty="0">
                <a:ea typeface="굴림" panose="020B0600000101010101" pitchFamily="50" charset="-127"/>
              </a:rPr>
              <a:t>수만큼 </a:t>
            </a:r>
            <a:r>
              <a:rPr lang="en-US" altLang="ko-KR" dirty="0">
                <a:ea typeface="굴림" panose="020B0600000101010101" pitchFamily="50" charset="-127"/>
              </a:rPr>
              <a:t>0</a:t>
            </a:r>
            <a:r>
              <a:rPr lang="ko-KR" altLang="en-US" dirty="0">
                <a:ea typeface="굴림" panose="020B0600000101010101" pitchFamily="50" charset="-127"/>
              </a:rPr>
              <a:t>으로 초기화한 후 상황에 맞게 변하는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q = </a:t>
            </a:r>
            <a:r>
              <a:rPr lang="ko-KR" altLang="en-US" dirty="0">
                <a:ea typeface="굴림" panose="020B0600000101010101" pitchFamily="50" charset="-127"/>
              </a:rPr>
              <a:t>초기값이 승수</a:t>
            </a:r>
            <a:r>
              <a:rPr lang="en-US" altLang="ko-KR" dirty="0">
                <a:ea typeface="굴림" panose="020B0600000101010101" pitchFamily="50" charset="-127"/>
              </a:rPr>
              <a:t>(Q)</a:t>
            </a:r>
            <a:r>
              <a:rPr lang="ko-KR" altLang="en-US" dirty="0">
                <a:ea typeface="굴림" panose="020B0600000101010101" pitchFamily="50" charset="-127"/>
              </a:rPr>
              <a:t>의 값을 받고 순서에 맞게 변하는 변수</a:t>
            </a:r>
            <a:endParaRPr lang="en-US" altLang="ko-KR" dirty="0">
              <a:ea typeface="굴림" panose="020B0600000101010101" pitchFamily="50" charset="-127"/>
            </a:endParaRP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q0 = </a:t>
            </a:r>
            <a:r>
              <a:rPr lang="ko-KR" altLang="en-US" dirty="0">
                <a:ea typeface="굴림" panose="020B0600000101010101" pitchFamily="50" charset="-127"/>
              </a:rPr>
              <a:t>계산을 하기위한 변수 </a:t>
            </a:r>
            <a:r>
              <a:rPr lang="en-US" altLang="ko-KR" dirty="0">
                <a:ea typeface="굴림" panose="020B0600000101010101" pitchFamily="50" charset="-127"/>
              </a:rPr>
              <a:t>(</a:t>
            </a:r>
            <a:r>
              <a:rPr lang="ko-KR" altLang="en-US" dirty="0">
                <a:ea typeface="굴림" panose="020B0600000101010101" pitchFamily="50" charset="-127"/>
              </a:rPr>
              <a:t>최하위 비트를 나타냄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count = </a:t>
            </a:r>
            <a:r>
              <a:rPr lang="ko-KR" altLang="en-US" dirty="0">
                <a:ea typeface="굴림" panose="020B0600000101010101" pitchFamily="50" charset="-127"/>
              </a:rPr>
              <a:t>계산 과정의 반복 횟수를 표현하는 변수</a:t>
            </a:r>
            <a:r>
              <a:rPr lang="en-US" altLang="ko-KR" dirty="0">
                <a:ea typeface="굴림" panose="020B0600000101010101" pitchFamily="50" charset="-127"/>
              </a:rPr>
              <a:t> ex) M</a:t>
            </a:r>
            <a:r>
              <a:rPr lang="ko-KR" altLang="en-US" dirty="0">
                <a:ea typeface="굴림" panose="020B0600000101010101" pitchFamily="50" charset="-127"/>
              </a:rPr>
              <a:t>이 </a:t>
            </a:r>
            <a:r>
              <a:rPr lang="en-US" altLang="ko-KR" dirty="0">
                <a:ea typeface="굴림" panose="020B0600000101010101" pitchFamily="50" charset="-127"/>
              </a:rPr>
              <a:t>6</a:t>
            </a:r>
            <a:r>
              <a:rPr lang="ko-KR" altLang="en-US" dirty="0">
                <a:ea typeface="굴림" panose="020B0600000101010101" pitchFamily="50" charset="-127"/>
              </a:rPr>
              <a:t>비트라면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6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  <a:p>
            <a:r>
              <a:rPr lang="ko-KR" altLang="en-US" dirty="0">
                <a:ea typeface="굴림" panose="020B0600000101010101" pitchFamily="50" charset="-127"/>
              </a:rPr>
              <a:t>계산 과정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q[0]q0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의 값을 확인하고 계산을 해준다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2’b11,2’b00 </a:t>
            </a:r>
            <a:r>
              <a:rPr lang="ko-KR" altLang="en-US" dirty="0">
                <a:ea typeface="굴림" panose="020B0600000101010101" pitchFamily="50" charset="-127"/>
              </a:rPr>
              <a:t>이면 </a:t>
            </a:r>
            <a:r>
              <a:rPr lang="en-US" altLang="ko-KR" dirty="0">
                <a:ea typeface="굴림" panose="020B0600000101010101" pitchFamily="50" charset="-127"/>
              </a:rPr>
              <a:t>A, q, q0</a:t>
            </a:r>
            <a:r>
              <a:rPr lang="ko-KR" altLang="en-US" dirty="0">
                <a:ea typeface="굴림" panose="020B0600000101010101" pitchFamily="50" charset="-127"/>
              </a:rPr>
              <a:t>를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값을 유지해준다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2’b01 </a:t>
            </a:r>
            <a:r>
              <a:rPr lang="ko-KR" altLang="en-US" dirty="0">
                <a:ea typeface="굴림" panose="020B0600000101010101" pitchFamily="50" charset="-127"/>
              </a:rPr>
              <a:t>이면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M</a:t>
            </a:r>
            <a:r>
              <a:rPr lang="ko-KR" altLang="en-US" dirty="0"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ea typeface="굴림" panose="020B0600000101010101" pitchFamily="50" charset="-127"/>
              </a:rPr>
              <a:t>더한값을</a:t>
            </a:r>
            <a:r>
              <a:rPr lang="ko-KR" altLang="en-US" dirty="0">
                <a:ea typeface="굴림" panose="020B0600000101010101" pitchFamily="50" charset="-127"/>
              </a:rPr>
              <a:t> 저장해준다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2’b10 </a:t>
            </a:r>
            <a:r>
              <a:rPr lang="ko-KR" altLang="en-US" dirty="0">
                <a:ea typeface="굴림" panose="020B0600000101010101" pitchFamily="50" charset="-127"/>
              </a:rPr>
              <a:t>이면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M</a:t>
            </a:r>
            <a:r>
              <a:rPr lang="ko-KR" altLang="en-US" dirty="0"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ea typeface="굴림" panose="020B0600000101010101" pitchFamily="50" charset="-127"/>
              </a:rPr>
              <a:t>뺀값을</a:t>
            </a:r>
            <a:r>
              <a:rPr lang="ko-KR" altLang="en-US" dirty="0">
                <a:ea typeface="굴림" panose="020B0600000101010101" pitchFamily="50" charset="-127"/>
              </a:rPr>
              <a:t> 저장해준다</a:t>
            </a:r>
            <a:r>
              <a:rPr lang="en-US" altLang="ko-KR" dirty="0">
                <a:ea typeface="굴림" panose="020B0600000101010101" pitchFamily="50" charset="-127"/>
              </a:rPr>
              <a:t>. (A</a:t>
            </a:r>
            <a:r>
              <a:rPr lang="ko-KR" altLang="en-US" dirty="0">
                <a:ea typeface="굴림" panose="020B0600000101010101" pitchFamily="50" charset="-127"/>
              </a:rPr>
              <a:t>에 </a:t>
            </a:r>
            <a:r>
              <a:rPr lang="en-US" altLang="ko-KR" dirty="0">
                <a:ea typeface="굴림" panose="020B0600000101010101" pitchFamily="50" charset="-127"/>
              </a:rPr>
              <a:t>–M</a:t>
            </a:r>
            <a:r>
              <a:rPr lang="ko-KR" altLang="en-US" dirty="0">
                <a:ea typeface="굴림" panose="020B0600000101010101" pitchFamily="50" charset="-127"/>
              </a:rPr>
              <a:t>을 </a:t>
            </a:r>
            <a:r>
              <a:rPr lang="ko-KR" altLang="en-US" dirty="0" err="1">
                <a:ea typeface="굴림" panose="020B0600000101010101" pitchFamily="50" charset="-127"/>
              </a:rPr>
              <a:t>더한다와</a:t>
            </a:r>
            <a:r>
              <a:rPr lang="ko-KR" altLang="en-US" dirty="0">
                <a:ea typeface="굴림" panose="020B0600000101010101" pitchFamily="50" charset="-127"/>
              </a:rPr>
              <a:t> 같은 말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3"/>
            <a:r>
              <a:rPr lang="ko-KR" altLang="en-US" dirty="0">
                <a:ea typeface="굴림" panose="020B0600000101010101" pitchFamily="50" charset="-127"/>
              </a:rPr>
              <a:t>이 과정은 승수에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이 반복되는 부분을 판단하는 과정이다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Right shift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를 해준다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r>
              <a:rPr lang="ko-KR" altLang="en-US" dirty="0">
                <a:ea typeface="굴림" panose="020B0600000101010101" pitchFamily="50" charset="-127"/>
              </a:rPr>
              <a:t>이때 </a:t>
            </a:r>
            <a:r>
              <a:rPr lang="en-US" altLang="ko-KR" dirty="0">
                <a:ea typeface="굴림" panose="020B0600000101010101" pitchFamily="50" charset="-127"/>
              </a:rPr>
              <a:t>A</a:t>
            </a:r>
            <a:r>
              <a:rPr lang="ko-KR" altLang="en-US" dirty="0">
                <a:ea typeface="굴림" panose="020B0600000101010101" pitchFamily="50" charset="-127"/>
              </a:rPr>
              <a:t>는 </a:t>
            </a:r>
            <a:r>
              <a:rPr lang="en-US" altLang="ko-KR" dirty="0">
                <a:ea typeface="굴림" panose="020B0600000101010101" pitchFamily="50" charset="-127"/>
              </a:rPr>
              <a:t>sign extension</a:t>
            </a:r>
            <a:r>
              <a:rPr lang="ko-KR" altLang="en-US" dirty="0">
                <a:ea typeface="굴림" panose="020B0600000101010101" pitchFamily="50" charset="-127"/>
              </a:rPr>
              <a:t>을 해준다</a:t>
            </a:r>
            <a:r>
              <a:rPr lang="en-US" altLang="ko-KR" dirty="0">
                <a:ea typeface="굴림" panose="020B0600000101010101" pitchFamily="50" charset="-127"/>
              </a:rPr>
              <a:t>. (</a:t>
            </a:r>
            <a:r>
              <a:rPr lang="ko-KR" altLang="en-US" dirty="0">
                <a:ea typeface="굴림" panose="020B0600000101010101" pitchFamily="50" charset="-127"/>
              </a:rPr>
              <a:t>부호비트를 유지</a:t>
            </a:r>
            <a:r>
              <a:rPr lang="en-US" altLang="ko-KR" dirty="0">
                <a:ea typeface="굴림" panose="020B0600000101010101" pitchFamily="50" charset="-127"/>
              </a:rPr>
              <a:t>) </a:t>
            </a:r>
          </a:p>
          <a:p>
            <a:pPr lvl="2"/>
            <a:r>
              <a:rPr lang="en-US" altLang="ko-KR" dirty="0">
                <a:ea typeface="굴림" panose="020B0600000101010101" pitchFamily="50" charset="-127"/>
              </a:rPr>
              <a:t>A, q, q0</a:t>
            </a:r>
            <a:r>
              <a:rPr lang="ko-KR" altLang="en-US" dirty="0">
                <a:ea typeface="굴림" panose="020B0600000101010101" pitchFamily="50" charset="-127"/>
              </a:rPr>
              <a:t>순으로 진행한다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ko-KR" altLang="en-US" dirty="0">
                <a:ea typeface="굴림" panose="020B0600000101010101" pitchFamily="50" charset="-127"/>
              </a:rPr>
              <a:t>동시에 </a:t>
            </a:r>
            <a:r>
              <a:rPr lang="en-US" altLang="ko-KR" dirty="0">
                <a:ea typeface="굴림" panose="020B0600000101010101" pitchFamily="50" charset="-127"/>
              </a:rPr>
              <a:t>count</a:t>
            </a:r>
            <a:r>
              <a:rPr lang="ko-KR" altLang="en-US" dirty="0">
                <a:ea typeface="굴림" panose="020B0600000101010101" pitchFamily="50" charset="-127"/>
              </a:rPr>
              <a:t>를 </a:t>
            </a:r>
            <a:r>
              <a:rPr lang="en-US" altLang="ko-KR" dirty="0">
                <a:ea typeface="굴림" panose="020B0600000101010101" pitchFamily="50" charset="-127"/>
              </a:rPr>
              <a:t>1</a:t>
            </a:r>
            <a:r>
              <a:rPr lang="ko-KR" altLang="en-US" dirty="0">
                <a:ea typeface="굴림" panose="020B0600000101010101" pitchFamily="50" charset="-127"/>
              </a:rPr>
              <a:t>줄여준다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Count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/>
                </a:solidFill>
                <a:ea typeface="굴림" panose="020B0600000101010101" pitchFamily="50" charset="-127"/>
              </a:rPr>
              <a:t>될때까지</a:t>
            </a:r>
            <a:r>
              <a:rPr lang="ko-KR" altLang="en-US" dirty="0">
                <a:solidFill>
                  <a:schemeClr val="tx1"/>
                </a:solidFill>
                <a:ea typeface="굴림" panose="020B0600000101010101" pitchFamily="50" charset="-127"/>
              </a:rPr>
              <a:t> 반복한다</a:t>
            </a:r>
            <a:r>
              <a:rPr lang="en-US" altLang="ko-KR" dirty="0">
                <a:solidFill>
                  <a:schemeClr val="tx1"/>
                </a:solidFill>
                <a:ea typeface="굴림" panose="020B0600000101010101" pitchFamily="50" charset="-127"/>
              </a:rPr>
              <a:t>.</a:t>
            </a:r>
          </a:p>
          <a:p>
            <a:pPr lvl="2"/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14340" name="Content Placeholder 2"/>
          <p:cNvSpPr>
            <a:spLocks/>
          </p:cNvSpPr>
          <p:nvPr/>
        </p:nvSpPr>
        <p:spPr bwMode="auto">
          <a:xfrm>
            <a:off x="1981200" y="1198564"/>
            <a:ext cx="82296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ko-KR" altLang="ko-KR" sz="200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altLang="ko-KR" smtClean="0"/>
              <a:pPr/>
              <a:t>9</a:t>
            </a:fld>
            <a:endParaRPr kumimoji="0"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4338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6993</TotalTime>
  <Words>1054</Words>
  <Application>Microsoft Office PowerPoint</Application>
  <PresentationFormat>와이드스크린</PresentationFormat>
  <Paragraphs>228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201821308 전정주 System Semiconductor Engineering University of Sangmyung</vt:lpstr>
      <vt:lpstr>목차</vt:lpstr>
      <vt:lpstr>기본적인 Multiple Algorithm</vt:lpstr>
      <vt:lpstr>기본적인 Multiple Algorithm</vt:lpstr>
      <vt:lpstr>Booth Algorithm</vt:lpstr>
      <vt:lpstr>Unsigned Booth Algorithm</vt:lpstr>
      <vt:lpstr>Unsigned Booth Algorithm</vt:lpstr>
      <vt:lpstr>Example) 1100(M) x 0110(Q) = 12 x 6</vt:lpstr>
      <vt:lpstr>Signed Booth Algorithm</vt:lpstr>
      <vt:lpstr>Signed Booth Algorithm</vt:lpstr>
      <vt:lpstr>Example) 1001(M) x 0110(Q) = -7 x 6</vt:lpstr>
      <vt:lpstr>Booth Algorithm 곱셈기를 설계할 때 주의할 점</vt:lpstr>
      <vt:lpstr>발표를 들어주셔서 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zhu;YongwooKim</dc:creator>
  <cp:lastModifiedBy>전 병우</cp:lastModifiedBy>
  <cp:revision>421</cp:revision>
  <dcterms:created xsi:type="dcterms:W3CDTF">2013-05-12T07:12:15Z</dcterms:created>
  <dcterms:modified xsi:type="dcterms:W3CDTF">2023-07-12T07:45:35Z</dcterms:modified>
</cp:coreProperties>
</file>