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6" r:id="rId5"/>
    <p:sldId id="258" r:id="rId6"/>
    <p:sldId id="257" r:id="rId7"/>
    <p:sldId id="264" r:id="rId8"/>
    <p:sldId id="262" r:id="rId9"/>
    <p:sldId id="263" r:id="rId10"/>
    <p:sldId id="268" r:id="rId11"/>
    <p:sldId id="267"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o Palacios" initials="JP" lastIdx="8" clrIdx="0">
    <p:extLst>
      <p:ext uri="{19B8F6BF-5375-455C-9EA6-DF929625EA0E}">
        <p15:presenceInfo xmlns:p15="http://schemas.microsoft.com/office/powerpoint/2012/main" userId="S::juliano.palacios@ubc365.onmicrosoft.com::9a211268-7e8c-45b0-91e9-381e23196b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0C244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6" autoAdjust="0"/>
    <p:restoredTop sz="70693" autoAdjust="0"/>
  </p:normalViewPr>
  <p:slideViewPr>
    <p:cSldViewPr snapToGrid="0">
      <p:cViewPr varScale="1">
        <p:scale>
          <a:sx n="120" d="100"/>
          <a:sy n="120" d="100"/>
        </p:scale>
        <p:origin x="1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09T17:03:32.600" idx="1">
    <p:pos x="7680" y="0"/>
    <p:text>Picture out of focus</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1-09T17:06:08.492" idx="2">
    <p:pos x="10" y="10"/>
    <p:text>Too many words?</p:text>
    <p:extLst>
      <p:ext uri="{C676402C-5697-4E1C-873F-D02D1690AC5C}">
        <p15:threadingInfo xmlns:p15="http://schemas.microsoft.com/office/powerpoint/2012/main" timeZoneBias="480"/>
      </p:ext>
    </p:extLst>
  </p:cm>
  <p:cm authorId="1" dt="2019-01-09T17:06:44.038" idx="3">
    <p:pos x="6537" y="3001"/>
    <p:text>Assuming these are million CAs</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1-09T17:07:40.907" idx="4">
    <p:pos x="10" y="10"/>
    <p:text>Love it!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1-09T17:11:41.955" idx="5">
    <p:pos x="3007" y="2384"/>
    <p:text>Emerging fishing nations, shifts might expand to other country’s regions witch could detonate 
international conflict (The case of the Mackerel war). In Canada this could happen with Greenland, Russia, Japan, and other countries that might not be part of a treaty today... </p:text>
    <p:extLst>
      <p:ext uri="{C676402C-5697-4E1C-873F-D02D1690AC5C}">
        <p15:threadingInfo xmlns:p15="http://schemas.microsoft.com/office/powerpoint/2012/main" timeZoneBias="480"/>
      </p:ext>
    </p:extLst>
  </p:cm>
  <p:cm authorId="1" dt="2019-01-09T17:12:35.483" idx="6">
    <p:pos x="3021" y="2706"/>
    <p:text>With species shifting distribution management objectives could be challenged as, for example, by-catch from other non-transboundary fleets could increase due to species overlap. </p:text>
    <p:extLst>
      <p:ext uri="{C676402C-5697-4E1C-873F-D02D1690AC5C}">
        <p15:threadingInfo xmlns:p15="http://schemas.microsoft.com/office/powerpoint/2012/main" timeZoneBias="480"/>
      </p:ext>
    </p:extLst>
  </p:cm>
  <p:cm authorId="1" dt="2019-01-09T17:14:05.462" idx="7">
    <p:pos x="1440" y="1179"/>
    <p:text>And those who consider stock fluctuation assume don't account for portential larger variability than what has seen in the past</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1-09T17:18:08.556" idx="8">
    <p:pos x="2103" y="1179"/>
    <p:text>Not only monetary but there are other types of side payments</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12261-C2CE-49F9-8E94-660BFB5E5D93}" type="datetimeFigureOut">
              <a:rPr lang="en-US" smtClean="0"/>
              <a:t>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757C3-EE40-4DE6-9136-17ADCD454A60}" type="slidenum">
              <a:rPr lang="en-US" smtClean="0"/>
              <a:t>‹#›</a:t>
            </a:fld>
            <a:endParaRPr lang="en-US"/>
          </a:p>
        </p:txBody>
      </p:sp>
    </p:spTree>
    <p:extLst>
      <p:ext uri="{BB962C8B-B14F-4D97-AF65-F5344CB8AC3E}">
        <p14:creationId xmlns:p14="http://schemas.microsoft.com/office/powerpoint/2010/main" val="953705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9A757C3-EE40-4DE6-9136-17ADCD454A60}" type="slidenum">
              <a:rPr lang="en-US" smtClean="0"/>
              <a:t>2</a:t>
            </a:fld>
            <a:endParaRPr lang="en-US"/>
          </a:p>
        </p:txBody>
      </p:sp>
    </p:spTree>
    <p:extLst>
      <p:ext uri="{BB962C8B-B14F-4D97-AF65-F5344CB8AC3E}">
        <p14:creationId xmlns:p14="http://schemas.microsoft.com/office/powerpoint/2010/main" val="56945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climate change through the redistribution of species and dramatic alterations in community structure is having and will continue to have important implications for fishing communities, the economy and seafood consumers</a:t>
            </a:r>
          </a:p>
          <a:p>
            <a:endParaRPr lang="en-US" dirty="0"/>
          </a:p>
          <a:p>
            <a:r>
              <a:rPr lang="en-US" dirty="0"/>
              <a:t>Make note that these changes are in addition to existing pressures on stock through fishing activities, pollution, coastal development etc.</a:t>
            </a:r>
          </a:p>
        </p:txBody>
      </p:sp>
      <p:sp>
        <p:nvSpPr>
          <p:cNvPr id="4" name="Slide Number Placeholder 3"/>
          <p:cNvSpPr>
            <a:spLocks noGrp="1"/>
          </p:cNvSpPr>
          <p:nvPr>
            <p:ph type="sldNum" sz="quarter" idx="5"/>
          </p:nvPr>
        </p:nvSpPr>
        <p:spPr/>
        <p:txBody>
          <a:bodyPr/>
          <a:lstStyle/>
          <a:p>
            <a:fld id="{F9A757C3-EE40-4DE6-9136-17ADCD454A60}" type="slidenum">
              <a:rPr lang="en-US" smtClean="0"/>
              <a:t>3</a:t>
            </a:fld>
            <a:endParaRPr lang="en-US"/>
          </a:p>
        </p:txBody>
      </p:sp>
    </p:spTree>
    <p:extLst>
      <p:ext uri="{BB962C8B-B14F-4D97-AF65-F5344CB8AC3E}">
        <p14:creationId xmlns:p14="http://schemas.microsoft.com/office/powerpoint/2010/main" val="318137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A757C3-EE40-4DE6-9136-17ADCD454A60}" type="slidenum">
              <a:rPr lang="en-US" smtClean="0"/>
              <a:t>4</a:t>
            </a:fld>
            <a:endParaRPr lang="en-US"/>
          </a:p>
        </p:txBody>
      </p:sp>
    </p:spTree>
    <p:extLst>
      <p:ext uri="{BB962C8B-B14F-4D97-AF65-F5344CB8AC3E}">
        <p14:creationId xmlns:p14="http://schemas.microsoft.com/office/powerpoint/2010/main" val="136527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models – overall – species in N America are projected to be shifting their distribution poleward so as to stay within their preferred temperature envelope</a:t>
            </a:r>
          </a:p>
        </p:txBody>
      </p:sp>
      <p:sp>
        <p:nvSpPr>
          <p:cNvPr id="4" name="Slide Number Placeholder 3"/>
          <p:cNvSpPr>
            <a:spLocks noGrp="1"/>
          </p:cNvSpPr>
          <p:nvPr>
            <p:ph type="sldNum" sz="quarter" idx="5"/>
          </p:nvPr>
        </p:nvSpPr>
        <p:spPr/>
        <p:txBody>
          <a:bodyPr/>
          <a:lstStyle/>
          <a:p>
            <a:fld id="{F9A757C3-EE40-4DE6-9136-17ADCD454A60}" type="slidenum">
              <a:rPr lang="en-US" smtClean="0"/>
              <a:t>5</a:t>
            </a:fld>
            <a:endParaRPr lang="en-US"/>
          </a:p>
        </p:txBody>
      </p:sp>
    </p:spTree>
    <p:extLst>
      <p:ext uri="{BB962C8B-B14F-4D97-AF65-F5344CB8AC3E}">
        <p14:creationId xmlns:p14="http://schemas.microsoft.com/office/powerpoint/2010/main" val="602733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observed species shifts appear to buck the overall trend of a poleward shift</a:t>
            </a:r>
          </a:p>
          <a:p>
            <a:r>
              <a:rPr lang="en-US" sz="1200" b="0" i="0" kern="1200" dirty="0">
                <a:solidFill>
                  <a:schemeClr val="tx1"/>
                </a:solidFill>
                <a:effectLst/>
                <a:latin typeface="+mn-lt"/>
                <a:ea typeface="+mn-ea"/>
                <a:cs typeface="+mn-cs"/>
              </a:rPr>
              <a:t>Climate velocity – rate and direction that climate shifts across the landscape.</a:t>
            </a:r>
          </a:p>
          <a:p>
            <a:r>
              <a:rPr lang="en-US" sz="1200" b="0" i="0" kern="1200" dirty="0">
                <a:solidFill>
                  <a:schemeClr val="tx1"/>
                </a:solidFill>
                <a:effectLst/>
                <a:latin typeface="+mn-lt"/>
                <a:ea typeface="+mn-ea"/>
                <a:cs typeface="+mn-cs"/>
              </a:rPr>
              <a:t>Regional factors such as wind and associated currents or seafloor topography can actually create local ‘microclimates’, resulting in species bucking the overall projected trend of species migrating poleward.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1968-2011 – bottom trawls</a:t>
            </a:r>
          </a:p>
          <a:p>
            <a:endParaRPr lang="en-US" dirty="0"/>
          </a:p>
        </p:txBody>
      </p:sp>
      <p:sp>
        <p:nvSpPr>
          <p:cNvPr id="4" name="Slide Number Placeholder 3"/>
          <p:cNvSpPr>
            <a:spLocks noGrp="1"/>
          </p:cNvSpPr>
          <p:nvPr>
            <p:ph type="sldNum" sz="quarter" idx="10"/>
          </p:nvPr>
        </p:nvSpPr>
        <p:spPr/>
        <p:txBody>
          <a:bodyPr/>
          <a:lstStyle/>
          <a:p>
            <a:fld id="{F9A757C3-EE40-4DE6-9136-17ADCD454A60}" type="slidenum">
              <a:rPr lang="en-US" smtClean="0"/>
              <a:t>6</a:t>
            </a:fld>
            <a:endParaRPr lang="en-US"/>
          </a:p>
        </p:txBody>
      </p:sp>
    </p:spTree>
    <p:extLst>
      <p:ext uri="{BB962C8B-B14F-4D97-AF65-F5344CB8AC3E}">
        <p14:creationId xmlns:p14="http://schemas.microsoft.com/office/powerpoint/2010/main" val="1889691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number of studies have looked at empirically understanding species shifts at global levels – or at national levels (e.g., lots of research in the US), a very limited number of studies exist looking at socio-ecological changes, particularly for transboundary stocks.</a:t>
            </a:r>
          </a:p>
          <a:p>
            <a:endParaRPr lang="en-US" dirty="0"/>
          </a:p>
          <a:p>
            <a:r>
              <a:rPr lang="en-US" dirty="0"/>
              <a:t>While fisheries within a given nation may be constrained by regulatory mechanisms, typically they are still able to ‘chase’ after shifting species.</a:t>
            </a:r>
          </a:p>
          <a:p>
            <a:r>
              <a:rPr lang="en-US" dirty="0"/>
              <a:t>In the case of transboundary stocks fishers cannot move across boundaries.</a:t>
            </a:r>
          </a:p>
          <a:p>
            <a:endParaRPr lang="en-US" dirty="0"/>
          </a:p>
          <a:p>
            <a:r>
              <a:rPr lang="en-US" dirty="0"/>
              <a:t>Transboundary stocks are in essence ‘managed’ by international treaties </a:t>
            </a:r>
          </a:p>
        </p:txBody>
      </p:sp>
      <p:sp>
        <p:nvSpPr>
          <p:cNvPr id="4" name="Slide Number Placeholder 3"/>
          <p:cNvSpPr>
            <a:spLocks noGrp="1"/>
          </p:cNvSpPr>
          <p:nvPr>
            <p:ph type="sldNum" sz="quarter" idx="5"/>
          </p:nvPr>
        </p:nvSpPr>
        <p:spPr/>
        <p:txBody>
          <a:bodyPr/>
          <a:lstStyle/>
          <a:p>
            <a:fld id="{F9A757C3-EE40-4DE6-9136-17ADCD454A60}" type="slidenum">
              <a:rPr lang="en-US" smtClean="0"/>
              <a:t>7</a:t>
            </a:fld>
            <a:endParaRPr lang="en-US"/>
          </a:p>
        </p:txBody>
      </p:sp>
    </p:spTree>
    <p:extLst>
      <p:ext uri="{BB962C8B-B14F-4D97-AF65-F5344CB8AC3E}">
        <p14:creationId xmlns:p14="http://schemas.microsoft.com/office/powerpoint/2010/main" val="385112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Treaties tend to operate assuming stocks remain static through time and with resource access rights distributed according to historical participation</a:t>
            </a:r>
          </a:p>
          <a:p>
            <a:r>
              <a:rPr lang="en-US" sz="1200" b="0" i="0" kern="1200" dirty="0">
                <a:solidFill>
                  <a:schemeClr val="tx1"/>
                </a:solidFill>
                <a:effectLst/>
                <a:latin typeface="+mn-lt"/>
                <a:ea typeface="+mn-ea"/>
                <a:cs typeface="+mn-cs"/>
              </a:rPr>
              <a:t>Increased probability of conflict over the distribution of resource access and benefits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movement of mackerel into the far North Atlantic has resulted in diplomatic confrontations between Iceland, Norway and Denmark dubbed the "mackerel wars.“</a:t>
            </a:r>
          </a:p>
          <a:p>
            <a:endParaRPr lang="en-US" sz="1200" b="0" i="0" kern="1200" dirty="0">
              <a:solidFill>
                <a:schemeClr val="tx1"/>
              </a:solidFill>
              <a:effectLst/>
              <a:latin typeface="+mn-lt"/>
              <a:ea typeface="+mn-ea"/>
              <a:cs typeface="+mn-cs"/>
            </a:endParaRPr>
          </a:p>
          <a:p>
            <a:r>
              <a:rPr lang="en-US" dirty="0"/>
              <a:t>Shifts in species distributions can create incentives for overharvest. For example, a country that is losing a fishery due to climate change may overfish the target species to compensate for the anticipated loss. International agreements can be developed or revised to prevent this from occurring, including through the trading of fishing quota across borders.</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F9A757C3-EE40-4DE6-9136-17ADCD454A60}" type="slidenum">
              <a:rPr lang="en-US" smtClean="0"/>
              <a:t>8</a:t>
            </a:fld>
            <a:endParaRPr lang="en-US"/>
          </a:p>
        </p:txBody>
      </p:sp>
    </p:spTree>
    <p:extLst>
      <p:ext uri="{BB962C8B-B14F-4D97-AF65-F5344CB8AC3E}">
        <p14:creationId xmlns:p14="http://schemas.microsoft.com/office/powerpoint/2010/main" val="3970308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narratives simplify issues by suggesting outcomes and discussing alternative narratives – they support decision making in conflictual settings when issues are complex and outcomes uncertain</a:t>
            </a:r>
          </a:p>
        </p:txBody>
      </p:sp>
      <p:sp>
        <p:nvSpPr>
          <p:cNvPr id="4" name="Slide Number Placeholder 3"/>
          <p:cNvSpPr>
            <a:spLocks noGrp="1"/>
          </p:cNvSpPr>
          <p:nvPr>
            <p:ph type="sldNum" sz="quarter" idx="5"/>
          </p:nvPr>
        </p:nvSpPr>
        <p:spPr/>
        <p:txBody>
          <a:bodyPr/>
          <a:lstStyle/>
          <a:p>
            <a:fld id="{F9A757C3-EE40-4DE6-9136-17ADCD454A60}" type="slidenum">
              <a:rPr lang="en-US" smtClean="0"/>
              <a:t>9</a:t>
            </a:fld>
            <a:endParaRPr lang="en-US"/>
          </a:p>
        </p:txBody>
      </p:sp>
    </p:spTree>
    <p:extLst>
      <p:ext uri="{BB962C8B-B14F-4D97-AF65-F5344CB8AC3E}">
        <p14:creationId xmlns:p14="http://schemas.microsoft.com/office/powerpoint/2010/main" val="234047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Ultimately however some of the immediate governance concerns remain the same and steps needed now are the same regardless of the cause</a:t>
            </a:r>
          </a:p>
        </p:txBody>
      </p:sp>
      <p:sp>
        <p:nvSpPr>
          <p:cNvPr id="4" name="Slide Number Placeholder 3"/>
          <p:cNvSpPr>
            <a:spLocks noGrp="1"/>
          </p:cNvSpPr>
          <p:nvPr>
            <p:ph type="sldNum" sz="quarter" idx="5"/>
          </p:nvPr>
        </p:nvSpPr>
        <p:spPr/>
        <p:txBody>
          <a:bodyPr/>
          <a:lstStyle/>
          <a:p>
            <a:fld id="{F9A757C3-EE40-4DE6-9136-17ADCD454A60}" type="slidenum">
              <a:rPr lang="en-US" smtClean="0"/>
              <a:t>11</a:t>
            </a:fld>
            <a:endParaRPr lang="en-US"/>
          </a:p>
        </p:txBody>
      </p:sp>
    </p:spTree>
    <p:extLst>
      <p:ext uri="{BB962C8B-B14F-4D97-AF65-F5344CB8AC3E}">
        <p14:creationId xmlns:p14="http://schemas.microsoft.com/office/powerpoint/2010/main" val="268298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B7F3810-FB75-4F29-ABA7-599A753F0A17}" type="datetimeFigureOut">
              <a:rPr lang="en-US" smtClean="0"/>
              <a:t>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426342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7F3810-FB75-4F29-ABA7-599A753F0A17}" type="datetimeFigureOut">
              <a:rPr lang="en-US" smtClean="0"/>
              <a:t>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160807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7F3810-FB75-4F29-ABA7-599A753F0A17}" type="datetimeFigureOut">
              <a:rPr lang="en-US" smtClean="0"/>
              <a:t>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128998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B7F3810-FB75-4F29-ABA7-599A753F0A17}" type="datetimeFigureOut">
              <a:rPr lang="en-US" smtClean="0"/>
              <a:t>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24407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7F3810-FB75-4F29-ABA7-599A753F0A17}" type="datetimeFigureOut">
              <a:rPr lang="en-US" smtClean="0"/>
              <a:t>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323431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7F3810-FB75-4F29-ABA7-599A753F0A17}" type="datetimeFigureOut">
              <a:rPr lang="en-US" smtClean="0"/>
              <a:t>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42990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7F3810-FB75-4F29-ABA7-599A753F0A17}" type="datetimeFigureOut">
              <a:rPr lang="en-US" smtClean="0"/>
              <a:t>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322915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7F3810-FB75-4F29-ABA7-599A753F0A17}" type="datetimeFigureOut">
              <a:rPr lang="en-US" smtClean="0"/>
              <a:t>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195788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F3810-FB75-4F29-ABA7-599A753F0A17}" type="datetimeFigureOut">
              <a:rPr lang="en-US" smtClean="0"/>
              <a:t>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114685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7F3810-FB75-4F29-ABA7-599A753F0A17}" type="datetimeFigureOut">
              <a:rPr lang="en-US" smtClean="0"/>
              <a:t>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2037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7F3810-FB75-4F29-ABA7-599A753F0A17}" type="datetimeFigureOut">
              <a:rPr lang="en-US" smtClean="0"/>
              <a:t>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079FD-46B7-413A-9DA3-76F7E0E98AC2}" type="slidenum">
              <a:rPr lang="en-US" smtClean="0"/>
              <a:t>‹#›</a:t>
            </a:fld>
            <a:endParaRPr lang="en-US"/>
          </a:p>
        </p:txBody>
      </p:sp>
    </p:spTree>
    <p:extLst>
      <p:ext uri="{BB962C8B-B14F-4D97-AF65-F5344CB8AC3E}">
        <p14:creationId xmlns:p14="http://schemas.microsoft.com/office/powerpoint/2010/main" val="84382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7F3810-FB75-4F29-ABA7-599A753F0A17}" type="datetimeFigureOut">
              <a:rPr lang="en-US" smtClean="0"/>
              <a:t>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079FD-46B7-413A-9DA3-76F7E0E98AC2}" type="slidenum">
              <a:rPr lang="en-US" smtClean="0"/>
              <a:t>‹#›</a:t>
            </a:fld>
            <a:endParaRPr lang="en-US"/>
          </a:p>
        </p:txBody>
      </p:sp>
    </p:spTree>
    <p:extLst>
      <p:ext uri="{BB962C8B-B14F-4D97-AF65-F5344CB8AC3E}">
        <p14:creationId xmlns:p14="http://schemas.microsoft.com/office/powerpoint/2010/main" val="3818846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3.wdp"/><Relationship Id="rId5" Type="http://schemas.microsoft.com/office/2007/relationships/hdphoto" Target="../media/hdphoto2.wdp"/><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g"/><Relationship Id="rId11" Type="http://schemas.microsoft.com/office/2007/relationships/hdphoto" Target="../media/hdphoto5.wdp"/><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4.wdp"/><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50C96F-8617-D74E-9CF4-829BF50A39F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966858"/>
          </a:xfrm>
          <a:prstGeom prst="rect">
            <a:avLst/>
          </a:prstGeom>
        </p:spPr>
      </p:pic>
      <p:sp>
        <p:nvSpPr>
          <p:cNvPr id="2" name="Title 1"/>
          <p:cNvSpPr>
            <a:spLocks noGrp="1"/>
          </p:cNvSpPr>
          <p:nvPr>
            <p:ph type="ctrTitle"/>
          </p:nvPr>
        </p:nvSpPr>
        <p:spPr>
          <a:xfrm>
            <a:off x="1571625" y="1018036"/>
            <a:ext cx="9144000" cy="2387600"/>
          </a:xfrm>
        </p:spPr>
        <p:txBody>
          <a:bodyPr>
            <a:normAutofit fontScale="90000"/>
          </a:bodyPr>
          <a:lstStyle/>
          <a:p>
            <a:r>
              <a:rPr lang="en-US" dirty="0">
                <a:solidFill>
                  <a:srgbClr val="0C2445"/>
                </a:solidFill>
              </a:rPr>
              <a:t>Transboundary resources management under climate change in Canada</a:t>
            </a:r>
            <a:br>
              <a:rPr lang="en-US" dirty="0"/>
            </a:br>
            <a:endParaRPr lang="en-US" dirty="0"/>
          </a:p>
        </p:txBody>
      </p:sp>
      <p:sp>
        <p:nvSpPr>
          <p:cNvPr id="3" name="Subtitle 2"/>
          <p:cNvSpPr>
            <a:spLocks noGrp="1"/>
          </p:cNvSpPr>
          <p:nvPr>
            <p:ph type="subTitle" idx="1"/>
          </p:nvPr>
        </p:nvSpPr>
        <p:spPr>
          <a:xfrm>
            <a:off x="-1538610" y="3571398"/>
            <a:ext cx="9843247" cy="1190941"/>
          </a:xfrm>
        </p:spPr>
        <p:txBody>
          <a:bodyPr/>
          <a:lstStyle/>
          <a:p>
            <a:r>
              <a:rPr lang="en-US" dirty="0">
                <a:solidFill>
                  <a:srgbClr val="0C2445"/>
                </a:solidFill>
              </a:rPr>
              <a:t>Colette Wabnitz | Juliano Palacios-Abrantes</a:t>
            </a:r>
          </a:p>
          <a:p>
            <a:r>
              <a:rPr lang="en-US" dirty="0">
                <a:solidFill>
                  <a:srgbClr val="0C2445"/>
                </a:solidFill>
              </a:rPr>
              <a:t>University of British Columbia</a:t>
            </a:r>
          </a:p>
        </p:txBody>
      </p:sp>
      <p:sp>
        <p:nvSpPr>
          <p:cNvPr id="4" name="TextBox 3"/>
          <p:cNvSpPr txBox="1"/>
          <p:nvPr/>
        </p:nvSpPr>
        <p:spPr>
          <a:xfrm>
            <a:off x="4405988" y="6358680"/>
            <a:ext cx="7421217" cy="369332"/>
          </a:xfrm>
          <a:prstGeom prst="rect">
            <a:avLst/>
          </a:prstGeom>
          <a:noFill/>
        </p:spPr>
        <p:txBody>
          <a:bodyPr wrap="square" rtlCol="0">
            <a:spAutoFit/>
          </a:bodyPr>
          <a:lstStyle/>
          <a:p>
            <a:r>
              <a:rPr lang="en-US" dirty="0">
                <a:solidFill>
                  <a:srgbClr val="0C2445"/>
                </a:solidFill>
              </a:rPr>
              <a:t>International dimensions | Team meeting     Ottawa | 10-11 January 2019</a:t>
            </a:r>
          </a:p>
        </p:txBody>
      </p:sp>
      <p:pic>
        <p:nvPicPr>
          <p:cNvPr id="8" name="Picture 7">
            <a:extLst>
              <a:ext uri="{FF2B5EF4-FFF2-40B4-BE49-F238E27FC236}">
                <a16:creationId xmlns:a16="http://schemas.microsoft.com/office/drawing/2014/main" id="{EF972A5B-8822-F541-B89A-8916EE4D8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7" y="5864190"/>
            <a:ext cx="2867378" cy="988980"/>
          </a:xfrm>
          <a:prstGeom prst="rect">
            <a:avLst/>
          </a:prstGeom>
        </p:spPr>
      </p:pic>
    </p:spTree>
    <p:extLst>
      <p:ext uri="{BB962C8B-B14F-4D97-AF65-F5344CB8AC3E}">
        <p14:creationId xmlns:p14="http://schemas.microsoft.com/office/powerpoint/2010/main" val="292050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DC6D8-C4CD-FF40-A3A9-60D7602A1A79}"/>
              </a:ext>
            </a:extLst>
          </p:cNvPr>
          <p:cNvSpPr>
            <a:spLocks noGrp="1"/>
          </p:cNvSpPr>
          <p:nvPr>
            <p:ph idx="1"/>
          </p:nvPr>
        </p:nvSpPr>
        <p:spPr/>
        <p:txBody>
          <a:bodyPr/>
          <a:lstStyle/>
          <a:p>
            <a:r>
              <a:rPr lang="en-US" dirty="0"/>
              <a:t>Side payments </a:t>
            </a:r>
          </a:p>
          <a:p>
            <a:r>
              <a:rPr lang="en-US" dirty="0">
                <a:solidFill>
                  <a:srgbClr val="FF0000"/>
                </a:solidFill>
              </a:rPr>
              <a:t>Regional stock assessments</a:t>
            </a:r>
          </a:p>
          <a:p>
            <a:r>
              <a:rPr lang="en-US" dirty="0"/>
              <a:t>Flexible quota allocation</a:t>
            </a:r>
          </a:p>
          <a:p>
            <a:r>
              <a:rPr lang="en-US" dirty="0"/>
              <a:t>Tradable permits and/or quota across boundaries</a:t>
            </a:r>
          </a:p>
          <a:p>
            <a:endParaRPr lang="en-US" dirty="0"/>
          </a:p>
          <a:p>
            <a:pPr marL="0" indent="0">
              <a:buNone/>
            </a:pPr>
            <a:r>
              <a:rPr lang="en-US" dirty="0">
                <a:solidFill>
                  <a:srgbClr val="FF0000"/>
                </a:solidFill>
              </a:rPr>
              <a:t>**</a:t>
            </a:r>
            <a:r>
              <a:rPr lang="en-US" dirty="0"/>
              <a:t> Equity (can come into conflict with historical access)</a:t>
            </a:r>
          </a:p>
          <a:p>
            <a:pPr marL="0" indent="0">
              <a:buNone/>
            </a:pPr>
            <a:r>
              <a:rPr lang="en-US" dirty="0">
                <a:solidFill>
                  <a:srgbClr val="FF0000"/>
                </a:solidFill>
              </a:rPr>
              <a:t>**</a:t>
            </a:r>
            <a:r>
              <a:rPr lang="en-US" dirty="0"/>
              <a:t> Consider all stakeholders (fishers, processors, </a:t>
            </a:r>
            <a:r>
              <a:rPr lang="en-US" dirty="0" err="1"/>
              <a:t>etc</a:t>
            </a:r>
            <a:r>
              <a:rPr lang="en-US" dirty="0"/>
              <a:t>…)</a:t>
            </a:r>
          </a:p>
          <a:p>
            <a:pPr marL="0" indent="0">
              <a:buNone/>
            </a:pPr>
            <a:r>
              <a:rPr lang="en-US" dirty="0">
                <a:solidFill>
                  <a:srgbClr val="FF0000"/>
                </a:solidFill>
              </a:rPr>
              <a:t>**</a:t>
            </a:r>
            <a:r>
              <a:rPr lang="en-US" dirty="0"/>
              <a:t> Indigenous rights</a:t>
            </a:r>
          </a:p>
          <a:p>
            <a:endParaRPr lang="en-US" dirty="0"/>
          </a:p>
        </p:txBody>
      </p:sp>
      <p:sp>
        <p:nvSpPr>
          <p:cNvPr id="4" name="Title 1">
            <a:extLst>
              <a:ext uri="{FF2B5EF4-FFF2-40B4-BE49-F238E27FC236}">
                <a16:creationId xmlns:a16="http://schemas.microsoft.com/office/drawing/2014/main" id="{53C8F9F8-FCAE-724F-867F-F880283DC36C}"/>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Adaptation mechanisms</a:t>
            </a:r>
            <a:endParaRPr lang="en-US" dirty="0"/>
          </a:p>
        </p:txBody>
      </p:sp>
      <p:cxnSp>
        <p:nvCxnSpPr>
          <p:cNvPr id="5" name="Straight Connector 4">
            <a:extLst>
              <a:ext uri="{FF2B5EF4-FFF2-40B4-BE49-F238E27FC236}">
                <a16:creationId xmlns:a16="http://schemas.microsoft.com/office/drawing/2014/main" id="{260A6B18-28D4-AB47-9D1B-FFB409B6BD64}"/>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29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C498-DAE9-6140-9BF4-F13328E7C91A}"/>
              </a:ext>
            </a:extLst>
          </p:cNvPr>
          <p:cNvSpPr>
            <a:spLocks noGrp="1"/>
          </p:cNvSpPr>
          <p:nvPr>
            <p:ph type="title"/>
          </p:nvPr>
        </p:nvSpPr>
        <p:spPr/>
        <p:txBody>
          <a:bodyPr/>
          <a:lstStyle/>
          <a:p>
            <a:r>
              <a:rPr lang="en-US" strike="sngStrike" dirty="0"/>
              <a:t>Research gaps</a:t>
            </a:r>
            <a:r>
              <a:rPr lang="en-US" dirty="0"/>
              <a:t> </a:t>
            </a:r>
            <a:r>
              <a:rPr lang="en-US" dirty="0">
                <a:solidFill>
                  <a:srgbClr val="FF0000"/>
                </a:solidFill>
              </a:rPr>
              <a:t>Maybe call it “uncertainty?”</a:t>
            </a:r>
          </a:p>
        </p:txBody>
      </p:sp>
      <p:sp>
        <p:nvSpPr>
          <p:cNvPr id="3" name="Content Placeholder 2">
            <a:extLst>
              <a:ext uri="{FF2B5EF4-FFF2-40B4-BE49-F238E27FC236}">
                <a16:creationId xmlns:a16="http://schemas.microsoft.com/office/drawing/2014/main" id="{325F9F33-EB6A-CF4E-AD43-045A9A23B0A6}"/>
              </a:ext>
            </a:extLst>
          </p:cNvPr>
          <p:cNvSpPr>
            <a:spLocks noGrp="1"/>
          </p:cNvSpPr>
          <p:nvPr>
            <p:ph idx="1"/>
          </p:nvPr>
        </p:nvSpPr>
        <p:spPr/>
        <p:txBody>
          <a:bodyPr/>
          <a:lstStyle/>
          <a:p>
            <a:r>
              <a:rPr lang="en-US" dirty="0"/>
              <a:t>Role of acidification and deoxygenation in observed patterns</a:t>
            </a:r>
          </a:p>
          <a:p>
            <a:r>
              <a:rPr lang="en-US" dirty="0"/>
              <a:t>Role of other factors, including species interactions, fishing, and species’ ability to disperse and adapt </a:t>
            </a:r>
          </a:p>
          <a:p>
            <a:r>
              <a:rPr lang="en-US" dirty="0"/>
              <a:t>Climate velocity forecasts</a:t>
            </a:r>
          </a:p>
        </p:txBody>
      </p:sp>
      <p:sp>
        <p:nvSpPr>
          <p:cNvPr id="4" name="TextBox 3">
            <a:extLst>
              <a:ext uri="{FF2B5EF4-FFF2-40B4-BE49-F238E27FC236}">
                <a16:creationId xmlns:a16="http://schemas.microsoft.com/office/drawing/2014/main" id="{774C033E-FE85-EF48-BB7C-12058343390B}"/>
              </a:ext>
            </a:extLst>
          </p:cNvPr>
          <p:cNvSpPr txBox="1"/>
          <p:nvPr/>
        </p:nvSpPr>
        <p:spPr>
          <a:xfrm>
            <a:off x="8122023" y="6311900"/>
            <a:ext cx="4069977" cy="369332"/>
          </a:xfrm>
          <a:prstGeom prst="rect">
            <a:avLst/>
          </a:prstGeom>
          <a:noFill/>
        </p:spPr>
        <p:txBody>
          <a:bodyPr wrap="square" rtlCol="0">
            <a:spAutoFit/>
          </a:bodyPr>
          <a:lstStyle/>
          <a:p>
            <a:r>
              <a:rPr lang="en-US" dirty="0" err="1"/>
              <a:t>Angert</a:t>
            </a:r>
            <a:r>
              <a:rPr lang="en-US" dirty="0"/>
              <a:t> et al. (2011) | </a:t>
            </a:r>
            <a:r>
              <a:rPr lang="en-US" dirty="0" err="1"/>
              <a:t>Chevin</a:t>
            </a:r>
            <a:r>
              <a:rPr lang="en-US" dirty="0"/>
              <a:t> et al. (2010)</a:t>
            </a:r>
          </a:p>
        </p:txBody>
      </p:sp>
      <p:cxnSp>
        <p:nvCxnSpPr>
          <p:cNvPr id="5" name="Straight Connector 4">
            <a:extLst>
              <a:ext uri="{FF2B5EF4-FFF2-40B4-BE49-F238E27FC236}">
                <a16:creationId xmlns:a16="http://schemas.microsoft.com/office/drawing/2014/main" id="{25E562C1-0E96-4049-B4D4-3CB112EC0948}"/>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4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7A06-BEEB-B445-83F3-332AB1B4CF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8D4496-5145-E642-9AA3-91FE34BCFA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782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Treaties to manage transboundary stocks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17374928"/>
              </p:ext>
            </p:extLst>
          </p:nvPr>
        </p:nvGraphicFramePr>
        <p:xfrm>
          <a:off x="225287" y="1709536"/>
          <a:ext cx="11741426" cy="4810537"/>
        </p:xfrm>
        <a:graphic>
          <a:graphicData uri="http://schemas.openxmlformats.org/drawingml/2006/table">
            <a:tbl>
              <a:tblPr firstRow="1" firstCol="1" bandRow="1">
                <a:tableStyleId>{5C22544A-7EE6-4342-B048-85BDC9FD1C3A}</a:tableStyleId>
              </a:tblPr>
              <a:tblGrid>
                <a:gridCol w="1864538">
                  <a:extLst>
                    <a:ext uri="{9D8B030D-6E8A-4147-A177-3AD203B41FA5}">
                      <a16:colId xmlns:a16="http://schemas.microsoft.com/office/drawing/2014/main" val="3116176781"/>
                    </a:ext>
                  </a:extLst>
                </a:gridCol>
                <a:gridCol w="998021">
                  <a:extLst>
                    <a:ext uri="{9D8B030D-6E8A-4147-A177-3AD203B41FA5}">
                      <a16:colId xmlns:a16="http://schemas.microsoft.com/office/drawing/2014/main" val="3104249021"/>
                    </a:ext>
                  </a:extLst>
                </a:gridCol>
                <a:gridCol w="868865">
                  <a:extLst>
                    <a:ext uri="{9D8B030D-6E8A-4147-A177-3AD203B41FA5}">
                      <a16:colId xmlns:a16="http://schemas.microsoft.com/office/drawing/2014/main" val="2325361709"/>
                    </a:ext>
                  </a:extLst>
                </a:gridCol>
                <a:gridCol w="3360397">
                  <a:extLst>
                    <a:ext uri="{9D8B030D-6E8A-4147-A177-3AD203B41FA5}">
                      <a16:colId xmlns:a16="http://schemas.microsoft.com/office/drawing/2014/main" val="932742663"/>
                    </a:ext>
                  </a:extLst>
                </a:gridCol>
                <a:gridCol w="1120131">
                  <a:extLst>
                    <a:ext uri="{9D8B030D-6E8A-4147-A177-3AD203B41FA5}">
                      <a16:colId xmlns:a16="http://schemas.microsoft.com/office/drawing/2014/main" val="3545632065"/>
                    </a:ext>
                  </a:extLst>
                </a:gridCol>
                <a:gridCol w="2108761">
                  <a:extLst>
                    <a:ext uri="{9D8B030D-6E8A-4147-A177-3AD203B41FA5}">
                      <a16:colId xmlns:a16="http://schemas.microsoft.com/office/drawing/2014/main" val="3360234181"/>
                    </a:ext>
                  </a:extLst>
                </a:gridCol>
                <a:gridCol w="1420713">
                  <a:extLst>
                    <a:ext uri="{9D8B030D-6E8A-4147-A177-3AD203B41FA5}">
                      <a16:colId xmlns:a16="http://schemas.microsoft.com/office/drawing/2014/main" val="128012498"/>
                    </a:ext>
                  </a:extLst>
                </a:gridCol>
              </a:tblGrid>
              <a:tr h="475501">
                <a:tc>
                  <a:txBody>
                    <a:bodyPr/>
                    <a:lstStyle/>
                    <a:p>
                      <a:pPr marL="0" marR="0" algn="ctr">
                        <a:lnSpc>
                          <a:spcPct val="107000"/>
                        </a:lnSpc>
                        <a:spcBef>
                          <a:spcPts val="0"/>
                        </a:spcBef>
                        <a:spcAft>
                          <a:spcPts val="0"/>
                        </a:spcAft>
                      </a:pPr>
                      <a:r>
                        <a:rPr lang="en-CA" sz="1100">
                          <a:effectLst/>
                        </a:rPr>
                        <a:t>Treaty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Acronym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Ocean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Members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 Members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Species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 Species / species groups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551745927"/>
                  </a:ext>
                </a:extLst>
              </a:tr>
              <a:tr h="475501">
                <a:tc>
                  <a:txBody>
                    <a:bodyPr/>
                    <a:lstStyle/>
                    <a:p>
                      <a:pPr marL="0" marR="0">
                        <a:lnSpc>
                          <a:spcPct val="107000"/>
                        </a:lnSpc>
                        <a:spcBef>
                          <a:spcPts val="0"/>
                        </a:spcBef>
                        <a:spcAft>
                          <a:spcPts val="0"/>
                        </a:spcAft>
                      </a:pPr>
                      <a:r>
                        <a:rPr lang="en-CA" sz="1100">
                          <a:effectLst/>
                        </a:rPr>
                        <a:t>International Pacific Halibut Commission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IPHC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Pacific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Canada and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Pacific halibut, sablefish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2750316140"/>
                  </a:ext>
                </a:extLst>
              </a:tr>
              <a:tr h="475501">
                <a:tc>
                  <a:txBody>
                    <a:bodyPr/>
                    <a:lstStyle/>
                    <a:p>
                      <a:pPr marL="0" marR="0">
                        <a:lnSpc>
                          <a:spcPct val="107000"/>
                        </a:lnSpc>
                        <a:spcBef>
                          <a:spcPts val="0"/>
                        </a:spcBef>
                        <a:spcAft>
                          <a:spcPts val="0"/>
                        </a:spcAft>
                      </a:pPr>
                      <a:r>
                        <a:rPr lang="en-CA" sz="1100">
                          <a:effectLst/>
                        </a:rPr>
                        <a:t>Pacific Salmon Commission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PSC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Pacific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Canada and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Pacific salmon: chum, chinook, coho, pink, and sokeye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931228492"/>
                  </a:ext>
                </a:extLst>
              </a:tr>
              <a:tr h="251306">
                <a:tc>
                  <a:txBody>
                    <a:bodyPr/>
                    <a:lstStyle/>
                    <a:p>
                      <a:pPr marL="0" marR="0">
                        <a:lnSpc>
                          <a:spcPct val="107000"/>
                        </a:lnSpc>
                        <a:spcBef>
                          <a:spcPts val="0"/>
                        </a:spcBef>
                        <a:spcAft>
                          <a:spcPts val="0"/>
                        </a:spcAft>
                      </a:pPr>
                      <a:r>
                        <a:rPr lang="en-CA" sz="1100" dirty="0">
                          <a:effectLst/>
                        </a:rPr>
                        <a:t>Whiting treaty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WT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Pacific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Canada and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Pacific hake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3693375860"/>
                  </a:ext>
                </a:extLst>
              </a:tr>
              <a:tr h="1450487">
                <a:tc>
                  <a:txBody>
                    <a:bodyPr/>
                    <a:lstStyle/>
                    <a:p>
                      <a:pPr marL="0" marR="0">
                        <a:lnSpc>
                          <a:spcPct val="107000"/>
                        </a:lnSpc>
                        <a:spcBef>
                          <a:spcPts val="0"/>
                        </a:spcBef>
                        <a:spcAft>
                          <a:spcPts val="0"/>
                        </a:spcAft>
                      </a:pPr>
                      <a:r>
                        <a:rPr lang="en-CA" sz="1100" dirty="0">
                          <a:effectLst/>
                        </a:rPr>
                        <a:t>Northwest Atlantic Fisheries Organization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NAFO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Atlantic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Iceland, Japan, the Republic of Korea, Norway, the Russian Federation, Ukraine, Canada, Cuba, Denmark (Faroe Islands and Greenland), the European Union, France (Saint Pierre et Miquelon),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Atlantic cod, redfish, American plaice, yellowtail flounder, witch flounder, white hake, capelin, thorny skate, Greenland halibut, shortfin squid, northern shrimp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11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985807533"/>
                  </a:ext>
                </a:extLst>
              </a:tr>
              <a:tr h="719246">
                <a:tc>
                  <a:txBody>
                    <a:bodyPr/>
                    <a:lstStyle/>
                    <a:p>
                      <a:pPr marL="0" marR="0">
                        <a:lnSpc>
                          <a:spcPct val="107000"/>
                        </a:lnSpc>
                        <a:spcBef>
                          <a:spcPts val="0"/>
                        </a:spcBef>
                        <a:spcAft>
                          <a:spcPts val="0"/>
                        </a:spcAft>
                      </a:pPr>
                      <a:r>
                        <a:rPr lang="en-CA" sz="1100">
                          <a:effectLst/>
                        </a:rPr>
                        <a:t>North Atlantic Salmon Conservation Organization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NASCO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Atlantic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Canada, Denmark (Faroe Islands and Greenland), the European Union, Norway, the Russian Federation and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Atlantic salmon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3749029168"/>
                  </a:ext>
                </a:extLst>
              </a:tr>
              <a:tr h="962995">
                <a:tc>
                  <a:txBody>
                    <a:bodyPr/>
                    <a:lstStyle/>
                    <a:p>
                      <a:pPr marL="0" marR="0">
                        <a:lnSpc>
                          <a:spcPct val="107000"/>
                        </a:lnSpc>
                        <a:spcBef>
                          <a:spcPts val="0"/>
                        </a:spcBef>
                        <a:spcAft>
                          <a:spcPts val="0"/>
                        </a:spcAft>
                      </a:pPr>
                      <a:r>
                        <a:rPr lang="en-CA" sz="1100">
                          <a:effectLst/>
                        </a:rPr>
                        <a:t>North Pacific Anadromous Fish Commission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NPAFC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Pacific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Canada, Japan, the Russian Federation, the Republic of Korea and the United States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a:effectLst/>
                        </a:rPr>
                        <a:t>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nSpc>
                          <a:spcPct val="107000"/>
                        </a:lnSpc>
                        <a:spcBef>
                          <a:spcPts val="0"/>
                        </a:spcBef>
                        <a:spcAft>
                          <a:spcPts val="0"/>
                        </a:spcAft>
                      </a:pPr>
                      <a:r>
                        <a:rPr lang="en-CA" sz="1100">
                          <a:effectLst/>
                        </a:rPr>
                        <a:t>chum salmon, coho salmon, pink salmon, sockeye salmon, chinook salmon, cherry salmon and steelhead trout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tc>
                  <a:txBody>
                    <a:bodyPr/>
                    <a:lstStyle/>
                    <a:p>
                      <a:pPr marL="0" marR="0" algn="ctr">
                        <a:lnSpc>
                          <a:spcPct val="107000"/>
                        </a:lnSpc>
                        <a:spcBef>
                          <a:spcPts val="0"/>
                        </a:spcBef>
                        <a:spcAft>
                          <a:spcPts val="0"/>
                        </a:spcAft>
                      </a:pPr>
                      <a:r>
                        <a:rPr lang="en-CA" sz="1100" dirty="0">
                          <a:effectLst/>
                        </a:rPr>
                        <a:t>7</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583" marR="66583" marT="0" marB="0"/>
                </a:tc>
                <a:extLst>
                  <a:ext uri="{0D108BD9-81ED-4DB2-BD59-A6C34878D82A}">
                    <a16:rowId xmlns:a16="http://schemas.microsoft.com/office/drawing/2014/main" val="409603979"/>
                  </a:ext>
                </a:extLst>
              </a:tr>
            </a:tbl>
          </a:graphicData>
        </a:graphic>
      </p:graphicFrame>
    </p:spTree>
    <p:extLst>
      <p:ext uri="{BB962C8B-B14F-4D97-AF65-F5344CB8AC3E}">
        <p14:creationId xmlns:p14="http://schemas.microsoft.com/office/powerpoint/2010/main" val="362542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66"/>
            <a:ext cx="10515600" cy="1325563"/>
          </a:xfrm>
        </p:spPr>
        <p:txBody>
          <a:bodyPr/>
          <a:lstStyle/>
          <a:p>
            <a:r>
              <a:rPr lang="en-US" dirty="0"/>
              <a:t>Importance of Canada’s marine resources</a:t>
            </a:r>
          </a:p>
        </p:txBody>
      </p:sp>
      <p:sp>
        <p:nvSpPr>
          <p:cNvPr id="3" name="Content Placeholder 2"/>
          <p:cNvSpPr>
            <a:spLocks noGrp="1"/>
          </p:cNvSpPr>
          <p:nvPr>
            <p:ph idx="1"/>
          </p:nvPr>
        </p:nvSpPr>
        <p:spPr/>
        <p:txBody>
          <a:bodyPr>
            <a:normAutofit lnSpcReduction="10000"/>
          </a:bodyPr>
          <a:lstStyle/>
          <a:p>
            <a:r>
              <a:rPr lang="en-US" dirty="0"/>
              <a:t>Commercial marine fishing vessels landed </a:t>
            </a:r>
            <a:r>
              <a:rPr lang="en-US" strike="sngStrike" dirty="0"/>
              <a:t>848,165</a:t>
            </a:r>
            <a:r>
              <a:rPr lang="en-US" dirty="0">
                <a:solidFill>
                  <a:srgbClr val="FF0000"/>
                </a:solidFill>
              </a:rPr>
              <a:t> 8.4k</a:t>
            </a:r>
            <a:r>
              <a:rPr lang="en-US" dirty="0"/>
              <a:t> </a:t>
            </a:r>
            <a:r>
              <a:rPr lang="en-US" dirty="0" err="1"/>
              <a:t>tonnes</a:t>
            </a:r>
            <a:r>
              <a:rPr lang="en-US" dirty="0"/>
              <a:t> valued at CAD3.3 billion. </a:t>
            </a:r>
          </a:p>
          <a:p>
            <a:r>
              <a:rPr lang="en-US" dirty="0"/>
              <a:t>Over 78% (89% by value) of total catch was landed in the Atlantic. </a:t>
            </a:r>
          </a:p>
          <a:p>
            <a:r>
              <a:rPr lang="en-US" dirty="0"/>
              <a:t>Shellfish accounted for 48% of total catch, </a:t>
            </a:r>
            <a:r>
              <a:rPr lang="en-US" dirty="0" err="1"/>
              <a:t>pelagics</a:t>
            </a:r>
            <a:r>
              <a:rPr lang="en-US" dirty="0"/>
              <a:t> 26% and </a:t>
            </a:r>
            <a:r>
              <a:rPr lang="en-US" dirty="0" err="1"/>
              <a:t>groundfish</a:t>
            </a:r>
            <a:r>
              <a:rPr lang="en-US" dirty="0"/>
              <a:t> 24%. </a:t>
            </a:r>
          </a:p>
          <a:p>
            <a:r>
              <a:rPr lang="en-US" dirty="0"/>
              <a:t>Fishing sector provides opportunities to </a:t>
            </a:r>
            <a:r>
              <a:rPr lang="en-US" strike="sngStrike" dirty="0"/>
              <a:t>76,400 </a:t>
            </a:r>
            <a:r>
              <a:rPr lang="en-US" dirty="0">
                <a:solidFill>
                  <a:srgbClr val="FF0000"/>
                </a:solidFill>
              </a:rPr>
              <a:t>76 K</a:t>
            </a:r>
            <a:r>
              <a:rPr lang="en-US" dirty="0"/>
              <a:t> Canadians.</a:t>
            </a:r>
          </a:p>
          <a:p>
            <a:r>
              <a:rPr lang="en-US" u="sng" dirty="0"/>
              <a:t>Transboundary fisheries</a:t>
            </a:r>
            <a:r>
              <a:rPr lang="en-US" dirty="0"/>
              <a:t> in B.C. alone, for 2016, accounted for CA$ 161.6 million  | hake (CA$70.5), salmon (chinook, CA$47.5) and pacific halibut (CA$43.6)</a:t>
            </a:r>
          </a:p>
          <a:p>
            <a:r>
              <a:rPr lang="en-US" dirty="0"/>
              <a:t>Cultural importance particularly for Indigenous communities</a:t>
            </a:r>
          </a:p>
        </p:txBody>
      </p:sp>
      <p:sp>
        <p:nvSpPr>
          <p:cNvPr id="4" name="TextBox 3">
            <a:extLst>
              <a:ext uri="{FF2B5EF4-FFF2-40B4-BE49-F238E27FC236}">
                <a16:creationId xmlns:a16="http://schemas.microsoft.com/office/drawing/2014/main" id="{E321A03C-CF3A-294E-947D-C2B3643C250C}"/>
              </a:ext>
            </a:extLst>
          </p:cNvPr>
          <p:cNvSpPr txBox="1"/>
          <p:nvPr/>
        </p:nvSpPr>
        <p:spPr>
          <a:xfrm>
            <a:off x="8523111" y="6311900"/>
            <a:ext cx="3664220" cy="369332"/>
          </a:xfrm>
          <a:prstGeom prst="rect">
            <a:avLst/>
          </a:prstGeom>
          <a:noFill/>
        </p:spPr>
        <p:txBody>
          <a:bodyPr wrap="square" rtlCol="0">
            <a:spAutoFit/>
          </a:bodyPr>
          <a:lstStyle/>
          <a:p>
            <a:r>
              <a:rPr lang="en-US" dirty="0"/>
              <a:t>DFO (2016) | BC Government (2017)</a:t>
            </a:r>
          </a:p>
        </p:txBody>
      </p:sp>
      <p:cxnSp>
        <p:nvCxnSpPr>
          <p:cNvPr id="10" name="Straight Connector 9">
            <a:extLst>
              <a:ext uri="{FF2B5EF4-FFF2-40B4-BE49-F238E27FC236}">
                <a16:creationId xmlns:a16="http://schemas.microsoft.com/office/drawing/2014/main" id="{0724BD92-F64E-CF44-9567-C408A2795980}"/>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31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Climate change impacts</a:t>
            </a:r>
          </a:p>
        </p:txBody>
      </p:sp>
      <p:sp>
        <p:nvSpPr>
          <p:cNvPr id="3" name="Content Placeholder 2"/>
          <p:cNvSpPr>
            <a:spLocks noGrp="1"/>
          </p:cNvSpPr>
          <p:nvPr>
            <p:ph idx="1"/>
          </p:nvPr>
        </p:nvSpPr>
        <p:spPr>
          <a:xfrm>
            <a:off x="838200" y="1565980"/>
            <a:ext cx="7334956" cy="4817005"/>
          </a:xfrm>
        </p:spPr>
        <p:txBody>
          <a:bodyPr>
            <a:normAutofit/>
          </a:bodyPr>
          <a:lstStyle/>
          <a:p>
            <a:r>
              <a:rPr lang="en-US" dirty="0"/>
              <a:t>Changes in temperature</a:t>
            </a:r>
          </a:p>
          <a:p>
            <a:r>
              <a:rPr lang="en-US" dirty="0"/>
              <a:t>Changes in pH</a:t>
            </a:r>
          </a:p>
          <a:p>
            <a:r>
              <a:rPr lang="en-US" dirty="0"/>
              <a:t>Changes in oxygen</a:t>
            </a:r>
          </a:p>
          <a:p>
            <a:endParaRPr lang="en-US" dirty="0"/>
          </a:p>
          <a:p>
            <a:r>
              <a:rPr lang="en-US" dirty="0"/>
              <a:t>Thus far temperature appears to have been main driver </a:t>
            </a:r>
          </a:p>
          <a:p>
            <a:r>
              <a:rPr lang="en-US" dirty="0"/>
              <a:t>Temperature will continue to play key role in the context of transboundary stocks</a:t>
            </a:r>
          </a:p>
          <a:p>
            <a:r>
              <a:rPr lang="en-US" dirty="0"/>
              <a:t>Oxygen playing an increasing role – harder to predict</a:t>
            </a:r>
          </a:p>
          <a:p>
            <a:pPr marL="0" indent="0">
              <a:buNone/>
            </a:pPr>
            <a:endParaRPr lang="en-US" dirty="0"/>
          </a:p>
        </p:txBody>
      </p:sp>
      <p:cxnSp>
        <p:nvCxnSpPr>
          <p:cNvPr id="4" name="Straight Connector 3">
            <a:extLst>
              <a:ext uri="{FF2B5EF4-FFF2-40B4-BE49-F238E27FC236}">
                <a16:creationId xmlns:a16="http://schemas.microsoft.com/office/drawing/2014/main" id="{750562DD-79DF-8244-B370-120C38FD00B6}"/>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B6B47F8-671E-134F-9F78-43AECE14597F}"/>
              </a:ext>
            </a:extLst>
          </p:cNvPr>
          <p:cNvPicPr>
            <a:picLocks noChangeAspect="1"/>
          </p:cNvPicPr>
          <p:nvPr/>
        </p:nvPicPr>
        <p:blipFill rotWithShape="1">
          <a:blip r:embed="rId3">
            <a:extLst>
              <a:ext uri="{28A0092B-C50C-407E-A947-70E740481C1C}">
                <a14:useLocalDpi xmlns:a14="http://schemas.microsoft.com/office/drawing/2010/main" val="0"/>
              </a:ext>
            </a:extLst>
          </a:blip>
          <a:srcRect l="9449" t="11051" r="44065" b="21470"/>
          <a:stretch/>
        </p:blipFill>
        <p:spPr>
          <a:xfrm>
            <a:off x="7841906" y="286555"/>
            <a:ext cx="4350094" cy="4782158"/>
          </a:xfrm>
          <a:prstGeom prst="rect">
            <a:avLst/>
          </a:prstGeom>
        </p:spPr>
      </p:pic>
      <p:sp>
        <p:nvSpPr>
          <p:cNvPr id="7" name="TextBox 6">
            <a:extLst>
              <a:ext uri="{FF2B5EF4-FFF2-40B4-BE49-F238E27FC236}">
                <a16:creationId xmlns:a16="http://schemas.microsoft.com/office/drawing/2014/main" id="{3AC18541-9FF1-6041-B8AB-A68BE0E8C30A}"/>
              </a:ext>
            </a:extLst>
          </p:cNvPr>
          <p:cNvSpPr txBox="1"/>
          <p:nvPr/>
        </p:nvSpPr>
        <p:spPr>
          <a:xfrm>
            <a:off x="10058716" y="6327870"/>
            <a:ext cx="2133284" cy="369332"/>
          </a:xfrm>
          <a:prstGeom prst="rect">
            <a:avLst/>
          </a:prstGeom>
          <a:noFill/>
        </p:spPr>
        <p:txBody>
          <a:bodyPr wrap="square" rtlCol="0">
            <a:spAutoFit/>
          </a:bodyPr>
          <a:lstStyle/>
          <a:p>
            <a:r>
              <a:rPr lang="en-US" dirty="0"/>
              <a:t>Cheung et al. (2013)</a:t>
            </a:r>
          </a:p>
        </p:txBody>
      </p:sp>
    </p:spTree>
    <p:extLst>
      <p:ext uri="{BB962C8B-B14F-4D97-AF65-F5344CB8AC3E}">
        <p14:creationId xmlns:p14="http://schemas.microsoft.com/office/powerpoint/2010/main" val="368053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289FFE9F-0374-6041-8CD4-649582D1AE56}"/>
              </a:ext>
            </a:extLst>
          </p:cNvPr>
          <p:cNvSpPr/>
          <p:nvPr/>
        </p:nvSpPr>
        <p:spPr>
          <a:xfrm>
            <a:off x="3734356" y="1570816"/>
            <a:ext cx="1851298" cy="4369454"/>
          </a:xfrm>
          <a:prstGeom prst="ellipse">
            <a:avLst/>
          </a:prstGeom>
          <a:solidFill>
            <a:srgbClr val="5B9BD5">
              <a:alpha val="36078"/>
            </a:srgbClr>
          </a:solidFill>
          <a:ln>
            <a:solidFill>
              <a:srgbClr val="41719C">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0BA800-4E97-7A40-9BA7-76EC108E6CF0}"/>
              </a:ext>
            </a:extLst>
          </p:cNvPr>
          <p:cNvSpPr>
            <a:spLocks noGrp="1"/>
          </p:cNvSpPr>
          <p:nvPr>
            <p:ph type="title"/>
          </p:nvPr>
        </p:nvSpPr>
        <p:spPr/>
        <p:txBody>
          <a:bodyPr/>
          <a:lstStyle/>
          <a:p>
            <a:r>
              <a:rPr lang="en-US" dirty="0"/>
              <a:t>Stock types	</a:t>
            </a:r>
          </a:p>
        </p:txBody>
      </p:sp>
      <p:pic>
        <p:nvPicPr>
          <p:cNvPr id="7" name="Picture 6">
            <a:extLst>
              <a:ext uri="{FF2B5EF4-FFF2-40B4-BE49-F238E27FC236}">
                <a16:creationId xmlns:a16="http://schemas.microsoft.com/office/drawing/2014/main" id="{8A6527E6-D6BC-1240-9FBF-57F33B4BFA8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190" b="100000" l="0" r="99668"/>
                    </a14:imgEffect>
                  </a14:imgLayer>
                </a14:imgProps>
              </a:ext>
              <a:ext uri="{28A0092B-C50C-407E-A947-70E740481C1C}">
                <a14:useLocalDpi xmlns:a14="http://schemas.microsoft.com/office/drawing/2010/main" val="0"/>
              </a:ext>
            </a:extLst>
          </a:blip>
          <a:stretch>
            <a:fillRect/>
          </a:stretch>
        </p:blipFill>
        <p:spPr>
          <a:xfrm rot="1619913">
            <a:off x="4201319" y="1919107"/>
            <a:ext cx="1001995" cy="559253"/>
          </a:xfrm>
          <a:prstGeom prst="rect">
            <a:avLst/>
          </a:prstGeom>
        </p:spPr>
      </p:pic>
      <p:cxnSp>
        <p:nvCxnSpPr>
          <p:cNvPr id="30" name="Straight Connector 29">
            <a:extLst>
              <a:ext uri="{FF2B5EF4-FFF2-40B4-BE49-F238E27FC236}">
                <a16:creationId xmlns:a16="http://schemas.microsoft.com/office/drawing/2014/main" id="{5B3FE102-3916-C943-A488-09841E514488}"/>
              </a:ext>
            </a:extLst>
          </p:cNvPr>
          <p:cNvCxnSpPr>
            <a:cxnSpLocks/>
          </p:cNvCxnSpPr>
          <p:nvPr/>
        </p:nvCxnSpPr>
        <p:spPr>
          <a:xfrm>
            <a:off x="3464686" y="1722144"/>
            <a:ext cx="0" cy="43694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059723-8D69-E04D-B949-E58FC8709807}"/>
              </a:ext>
            </a:extLst>
          </p:cNvPr>
          <p:cNvCxnSpPr>
            <a:cxnSpLocks/>
          </p:cNvCxnSpPr>
          <p:nvPr/>
        </p:nvCxnSpPr>
        <p:spPr>
          <a:xfrm flipH="1">
            <a:off x="6527241" y="1690688"/>
            <a:ext cx="18913" cy="440091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AF3B6A8B-BAFA-2C46-BD18-4D6AA79C1734}"/>
              </a:ext>
            </a:extLst>
          </p:cNvPr>
          <p:cNvPicPr>
            <a:picLocks noChangeAspect="1"/>
          </p:cNvPicPr>
          <p:nvPr/>
        </p:nvPicPr>
        <p:blipFill>
          <a:blip r:embed="rId3">
            <a:extLst>
              <a:ext uri="{BEBA8EAE-BF5A-486C-A8C5-ECC9F3942E4B}">
                <a14:imgProps xmlns:a14="http://schemas.microsoft.com/office/drawing/2010/main">
                  <a14:imgLayer r:embed="rId5">
                    <a14:imgEffect>
                      <a14:backgroundRemoval t="1190" b="100000" l="0" r="99668"/>
                    </a14:imgEffect>
                  </a14:imgLayer>
                </a14:imgProps>
              </a:ext>
              <a:ext uri="{28A0092B-C50C-407E-A947-70E740481C1C}">
                <a14:useLocalDpi xmlns:a14="http://schemas.microsoft.com/office/drawing/2010/main" val="0"/>
              </a:ext>
            </a:extLst>
          </a:blip>
          <a:stretch>
            <a:fillRect/>
          </a:stretch>
        </p:blipFill>
        <p:spPr>
          <a:xfrm rot="1619913">
            <a:off x="4006610" y="2824761"/>
            <a:ext cx="1001995" cy="559253"/>
          </a:xfrm>
          <a:prstGeom prst="rect">
            <a:avLst/>
          </a:prstGeom>
        </p:spPr>
      </p:pic>
      <p:pic>
        <p:nvPicPr>
          <p:cNvPr id="33" name="Picture 32">
            <a:extLst>
              <a:ext uri="{FF2B5EF4-FFF2-40B4-BE49-F238E27FC236}">
                <a16:creationId xmlns:a16="http://schemas.microsoft.com/office/drawing/2014/main" id="{26277E43-A654-B641-9EDC-9520992D70D0}"/>
              </a:ext>
            </a:extLst>
          </p:cNvPr>
          <p:cNvPicPr>
            <a:picLocks noChangeAspect="1"/>
          </p:cNvPicPr>
          <p:nvPr/>
        </p:nvPicPr>
        <p:blipFill>
          <a:blip r:embed="rId3">
            <a:extLst>
              <a:ext uri="{BEBA8EAE-BF5A-486C-A8C5-ECC9F3942E4B}">
                <a14:imgProps xmlns:a14="http://schemas.microsoft.com/office/drawing/2010/main">
                  <a14:imgLayer r:embed="rId6">
                    <a14:imgEffect>
                      <a14:backgroundRemoval t="1190" b="100000" l="0" r="99668"/>
                    </a14:imgEffect>
                  </a14:imgLayer>
                </a14:imgProps>
              </a:ext>
              <a:ext uri="{28A0092B-C50C-407E-A947-70E740481C1C}">
                <a14:useLocalDpi xmlns:a14="http://schemas.microsoft.com/office/drawing/2010/main" val="0"/>
              </a:ext>
            </a:extLst>
          </a:blip>
          <a:stretch>
            <a:fillRect/>
          </a:stretch>
        </p:blipFill>
        <p:spPr>
          <a:xfrm rot="1619913">
            <a:off x="4372067" y="3934576"/>
            <a:ext cx="1001995" cy="559253"/>
          </a:xfrm>
          <a:prstGeom prst="rect">
            <a:avLst/>
          </a:prstGeom>
        </p:spPr>
      </p:pic>
      <p:pic>
        <p:nvPicPr>
          <p:cNvPr id="34" name="Picture 33">
            <a:extLst>
              <a:ext uri="{FF2B5EF4-FFF2-40B4-BE49-F238E27FC236}">
                <a16:creationId xmlns:a16="http://schemas.microsoft.com/office/drawing/2014/main" id="{19E674DE-10AE-EF47-9270-A03D93E1B945}"/>
              </a:ext>
            </a:extLst>
          </p:cNvPr>
          <p:cNvPicPr>
            <a:picLocks noChangeAspect="1"/>
          </p:cNvPicPr>
          <p:nvPr/>
        </p:nvPicPr>
        <p:blipFill>
          <a:blip r:embed="rId3">
            <a:extLst>
              <a:ext uri="{BEBA8EAE-BF5A-486C-A8C5-ECC9F3942E4B}">
                <a14:imgProps xmlns:a14="http://schemas.microsoft.com/office/drawing/2010/main">
                  <a14:imgLayer r:embed="rId5">
                    <a14:imgEffect>
                      <a14:backgroundRemoval t="1190" b="100000" l="0" r="99668"/>
                    </a14:imgEffect>
                  </a14:imgLayer>
                </a14:imgProps>
              </a:ext>
              <a:ext uri="{28A0092B-C50C-407E-A947-70E740481C1C}">
                <a14:useLocalDpi xmlns:a14="http://schemas.microsoft.com/office/drawing/2010/main" val="0"/>
              </a:ext>
            </a:extLst>
          </a:blip>
          <a:stretch>
            <a:fillRect/>
          </a:stretch>
        </p:blipFill>
        <p:spPr>
          <a:xfrm rot="1619913">
            <a:off x="4048411" y="4691830"/>
            <a:ext cx="1001995" cy="559253"/>
          </a:xfrm>
          <a:prstGeom prst="rect">
            <a:avLst/>
          </a:prstGeom>
        </p:spPr>
      </p:pic>
      <p:cxnSp>
        <p:nvCxnSpPr>
          <p:cNvPr id="36" name="Straight Connector 35">
            <a:extLst>
              <a:ext uri="{FF2B5EF4-FFF2-40B4-BE49-F238E27FC236}">
                <a16:creationId xmlns:a16="http://schemas.microsoft.com/office/drawing/2014/main" id="{7F854A82-506E-104A-A8F9-893674643344}"/>
              </a:ext>
            </a:extLst>
          </p:cNvPr>
          <p:cNvCxnSpPr>
            <a:cxnSpLocks/>
          </p:cNvCxnSpPr>
          <p:nvPr/>
        </p:nvCxnSpPr>
        <p:spPr>
          <a:xfrm>
            <a:off x="1991104" y="3709103"/>
            <a:ext cx="45361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1826283-A215-1940-8B60-049100740377}"/>
              </a:ext>
            </a:extLst>
          </p:cNvPr>
          <p:cNvSpPr txBox="1"/>
          <p:nvPr/>
        </p:nvSpPr>
        <p:spPr>
          <a:xfrm>
            <a:off x="1991104" y="2809102"/>
            <a:ext cx="1417363" cy="461665"/>
          </a:xfrm>
          <a:prstGeom prst="rect">
            <a:avLst/>
          </a:prstGeom>
          <a:noFill/>
        </p:spPr>
        <p:txBody>
          <a:bodyPr wrap="square" rtlCol="0">
            <a:spAutoFit/>
          </a:bodyPr>
          <a:lstStyle/>
          <a:p>
            <a:r>
              <a:rPr lang="en-US" sz="2400" dirty="0"/>
              <a:t>Country A</a:t>
            </a:r>
          </a:p>
        </p:txBody>
      </p:sp>
      <p:sp>
        <p:nvSpPr>
          <p:cNvPr id="45" name="TextBox 44">
            <a:extLst>
              <a:ext uri="{FF2B5EF4-FFF2-40B4-BE49-F238E27FC236}">
                <a16:creationId xmlns:a16="http://schemas.microsoft.com/office/drawing/2014/main" id="{5301D6E2-6A8B-6A48-8745-B31EE714F174}"/>
              </a:ext>
            </a:extLst>
          </p:cNvPr>
          <p:cNvSpPr txBox="1"/>
          <p:nvPr/>
        </p:nvSpPr>
        <p:spPr>
          <a:xfrm>
            <a:off x="1991104" y="4378338"/>
            <a:ext cx="1417363" cy="461665"/>
          </a:xfrm>
          <a:prstGeom prst="rect">
            <a:avLst/>
          </a:prstGeom>
          <a:noFill/>
        </p:spPr>
        <p:txBody>
          <a:bodyPr wrap="square" rtlCol="0">
            <a:spAutoFit/>
          </a:bodyPr>
          <a:lstStyle/>
          <a:p>
            <a:r>
              <a:rPr lang="en-US" sz="2400" dirty="0"/>
              <a:t>Country B</a:t>
            </a:r>
          </a:p>
        </p:txBody>
      </p:sp>
      <p:sp>
        <p:nvSpPr>
          <p:cNvPr id="46" name="TextBox 45">
            <a:extLst>
              <a:ext uri="{FF2B5EF4-FFF2-40B4-BE49-F238E27FC236}">
                <a16:creationId xmlns:a16="http://schemas.microsoft.com/office/drawing/2014/main" id="{EAC1E880-579A-FA41-9E89-2770B5DFA76D}"/>
              </a:ext>
            </a:extLst>
          </p:cNvPr>
          <p:cNvSpPr txBox="1"/>
          <p:nvPr/>
        </p:nvSpPr>
        <p:spPr>
          <a:xfrm>
            <a:off x="8929163" y="1591851"/>
            <a:ext cx="1417363" cy="461665"/>
          </a:xfrm>
          <a:prstGeom prst="rect">
            <a:avLst/>
          </a:prstGeom>
          <a:noFill/>
        </p:spPr>
        <p:txBody>
          <a:bodyPr wrap="square" rtlCol="0">
            <a:spAutoFit/>
          </a:bodyPr>
          <a:lstStyle/>
          <a:p>
            <a:r>
              <a:rPr lang="en-US" sz="2400" dirty="0"/>
              <a:t>High Seas</a:t>
            </a:r>
          </a:p>
        </p:txBody>
      </p:sp>
      <p:sp>
        <p:nvSpPr>
          <p:cNvPr id="63" name="TextBox 62">
            <a:extLst>
              <a:ext uri="{FF2B5EF4-FFF2-40B4-BE49-F238E27FC236}">
                <a16:creationId xmlns:a16="http://schemas.microsoft.com/office/drawing/2014/main" id="{24235238-81D6-0748-BC44-22F8EC14B3DB}"/>
              </a:ext>
            </a:extLst>
          </p:cNvPr>
          <p:cNvSpPr txBox="1"/>
          <p:nvPr/>
        </p:nvSpPr>
        <p:spPr>
          <a:xfrm>
            <a:off x="3408467" y="6147840"/>
            <a:ext cx="3350921" cy="461665"/>
          </a:xfrm>
          <a:prstGeom prst="rect">
            <a:avLst/>
          </a:prstGeom>
          <a:noFill/>
        </p:spPr>
        <p:txBody>
          <a:bodyPr wrap="square" rtlCol="0">
            <a:spAutoFit/>
          </a:bodyPr>
          <a:lstStyle/>
          <a:p>
            <a:r>
              <a:rPr lang="en-US" sz="2400" dirty="0"/>
              <a:t>Transboundary stocks</a:t>
            </a:r>
          </a:p>
        </p:txBody>
      </p:sp>
      <p:sp>
        <p:nvSpPr>
          <p:cNvPr id="64" name="TextBox 63">
            <a:extLst>
              <a:ext uri="{FF2B5EF4-FFF2-40B4-BE49-F238E27FC236}">
                <a16:creationId xmlns:a16="http://schemas.microsoft.com/office/drawing/2014/main" id="{ED7354EF-CB84-DB4C-9CE4-AFE3E7408ECC}"/>
              </a:ext>
            </a:extLst>
          </p:cNvPr>
          <p:cNvSpPr txBox="1"/>
          <p:nvPr/>
        </p:nvSpPr>
        <p:spPr>
          <a:xfrm>
            <a:off x="7942258" y="4155801"/>
            <a:ext cx="2388116" cy="461665"/>
          </a:xfrm>
          <a:prstGeom prst="rect">
            <a:avLst/>
          </a:prstGeom>
          <a:noFill/>
        </p:spPr>
        <p:txBody>
          <a:bodyPr wrap="square" rtlCol="0">
            <a:spAutoFit/>
          </a:bodyPr>
          <a:lstStyle/>
          <a:p>
            <a:r>
              <a:rPr lang="en-US" sz="2400" dirty="0"/>
              <a:t>Straddling stocks</a:t>
            </a:r>
          </a:p>
        </p:txBody>
      </p:sp>
      <p:pic>
        <p:nvPicPr>
          <p:cNvPr id="66" name="Picture 65">
            <a:extLst>
              <a:ext uri="{FF2B5EF4-FFF2-40B4-BE49-F238E27FC236}">
                <a16:creationId xmlns:a16="http://schemas.microsoft.com/office/drawing/2014/main" id="{3D1647B6-4C12-8F45-AE9C-590D183D1C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6978" y="1575879"/>
            <a:ext cx="1719595" cy="859798"/>
          </a:xfrm>
          <a:prstGeom prst="rect">
            <a:avLst/>
          </a:prstGeom>
        </p:spPr>
      </p:pic>
      <p:pic>
        <p:nvPicPr>
          <p:cNvPr id="67" name="Picture 66">
            <a:extLst>
              <a:ext uri="{FF2B5EF4-FFF2-40B4-BE49-F238E27FC236}">
                <a16:creationId xmlns:a16="http://schemas.microsoft.com/office/drawing/2014/main" id="{7B87C99E-C9A4-C640-85FB-E6251F5702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9134" y="3105632"/>
            <a:ext cx="1719595" cy="859798"/>
          </a:xfrm>
          <a:prstGeom prst="rect">
            <a:avLst/>
          </a:prstGeom>
        </p:spPr>
      </p:pic>
      <p:pic>
        <p:nvPicPr>
          <p:cNvPr id="68" name="Picture 67">
            <a:extLst>
              <a:ext uri="{FF2B5EF4-FFF2-40B4-BE49-F238E27FC236}">
                <a16:creationId xmlns:a16="http://schemas.microsoft.com/office/drawing/2014/main" id="{61455719-5DF6-0046-8C1C-BFAA2FBAB8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85621">
            <a:off x="7654753" y="2131507"/>
            <a:ext cx="1719595" cy="859798"/>
          </a:xfrm>
          <a:prstGeom prst="rect">
            <a:avLst/>
          </a:prstGeom>
        </p:spPr>
      </p:pic>
      <p:pic>
        <p:nvPicPr>
          <p:cNvPr id="69" name="Picture 68">
            <a:extLst>
              <a:ext uri="{FF2B5EF4-FFF2-40B4-BE49-F238E27FC236}">
                <a16:creationId xmlns:a16="http://schemas.microsoft.com/office/drawing/2014/main" id="{60DEBD9F-EBFA-9043-B12A-63938A4C86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977900">
            <a:off x="6159331" y="2547164"/>
            <a:ext cx="1719595" cy="859798"/>
          </a:xfrm>
          <a:prstGeom prst="rect">
            <a:avLst/>
          </a:prstGeom>
        </p:spPr>
      </p:pic>
      <p:sp>
        <p:nvSpPr>
          <p:cNvPr id="72" name="TextBox 71">
            <a:extLst>
              <a:ext uri="{FF2B5EF4-FFF2-40B4-BE49-F238E27FC236}">
                <a16:creationId xmlns:a16="http://schemas.microsoft.com/office/drawing/2014/main" id="{BBE87F3B-2663-0B4D-8680-D42D9551FF43}"/>
              </a:ext>
            </a:extLst>
          </p:cNvPr>
          <p:cNvSpPr txBox="1"/>
          <p:nvPr/>
        </p:nvSpPr>
        <p:spPr>
          <a:xfrm>
            <a:off x="10058716" y="6327870"/>
            <a:ext cx="2133284" cy="369332"/>
          </a:xfrm>
          <a:prstGeom prst="rect">
            <a:avLst/>
          </a:prstGeom>
          <a:noFill/>
        </p:spPr>
        <p:txBody>
          <a:bodyPr wrap="square" rtlCol="0">
            <a:spAutoFit/>
          </a:bodyPr>
          <a:lstStyle/>
          <a:p>
            <a:r>
              <a:rPr lang="en-US" dirty="0"/>
              <a:t>Howard et al. (2013)</a:t>
            </a:r>
          </a:p>
        </p:txBody>
      </p:sp>
      <p:cxnSp>
        <p:nvCxnSpPr>
          <p:cNvPr id="74" name="Straight Connector 73">
            <a:extLst>
              <a:ext uri="{FF2B5EF4-FFF2-40B4-BE49-F238E27FC236}">
                <a16:creationId xmlns:a16="http://schemas.microsoft.com/office/drawing/2014/main" id="{F685FD91-4B79-2E42-9001-A52EC455C012}"/>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50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0181"/>
          <a:stretch/>
        </p:blipFill>
        <p:spPr>
          <a:xfrm>
            <a:off x="4409394" y="120664"/>
            <a:ext cx="7615660" cy="6683550"/>
          </a:xfrm>
        </p:spPr>
      </p:pic>
      <p:sp>
        <p:nvSpPr>
          <p:cNvPr id="2" name="TextBox 1">
            <a:extLst>
              <a:ext uri="{FF2B5EF4-FFF2-40B4-BE49-F238E27FC236}">
                <a16:creationId xmlns:a16="http://schemas.microsoft.com/office/drawing/2014/main" id="{33797295-3784-9349-A9BA-61A295530A7D}"/>
              </a:ext>
            </a:extLst>
          </p:cNvPr>
          <p:cNvSpPr txBox="1"/>
          <p:nvPr/>
        </p:nvSpPr>
        <p:spPr>
          <a:xfrm>
            <a:off x="425121" y="4488873"/>
            <a:ext cx="3541222" cy="830997"/>
          </a:xfrm>
          <a:prstGeom prst="rect">
            <a:avLst/>
          </a:prstGeom>
          <a:noFill/>
        </p:spPr>
        <p:txBody>
          <a:bodyPr wrap="square" rtlCol="0">
            <a:spAutoFit/>
          </a:bodyPr>
          <a:lstStyle/>
          <a:p>
            <a:r>
              <a:rPr lang="en-US" sz="2400" dirty="0"/>
              <a:t>Distribution shift = species’ preferred climate</a:t>
            </a:r>
          </a:p>
        </p:txBody>
      </p:sp>
      <p:pic>
        <p:nvPicPr>
          <p:cNvPr id="5" name="Picture 4">
            <a:extLst>
              <a:ext uri="{FF2B5EF4-FFF2-40B4-BE49-F238E27FC236}">
                <a16:creationId xmlns:a16="http://schemas.microsoft.com/office/drawing/2014/main" id="{65039DB1-0AF2-0A47-8977-0DE87D704565}"/>
              </a:ext>
            </a:extLst>
          </p:cNvPr>
          <p:cNvPicPr>
            <a:picLocks noChangeAspect="1"/>
          </p:cNvPicPr>
          <p:nvPr/>
        </p:nvPicPr>
        <p:blipFill rotWithShape="1">
          <a:blip r:embed="rId4">
            <a:extLst>
              <a:ext uri="{28A0092B-C50C-407E-A947-70E740481C1C}">
                <a14:useLocalDpi xmlns:a14="http://schemas.microsoft.com/office/drawing/2010/main" val="0"/>
              </a:ext>
            </a:extLst>
          </a:blip>
          <a:srcRect l="3353" r="7160"/>
          <a:stretch/>
        </p:blipFill>
        <p:spPr>
          <a:xfrm>
            <a:off x="425121" y="781396"/>
            <a:ext cx="3541222" cy="2681043"/>
          </a:xfrm>
          <a:prstGeom prst="rect">
            <a:avLst/>
          </a:prstGeom>
        </p:spPr>
      </p:pic>
    </p:spTree>
    <p:extLst>
      <p:ext uri="{BB962C8B-B14F-4D97-AF65-F5344CB8AC3E}">
        <p14:creationId xmlns:p14="http://schemas.microsoft.com/office/powerpoint/2010/main" val="366689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2157" b="36644"/>
          <a:stretch/>
        </p:blipFill>
        <p:spPr>
          <a:xfrm>
            <a:off x="465775" y="340663"/>
            <a:ext cx="10048855" cy="4392706"/>
          </a:xfrm>
        </p:spPr>
      </p:pic>
      <p:sp>
        <p:nvSpPr>
          <p:cNvPr id="5" name="TextBox 4">
            <a:extLst>
              <a:ext uri="{FF2B5EF4-FFF2-40B4-BE49-F238E27FC236}">
                <a16:creationId xmlns:a16="http://schemas.microsoft.com/office/drawing/2014/main" id="{1990FEE2-FD4E-0A43-A343-46879997833B}"/>
              </a:ext>
            </a:extLst>
          </p:cNvPr>
          <p:cNvSpPr txBox="1"/>
          <p:nvPr/>
        </p:nvSpPr>
        <p:spPr>
          <a:xfrm>
            <a:off x="10138983" y="6315001"/>
            <a:ext cx="2053017" cy="369332"/>
          </a:xfrm>
          <a:prstGeom prst="rect">
            <a:avLst/>
          </a:prstGeom>
          <a:noFill/>
        </p:spPr>
        <p:txBody>
          <a:bodyPr wrap="square" lIns="90000" rtlCol="0">
            <a:spAutoFit/>
          </a:bodyPr>
          <a:lstStyle/>
          <a:p>
            <a:r>
              <a:rPr lang="en-US" dirty="0"/>
              <a:t>Pinsky et al. (2013)</a:t>
            </a:r>
          </a:p>
        </p:txBody>
      </p:sp>
      <p:sp>
        <p:nvSpPr>
          <p:cNvPr id="3" name="TextBox 2">
            <a:extLst>
              <a:ext uri="{FF2B5EF4-FFF2-40B4-BE49-F238E27FC236}">
                <a16:creationId xmlns:a16="http://schemas.microsoft.com/office/drawing/2014/main" id="{637431BA-EFA6-114B-8B4B-2FF731CE82F0}"/>
              </a:ext>
            </a:extLst>
          </p:cNvPr>
          <p:cNvSpPr txBox="1"/>
          <p:nvPr/>
        </p:nvSpPr>
        <p:spPr>
          <a:xfrm>
            <a:off x="591670" y="4840947"/>
            <a:ext cx="1240715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Variation in direction and rate of observed shifts</a:t>
            </a:r>
          </a:p>
          <a:p>
            <a:pPr marL="457200" indent="-457200">
              <a:buFont typeface="Arial" panose="020B0604020202020204" pitchFamily="34" charset="0"/>
              <a:buChar char="•"/>
            </a:pPr>
            <a:r>
              <a:rPr lang="en-US" sz="2800" dirty="0"/>
              <a:t>Climate velocity can explain observed species shifts</a:t>
            </a:r>
          </a:p>
          <a:p>
            <a:pPr marL="457200" indent="-457200">
              <a:buFont typeface="Arial" panose="020B0604020202020204" pitchFamily="34" charset="0"/>
              <a:buChar char="•"/>
            </a:pPr>
            <a:r>
              <a:rPr lang="en-US" sz="2800" dirty="0"/>
              <a:t>Local mosaic of climate velocities is complex</a:t>
            </a:r>
          </a:p>
          <a:p>
            <a:pPr marL="457200" indent="-457200">
              <a:buFont typeface="Arial" panose="020B0604020202020204" pitchFamily="34" charset="0"/>
              <a:buChar char="•"/>
            </a:pPr>
            <a:r>
              <a:rPr lang="en-US" sz="2800" dirty="0"/>
              <a:t>Fundamental reorganization of marine communities</a:t>
            </a:r>
          </a:p>
        </p:txBody>
      </p:sp>
    </p:spTree>
    <p:extLst>
      <p:ext uri="{BB962C8B-B14F-4D97-AF65-F5344CB8AC3E}">
        <p14:creationId xmlns:p14="http://schemas.microsoft.com/office/powerpoint/2010/main" val="245326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21F3-FD05-6F46-9980-34BFFAB6E1E6}"/>
              </a:ext>
            </a:extLst>
          </p:cNvPr>
          <p:cNvSpPr>
            <a:spLocks noGrp="1"/>
          </p:cNvSpPr>
          <p:nvPr>
            <p:ph type="title"/>
          </p:nvPr>
        </p:nvSpPr>
        <p:spPr/>
        <p:txBody>
          <a:bodyPr/>
          <a:lstStyle/>
          <a:p>
            <a:r>
              <a:rPr lang="en-US" dirty="0"/>
              <a:t>Agreements</a:t>
            </a:r>
          </a:p>
        </p:txBody>
      </p:sp>
      <p:pic>
        <p:nvPicPr>
          <p:cNvPr id="5" name="Picture 4">
            <a:extLst>
              <a:ext uri="{FF2B5EF4-FFF2-40B4-BE49-F238E27FC236}">
                <a16:creationId xmlns:a16="http://schemas.microsoft.com/office/drawing/2014/main" id="{79415C0B-2E4F-D44D-8FFC-7BA1941A6C8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0" b="100000" l="0" r="100000">
                        <a14:foregroundMark x1="74219" y1="3282" x2="74219" y2="3282"/>
                        <a14:foregroundMark x1="59844" y1="14256" x2="59844" y2="14256"/>
                        <a14:foregroundMark x1="63125" y1="12103" x2="63125" y2="12103"/>
                        <a14:foregroundMark x1="66875" y1="16205" x2="66875" y2="16205"/>
                        <a14:foregroundMark x1="72109" y1="18359" x2="72109" y2="18359"/>
                        <a14:foregroundMark x1="68203" y1="14051" x2="68203" y2="14051"/>
                        <a14:foregroundMark x1="62266" y1="11692" x2="67969" y2="8000"/>
                        <a14:foregroundMark x1="58359" y1="14667" x2="56250" y2="19385"/>
                        <a14:foregroundMark x1="60156" y1="20000" x2="66016" y2="29231"/>
                        <a14:foregroundMark x1="65703" y1="29949" x2="74531" y2="20718"/>
                        <a14:foregroundMark x1="73594" y1="20718" x2="71094" y2="13846"/>
                        <a14:foregroundMark x1="76328" y1="31590" x2="76328" y2="31590"/>
                        <a14:foregroundMark x1="72578" y1="28205" x2="76484" y2="38667"/>
                        <a14:foregroundMark x1="67656" y1="41744" x2="82578" y2="55692"/>
                        <a14:foregroundMark x1="91563" y1="55179" x2="97734" y2="58256"/>
                        <a14:foregroundMark x1="97734" y1="58256" x2="97734" y2="58256"/>
                        <a14:foregroundMark x1="92813" y1="48821" x2="99063" y2="49436"/>
                        <a14:foregroundMark x1="22578" y1="21949" x2="27656" y2="29231"/>
                        <a14:foregroundMark x1="22422" y1="21949" x2="34844" y2="7385"/>
                        <a14:foregroundMark x1="33828" y1="30154" x2="33828" y2="30154"/>
                        <a14:foregroundMark x1="26953" y1="30154" x2="34844" y2="33333"/>
                        <a14:foregroundMark x1="34531" y1="33744" x2="39063" y2="30974"/>
                        <a14:foregroundMark x1="38594" y1="32000" x2="43125" y2="38051"/>
                        <a14:foregroundMark x1="42031" y1="45333" x2="42031" y2="45333"/>
                        <a14:foregroundMark x1="41328" y1="46667" x2="46563" y2="48103"/>
                        <a14:foregroundMark x1="41719" y1="45333" x2="42656" y2="42154"/>
                      </a14:backgroundRemoval>
                    </a14:imgEffect>
                  </a14:imgLayer>
                </a14:imgProps>
              </a:ext>
              <a:ext uri="{28A0092B-C50C-407E-A947-70E740481C1C}">
                <a14:useLocalDpi xmlns:a14="http://schemas.microsoft.com/office/drawing/2010/main" val="0"/>
              </a:ext>
            </a:extLst>
          </a:blip>
          <a:srcRect l="17881"/>
          <a:stretch/>
        </p:blipFill>
        <p:spPr>
          <a:xfrm>
            <a:off x="2481443" y="0"/>
            <a:ext cx="7409727" cy="6873134"/>
          </a:xfrm>
          <a:prstGeom prst="rect">
            <a:avLst/>
          </a:prstGeom>
        </p:spPr>
      </p:pic>
      <p:sp>
        <p:nvSpPr>
          <p:cNvPr id="16" name="TextBox 15">
            <a:extLst>
              <a:ext uri="{FF2B5EF4-FFF2-40B4-BE49-F238E27FC236}">
                <a16:creationId xmlns:a16="http://schemas.microsoft.com/office/drawing/2014/main" id="{5AAB5DAF-4EC0-B445-9132-010523B9A9A6}"/>
              </a:ext>
            </a:extLst>
          </p:cNvPr>
          <p:cNvSpPr txBox="1"/>
          <p:nvPr/>
        </p:nvSpPr>
        <p:spPr>
          <a:xfrm>
            <a:off x="548862" y="2585693"/>
            <a:ext cx="1786587" cy="523220"/>
          </a:xfrm>
          <a:prstGeom prst="rect">
            <a:avLst/>
          </a:prstGeom>
          <a:noFill/>
        </p:spPr>
        <p:txBody>
          <a:bodyPr wrap="square" rtlCol="0">
            <a:spAutoFit/>
          </a:bodyPr>
          <a:lstStyle/>
          <a:p>
            <a:r>
              <a:rPr lang="en-US" sz="1400" dirty="0"/>
              <a:t>International Pacific Halibut Commission </a:t>
            </a:r>
          </a:p>
        </p:txBody>
      </p:sp>
      <p:pic>
        <p:nvPicPr>
          <p:cNvPr id="21" name="Picture 20">
            <a:extLst>
              <a:ext uri="{FF2B5EF4-FFF2-40B4-BE49-F238E27FC236}">
                <a16:creationId xmlns:a16="http://schemas.microsoft.com/office/drawing/2014/main" id="{D3CD8D01-4469-1942-AE2D-2BFCA2AC6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880" y="1453829"/>
            <a:ext cx="2131017" cy="1003598"/>
          </a:xfrm>
          <a:prstGeom prst="rect">
            <a:avLst/>
          </a:prstGeom>
        </p:spPr>
      </p:pic>
      <p:pic>
        <p:nvPicPr>
          <p:cNvPr id="23" name="Picture 22">
            <a:extLst>
              <a:ext uri="{FF2B5EF4-FFF2-40B4-BE49-F238E27FC236}">
                <a16:creationId xmlns:a16="http://schemas.microsoft.com/office/drawing/2014/main" id="{3CF09E52-5370-8E44-B3B7-6BADFE549C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386" y="3981388"/>
            <a:ext cx="1337733" cy="1337733"/>
          </a:xfrm>
          <a:prstGeom prst="rect">
            <a:avLst/>
          </a:prstGeom>
        </p:spPr>
      </p:pic>
      <p:pic>
        <p:nvPicPr>
          <p:cNvPr id="25" name="Picture 24">
            <a:extLst>
              <a:ext uri="{FF2B5EF4-FFF2-40B4-BE49-F238E27FC236}">
                <a16:creationId xmlns:a16="http://schemas.microsoft.com/office/drawing/2014/main" id="{C9362934-AE1F-2C49-A56C-FAEA2652A1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6929" y="2902275"/>
            <a:ext cx="1860209" cy="1241108"/>
          </a:xfrm>
          <a:prstGeom prst="rect">
            <a:avLst/>
          </a:prstGeom>
        </p:spPr>
      </p:pic>
      <p:sp>
        <p:nvSpPr>
          <p:cNvPr id="26" name="TextBox 25">
            <a:extLst>
              <a:ext uri="{FF2B5EF4-FFF2-40B4-BE49-F238E27FC236}">
                <a16:creationId xmlns:a16="http://schemas.microsoft.com/office/drawing/2014/main" id="{55626E40-4FCD-2545-A081-27DC085FC6D7}"/>
              </a:ext>
            </a:extLst>
          </p:cNvPr>
          <p:cNvSpPr txBox="1"/>
          <p:nvPr/>
        </p:nvSpPr>
        <p:spPr>
          <a:xfrm>
            <a:off x="2254462" y="3880250"/>
            <a:ext cx="2281828" cy="307777"/>
          </a:xfrm>
          <a:prstGeom prst="rect">
            <a:avLst/>
          </a:prstGeom>
          <a:noFill/>
        </p:spPr>
        <p:txBody>
          <a:bodyPr wrap="square" rtlCol="0">
            <a:spAutoFit/>
          </a:bodyPr>
          <a:lstStyle/>
          <a:p>
            <a:r>
              <a:rPr lang="en-US" sz="1400" dirty="0"/>
              <a:t>Pacific hake (whiting) Treaty</a:t>
            </a:r>
          </a:p>
        </p:txBody>
      </p:sp>
      <p:pic>
        <p:nvPicPr>
          <p:cNvPr id="28" name="Picture 27">
            <a:extLst>
              <a:ext uri="{FF2B5EF4-FFF2-40B4-BE49-F238E27FC236}">
                <a16:creationId xmlns:a16="http://schemas.microsoft.com/office/drawing/2014/main" id="{F49070FB-09DF-9C42-A326-34C2CBFD4F5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7000" y="2383728"/>
            <a:ext cx="922416" cy="922416"/>
          </a:xfrm>
          <a:prstGeom prst="rect">
            <a:avLst/>
          </a:prstGeom>
        </p:spPr>
      </p:pic>
      <p:sp>
        <p:nvSpPr>
          <p:cNvPr id="29" name="TextBox 28">
            <a:extLst>
              <a:ext uri="{FF2B5EF4-FFF2-40B4-BE49-F238E27FC236}">
                <a16:creationId xmlns:a16="http://schemas.microsoft.com/office/drawing/2014/main" id="{AA6E5A1B-97EB-D144-A608-5DAB356695E8}"/>
              </a:ext>
            </a:extLst>
          </p:cNvPr>
          <p:cNvSpPr txBox="1"/>
          <p:nvPr/>
        </p:nvSpPr>
        <p:spPr>
          <a:xfrm>
            <a:off x="9979641" y="3362107"/>
            <a:ext cx="1786587" cy="738664"/>
          </a:xfrm>
          <a:prstGeom prst="rect">
            <a:avLst/>
          </a:prstGeom>
          <a:noFill/>
        </p:spPr>
        <p:txBody>
          <a:bodyPr wrap="square" rtlCol="0">
            <a:spAutoFit/>
          </a:bodyPr>
          <a:lstStyle/>
          <a:p>
            <a:r>
              <a:rPr lang="en-US" sz="1400" dirty="0"/>
              <a:t>Northwest Atlantic Fisheries </a:t>
            </a:r>
            <a:r>
              <a:rPr lang="en-US" sz="1400" strike="sngStrike" dirty="0" err="1"/>
              <a:t>Organisation</a:t>
            </a:r>
            <a:r>
              <a:rPr lang="en-US" sz="1400" strike="sngStrike" dirty="0"/>
              <a:t> </a:t>
            </a:r>
            <a:r>
              <a:rPr lang="en-US" sz="1400" dirty="0">
                <a:solidFill>
                  <a:srgbClr val="FF0000"/>
                </a:solidFill>
              </a:rPr>
              <a:t>Organization</a:t>
            </a:r>
            <a:endParaRPr lang="en-US" sz="1400" strike="sngStrike" dirty="0">
              <a:solidFill>
                <a:srgbClr val="FF0000"/>
              </a:solidFill>
            </a:endParaRPr>
          </a:p>
        </p:txBody>
      </p:sp>
      <p:pic>
        <p:nvPicPr>
          <p:cNvPr id="31" name="Picture 30">
            <a:extLst>
              <a:ext uri="{FF2B5EF4-FFF2-40B4-BE49-F238E27FC236}">
                <a16:creationId xmlns:a16="http://schemas.microsoft.com/office/drawing/2014/main" id="{D1947F6F-59C4-9547-B182-5D170EBAB6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31122" y="4100070"/>
            <a:ext cx="945769" cy="743104"/>
          </a:xfrm>
          <a:prstGeom prst="rect">
            <a:avLst/>
          </a:prstGeom>
        </p:spPr>
      </p:pic>
      <p:sp>
        <p:nvSpPr>
          <p:cNvPr id="32" name="TextBox 31">
            <a:extLst>
              <a:ext uri="{FF2B5EF4-FFF2-40B4-BE49-F238E27FC236}">
                <a16:creationId xmlns:a16="http://schemas.microsoft.com/office/drawing/2014/main" id="{ED551215-66E5-B64C-A2A5-46795B072A39}"/>
              </a:ext>
            </a:extLst>
          </p:cNvPr>
          <p:cNvSpPr txBox="1"/>
          <p:nvPr/>
        </p:nvSpPr>
        <p:spPr>
          <a:xfrm>
            <a:off x="9333418" y="4899137"/>
            <a:ext cx="2341176" cy="738664"/>
          </a:xfrm>
          <a:prstGeom prst="rect">
            <a:avLst/>
          </a:prstGeom>
          <a:noFill/>
        </p:spPr>
        <p:txBody>
          <a:bodyPr wrap="square" rtlCol="0">
            <a:spAutoFit/>
          </a:bodyPr>
          <a:lstStyle/>
          <a:p>
            <a:r>
              <a:rPr lang="en-US" sz="1400" dirty="0"/>
              <a:t>Northwest Atlantic Salmon Conservation </a:t>
            </a:r>
            <a:r>
              <a:rPr lang="en-US" sz="1400" strike="sngStrike" dirty="0" err="1"/>
              <a:t>Organisation</a:t>
            </a:r>
            <a:r>
              <a:rPr lang="en-US" sz="1400" strike="sngStrike" dirty="0"/>
              <a:t> </a:t>
            </a:r>
            <a:r>
              <a:rPr lang="en-US" sz="1400" dirty="0">
                <a:solidFill>
                  <a:srgbClr val="FF0000"/>
                </a:solidFill>
              </a:rPr>
              <a:t>Organization</a:t>
            </a:r>
            <a:endParaRPr lang="en-US" sz="1400" dirty="0"/>
          </a:p>
        </p:txBody>
      </p:sp>
      <p:pic>
        <p:nvPicPr>
          <p:cNvPr id="34" name="Picture 33">
            <a:extLst>
              <a:ext uri="{FF2B5EF4-FFF2-40B4-BE49-F238E27FC236}">
                <a16:creationId xmlns:a16="http://schemas.microsoft.com/office/drawing/2014/main" id="{DE92DBAF-5845-144C-8C38-3E89FFEF42D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778" b="89778" l="4000" r="97778"/>
                    </a14:imgEffect>
                  </a14:imgLayer>
                </a14:imgProps>
              </a:ext>
              <a:ext uri="{28A0092B-C50C-407E-A947-70E740481C1C}">
                <a14:useLocalDpi xmlns:a14="http://schemas.microsoft.com/office/drawing/2010/main" val="0"/>
              </a:ext>
            </a:extLst>
          </a:blip>
          <a:stretch>
            <a:fillRect/>
          </a:stretch>
        </p:blipFill>
        <p:spPr>
          <a:xfrm>
            <a:off x="1414924" y="4291516"/>
            <a:ext cx="2114997" cy="2114997"/>
          </a:xfrm>
          <a:prstGeom prst="rect">
            <a:avLst/>
          </a:prstGeom>
        </p:spPr>
      </p:pic>
      <p:sp>
        <p:nvSpPr>
          <p:cNvPr id="35" name="TextBox 34">
            <a:extLst>
              <a:ext uri="{FF2B5EF4-FFF2-40B4-BE49-F238E27FC236}">
                <a16:creationId xmlns:a16="http://schemas.microsoft.com/office/drawing/2014/main" id="{F53F586D-8474-C441-8335-F46F6FD1A02F}"/>
              </a:ext>
            </a:extLst>
          </p:cNvPr>
          <p:cNvSpPr txBox="1"/>
          <p:nvPr/>
        </p:nvSpPr>
        <p:spPr>
          <a:xfrm>
            <a:off x="1369858" y="6128800"/>
            <a:ext cx="2205127" cy="523220"/>
          </a:xfrm>
          <a:prstGeom prst="rect">
            <a:avLst/>
          </a:prstGeom>
          <a:noFill/>
        </p:spPr>
        <p:txBody>
          <a:bodyPr wrap="square" rtlCol="0">
            <a:spAutoFit/>
          </a:bodyPr>
          <a:lstStyle/>
          <a:p>
            <a:r>
              <a:rPr lang="en-US" sz="1400" dirty="0"/>
              <a:t>North Pacific Anadromous Fish Commission</a:t>
            </a:r>
          </a:p>
        </p:txBody>
      </p:sp>
      <p:cxnSp>
        <p:nvCxnSpPr>
          <p:cNvPr id="18" name="Straight Connector 17">
            <a:extLst>
              <a:ext uri="{FF2B5EF4-FFF2-40B4-BE49-F238E27FC236}">
                <a16:creationId xmlns:a16="http://schemas.microsoft.com/office/drawing/2014/main" id="{AA9BC652-74CB-8C46-83A6-90475B741C75}"/>
              </a:ext>
            </a:extLst>
          </p:cNvPr>
          <p:cNvCxnSpPr>
            <a:cxnSpLocks/>
          </p:cNvCxnSpPr>
          <p:nvPr/>
        </p:nvCxnSpPr>
        <p:spPr>
          <a:xfrm>
            <a:off x="237067" y="1128889"/>
            <a:ext cx="329285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50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Governance challenges under climate change</a:t>
            </a:r>
          </a:p>
        </p:txBody>
      </p:sp>
      <p:sp>
        <p:nvSpPr>
          <p:cNvPr id="3" name="Content Placeholder 2"/>
          <p:cNvSpPr>
            <a:spLocks noGrp="1"/>
          </p:cNvSpPr>
          <p:nvPr>
            <p:ph idx="1"/>
          </p:nvPr>
        </p:nvSpPr>
        <p:spPr/>
        <p:txBody>
          <a:bodyPr/>
          <a:lstStyle/>
          <a:p>
            <a:r>
              <a:rPr lang="en-US" dirty="0"/>
              <a:t>Treaties mostly assume marine stocks remain static through time</a:t>
            </a:r>
          </a:p>
          <a:p>
            <a:r>
              <a:rPr lang="en-US" dirty="0"/>
              <a:t>Shifting, expanding, contracting stocks</a:t>
            </a:r>
          </a:p>
          <a:p>
            <a:r>
              <a:rPr lang="en-US" dirty="0"/>
              <a:t>Emerging fisheries</a:t>
            </a:r>
          </a:p>
          <a:p>
            <a:r>
              <a:rPr lang="en-US" dirty="0"/>
              <a:t>Fisheries ‘extinctions’</a:t>
            </a:r>
          </a:p>
          <a:p>
            <a:r>
              <a:rPr lang="en-US" dirty="0">
                <a:solidFill>
                  <a:srgbClr val="FF0000"/>
                </a:solidFill>
              </a:rPr>
              <a:t>Emerging fishing nations</a:t>
            </a:r>
          </a:p>
          <a:p>
            <a:r>
              <a:rPr lang="en-US" dirty="0">
                <a:solidFill>
                  <a:srgbClr val="FF0000"/>
                </a:solidFill>
              </a:rPr>
              <a:t>Management objectives </a:t>
            </a:r>
          </a:p>
          <a:p>
            <a:r>
              <a:rPr lang="en-US" dirty="0"/>
              <a:t>Critical to understand and anticipate impacts of climate change on stocks to reduce conflict (e.g., mackerel, salmon) and supports planning for adaptation</a:t>
            </a:r>
          </a:p>
          <a:p>
            <a:pPr lvl="1"/>
            <a:endParaRPr lang="en-US" dirty="0"/>
          </a:p>
          <a:p>
            <a:pPr lvl="1"/>
            <a:endParaRPr lang="en-US" dirty="0"/>
          </a:p>
          <a:p>
            <a:pPr lvl="1"/>
            <a:endParaRPr lang="en-US" dirty="0"/>
          </a:p>
        </p:txBody>
      </p:sp>
      <p:cxnSp>
        <p:nvCxnSpPr>
          <p:cNvPr id="4" name="Straight Connector 3">
            <a:extLst>
              <a:ext uri="{FF2B5EF4-FFF2-40B4-BE49-F238E27FC236}">
                <a16:creationId xmlns:a16="http://schemas.microsoft.com/office/drawing/2014/main" id="{E987A1A6-E910-8542-928B-91B24B3613BE}"/>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29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 mechanisms</a:t>
            </a:r>
          </a:p>
        </p:txBody>
      </p:sp>
      <p:sp>
        <p:nvSpPr>
          <p:cNvPr id="3" name="Content Placeholder 2"/>
          <p:cNvSpPr>
            <a:spLocks noGrp="1"/>
          </p:cNvSpPr>
          <p:nvPr>
            <p:ph idx="1"/>
          </p:nvPr>
        </p:nvSpPr>
        <p:spPr/>
        <p:txBody>
          <a:bodyPr>
            <a:normAutofit/>
          </a:bodyPr>
          <a:lstStyle/>
          <a:p>
            <a:r>
              <a:rPr lang="en-US" dirty="0"/>
              <a:t>Incorporate provisions for climate change into management framework</a:t>
            </a:r>
          </a:p>
          <a:p>
            <a:r>
              <a:rPr lang="en-US" dirty="0"/>
              <a:t>Develop policy narratives</a:t>
            </a:r>
          </a:p>
          <a:p>
            <a:r>
              <a:rPr lang="en-US" strike="sngStrike" dirty="0"/>
              <a:t>Incorporate provisions for climate change into management framework</a:t>
            </a:r>
          </a:p>
          <a:p>
            <a:r>
              <a:rPr lang="en-US" dirty="0"/>
              <a:t>Share knowledge and cooperate around available science</a:t>
            </a:r>
          </a:p>
          <a:p>
            <a:r>
              <a:rPr lang="en-US" dirty="0"/>
              <a:t>Transdisciplinary lens</a:t>
            </a:r>
          </a:p>
          <a:p>
            <a:r>
              <a:rPr lang="en-US" dirty="0">
                <a:solidFill>
                  <a:srgbClr val="FF0000"/>
                </a:solidFill>
              </a:rPr>
              <a:t>Capacity to navigate uncertainty</a:t>
            </a:r>
          </a:p>
          <a:p>
            <a:endParaRPr lang="en-US" dirty="0"/>
          </a:p>
          <a:p>
            <a:endParaRPr lang="en-US" dirty="0"/>
          </a:p>
        </p:txBody>
      </p:sp>
      <p:cxnSp>
        <p:nvCxnSpPr>
          <p:cNvPr id="4" name="Straight Connector 3">
            <a:extLst>
              <a:ext uri="{FF2B5EF4-FFF2-40B4-BE49-F238E27FC236}">
                <a16:creationId xmlns:a16="http://schemas.microsoft.com/office/drawing/2014/main" id="{DAABAD3B-E9E3-FE47-963B-1D984C637CEE}"/>
              </a:ext>
            </a:extLst>
          </p:cNvPr>
          <p:cNvCxnSpPr/>
          <p:nvPr/>
        </p:nvCxnSpPr>
        <p:spPr>
          <a:xfrm>
            <a:off x="237067" y="1128889"/>
            <a:ext cx="703297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F6597C2-DA44-FA45-BB52-1837685CA7DA}"/>
              </a:ext>
            </a:extLst>
          </p:cNvPr>
          <p:cNvSpPr txBox="1"/>
          <p:nvPr/>
        </p:nvSpPr>
        <p:spPr>
          <a:xfrm>
            <a:off x="5835444" y="6307693"/>
            <a:ext cx="6356556" cy="369332"/>
          </a:xfrm>
          <a:prstGeom prst="rect">
            <a:avLst/>
          </a:prstGeom>
          <a:noFill/>
        </p:spPr>
        <p:txBody>
          <a:bodyPr wrap="square" rtlCol="0">
            <a:spAutoFit/>
          </a:bodyPr>
          <a:lstStyle/>
          <a:p>
            <a:r>
              <a:rPr lang="en-US" dirty="0"/>
              <a:t>Dubik et al. (2019) | Pinsky &amp; Mantua (2014) | Pinsky et al. (2018)</a:t>
            </a:r>
          </a:p>
        </p:txBody>
      </p:sp>
    </p:spTree>
    <p:extLst>
      <p:ext uri="{BB962C8B-B14F-4D97-AF65-F5344CB8AC3E}">
        <p14:creationId xmlns:p14="http://schemas.microsoft.com/office/powerpoint/2010/main" val="2692763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1141</Words>
  <Application>Microsoft Macintosh PowerPoint</Application>
  <PresentationFormat>Widescreen</PresentationFormat>
  <Paragraphs>153</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Transboundary resources management under climate change in Canada </vt:lpstr>
      <vt:lpstr>Importance of Canada’s marine resources</vt:lpstr>
      <vt:lpstr>Climate change impacts</vt:lpstr>
      <vt:lpstr>Stock types </vt:lpstr>
      <vt:lpstr>PowerPoint Presentation</vt:lpstr>
      <vt:lpstr>PowerPoint Presentation</vt:lpstr>
      <vt:lpstr>Agreements</vt:lpstr>
      <vt:lpstr>Governance challenges under climate change</vt:lpstr>
      <vt:lpstr>Adaptation mechanisms</vt:lpstr>
      <vt:lpstr>PowerPoint Presentation</vt:lpstr>
      <vt:lpstr>Research gaps Maybe call it “uncertainty?”</vt:lpstr>
      <vt:lpstr>PowerPoint Presentation</vt:lpstr>
      <vt:lpstr>Treaties to manage transboundary stocks</vt:lpstr>
    </vt:vector>
  </TitlesOfParts>
  <Company>The Univeristy of British 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Transboundary resources management under climate change in Canada</dc:title>
  <dc:creator>Reviewer 1</dc:creator>
  <cp:lastModifiedBy>Juliano Palacios</cp:lastModifiedBy>
  <cp:revision>26</cp:revision>
  <dcterms:created xsi:type="dcterms:W3CDTF">2019-01-09T00:49:31Z</dcterms:created>
  <dcterms:modified xsi:type="dcterms:W3CDTF">2019-01-10T01:23:54Z</dcterms:modified>
</cp:coreProperties>
</file>