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58DE6-7EA3-FB47-A517-895EEC7E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991994"/>
            <a:ext cx="8144134" cy="1373070"/>
          </a:xfrm>
        </p:spPr>
        <p:txBody>
          <a:bodyPr/>
          <a:lstStyle/>
          <a:p>
            <a:pPr algn="l"/>
            <a:r>
              <a:rPr lang="da-DK" dirty="0"/>
              <a:t>Datamatiker projekt 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3490B8-C207-904C-9200-210511A19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a-DK" dirty="0"/>
              <a:t>Gruppe 10:</a:t>
            </a:r>
          </a:p>
          <a:p>
            <a:pPr algn="l"/>
            <a:r>
              <a:rPr lang="da-DK" dirty="0"/>
              <a:t>Christopher Samsing, Kristian Kryger og Jeppe Thylstrup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AE503B1-C291-214B-BC17-0C4F94071BAB}"/>
              </a:ext>
            </a:extLst>
          </p:cNvPr>
          <p:cNvSpPr txBox="1">
            <a:spLocks/>
          </p:cNvSpPr>
          <p:nvPr/>
        </p:nvSpPr>
        <p:spPr>
          <a:xfrm>
            <a:off x="593236" y="2693016"/>
            <a:ext cx="8144134" cy="11176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3200" dirty="0"/>
              <a:t>Interessentanalyse og risikoplan </a:t>
            </a:r>
          </a:p>
          <a:p>
            <a:pPr algn="l"/>
            <a:r>
              <a:rPr lang="da-DK" sz="3200" dirty="0"/>
              <a:t>(Samt udvidet risikotabel).</a:t>
            </a:r>
          </a:p>
        </p:txBody>
      </p:sp>
    </p:spTree>
    <p:extLst>
      <p:ext uri="{BB962C8B-B14F-4D97-AF65-F5344CB8AC3E}">
        <p14:creationId xmlns:p14="http://schemas.microsoft.com/office/powerpoint/2010/main" val="266082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62D8E-9F4E-1C47-9104-1D023ABB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Risikoanalyse: Del 3/3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E9BEA634-B7AA-2147-AB9D-B454BC9A7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45247"/>
              </p:ext>
            </p:extLst>
          </p:nvPr>
        </p:nvGraphicFramePr>
        <p:xfrm>
          <a:off x="816428" y="1993778"/>
          <a:ext cx="9613864" cy="4755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733">
                  <a:extLst>
                    <a:ext uri="{9D8B030D-6E8A-4147-A177-3AD203B41FA5}">
                      <a16:colId xmlns:a16="http://schemas.microsoft.com/office/drawing/2014/main" val="3162759619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2603467417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991955883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1864491943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4077839969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3573905532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2030446813"/>
                    </a:ext>
                  </a:extLst>
                </a:gridCol>
                <a:gridCol w="1201733">
                  <a:extLst>
                    <a:ext uri="{9D8B030D-6E8A-4147-A177-3AD203B41FA5}">
                      <a16:colId xmlns:a16="http://schemas.microsoft.com/office/drawing/2014/main" val="1319202667"/>
                    </a:ext>
                  </a:extLst>
                </a:gridCol>
              </a:tblGrid>
              <a:tr h="1883837">
                <a:tc>
                  <a:txBody>
                    <a:bodyPr/>
                    <a:lstStyle/>
                    <a:p>
                      <a:r>
                        <a:rPr lang="da-DK" sz="800" u="sng">
                          <a:effectLst/>
                        </a:rPr>
                        <a:t>Fejlhåndtering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3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6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18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Sørg for god fejlhåndtering med det samme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Gruppen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Hvis ikke fejlhåndtering er god, så find de punkter, hvor fejlhåndteringen skal forbedres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Gruppen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extLst>
                  <a:ext uri="{0D108BD9-81ED-4DB2-BD59-A6C34878D82A}">
                    <a16:rowId xmlns:a16="http://schemas.microsoft.com/office/drawing/2014/main" val="2945578467"/>
                  </a:ext>
                </a:extLst>
              </a:tr>
              <a:tr h="731650">
                <a:tc>
                  <a:txBody>
                    <a:bodyPr/>
                    <a:lstStyle/>
                    <a:p>
                      <a:r>
                        <a:rPr lang="da-DK" sz="800" u="sng">
                          <a:effectLst/>
                        </a:rPr>
                        <a:t>Problemmer (Github)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4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8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20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Push/Pull ofte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Gruppen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Træk på codelab eller vejledere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Individuelt/Gruppen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extLst>
                  <a:ext uri="{0D108BD9-81ED-4DB2-BD59-A6C34878D82A}">
                    <a16:rowId xmlns:a16="http://schemas.microsoft.com/office/drawing/2014/main" val="2697665595"/>
                  </a:ext>
                </a:extLst>
              </a:tr>
              <a:tr h="2139879">
                <a:tc>
                  <a:txBody>
                    <a:bodyPr/>
                    <a:lstStyle/>
                    <a:p>
                      <a:r>
                        <a:rPr lang="da-DK" sz="800" u="sng">
                          <a:effectLst/>
                        </a:rPr>
                        <a:t>Krav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1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10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10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Få forklaret kunden, at det er vigtigt at de klar hvilke elementer de vil have med, for ikke at forsinke projektet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Gruppen &amp; Kunden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>
                          <a:effectLst/>
                        </a:rPr>
                        <a:t>Se på hvad der er programmeret og derefter lav en ny plan, som mindsker tid på at programmere forfra</a:t>
                      </a:r>
                      <a:endParaRPr lang="da-DK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tc>
                  <a:txBody>
                    <a:bodyPr/>
                    <a:lstStyle/>
                    <a:p>
                      <a:r>
                        <a:rPr lang="da-DK" sz="800" dirty="0">
                          <a:effectLst/>
                        </a:rPr>
                        <a:t>Kunden/Gruppen</a:t>
                      </a:r>
                      <a:endParaRPr lang="da-DK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91" marR="43591" marT="43591" marB="43591"/>
                </a:tc>
                <a:extLst>
                  <a:ext uri="{0D108BD9-81ED-4DB2-BD59-A6C34878D82A}">
                    <a16:rowId xmlns:a16="http://schemas.microsoft.com/office/drawing/2014/main" val="35338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4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67CFA-8FCD-E843-B13B-55097CFF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Interessentanalyse: Oversigt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06107A2D-EBE2-A349-8C95-80D60238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945380"/>
              </p:ext>
            </p:extLst>
          </p:nvPr>
        </p:nvGraphicFramePr>
        <p:xfrm>
          <a:off x="544285" y="2079170"/>
          <a:ext cx="9916887" cy="4430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5629">
                  <a:extLst>
                    <a:ext uri="{9D8B030D-6E8A-4147-A177-3AD203B41FA5}">
                      <a16:colId xmlns:a16="http://schemas.microsoft.com/office/drawing/2014/main" val="4212518683"/>
                    </a:ext>
                  </a:extLst>
                </a:gridCol>
                <a:gridCol w="3305629">
                  <a:extLst>
                    <a:ext uri="{9D8B030D-6E8A-4147-A177-3AD203B41FA5}">
                      <a16:colId xmlns:a16="http://schemas.microsoft.com/office/drawing/2014/main" val="2059551852"/>
                    </a:ext>
                  </a:extLst>
                </a:gridCol>
                <a:gridCol w="3305629">
                  <a:extLst>
                    <a:ext uri="{9D8B030D-6E8A-4147-A177-3AD203B41FA5}">
                      <a16:colId xmlns:a16="http://schemas.microsoft.com/office/drawing/2014/main" val="628899844"/>
                    </a:ext>
                  </a:extLst>
                </a:gridCol>
              </a:tblGrid>
              <a:tr h="169058">
                <a:tc>
                  <a:txBody>
                    <a:bodyPr/>
                    <a:lstStyle/>
                    <a:p>
                      <a:r>
                        <a:rPr lang="da-DK" sz="500" u="sng">
                          <a:effectLst/>
                        </a:rPr>
                        <a:t>Interessent 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r>
                        <a:rPr lang="da-DK" sz="500" u="sng">
                          <a:effectLst/>
                        </a:rPr>
                        <a:t>Indflydelse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r>
                        <a:rPr lang="da-DK" sz="500" u="sng">
                          <a:effectLst/>
                        </a:rPr>
                        <a:t>Succeskriterie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extLst>
                  <a:ext uri="{0D108BD9-81ED-4DB2-BD59-A6C34878D82A}">
                    <a16:rowId xmlns:a16="http://schemas.microsoft.com/office/drawing/2014/main" val="2381285600"/>
                  </a:ext>
                </a:extLst>
              </a:tr>
              <a:tr h="1323315">
                <a:tc>
                  <a:txBody>
                    <a:bodyPr/>
                    <a:lstStyle/>
                    <a:p>
                      <a:r>
                        <a:rPr lang="da-DK" sz="500">
                          <a:effectLst/>
                        </a:rPr>
                        <a:t>Formanden (Projektejer/kunde/slutbruger)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Formanden er den interessent, der har størst indflydelse over projektet.</a:t>
                      </a:r>
                      <a:endParaRPr lang="da-DK" sz="6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Da det er klubben, som gerne vil have programmet, er det også Formanden som er projektejeren og derved igennem Formanden, at programmets kunnen går igennem</a:t>
                      </a:r>
                      <a:endParaRPr lang="da-DK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r>
                        <a:rPr lang="da-DK" sz="500">
                          <a:effectLst/>
                        </a:rPr>
                        <a:t>Programmet skal kunne udfører:</a:t>
                      </a:r>
                      <a:endParaRPr lang="da-DK" sz="6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Indmeldelse som indeholder stamoplysninger</a:t>
                      </a:r>
                      <a:endParaRPr lang="da-DK" sz="6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registrering af aktivitetsform</a:t>
                      </a:r>
                      <a:endParaRPr lang="da-DK" sz="6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Kunne afgøre om de er senior eller junior svømmere</a:t>
                      </a:r>
                      <a:endParaRPr lang="da-DK" sz="6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registrering om de er motionister eller konkurrencesvømmere</a:t>
                      </a:r>
                      <a:endParaRPr lang="da-DK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extLst>
                  <a:ext uri="{0D108BD9-81ED-4DB2-BD59-A6C34878D82A}">
                    <a16:rowId xmlns:a16="http://schemas.microsoft.com/office/drawing/2014/main" val="2557717485"/>
                  </a:ext>
                </a:extLst>
              </a:tr>
              <a:tr h="938563">
                <a:tc>
                  <a:txBody>
                    <a:bodyPr/>
                    <a:lstStyle/>
                    <a:p>
                      <a:r>
                        <a:rPr lang="da-DK" sz="500">
                          <a:effectLst/>
                        </a:rPr>
                        <a:t>Kassereren (Slutbruger)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Kasseren har ikke en stor indflydelse på projektet, da det kun interessere kassereren, at kunne finde ud hvor meget der skyldes og hvor mange penge klubben får i kontingent hvert år</a:t>
                      </a:r>
                      <a:endParaRPr lang="da-DK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r>
                        <a:rPr lang="da-DK" sz="600">
                          <a:effectLst/>
                        </a:rPr>
                        <a:t>·  </a:t>
                      </a:r>
                      <a:r>
                        <a:rPr lang="da-DK" sz="500">
                          <a:effectLst/>
                        </a:rPr>
                        <a:t>Får overblik over hvor mange penge klubben får i kontingent om året</a:t>
                      </a:r>
                      <a:endParaRPr lang="da-DK" sz="600">
                        <a:effectLst/>
                      </a:endParaRPr>
                    </a:p>
                    <a:p>
                      <a:r>
                        <a:rPr lang="da-DK" sz="600">
                          <a:effectLst/>
                        </a:rPr>
                        <a:t>·  </a:t>
                      </a:r>
                      <a:r>
                        <a:rPr lang="da-DK" sz="500">
                          <a:effectLst/>
                        </a:rPr>
                        <a:t>Får et overblik over hvor stor restancen er fra medlemmer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extLst>
                  <a:ext uri="{0D108BD9-81ED-4DB2-BD59-A6C34878D82A}">
                    <a16:rowId xmlns:a16="http://schemas.microsoft.com/office/drawing/2014/main" val="1420431304"/>
                  </a:ext>
                </a:extLst>
              </a:tr>
              <a:tr h="868609">
                <a:tc>
                  <a:txBody>
                    <a:bodyPr/>
                    <a:lstStyle/>
                    <a:p>
                      <a:r>
                        <a:rPr lang="da-DK" sz="500">
                          <a:effectLst/>
                        </a:rPr>
                        <a:t>Træneren (Slutbruger)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Trænerens indflydelse er den samme som kasserens, da trænerens interesse er, at kunne registrere tider mm. til evt. konkurrencer </a:t>
                      </a:r>
                      <a:endParaRPr lang="da-DK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r>
                        <a:rPr lang="da-DK" sz="600">
                          <a:effectLst/>
                        </a:rPr>
                        <a:t>·  </a:t>
                      </a:r>
                      <a:r>
                        <a:rPr lang="da-DK" sz="500">
                          <a:effectLst/>
                        </a:rPr>
                        <a:t>Kan registrere træningsresultater med dato i hver svømmedisciplin</a:t>
                      </a:r>
                      <a:endParaRPr lang="da-DK" sz="600">
                        <a:effectLst/>
                      </a:endParaRPr>
                    </a:p>
                    <a:p>
                      <a:r>
                        <a:rPr lang="da-DK" sz="600">
                          <a:effectLst/>
                        </a:rPr>
                        <a:t>·  </a:t>
                      </a:r>
                      <a:r>
                        <a:rPr lang="da-DK" sz="500">
                          <a:effectLst/>
                        </a:rPr>
                        <a:t>kunne registrering konkurrencer med placeringer mm.</a:t>
                      </a:r>
                      <a:endParaRPr lang="da-DK" sz="600">
                        <a:effectLst/>
                      </a:endParaRPr>
                    </a:p>
                    <a:p>
                      <a:r>
                        <a:rPr lang="da-DK" sz="600">
                          <a:effectLst/>
                        </a:rPr>
                        <a:t>·  </a:t>
                      </a:r>
                      <a:r>
                        <a:rPr lang="da-DK" sz="500">
                          <a:effectLst/>
                        </a:rPr>
                        <a:t>Kunne se en top 5 over konkurrencesvømmere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extLst>
                  <a:ext uri="{0D108BD9-81ED-4DB2-BD59-A6C34878D82A}">
                    <a16:rowId xmlns:a16="http://schemas.microsoft.com/office/drawing/2014/main" val="541736763"/>
                  </a:ext>
                </a:extLst>
              </a:tr>
              <a:tr h="1130939">
                <a:tc>
                  <a:txBody>
                    <a:bodyPr/>
                    <a:lstStyle/>
                    <a:p>
                      <a:r>
                        <a:rPr lang="da-DK" sz="500">
                          <a:effectLst/>
                        </a:rPr>
                        <a:t>Klubbens medlemmer (implicit slutbruger)</a:t>
                      </a:r>
                      <a:endParaRPr lang="da-DK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>
                          <a:effectLst/>
                        </a:rPr>
                        <a:t>Klubbens medlemmer har ingen indflydelse på projektet</a:t>
                      </a:r>
                      <a:endParaRPr lang="da-DK" sz="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500" dirty="0">
                          <a:effectLst/>
                        </a:rPr>
                        <a:t>Klubbens medlemmer succeskriterie er, at deres oplevelse af at være medlem i klubben er let og flydende for dem, så hvis programmet ikke gøres let for de øvrige interessenter, så går det udover klubbens medlemmer</a:t>
                      </a:r>
                      <a:endParaRPr lang="da-DK" sz="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96" marR="29596" marT="29596" marB="29596"/>
                </a:tc>
                <a:extLst>
                  <a:ext uri="{0D108BD9-81ED-4DB2-BD59-A6C34878D82A}">
                    <a16:rowId xmlns:a16="http://schemas.microsoft.com/office/drawing/2014/main" val="16504868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75E672-1963-534A-B2EC-B24EA4E8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67183" y="-1"/>
            <a:ext cx="45260913" cy="59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77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86DCF-568D-1940-A196-747069BB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Interessentanalyse: Del 1/3</a:t>
            </a:r>
          </a:p>
        </p:txBody>
      </p:sp>
      <p:graphicFrame>
        <p:nvGraphicFramePr>
          <p:cNvPr id="5" name="Pladsholder til indhold 4">
            <a:extLst>
              <a:ext uri="{FF2B5EF4-FFF2-40B4-BE49-F238E27FC236}">
                <a16:creationId xmlns:a16="http://schemas.microsoft.com/office/drawing/2014/main" id="{2203C3DE-568D-1247-B0B0-6F762FDE0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31068"/>
              </p:ext>
            </p:extLst>
          </p:nvPr>
        </p:nvGraphicFramePr>
        <p:xfrm>
          <a:off x="805542" y="2133600"/>
          <a:ext cx="9613860" cy="3690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620">
                  <a:extLst>
                    <a:ext uri="{9D8B030D-6E8A-4147-A177-3AD203B41FA5}">
                      <a16:colId xmlns:a16="http://schemas.microsoft.com/office/drawing/2014/main" val="3053026994"/>
                    </a:ext>
                  </a:extLst>
                </a:gridCol>
                <a:gridCol w="3204620">
                  <a:extLst>
                    <a:ext uri="{9D8B030D-6E8A-4147-A177-3AD203B41FA5}">
                      <a16:colId xmlns:a16="http://schemas.microsoft.com/office/drawing/2014/main" val="853895564"/>
                    </a:ext>
                  </a:extLst>
                </a:gridCol>
                <a:gridCol w="3204620">
                  <a:extLst>
                    <a:ext uri="{9D8B030D-6E8A-4147-A177-3AD203B41FA5}">
                      <a16:colId xmlns:a16="http://schemas.microsoft.com/office/drawing/2014/main" val="3024323265"/>
                    </a:ext>
                  </a:extLst>
                </a:gridCol>
              </a:tblGrid>
              <a:tr h="418037">
                <a:tc>
                  <a:txBody>
                    <a:bodyPr/>
                    <a:lstStyle/>
                    <a:p>
                      <a:r>
                        <a:rPr lang="da-DK" sz="1100" u="sng">
                          <a:effectLst/>
                        </a:rPr>
                        <a:t>Interessent 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 u="sng">
                          <a:effectLst/>
                        </a:rPr>
                        <a:t>Indflydelse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 u="sng">
                          <a:effectLst/>
                        </a:rPr>
                        <a:t>Succeskriterie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08953130"/>
                  </a:ext>
                </a:extLst>
              </a:tr>
              <a:tr h="3272220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Formanden (Projektejer/kunde/slutbruger)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Formanden er den interessent, der har størst indflydelse over projektet.</a:t>
                      </a:r>
                      <a:endParaRPr lang="da-DK" sz="12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Da det er klubben, som gerne vil have programmet, er det også Formanden som er projektejeren og derved igennem Formanden, at programmets kunnen går igennem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Programmet skal kunne udfører:</a:t>
                      </a:r>
                      <a:endParaRPr lang="da-DK" sz="1200" dirty="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Indmeldelse som indeholder stamoplysninger</a:t>
                      </a:r>
                      <a:endParaRPr lang="da-DK" sz="1200" dirty="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registrering af aktivitetsform</a:t>
                      </a:r>
                      <a:endParaRPr lang="da-DK" sz="1200" dirty="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Kunne afgøre om de er senior eller junior svømmere</a:t>
                      </a:r>
                      <a:endParaRPr lang="da-DK" sz="1200" dirty="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registrering om de er motionister eller konkurrencesvømmere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3782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1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D86BB-830B-554A-AC94-CE4815E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Interessentanalyse: Del 2/3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F02009E8-F8B7-C440-AAB3-57B67CBB3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83932"/>
              </p:ext>
            </p:extLst>
          </p:nvPr>
        </p:nvGraphicFramePr>
        <p:xfrm>
          <a:off x="680321" y="2133600"/>
          <a:ext cx="9715536" cy="3766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8512">
                  <a:extLst>
                    <a:ext uri="{9D8B030D-6E8A-4147-A177-3AD203B41FA5}">
                      <a16:colId xmlns:a16="http://schemas.microsoft.com/office/drawing/2014/main" val="3511541352"/>
                    </a:ext>
                  </a:extLst>
                </a:gridCol>
                <a:gridCol w="3238512">
                  <a:extLst>
                    <a:ext uri="{9D8B030D-6E8A-4147-A177-3AD203B41FA5}">
                      <a16:colId xmlns:a16="http://schemas.microsoft.com/office/drawing/2014/main" val="725451188"/>
                    </a:ext>
                  </a:extLst>
                </a:gridCol>
                <a:gridCol w="3238512">
                  <a:extLst>
                    <a:ext uri="{9D8B030D-6E8A-4147-A177-3AD203B41FA5}">
                      <a16:colId xmlns:a16="http://schemas.microsoft.com/office/drawing/2014/main" val="3553004536"/>
                    </a:ext>
                  </a:extLst>
                </a:gridCol>
              </a:tblGrid>
              <a:tr h="2047614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Kassereren (Slutbruger)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Kasseren har ikke en stor indflydelse på projektet, da det kun interessere kassereren, at kunne finde ud hvor meget der skyldes og hvor mange penge klubben får i kontingent hvert år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200">
                          <a:effectLst/>
                        </a:rPr>
                        <a:t>·  </a:t>
                      </a:r>
                      <a:r>
                        <a:rPr lang="da-DK" sz="1100">
                          <a:effectLst/>
                        </a:rPr>
                        <a:t>Får overblik over hvor mange penge klubben får i kontingent om året</a:t>
                      </a:r>
                      <a:endParaRPr lang="da-DK" sz="1200">
                        <a:effectLst/>
                      </a:endParaRPr>
                    </a:p>
                    <a:p>
                      <a:r>
                        <a:rPr lang="da-DK" sz="1200">
                          <a:effectLst/>
                        </a:rPr>
                        <a:t>·  </a:t>
                      </a:r>
                      <a:r>
                        <a:rPr lang="da-DK" sz="1100">
                          <a:effectLst/>
                        </a:rPr>
                        <a:t>Får et overblik over hvor stor restancen er fra medlemmer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29273753"/>
                  </a:ext>
                </a:extLst>
              </a:tr>
              <a:tr h="1718843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Træneren (Slutbruger)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Trænerens indflydelse er den samme som kasserens, da trænerens interesse er, at kunne registrere tider mm. til evt. konkurrencer 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effectLst/>
                        </a:rPr>
                        <a:t>·  </a:t>
                      </a:r>
                      <a:r>
                        <a:rPr lang="da-DK" sz="1100" dirty="0">
                          <a:effectLst/>
                        </a:rPr>
                        <a:t>Kan registrere træningsresultater med dato i hver svømmedisciplin</a:t>
                      </a:r>
                      <a:endParaRPr lang="da-DK" sz="1200" dirty="0">
                        <a:effectLst/>
                      </a:endParaRPr>
                    </a:p>
                    <a:p>
                      <a:r>
                        <a:rPr lang="da-DK" sz="1200" dirty="0">
                          <a:effectLst/>
                        </a:rPr>
                        <a:t>·  </a:t>
                      </a:r>
                      <a:r>
                        <a:rPr lang="da-DK" sz="1100" dirty="0">
                          <a:effectLst/>
                        </a:rPr>
                        <a:t>kunne registrering konkurrencer med placeringer mm.</a:t>
                      </a:r>
                      <a:endParaRPr lang="da-DK" sz="1200" dirty="0">
                        <a:effectLst/>
                      </a:endParaRPr>
                    </a:p>
                    <a:p>
                      <a:r>
                        <a:rPr lang="da-DK" sz="1200" dirty="0">
                          <a:effectLst/>
                        </a:rPr>
                        <a:t>·  </a:t>
                      </a:r>
                      <a:r>
                        <a:rPr lang="da-DK" sz="1100" dirty="0">
                          <a:effectLst/>
                        </a:rPr>
                        <a:t>Kunne se en top 5 over konkurrencesvømmere</a:t>
                      </a:r>
                      <a:endParaRPr lang="da-D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9251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7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28B0D-17E4-F543-B086-807D2FBA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Interessentanalyse: Del 3/3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04B07891-82B9-E74E-8F64-D13FB20CB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013087"/>
              </p:ext>
            </p:extLst>
          </p:nvPr>
        </p:nvGraphicFramePr>
        <p:xfrm>
          <a:off x="680321" y="2275114"/>
          <a:ext cx="9780849" cy="382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0283">
                  <a:extLst>
                    <a:ext uri="{9D8B030D-6E8A-4147-A177-3AD203B41FA5}">
                      <a16:colId xmlns:a16="http://schemas.microsoft.com/office/drawing/2014/main" val="2421489534"/>
                    </a:ext>
                  </a:extLst>
                </a:gridCol>
                <a:gridCol w="3260283">
                  <a:extLst>
                    <a:ext uri="{9D8B030D-6E8A-4147-A177-3AD203B41FA5}">
                      <a16:colId xmlns:a16="http://schemas.microsoft.com/office/drawing/2014/main" val="765540920"/>
                    </a:ext>
                  </a:extLst>
                </a:gridCol>
                <a:gridCol w="3260283">
                  <a:extLst>
                    <a:ext uri="{9D8B030D-6E8A-4147-A177-3AD203B41FA5}">
                      <a16:colId xmlns:a16="http://schemas.microsoft.com/office/drawing/2014/main" val="779166206"/>
                    </a:ext>
                  </a:extLst>
                </a:gridCol>
              </a:tblGrid>
              <a:tr h="3829658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Klubbens medlemmer (implicit slutbruger)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Klubbens medlemmer har ingen indflydelse på projektet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Klubbens medlemmer succeskriterie er, at deres oplevelse af at være medlem i klubben er let og flydende for dem, så hvis programmet ikke gøres let for de øvrige interessenter, så går det udover klubbens medlemmer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486071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EB63CEF-AC7E-4647-AEBC-0CC98255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30813" y="-203102"/>
            <a:ext cx="20805712" cy="88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69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D3412-85D5-7943-B765-8DA93472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 </a:t>
            </a:r>
            <a:br>
              <a:rPr lang="da-DK" dirty="0"/>
            </a:br>
            <a:r>
              <a:rPr lang="da-DK" b="1" dirty="0"/>
              <a:t>Delfinen - Risikoanalyse med risikotabel:</a:t>
            </a:r>
            <a:br>
              <a:rPr lang="da-DK" u="sng" dirty="0"/>
            </a:br>
            <a:endParaRPr lang="da-DK" u="sng" dirty="0"/>
          </a:p>
        </p:txBody>
      </p:sp>
      <p:graphicFrame>
        <p:nvGraphicFramePr>
          <p:cNvPr id="10" name="Pladsholder til indhold 9">
            <a:extLst>
              <a:ext uri="{FF2B5EF4-FFF2-40B4-BE49-F238E27FC236}">
                <a16:creationId xmlns:a16="http://schemas.microsoft.com/office/drawing/2014/main" id="{879E8B1C-68A1-2649-BC17-3CEF42305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41824"/>
              </p:ext>
            </p:extLst>
          </p:nvPr>
        </p:nvGraphicFramePr>
        <p:xfrm>
          <a:off x="680321" y="2547255"/>
          <a:ext cx="9791736" cy="3788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68">
                  <a:extLst>
                    <a:ext uri="{9D8B030D-6E8A-4147-A177-3AD203B41FA5}">
                      <a16:colId xmlns:a16="http://schemas.microsoft.com/office/drawing/2014/main" val="4064533121"/>
                    </a:ext>
                  </a:extLst>
                </a:gridCol>
                <a:gridCol w="4895868">
                  <a:extLst>
                    <a:ext uri="{9D8B030D-6E8A-4147-A177-3AD203B41FA5}">
                      <a16:colId xmlns:a16="http://schemas.microsoft.com/office/drawing/2014/main" val="3866638084"/>
                    </a:ext>
                  </a:extLst>
                </a:gridCol>
              </a:tblGrid>
              <a:tr h="1092420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Personalerisiko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Sygdom</a:t>
                      </a:r>
                      <a:endParaRPr lang="da-DK" sz="12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Barn syg</a:t>
                      </a:r>
                      <a:endParaRPr lang="da-DK" sz="12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Fravær grundet andet arbejde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71695712"/>
                  </a:ext>
                </a:extLst>
              </a:tr>
              <a:tr h="1092420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Estimeringsrisiko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Manglende tidsestimater over hvor lang tid de forskellige opgaver i projektet tager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26247684"/>
                  </a:ext>
                </a:extLst>
              </a:tr>
              <a:tr h="801695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Produktrisiko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Manglende fejlhåndtering</a:t>
                      </a:r>
                      <a:endParaRPr lang="da-DK" sz="1200">
                        <a:effectLst/>
                      </a:endParaRPr>
                    </a:p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>
                          <a:effectLst/>
                        </a:rPr>
                        <a:t>problemer med github (Merging)</a:t>
                      </a:r>
                      <a:endParaRPr lang="da-DK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63445311"/>
                  </a:ext>
                </a:extLst>
              </a:tr>
              <a:tr h="801695"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Kravspecifikationsrisiko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SzPts val="1000"/>
                        <a:buFont typeface="Symbol" pitchFamily="2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da-DK" sz="1100" dirty="0">
                          <a:effectLst/>
                        </a:rPr>
                        <a:t>Kravene kan ændrer sig, så programmets skal </a:t>
                      </a:r>
                      <a:r>
                        <a:rPr lang="da-DK" sz="1100" dirty="0" err="1">
                          <a:effectLst/>
                        </a:rPr>
                        <a:t>ændrers</a:t>
                      </a:r>
                      <a:endParaRPr lang="da-DK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33535090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1BEBC431-800C-7D4F-90B6-036FD47F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30812" y="-103977"/>
            <a:ext cx="20828864" cy="7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F9AF5D35-5BA1-4743-A52B-C1CCD8F8C5DA}"/>
              </a:ext>
            </a:extLst>
          </p:cNvPr>
          <p:cNvSpPr txBox="1"/>
          <p:nvPr/>
        </p:nvSpPr>
        <p:spPr>
          <a:xfrm>
            <a:off x="680321" y="2024743"/>
            <a:ext cx="489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Risikomomenter: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22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199022FB-0DF9-D742-B201-E36C5112E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862282"/>
              </p:ext>
            </p:extLst>
          </p:nvPr>
        </p:nvGraphicFramePr>
        <p:xfrm>
          <a:off x="680320" y="2079171"/>
          <a:ext cx="9769968" cy="4441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246">
                  <a:extLst>
                    <a:ext uri="{9D8B030D-6E8A-4147-A177-3AD203B41FA5}">
                      <a16:colId xmlns:a16="http://schemas.microsoft.com/office/drawing/2014/main" val="3924462290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2297886099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3052036028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1078337534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3261471664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1005375132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4179147055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425771907"/>
                    </a:ext>
                  </a:extLst>
                </a:gridCol>
              </a:tblGrid>
              <a:tr h="167633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Risiko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Sandsynlighed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Konsekvens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Produkt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Præventive tiltag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Ansvarlig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Løsning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Ansvarlig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3011522673"/>
                  </a:ext>
                </a:extLst>
              </a:tr>
              <a:tr h="1018697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Sygdom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3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4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12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Følg sundhedsmyndinghedernes vejledning ift. corona ellers såvidt muligt undgå andre smittet (influenza mm.)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Individuelt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Melder ud ved sygdom, og lav en ny dagsorden for hvem der tager sig af hvad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Man er selv ansvarlig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66846893"/>
                  </a:ext>
                </a:extLst>
              </a:tr>
              <a:tr h="410795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Barn syg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3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3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9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endParaRPr lang="da-DK" sz="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Individuelt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Planlægning af fordeling af arbejdsopgaver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Christopher &amp; Jeppe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236109878"/>
                  </a:ext>
                </a:extLst>
              </a:tr>
              <a:tr h="410795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Fravær pga arbejde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dirty="0">
                          <a:effectLst/>
                        </a:rPr>
                        <a:t>2</a:t>
                      </a:r>
                      <a:endParaRPr lang="da-DK" sz="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3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6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Planlæg arbejde uden om projektet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Individuelt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Lav de fordelte opgaverne før eller efter arbejde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Individuelt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659180212"/>
                  </a:ext>
                </a:extLst>
              </a:tr>
              <a:tr h="532375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Tidsestimater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2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7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14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Lav en god tidsplan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Hvis tidsplanen skrider, så lig fokus på de vigtigste punkter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435969953"/>
                  </a:ext>
                </a:extLst>
              </a:tr>
              <a:tr h="714746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Fejlhåndtering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3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6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18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Sørg for god fejlhåndtering med det samme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Hvis ikke fejlhåndtering er god, så find de punkter, hvor fejlhåndteringen skal forbedres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2940586263"/>
                  </a:ext>
                </a:extLst>
              </a:tr>
              <a:tr h="289214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Problemmer (Github)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400">
                          <a:effectLst/>
                        </a:rPr>
                        <a:t>4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400">
                          <a:effectLst/>
                        </a:rPr>
                        <a:t>8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20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Push/Pull ofte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Træk på codelab eller vejledere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Individuelt/Gruppen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382734164"/>
                  </a:ext>
                </a:extLst>
              </a:tr>
              <a:tr h="897116">
                <a:tc>
                  <a:txBody>
                    <a:bodyPr/>
                    <a:lstStyle/>
                    <a:p>
                      <a:r>
                        <a:rPr lang="da-DK" sz="300" u="sng">
                          <a:effectLst/>
                        </a:rPr>
                        <a:t>Krav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10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10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Få forklaret kunden, at det er vigtigt at de klar hvilke elementer de vil have med, for ikke at forsinke projektet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Gruppen &amp; Kunden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>
                          <a:effectLst/>
                        </a:rPr>
                        <a:t>Se på hvad der er programmeret og derefter lav en ny plan, som mindsker tid på at programmere forfra</a:t>
                      </a:r>
                      <a:endParaRPr lang="da-DK" sz="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tc>
                  <a:txBody>
                    <a:bodyPr/>
                    <a:lstStyle/>
                    <a:p>
                      <a:r>
                        <a:rPr lang="da-DK" sz="300" dirty="0">
                          <a:effectLst/>
                        </a:rPr>
                        <a:t>Kunden/Gruppen</a:t>
                      </a:r>
                      <a:endParaRPr lang="da-DK" sz="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59" marR="18659" marT="18659" marB="18659"/>
                </a:tc>
                <a:extLst>
                  <a:ext uri="{0D108BD9-81ED-4DB2-BD59-A6C34878D82A}">
                    <a16:rowId xmlns:a16="http://schemas.microsoft.com/office/drawing/2014/main" val="1344988838"/>
                  </a:ext>
                </a:extLst>
              </a:tr>
            </a:tbl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2DAD921A-CF23-7F4A-8DAA-FE81B425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Risikoanalyse: Overblik</a:t>
            </a:r>
          </a:p>
        </p:txBody>
      </p:sp>
    </p:spTree>
    <p:extLst>
      <p:ext uri="{BB962C8B-B14F-4D97-AF65-F5344CB8AC3E}">
        <p14:creationId xmlns:p14="http://schemas.microsoft.com/office/powerpoint/2010/main" val="345863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EA47A-13A8-9A4C-A328-8B70551B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Risikoanalyse: Del 1/3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CBD72976-D767-A347-A3E8-EB9AD823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625285"/>
              </p:ext>
            </p:extLst>
          </p:nvPr>
        </p:nvGraphicFramePr>
        <p:xfrm>
          <a:off x="680321" y="2242457"/>
          <a:ext cx="9726424" cy="4332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803">
                  <a:extLst>
                    <a:ext uri="{9D8B030D-6E8A-4147-A177-3AD203B41FA5}">
                      <a16:colId xmlns:a16="http://schemas.microsoft.com/office/drawing/2014/main" val="156713389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2202176647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484805803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1703196006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3769211760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2424690735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736124263"/>
                    </a:ext>
                  </a:extLst>
                </a:gridCol>
                <a:gridCol w="1215803">
                  <a:extLst>
                    <a:ext uri="{9D8B030D-6E8A-4147-A177-3AD203B41FA5}">
                      <a16:colId xmlns:a16="http://schemas.microsoft.com/office/drawing/2014/main" val="2903068975"/>
                    </a:ext>
                  </a:extLst>
                </a:gridCol>
              </a:tblGrid>
              <a:tr h="454990"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Risiko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Sandsynlighed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Konsekvens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Produkt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Præventive tiltag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Ansvarlig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Løsning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Ansvarlig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extLst>
                  <a:ext uri="{0D108BD9-81ED-4DB2-BD59-A6C34878D82A}">
                    <a16:rowId xmlns:a16="http://schemas.microsoft.com/office/drawing/2014/main" val="512602686"/>
                  </a:ext>
                </a:extLst>
              </a:tr>
              <a:tr h="2762314"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Sygdom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3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4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12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Følg sundhedsmyndinghedernes vejledning ift. corona ellers såvidt muligt undgå andre smittet (influenza mm.)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Individuelt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Melder ud ved sygdom, og lav en ny dagsorden for hvem der tager sig af hvad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Man er selv ansvarlig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extLst>
                  <a:ext uri="{0D108BD9-81ED-4DB2-BD59-A6C34878D82A}">
                    <a16:rowId xmlns:a16="http://schemas.microsoft.com/office/drawing/2014/main" val="4283923536"/>
                  </a:ext>
                </a:extLst>
              </a:tr>
              <a:tr h="1115210">
                <a:tc>
                  <a:txBody>
                    <a:bodyPr/>
                    <a:lstStyle/>
                    <a:p>
                      <a:r>
                        <a:rPr lang="da-DK" sz="900" u="sng">
                          <a:effectLst/>
                        </a:rPr>
                        <a:t>Barn syg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3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3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9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endParaRPr lang="da-DK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Individuelt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>
                          <a:effectLst/>
                        </a:rPr>
                        <a:t>Planlægning af fordeling af arbejdsopgaver</a:t>
                      </a:r>
                      <a:endParaRPr lang="da-DK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effectLst/>
                        </a:rPr>
                        <a:t>Christopher &amp; Jeppe</a:t>
                      </a:r>
                      <a:endParaRPr lang="da-DK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887" marR="51887" marT="51887" marB="51887"/>
                </a:tc>
                <a:extLst>
                  <a:ext uri="{0D108BD9-81ED-4DB2-BD59-A6C34878D82A}">
                    <a16:rowId xmlns:a16="http://schemas.microsoft.com/office/drawing/2014/main" val="189697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17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31A1-EFC4-E047-99FD-AC526CA3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Risikoanalyse: Del 2/3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6C520237-198A-6641-B9E7-DF4BA7326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99519"/>
              </p:ext>
            </p:extLst>
          </p:nvPr>
        </p:nvGraphicFramePr>
        <p:xfrm>
          <a:off x="680320" y="2275114"/>
          <a:ext cx="9769968" cy="4180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246">
                  <a:extLst>
                    <a:ext uri="{9D8B030D-6E8A-4147-A177-3AD203B41FA5}">
                      <a16:colId xmlns:a16="http://schemas.microsoft.com/office/drawing/2014/main" val="1307904228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1585944946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506299708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9605702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3838678469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3472434564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2230189002"/>
                    </a:ext>
                  </a:extLst>
                </a:gridCol>
                <a:gridCol w="1221246">
                  <a:extLst>
                    <a:ext uri="{9D8B030D-6E8A-4147-A177-3AD203B41FA5}">
                      <a16:colId xmlns:a16="http://schemas.microsoft.com/office/drawing/2014/main" val="988282207"/>
                    </a:ext>
                  </a:extLst>
                </a:gridCol>
              </a:tblGrid>
              <a:tr h="1851401">
                <a:tc>
                  <a:txBody>
                    <a:bodyPr/>
                    <a:lstStyle/>
                    <a:p>
                      <a:r>
                        <a:rPr lang="da-DK" sz="1100" u="sng">
                          <a:effectLst/>
                        </a:rPr>
                        <a:t>Fravær pga arbejde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3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6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Planlæg arbejde uden om projektet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Individuelt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Lav de fordelte opgaverne før eller efter arbejde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Individuelt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64934856"/>
                  </a:ext>
                </a:extLst>
              </a:tr>
              <a:tr h="2328714">
                <a:tc>
                  <a:txBody>
                    <a:bodyPr/>
                    <a:lstStyle/>
                    <a:p>
                      <a:r>
                        <a:rPr lang="da-DK" sz="1100" u="sng">
                          <a:effectLst/>
                        </a:rPr>
                        <a:t>Tidsestimater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2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7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14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Lav en god tidsplan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Gruppen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>
                          <a:effectLst/>
                        </a:rPr>
                        <a:t>Hvis tidsplanen skrider, så lig fokus på de vigtigste punkter</a:t>
                      </a:r>
                      <a:endParaRPr lang="da-D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da-DK" sz="1100" dirty="0">
                          <a:effectLst/>
                        </a:rPr>
                        <a:t>Gruppen</a:t>
                      </a:r>
                      <a:endParaRPr lang="da-D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332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054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</TotalTime>
  <Words>1005</Words>
  <Application>Microsoft Macintosh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Berlin</vt:lpstr>
      <vt:lpstr>Datamatiker projekt Delfinen</vt:lpstr>
      <vt:lpstr>Interessentanalyse: Oversigt</vt:lpstr>
      <vt:lpstr>Interessentanalyse: Del 1/3</vt:lpstr>
      <vt:lpstr>Interessentanalyse: Del 2/3</vt:lpstr>
      <vt:lpstr>Interessentanalyse: Del 3/3</vt:lpstr>
      <vt:lpstr>  Delfinen - Risikoanalyse med risikotabel: </vt:lpstr>
      <vt:lpstr>Risikoanalyse: Overblik</vt:lpstr>
      <vt:lpstr>Risikoanalyse: Del 1/3</vt:lpstr>
      <vt:lpstr>Risikoanalyse: Del 2/3</vt:lpstr>
      <vt:lpstr>Risikoanalyse: Del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Datamatiker projekt Delfinen</dc:title>
  <dc:creator>Jeppe T</dc:creator>
  <cp:lastModifiedBy>Jeppe T</cp:lastModifiedBy>
  <cp:revision>4</cp:revision>
  <dcterms:created xsi:type="dcterms:W3CDTF">2021-05-26T06:18:31Z</dcterms:created>
  <dcterms:modified xsi:type="dcterms:W3CDTF">2021-05-26T06:44:54Z</dcterms:modified>
</cp:coreProperties>
</file>