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9"/>
  </p:notesMasterIdLst>
  <p:handoutMasterIdLst>
    <p:handoutMasterId r:id="rId20"/>
  </p:handoutMasterIdLst>
  <p:sldIdLst>
    <p:sldId id="3162" r:id="rId2"/>
    <p:sldId id="3138" r:id="rId3"/>
    <p:sldId id="3164" r:id="rId4"/>
    <p:sldId id="3171" r:id="rId5"/>
    <p:sldId id="3170" r:id="rId6"/>
    <p:sldId id="3129" r:id="rId7"/>
    <p:sldId id="3173" r:id="rId8"/>
    <p:sldId id="3174" r:id="rId9"/>
    <p:sldId id="3172" r:id="rId10"/>
    <p:sldId id="3165" r:id="rId11"/>
    <p:sldId id="3132" r:id="rId12"/>
    <p:sldId id="3137" r:id="rId13"/>
    <p:sldId id="3175" r:id="rId14"/>
    <p:sldId id="3166" r:id="rId15"/>
    <p:sldId id="3150" r:id="rId16"/>
    <p:sldId id="3142" r:id="rId17"/>
    <p:sldId id="3168" r:id="rId18"/>
  </p:sldIdLst>
  <p:sldSz cx="12858750" cy="7232650"/>
  <p:notesSz cx="6858000" cy="9144000"/>
  <p:custDataLst>
    <p:tags r:id="rId2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A600"/>
    <a:srgbClr val="3B3838"/>
    <a:srgbClr val="A6A6A6"/>
    <a:srgbClr val="FFFFFF"/>
    <a:srgbClr val="CB10D7"/>
    <a:srgbClr val="259FE5"/>
    <a:srgbClr val="72B027"/>
    <a:srgbClr val="FEA702"/>
    <a:srgbClr val="F84E4B"/>
    <a:srgbClr val="26C8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2986" autoAdjust="0"/>
  </p:normalViewPr>
  <p:slideViewPr>
    <p:cSldViewPr>
      <p:cViewPr varScale="1">
        <p:scale>
          <a:sx n="84" d="100"/>
          <a:sy n="84" d="100"/>
        </p:scale>
        <p:origin x="480" y="82"/>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90" d="100"/>
        <a:sy n="9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2019/5/24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2019/5/24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7585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extLst>
      <p:ext uri="{BB962C8B-B14F-4D97-AF65-F5344CB8AC3E}">
        <p14:creationId xmlns:p14="http://schemas.microsoft.com/office/powerpoint/2010/main" val="268398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59287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a:t>
            </a:fld>
            <a:endParaRPr lang="zh-CN" altLang="en-US"/>
          </a:p>
        </p:txBody>
      </p:sp>
    </p:spTree>
    <p:extLst>
      <p:ext uri="{BB962C8B-B14F-4D97-AF65-F5344CB8AC3E}">
        <p14:creationId xmlns:p14="http://schemas.microsoft.com/office/powerpoint/2010/main" val="300782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4</a:t>
            </a:fld>
            <a:endParaRPr lang="zh-CN" altLang="en-US"/>
          </a:p>
        </p:txBody>
      </p:sp>
    </p:spTree>
    <p:extLst>
      <p:ext uri="{BB962C8B-B14F-4D97-AF65-F5344CB8AC3E}">
        <p14:creationId xmlns:p14="http://schemas.microsoft.com/office/powerpoint/2010/main" val="279716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2555919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86954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10</a:t>
            </a:fld>
            <a:endParaRPr lang="zh-CN" altLang="en-US"/>
          </a:p>
        </p:txBody>
      </p:sp>
    </p:spTree>
    <p:extLst>
      <p:ext uri="{BB962C8B-B14F-4D97-AF65-F5344CB8AC3E}">
        <p14:creationId xmlns:p14="http://schemas.microsoft.com/office/powerpoint/2010/main" val="70702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147203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14</a:t>
            </a:fld>
            <a:endParaRPr lang="zh-CN" altLang="en-US"/>
          </a:p>
        </p:txBody>
      </p:sp>
    </p:spTree>
    <p:extLst>
      <p:ext uri="{BB962C8B-B14F-4D97-AF65-F5344CB8AC3E}">
        <p14:creationId xmlns:p14="http://schemas.microsoft.com/office/powerpoint/2010/main" val="361138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15</a:t>
            </a:fld>
            <a:endParaRPr lang="zh-CN" altLang="en-US"/>
          </a:p>
        </p:txBody>
      </p:sp>
    </p:spTree>
    <p:extLst>
      <p:ext uri="{BB962C8B-B14F-4D97-AF65-F5344CB8AC3E}">
        <p14:creationId xmlns:p14="http://schemas.microsoft.com/office/powerpoint/2010/main" val="3359700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2" y="0"/>
            <a:ext cx="12858045" cy="7232650"/>
          </a:xfrm>
          <a:prstGeom prst="rect">
            <a:avLst/>
          </a:prstGeom>
        </p:spPr>
      </p:pic>
    </p:spTree>
    <p:extLst>
      <p:ext uri="{BB962C8B-B14F-4D97-AF65-F5344CB8AC3E}">
        <p14:creationId xmlns:p14="http://schemas.microsoft.com/office/powerpoint/2010/main" val="26779189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440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2019/5/24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 id="2147483954" r:id="rId2"/>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 y="2358877"/>
            <a:ext cx="12858750" cy="2731515"/>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a:spLocks noChangeArrowheads="1"/>
          </p:cNvSpPr>
          <p:nvPr/>
        </p:nvSpPr>
        <p:spPr bwMode="auto">
          <a:xfrm>
            <a:off x="811957" y="2219798"/>
            <a:ext cx="11233248" cy="139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7200" kern="2000" spc="633" dirty="0" smtClean="0">
                <a:latin typeface="方正正准黑简体" panose="02000000000000000000" pitchFamily="2" charset="-122"/>
                <a:ea typeface="方正正准黑简体" panose="02000000000000000000" pitchFamily="2" charset="-122"/>
                <a:cs typeface="+mn-ea"/>
                <a:sym typeface="Arial" panose="020B0604020202020204" pitchFamily="34" charset="0"/>
              </a:rPr>
              <a:t>情感分析、观点挖掘</a:t>
            </a:r>
            <a:endParaRPr lang="zh-CN" altLang="en-US" sz="7200" kern="2000" spc="633" dirty="0">
              <a:latin typeface="方正正准黑简体" panose="02000000000000000000" pitchFamily="2" charset="-122"/>
              <a:ea typeface="方正正准黑简体" panose="02000000000000000000" pitchFamily="2" charset="-122"/>
              <a:cs typeface="+mn-ea"/>
              <a:sym typeface="Arial" panose="020B0604020202020204" pitchFamily="34" charset="0"/>
            </a:endParaRPr>
          </a:p>
        </p:txBody>
      </p:sp>
    </p:spTree>
    <p:extLst>
      <p:ext uri="{BB962C8B-B14F-4D97-AF65-F5344CB8AC3E}">
        <p14:creationId xmlns:p14="http://schemas.microsoft.com/office/powerpoint/2010/main" val="35287595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1" y="0"/>
            <a:ext cx="13062702" cy="8038586"/>
          </a:xfrm>
          <a:prstGeom prst="rect">
            <a:avLst/>
          </a:prstGeom>
        </p:spPr>
      </p:pic>
      <p:sp>
        <p:nvSpPr>
          <p:cNvPr id="4" name="矩形 3"/>
          <p:cNvSpPr/>
          <p:nvPr/>
        </p:nvSpPr>
        <p:spPr>
          <a:xfrm>
            <a:off x="1" y="2396978"/>
            <a:ext cx="12858750" cy="230425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6"/>
          <p:cNvSpPr>
            <a:spLocks/>
          </p:cNvSpPr>
          <p:nvPr/>
        </p:nvSpPr>
        <p:spPr bwMode="auto">
          <a:xfrm>
            <a:off x="2463186" y="1905386"/>
            <a:ext cx="2843008" cy="3534046"/>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CB10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6429" tIns="48214" rIns="96429" bIns="48214" numCol="1" anchor="t" anchorCtr="0" compatLnSpc="1">
            <a:prstTxWarp prst="textNoShape">
              <a:avLst/>
            </a:prstTxWarp>
          </a:bodyPr>
          <a:lstStyle/>
          <a:p>
            <a:endParaRPr lang="zh-CN" altLang="en-US"/>
          </a:p>
        </p:txBody>
      </p:sp>
      <p:sp>
        <p:nvSpPr>
          <p:cNvPr id="13" name="Freeform 7"/>
          <p:cNvSpPr>
            <a:spLocks/>
          </p:cNvSpPr>
          <p:nvPr/>
        </p:nvSpPr>
        <p:spPr bwMode="auto">
          <a:xfrm>
            <a:off x="1518867" y="1652597"/>
            <a:ext cx="2837985" cy="3532372"/>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CB10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6429" tIns="48214" rIns="96429" bIns="48214" numCol="1" anchor="t" anchorCtr="0" compatLnSpc="1">
            <a:prstTxWarp prst="textNoShape">
              <a:avLst/>
            </a:prstTxWarp>
          </a:bodyPr>
          <a:lstStyle/>
          <a:p>
            <a:endParaRPr lang="zh-CN" altLang="en-US"/>
          </a:p>
        </p:txBody>
      </p:sp>
      <p:grpSp>
        <p:nvGrpSpPr>
          <p:cNvPr id="2" name="组合 1"/>
          <p:cNvGrpSpPr/>
          <p:nvPr/>
        </p:nvGrpSpPr>
        <p:grpSpPr>
          <a:xfrm>
            <a:off x="1180653" y="3598"/>
            <a:ext cx="4708208" cy="7240525"/>
            <a:chOff x="1180653" y="3598"/>
            <a:chExt cx="4708208" cy="7240525"/>
          </a:xfrm>
        </p:grpSpPr>
        <p:sp>
          <p:nvSpPr>
            <p:cNvPr id="11" name="椭圆 10"/>
            <p:cNvSpPr/>
            <p:nvPr/>
          </p:nvSpPr>
          <p:spPr>
            <a:xfrm>
              <a:off x="1491196" y="1622620"/>
              <a:ext cx="3817980" cy="38174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8214" rIns="0" bIns="48214" rtlCol="0" anchor="ctr"/>
            <a:lstStyle/>
            <a:p>
              <a:pPr lvl="0" algn="ctr"/>
              <a:r>
                <a:rPr lang="en-US" altLang="zh-CN" sz="6749" dirty="0">
                  <a:ln w="12700">
                    <a:noFill/>
                  </a:ln>
                  <a:solidFill>
                    <a:srgbClr val="72B027"/>
                  </a:solidFill>
                  <a:latin typeface="Impact" panose="020B0806030902050204" pitchFamily="34" charset="0"/>
                  <a:ea typeface="微软雅黑" pitchFamily="34" charset="-122"/>
                </a:rPr>
                <a:t>Part</a:t>
              </a:r>
              <a:r>
                <a:rPr lang="en-US" altLang="zh-CN" sz="6749" dirty="0">
                  <a:ln w="12700">
                    <a:noFill/>
                  </a:ln>
                  <a:solidFill>
                    <a:srgbClr val="72B027"/>
                  </a:solidFill>
                  <a:latin typeface="Helvetica Neue Condensed" pitchFamily="50" charset="0"/>
                  <a:ea typeface="微软雅黑" pitchFamily="34" charset="-122"/>
                </a:rPr>
                <a:t> </a:t>
              </a:r>
              <a:r>
                <a:rPr lang="en-US" altLang="zh-CN" sz="6749" dirty="0">
                  <a:ln w="12700">
                    <a:noFill/>
                  </a:ln>
                  <a:solidFill>
                    <a:srgbClr val="72B027"/>
                  </a:solidFill>
                  <a:latin typeface="Impact" panose="020B0806030902050204" pitchFamily="34" charset="0"/>
                  <a:ea typeface="微软雅黑" pitchFamily="34" charset="-122"/>
                </a:rPr>
                <a:t>2</a:t>
              </a:r>
              <a:endParaRPr lang="zh-CN" altLang="en-US" sz="6749" dirty="0">
                <a:ln w="12700">
                  <a:noFill/>
                </a:ln>
                <a:solidFill>
                  <a:srgbClr val="72B027"/>
                </a:solidFill>
                <a:latin typeface="Impact" panose="020B0806030902050204" pitchFamily="34" charset="0"/>
                <a:ea typeface="微软雅黑" pitchFamily="34" charset="-122"/>
              </a:endParaRPr>
            </a:p>
          </p:txBody>
        </p:sp>
        <p:sp>
          <p:nvSpPr>
            <p:cNvPr id="14" name="Line 8"/>
            <p:cNvSpPr>
              <a:spLocks noChangeShapeType="1"/>
            </p:cNvSpPr>
            <p:nvPr/>
          </p:nvSpPr>
          <p:spPr bwMode="auto">
            <a:xfrm flipH="1" flipV="1">
              <a:off x="1180653" y="3598"/>
              <a:ext cx="3182897" cy="1905136"/>
            </a:xfrm>
            <a:prstGeom prst="line">
              <a:avLst/>
            </a:prstGeom>
            <a:noFill/>
            <a:ln w="2" cap="flat">
              <a:solidFill>
                <a:srgbClr val="72B027"/>
              </a:solidFill>
              <a:prstDash val="solid"/>
              <a:miter lim="800000"/>
              <a:headEnd/>
              <a:tailEnd/>
            </a:ln>
            <a:extLst>
              <a:ext uri="{909E8E84-426E-40DD-AFC4-6F175D3DCCD1}">
                <a14:hiddenFill xmlns:a14="http://schemas.microsoft.com/office/drawing/2010/main">
                  <a:noFill/>
                </a14:hiddenFill>
              </a:ext>
            </a:extLst>
          </p:spPr>
          <p:txBody>
            <a:bodyPr vert="horz" wrap="square" lIns="96429" tIns="48214" rIns="96429" bIns="48214" numCol="1" anchor="t" anchorCtr="0" compatLnSpc="1">
              <a:prstTxWarp prst="textNoShape">
                <a:avLst/>
              </a:prstTxWarp>
            </a:bodyPr>
            <a:lstStyle/>
            <a:p>
              <a:endParaRPr lang="zh-CN" altLang="en-US">
                <a:solidFill>
                  <a:srgbClr val="72B027"/>
                </a:solidFill>
              </a:endParaRPr>
            </a:p>
          </p:txBody>
        </p:sp>
        <p:sp>
          <p:nvSpPr>
            <p:cNvPr id="15" name="Line 9"/>
            <p:cNvSpPr>
              <a:spLocks noChangeShapeType="1"/>
            </p:cNvSpPr>
            <p:nvPr/>
          </p:nvSpPr>
          <p:spPr bwMode="auto">
            <a:xfrm flipH="1" flipV="1">
              <a:off x="2454815" y="5178272"/>
              <a:ext cx="3434046" cy="2065851"/>
            </a:xfrm>
            <a:prstGeom prst="line">
              <a:avLst/>
            </a:prstGeom>
            <a:noFill/>
            <a:ln w="2" cap="flat">
              <a:solidFill>
                <a:srgbClr val="72B027"/>
              </a:solidFill>
              <a:prstDash val="solid"/>
              <a:miter lim="800000"/>
              <a:headEnd/>
              <a:tailEnd/>
            </a:ln>
            <a:extLst>
              <a:ext uri="{909E8E84-426E-40DD-AFC4-6F175D3DCCD1}">
                <a14:hiddenFill xmlns:a14="http://schemas.microsoft.com/office/drawing/2010/main">
                  <a:noFill/>
                </a14:hiddenFill>
              </a:ext>
            </a:extLst>
          </p:spPr>
          <p:txBody>
            <a:bodyPr vert="horz" wrap="square" lIns="96429" tIns="48214" rIns="96429" bIns="48214" numCol="1" anchor="t" anchorCtr="0" compatLnSpc="1">
              <a:prstTxWarp prst="textNoShape">
                <a:avLst/>
              </a:prstTxWarp>
            </a:bodyPr>
            <a:lstStyle/>
            <a:p>
              <a:endParaRPr lang="zh-CN" altLang="en-US">
                <a:solidFill>
                  <a:srgbClr val="72B027"/>
                </a:solidFill>
              </a:endParaRPr>
            </a:p>
          </p:txBody>
        </p:sp>
      </p:grpSp>
      <p:cxnSp>
        <p:nvCxnSpPr>
          <p:cNvPr id="17" name="直接连接符 16"/>
          <p:cNvCxnSpPr>
            <a:endCxn id="4" idx="0"/>
          </p:cNvCxnSpPr>
          <p:nvPr/>
        </p:nvCxnSpPr>
        <p:spPr>
          <a:xfrm flipV="1">
            <a:off x="6429376" y="2396978"/>
            <a:ext cx="0" cy="2304256"/>
          </a:xfrm>
          <a:prstGeom prst="line">
            <a:avLst/>
          </a:prstGeom>
          <a:ln w="12700">
            <a:solidFill>
              <a:srgbClr val="72B027"/>
            </a:solidFill>
            <a:prstDash val="dash"/>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0444297" y="3003284"/>
            <a:ext cx="1931170" cy="884223"/>
            <a:chOff x="9635255" y="1495302"/>
            <a:chExt cx="1931170" cy="884223"/>
          </a:xfrm>
        </p:grpSpPr>
        <p:sp>
          <p:nvSpPr>
            <p:cNvPr id="29" name="矩形 28"/>
            <p:cNvSpPr/>
            <p:nvPr/>
          </p:nvSpPr>
          <p:spPr>
            <a:xfrm>
              <a:off x="9650516" y="1495302"/>
              <a:ext cx="1915909" cy="461665"/>
            </a:xfrm>
            <a:prstGeom prst="rect">
              <a:avLst/>
            </a:prstGeom>
            <a:effectLst/>
          </p:spPr>
          <p:txBody>
            <a:bodyPr wrap="none">
              <a:spAutoFit/>
            </a:bodyPr>
            <a:lstStyle/>
            <a:p>
              <a:pPr fontAlgn="auto">
                <a:spcBef>
                  <a:spcPts val="0"/>
                </a:spcBef>
                <a:spcAft>
                  <a:spcPts val="0"/>
                </a:spcAft>
                <a:defRPr/>
              </a:pPr>
              <a:r>
                <a:rPr lang="zh-CN" altLang="en-US" sz="2400" spc="300" dirty="0">
                  <a:solidFill>
                    <a:srgbClr val="72B027"/>
                  </a:solidFill>
                  <a:latin typeface="Franklin Gothic Medium" panose="020B0603020102020204" pitchFamily="34" charset="0"/>
                  <a:ea typeface="微软雅黑" panose="020B0503020204020204" pitchFamily="34" charset="-122"/>
                </a:rPr>
                <a:t>实体与属性</a:t>
              </a:r>
            </a:p>
          </p:txBody>
        </p:sp>
        <p:sp>
          <p:nvSpPr>
            <p:cNvPr id="30" name="矩形 29"/>
            <p:cNvSpPr/>
            <p:nvPr/>
          </p:nvSpPr>
          <p:spPr>
            <a:xfrm>
              <a:off x="9635255" y="2010193"/>
              <a:ext cx="1931170" cy="369332"/>
            </a:xfrm>
            <a:prstGeom prst="rect">
              <a:avLst/>
            </a:prstGeom>
            <a:effectLst/>
          </p:spPr>
          <p:txBody>
            <a:bodyPr wrap="none">
              <a:spAutoFit/>
            </a:bodyPr>
            <a:lstStyle/>
            <a:p>
              <a:r>
                <a:rPr lang="en-US" altLang="zh-CN" b="1" dirty="0">
                  <a:solidFill>
                    <a:srgbClr val="72B027"/>
                  </a:solidFill>
                  <a:latin typeface="Franklin Gothic Book" panose="020B0503020102020204" pitchFamily="34" charset="0"/>
                  <a:ea typeface="微软雅黑" panose="020B0503020204020204" pitchFamily="34" charset="-122"/>
                </a:rPr>
                <a:t>Entity &amp; </a:t>
              </a:r>
              <a:r>
                <a:rPr lang="en-US" altLang="zh-CN" b="1" dirty="0" smtClean="0">
                  <a:solidFill>
                    <a:srgbClr val="72B027"/>
                  </a:solidFill>
                  <a:latin typeface="Franklin Gothic Book" panose="020B0503020102020204" pitchFamily="34" charset="0"/>
                  <a:ea typeface="微软雅黑" panose="020B0503020204020204" pitchFamily="34" charset="-122"/>
                </a:rPr>
                <a:t>Attributes</a:t>
              </a:r>
              <a:endParaRPr lang="zh-CN" altLang="en-US" b="1" dirty="0">
                <a:solidFill>
                  <a:srgbClr val="72B027"/>
                </a:solidFill>
                <a:latin typeface="Franklin Gothic Book" panose="020B05030201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9161583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22" presetClass="exit" presetSubtype="1" fill="hold" grpId="1" nodeType="withEffect">
                                  <p:stCondLst>
                                    <p:cond delay="800"/>
                                  </p:stCondLst>
                                  <p:childTnLst>
                                    <p:animEffect transition="out" filter="wipe(up)">
                                      <p:cBhvr>
                                        <p:cTn id="21" dur="400"/>
                                        <p:tgtEl>
                                          <p:spTgt spid="12"/>
                                        </p:tgtEl>
                                      </p:cBhvr>
                                    </p:animEffect>
                                    <p:set>
                                      <p:cBhvr>
                                        <p:cTn id="22" dur="1" fill="hold">
                                          <p:stCondLst>
                                            <p:cond delay="399"/>
                                          </p:stCondLst>
                                        </p:cTn>
                                        <p:tgtEl>
                                          <p:spTgt spid="12"/>
                                        </p:tgtEl>
                                        <p:attrNameLst>
                                          <p:attrName>style.visibility</p:attrName>
                                        </p:attrNameLst>
                                      </p:cBhvr>
                                      <p:to>
                                        <p:strVal val="hidden"/>
                                      </p:to>
                                    </p:set>
                                  </p:childTnLst>
                                </p:cTn>
                              </p:par>
                              <p:par>
                                <p:cTn id="23" presetID="22" presetClass="exit" presetSubtype="4" fill="hold" grpId="1" nodeType="withEffect">
                                  <p:stCondLst>
                                    <p:cond delay="800"/>
                                  </p:stCondLst>
                                  <p:childTnLst>
                                    <p:animEffect transition="out" filter="wipe(down)">
                                      <p:cBhvr>
                                        <p:cTn id="24" dur="400"/>
                                        <p:tgtEl>
                                          <p:spTgt spid="13"/>
                                        </p:tgtEl>
                                      </p:cBhvr>
                                    </p:animEffect>
                                    <p:set>
                                      <p:cBhvr>
                                        <p:cTn id="25" dur="1" fill="hold">
                                          <p:stCondLst>
                                            <p:cond delay="399"/>
                                          </p:stCondLst>
                                        </p:cTn>
                                        <p:tgtEl>
                                          <p:spTgt spid="13"/>
                                        </p:tgtEl>
                                        <p:attrNameLst>
                                          <p:attrName>style.visibility</p:attrName>
                                        </p:attrNameLst>
                                      </p:cBhvr>
                                      <p:to>
                                        <p:strVal val="hidden"/>
                                      </p:to>
                                    </p:set>
                                  </p:childTnLst>
                                </p:cTn>
                              </p:par>
                            </p:childTnLst>
                          </p:cTn>
                        </p:par>
                        <p:par>
                          <p:cTn id="26" fill="hold">
                            <p:stCondLst>
                              <p:cond delay="2200"/>
                            </p:stCondLst>
                            <p:childTnLst>
                              <p:par>
                                <p:cTn id="27" presetID="22" presetClass="entr" presetSubtype="4"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par>
                          <p:cTn id="30" fill="hold">
                            <p:stCondLst>
                              <p:cond delay="2700"/>
                            </p:stCondLst>
                            <p:childTnLst>
                              <p:par>
                                <p:cTn id="31" presetID="1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ppt_x</p:attrName>
                                        </p:attrNameLst>
                                      </p:cBhvr>
                                      <p:tavLst>
                                        <p:tav tm="0">
                                          <p:val>
                                            <p:strVal val="#ppt_x-#ppt_w*1.125000"/>
                                          </p:val>
                                        </p:tav>
                                        <p:tav tm="100000">
                                          <p:val>
                                            <p:strVal val="#ppt_x"/>
                                          </p:val>
                                        </p:tav>
                                      </p:tavLst>
                                    </p:anim>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2" grpId="1"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Elbow Connector 6"/>
          <p:cNvCxnSpPr/>
          <p:nvPr/>
        </p:nvCxnSpPr>
        <p:spPr>
          <a:xfrm>
            <a:off x="2698645" y="3928444"/>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2684689" y="3192647"/>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3609026" y="2844937"/>
            <a:ext cx="3006691" cy="700835"/>
            <a:chOff x="7699508" y="2223969"/>
            <a:chExt cx="3283266" cy="765303"/>
          </a:xfrm>
        </p:grpSpPr>
        <p:sp>
          <p:nvSpPr>
            <p:cNvPr id="11" name="Round Same Side Corner Rectangle 10"/>
            <p:cNvSpPr/>
            <p:nvPr/>
          </p:nvSpPr>
          <p:spPr>
            <a:xfrm rot="5400000">
              <a:off x="9371697" y="1378195"/>
              <a:ext cx="765300" cy="2456854"/>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ound Same Side Corner Rectangle 13"/>
            <p:cNvSpPr/>
            <p:nvPr/>
          </p:nvSpPr>
          <p:spPr>
            <a:xfrm rot="16200000">
              <a:off x="7730064" y="21934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3609026" y="3823541"/>
            <a:ext cx="3006691" cy="700834"/>
            <a:chOff x="7699508" y="3292593"/>
            <a:chExt cx="3283266" cy="765302"/>
          </a:xfrm>
        </p:grpSpPr>
        <p:sp>
          <p:nvSpPr>
            <p:cNvPr id="17" name="Round Same Side Corner Rectangle 16"/>
            <p:cNvSpPr/>
            <p:nvPr/>
          </p:nvSpPr>
          <p:spPr>
            <a:xfrm rot="5400000">
              <a:off x="9371697" y="2446818"/>
              <a:ext cx="765300" cy="2456854"/>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 Same Side Corner Rectangle 19"/>
            <p:cNvSpPr/>
            <p:nvPr/>
          </p:nvSpPr>
          <p:spPr>
            <a:xfrm rot="16200000">
              <a:off x="7730064" y="32620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Freeform 12"/>
          <p:cNvSpPr>
            <a:spLocks/>
          </p:cNvSpPr>
          <p:nvPr/>
        </p:nvSpPr>
        <p:spPr bwMode="auto">
          <a:xfrm>
            <a:off x="1159069" y="2680221"/>
            <a:ext cx="987332" cy="98509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solidFill>
            <a:schemeClr val="accent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
          <p:cNvSpPr>
            <a:spLocks/>
          </p:cNvSpPr>
          <p:nvPr/>
        </p:nvSpPr>
        <p:spPr bwMode="auto">
          <a:xfrm>
            <a:off x="2146402" y="2680221"/>
            <a:ext cx="986213" cy="98509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solidFill>
            <a:schemeClr val="accent3"/>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5"/>
          <p:cNvSpPr>
            <a:spLocks/>
          </p:cNvSpPr>
          <p:nvPr/>
        </p:nvSpPr>
        <p:spPr bwMode="auto">
          <a:xfrm>
            <a:off x="2146402" y="3665317"/>
            <a:ext cx="986213" cy="983975"/>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solidFill>
            <a:schemeClr val="accent4"/>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p:cNvSpPr>
          <p:nvPr/>
        </p:nvSpPr>
        <p:spPr bwMode="auto">
          <a:xfrm>
            <a:off x="1159069" y="3665317"/>
            <a:ext cx="987332" cy="983975"/>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solidFill>
            <a:schemeClr val="accent2"/>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58"/>
          <p:cNvSpPr txBox="1"/>
          <p:nvPr/>
        </p:nvSpPr>
        <p:spPr>
          <a:xfrm>
            <a:off x="7437485" y="1709863"/>
            <a:ext cx="3750299" cy="997196"/>
          </a:xfrm>
          <a:prstGeom prst="rect">
            <a:avLst/>
          </a:prstGeom>
          <a:noFill/>
        </p:spPr>
        <p:txBody>
          <a:bodyPr wrap="square" lIns="0" tIns="0" rIns="0" bIns="0" numCol="1" spcCol="360000">
            <a:spAutoFit/>
          </a:bodyPr>
          <a:lstStyle/>
          <a:p>
            <a:pPr algn="just">
              <a:lnSpc>
                <a:spcPct val="120000"/>
              </a:lnSpc>
              <a:defRPr/>
            </a:pP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一个实体</a:t>
            </a:r>
            <a:r>
              <a:rPr lang="en-US" altLang="zh-CN"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可以</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是一个产品、服务、主题、个人、组织、论题或者事件。他可以用一个</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对</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来</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描述</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9" name="文本框 48"/>
          <p:cNvSpPr txBox="1"/>
          <p:nvPr/>
        </p:nvSpPr>
        <p:spPr>
          <a:xfrm>
            <a:off x="372973" y="266550"/>
            <a:ext cx="1733634"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实体与</a:t>
            </a:r>
            <a:r>
              <a:rPr lang="zh-CN" altLang="en-US" sz="2400" dirty="0" smtClean="0">
                <a:solidFill>
                  <a:srgbClr val="FEA600"/>
                </a:solidFill>
                <a:latin typeface="微软雅黑" panose="020B0503020204020204" pitchFamily="34" charset="-122"/>
                <a:ea typeface="微软雅黑" panose="020B0503020204020204" pitchFamily="34" charset="-122"/>
                <a:cs typeface="+mn-ea"/>
                <a:sym typeface="+mn-lt"/>
              </a:rPr>
              <a:t>属性</a:t>
            </a:r>
            <a:endParaRPr lang="zh-CN" altLang="en-US" sz="2400" dirty="0">
              <a:solidFill>
                <a:srgbClr val="FEA600"/>
              </a:solidFill>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372973" y="654957"/>
            <a:ext cx="2239094"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ENTITY &amp; </a:t>
            </a:r>
            <a:r>
              <a:rPr lang="en-US" altLang="zh-CN" dirty="0" smtClean="0">
                <a:solidFill>
                  <a:srgbClr val="FEA600"/>
                </a:solidFill>
                <a:cs typeface="+mn-ea"/>
                <a:sym typeface="+mn-lt"/>
              </a:rPr>
              <a:t>ATTRIBUTES</a:t>
            </a:r>
            <a:endParaRPr lang="en-US" altLang="zh-CN" dirty="0">
              <a:solidFill>
                <a:srgbClr val="FEA600"/>
              </a:solidFill>
              <a:cs typeface="+mn-ea"/>
              <a:sym typeface="+mn-lt"/>
            </a:endParaRPr>
          </a:p>
        </p:txBody>
      </p:sp>
      <p:sp>
        <p:nvSpPr>
          <p:cNvPr id="4" name="文本框 3"/>
          <p:cNvSpPr txBox="1"/>
          <p:nvPr/>
        </p:nvSpPr>
        <p:spPr>
          <a:xfrm>
            <a:off x="1624667" y="3367816"/>
            <a:ext cx="1005403" cy="584775"/>
          </a:xfrm>
          <a:prstGeom prst="rect">
            <a:avLst/>
          </a:prstGeom>
          <a:noFill/>
        </p:spPr>
        <p:txBody>
          <a:bodyPr wrap="none" rtlCol="0">
            <a:spAutoFit/>
          </a:bodyPr>
          <a:lstStyle/>
          <a:p>
            <a:pPr algn="ctr"/>
            <a:r>
              <a:rPr lang="zh-CN" altLang="en-US" sz="3200" dirty="0">
                <a:solidFill>
                  <a:schemeClr val="lt1"/>
                </a:solidFill>
                <a:latin typeface="Franklin Gothic Medium" panose="020B0603020102020204" pitchFamily="34" charset="0"/>
                <a:ea typeface="微软雅黑" panose="020B0503020204020204" pitchFamily="34" charset="-122"/>
                <a:cs typeface="Arial" panose="020B0604020202020204" pitchFamily="34" charset="0"/>
              </a:rPr>
              <a:t>实体</a:t>
            </a:r>
          </a:p>
        </p:txBody>
      </p:sp>
      <p:sp>
        <p:nvSpPr>
          <p:cNvPr id="57" name="文本框 56"/>
          <p:cNvSpPr txBox="1"/>
          <p:nvPr/>
        </p:nvSpPr>
        <p:spPr>
          <a:xfrm>
            <a:off x="4644614" y="2961814"/>
            <a:ext cx="1415772" cy="461665"/>
          </a:xfrm>
          <a:prstGeom prst="rect">
            <a:avLst/>
          </a:prstGeom>
          <a:noFill/>
        </p:spPr>
        <p:txBody>
          <a:bodyPr wrap="none" rtlCol="0">
            <a:spAutoFit/>
          </a:bodyPr>
          <a:lstStyle/>
          <a:p>
            <a:pPr algn="ctr"/>
            <a:r>
              <a:rPr lang="zh-CN" altLang="en-US" sz="2400" dirty="0" smtClean="0">
                <a:solidFill>
                  <a:schemeClr val="lt1"/>
                </a:solidFill>
                <a:latin typeface="Franklin Gothic Medium" panose="020B0603020102020204" pitchFamily="34" charset="0"/>
                <a:ea typeface="微软雅黑" panose="020B0503020204020204" pitchFamily="34" charset="-122"/>
                <a:cs typeface="Arial" panose="020B0604020202020204" pitchFamily="34" charset="0"/>
              </a:rPr>
              <a:t>层次关系</a:t>
            </a:r>
            <a:endParaRPr lang="zh-CN" altLang="en-US" sz="2400" dirty="0">
              <a:solidFill>
                <a:schemeClr val="lt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8" name="文本框 57"/>
          <p:cNvSpPr txBox="1"/>
          <p:nvPr/>
        </p:nvSpPr>
        <p:spPr>
          <a:xfrm>
            <a:off x="4603890" y="3943124"/>
            <a:ext cx="1415772" cy="461665"/>
          </a:xfrm>
          <a:prstGeom prst="rect">
            <a:avLst/>
          </a:prstGeom>
          <a:noFill/>
        </p:spPr>
        <p:txBody>
          <a:bodyPr wrap="none" rtlCol="0">
            <a:spAutoFit/>
          </a:bodyPr>
          <a:lstStyle/>
          <a:p>
            <a:pPr algn="ctr"/>
            <a:r>
              <a:rPr lang="zh-CN" altLang="en-US" sz="2400" dirty="0" smtClean="0">
                <a:solidFill>
                  <a:schemeClr val="lt1"/>
                </a:solidFill>
                <a:latin typeface="Franklin Gothic Medium" panose="020B0603020102020204" pitchFamily="34" charset="0"/>
                <a:ea typeface="微软雅黑" panose="020B0503020204020204" pitchFamily="34" charset="-122"/>
                <a:cs typeface="Arial" panose="020B0604020202020204" pitchFamily="34" charset="0"/>
              </a:rPr>
              <a:t>属性集合</a:t>
            </a:r>
            <a:endParaRPr lang="zh-CN" altLang="en-US" sz="2400" dirty="0">
              <a:solidFill>
                <a:schemeClr val="lt1"/>
              </a:solidFill>
              <a:latin typeface="Franklin Gothic Medium" panose="020B06030201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0" name="文本框 59"/>
              <p:cNvSpPr txBox="1"/>
              <p:nvPr/>
            </p:nvSpPr>
            <p:spPr>
              <a:xfrm>
                <a:off x="8291329" y="3037695"/>
                <a:ext cx="204261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𝑒</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𝑇</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𝑊</m:t>
                      </m:r>
                      <m:r>
                        <a:rPr lang="en-US" altLang="zh-CN" sz="4000" b="0" i="1" smtClean="0">
                          <a:latin typeface="Cambria Math" panose="02040503050406030204" pitchFamily="18" charset="0"/>
                        </a:rPr>
                        <m:t>)</m:t>
                      </m:r>
                    </m:oMath>
                  </m:oMathPara>
                </a14:m>
                <a:endParaRPr lang="zh-CN" altLang="en-US" sz="4000" dirty="0"/>
              </a:p>
            </p:txBody>
          </p:sp>
        </mc:Choice>
        <mc:Fallback xmlns="">
          <p:sp>
            <p:nvSpPr>
              <p:cNvPr id="60" name="文本框 59"/>
              <p:cNvSpPr txBox="1">
                <a:spLocks noRot="1" noChangeAspect="1" noMove="1" noResize="1" noEditPoints="1" noAdjustHandles="1" noChangeArrowheads="1" noChangeShapeType="1" noTextEdit="1"/>
              </p:cNvSpPr>
              <p:nvPr/>
            </p:nvSpPr>
            <p:spPr>
              <a:xfrm>
                <a:off x="8291329" y="3037695"/>
                <a:ext cx="2042610" cy="615553"/>
              </a:xfrm>
              <a:prstGeom prst="rect">
                <a:avLst/>
              </a:prstGeom>
              <a:blipFill rotWithShape="0">
                <a:blip r:embed="rId2"/>
                <a:stretch>
                  <a:fillRect/>
                </a:stretch>
              </a:blipFill>
            </p:spPr>
            <p:txBody>
              <a:bodyPr/>
              <a:lstStyle/>
              <a:p>
                <a:r>
                  <a:rPr lang="zh-CN" altLang="en-US">
                    <a:noFill/>
                  </a:rPr>
                  <a:t> </a:t>
                </a:r>
              </a:p>
            </p:txBody>
          </p:sp>
        </mc:Fallback>
      </mc:AlternateContent>
      <p:sp>
        <p:nvSpPr>
          <p:cNvPr id="61" name="TextBox 58"/>
          <p:cNvSpPr txBox="1"/>
          <p:nvPr/>
        </p:nvSpPr>
        <p:spPr>
          <a:xfrm>
            <a:off x="7470604" y="4157298"/>
            <a:ext cx="3750299" cy="2326791"/>
          </a:xfrm>
          <a:prstGeom prst="rect">
            <a:avLst/>
          </a:prstGeom>
          <a:noFill/>
        </p:spPr>
        <p:txBody>
          <a:bodyPr wrap="square" lIns="0" tIns="0" rIns="0" bIns="0" numCol="1" spcCol="360000">
            <a:spAutoFit/>
          </a:bodyPr>
          <a:lstStyle/>
          <a:p>
            <a:pPr algn="just">
              <a:lnSpc>
                <a:spcPct val="120000"/>
              </a:lnSpc>
              <a:defRPr/>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T</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是一个层次关系，包含组件、子组件等。</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just">
              <a:lnSpc>
                <a:spcPct val="120000"/>
              </a:lnSpc>
              <a:defRPr/>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W</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是</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的一个</a:t>
            </a:r>
            <a:r>
              <a:rPr lang="zh-CN" altLang="en-US" dirty="0" smtClean="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属性</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集合。每个组件或子组件也有它自己的</a:t>
            </a:r>
            <a:r>
              <a:rPr lang="zh-CN" altLang="en-US" dirty="0" smtClean="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属性</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just">
              <a:lnSpc>
                <a:spcPct val="120000"/>
              </a:lnSpc>
              <a:defRPr/>
            </a:pP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just">
              <a:lnSpc>
                <a:spcPct val="120000"/>
              </a:lnSpc>
              <a:defRPr/>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在许多文献中，</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实体</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也被称为</a:t>
            </a:r>
            <a:r>
              <a:rPr lang="zh-CN" altLang="en-US"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对象</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，实体</a:t>
            </a:r>
            <a:r>
              <a:rPr lang="zh-CN" altLang="en-US" dirty="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属性</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也被称为</a:t>
            </a:r>
            <a:r>
              <a:rPr lang="zh-CN" altLang="en-US" dirty="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特征</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63" name="图片 62"/>
          <p:cNvPicPr>
            <a:picLocks noChangeAspect="1"/>
          </p:cNvPicPr>
          <p:nvPr/>
        </p:nvPicPr>
        <p:blipFill rotWithShape="1">
          <a:blip r:embed="rId3"/>
          <a:srcRect l="88638" t="11433" r="6632" b="73488"/>
          <a:stretch/>
        </p:blipFill>
        <p:spPr>
          <a:xfrm>
            <a:off x="3812688" y="2948439"/>
            <a:ext cx="432048" cy="504057"/>
          </a:xfrm>
          <a:prstGeom prst="rect">
            <a:avLst/>
          </a:prstGeom>
        </p:spPr>
      </p:pic>
      <p:pic>
        <p:nvPicPr>
          <p:cNvPr id="71" name="图片 70"/>
          <p:cNvPicPr>
            <a:picLocks noChangeAspect="1"/>
          </p:cNvPicPr>
          <p:nvPr/>
        </p:nvPicPr>
        <p:blipFill rotWithShape="1">
          <a:blip r:embed="rId4">
            <a:extLst>
              <a:ext uri="{BEBA8EAE-BF5A-486C-A8C5-ECC9F3942E4B}">
                <a14:imgProps xmlns:a14="http://schemas.microsoft.com/office/drawing/2010/main">
                  <a14:imgLayer r:embed="rId5">
                    <a14:imgEffect>
                      <a14:backgroundRemoval t="62105" b="68506" l="43705" r="47305"/>
                    </a14:imgEffect>
                  </a14:imgLayer>
                </a14:imgProps>
              </a:ext>
            </a:extLst>
          </a:blip>
          <a:srcRect l="43255" t="61305" r="52245" b="30694"/>
          <a:stretch/>
        </p:blipFill>
        <p:spPr>
          <a:xfrm>
            <a:off x="3706528" y="3918628"/>
            <a:ext cx="561792" cy="561793"/>
          </a:xfrm>
          <a:prstGeom prst="rect">
            <a:avLst/>
          </a:prstGeom>
        </p:spPr>
      </p:pic>
    </p:spTree>
    <p:extLst>
      <p:ext uri="{BB962C8B-B14F-4D97-AF65-F5344CB8AC3E}">
        <p14:creationId xmlns:p14="http://schemas.microsoft.com/office/powerpoint/2010/main" val="4373237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par>
                          <p:cTn id="42" fill="hold">
                            <p:stCondLst>
                              <p:cond delay="4000"/>
                            </p:stCondLst>
                            <p:childTnLst>
                              <p:par>
                                <p:cTn id="43" presetID="2" presetClass="entr" presetSubtype="2"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1+#ppt_w/2"/>
                                          </p:val>
                                        </p:tav>
                                        <p:tav tm="100000">
                                          <p:val>
                                            <p:strVal val="#ppt_x"/>
                                          </p:val>
                                        </p:tav>
                                      </p:tavLst>
                                    </p:anim>
                                    <p:anim calcmode="lin" valueType="num">
                                      <p:cBhvr additive="base">
                                        <p:cTn id="46" dur="500" fill="hold"/>
                                        <p:tgtEl>
                                          <p:spTgt spid="54"/>
                                        </p:tgtEl>
                                        <p:attrNameLst>
                                          <p:attrName>ppt_y</p:attrName>
                                        </p:attrNameLst>
                                      </p:cBhvr>
                                      <p:tavLst>
                                        <p:tav tm="0">
                                          <p:val>
                                            <p:strVal val="#ppt_y"/>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fill="hold"/>
                                        <p:tgtEl>
                                          <p:spTgt spid="61"/>
                                        </p:tgtEl>
                                        <p:attrNameLst>
                                          <p:attrName>ppt_x</p:attrName>
                                        </p:attrNameLst>
                                      </p:cBhvr>
                                      <p:tavLst>
                                        <p:tav tm="0">
                                          <p:val>
                                            <p:strVal val="1+#ppt_w/2"/>
                                          </p:val>
                                        </p:tav>
                                        <p:tav tm="100000">
                                          <p:val>
                                            <p:strVal val="#ppt_x"/>
                                          </p:val>
                                        </p:tav>
                                      </p:tavLst>
                                    </p:anim>
                                    <p:anim calcmode="lin" valueType="num">
                                      <p:cBhvr additive="base">
                                        <p:cTn id="56"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P spid="42" grpId="0" animBg="1"/>
      <p:bldP spid="45" grpId="0" animBg="1"/>
      <p:bldP spid="54" grpId="0"/>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20388521">
            <a:off x="3985268" y="2112547"/>
            <a:ext cx="2847437" cy="2847437"/>
          </a:xfrm>
          <a:prstGeom prst="rect">
            <a:avLst/>
          </a:prstGeom>
          <a:solidFill>
            <a:schemeClr val="accent4"/>
          </a:solidFill>
          <a:ln w="12700">
            <a:noFill/>
          </a:ln>
          <a:effectLst>
            <a:outerShdw blurRad="76200" sx="106000" sy="106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algn="ctr"/>
            <a:endParaRPr lang="zh-CN" altLang="en-US" sz="2531">
              <a:solidFill>
                <a:prstClr val="white"/>
              </a:solidFill>
            </a:endParaRPr>
          </a:p>
        </p:txBody>
      </p:sp>
      <p:sp>
        <p:nvSpPr>
          <p:cNvPr id="4" name="矩形 3"/>
          <p:cNvSpPr/>
          <p:nvPr/>
        </p:nvSpPr>
        <p:spPr>
          <a:xfrm rot="20388521">
            <a:off x="6141815" y="3305674"/>
            <a:ext cx="2716881" cy="2716881"/>
          </a:xfrm>
          <a:prstGeom prst="rect">
            <a:avLst/>
          </a:prstGeom>
          <a:solidFill>
            <a:srgbClr val="A6A6A6"/>
          </a:solidFill>
          <a:ln w="12700">
            <a:noFill/>
          </a:ln>
          <a:effectLst>
            <a:outerShdw blurRad="76200" sx="106000" sy="106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algn="ctr"/>
            <a:endParaRPr lang="zh-CN" altLang="en-US" sz="2531">
              <a:solidFill>
                <a:prstClr val="white"/>
              </a:solidFill>
            </a:endParaRPr>
          </a:p>
        </p:txBody>
      </p:sp>
      <p:sp>
        <p:nvSpPr>
          <p:cNvPr id="3" name="矩形 2"/>
          <p:cNvSpPr/>
          <p:nvPr/>
        </p:nvSpPr>
        <p:spPr>
          <a:xfrm rot="20388521">
            <a:off x="6232836" y="1103004"/>
            <a:ext cx="2716881" cy="2716881"/>
          </a:xfrm>
          <a:prstGeom prst="rect">
            <a:avLst/>
          </a:prstGeom>
          <a:solidFill>
            <a:schemeClr val="accent1"/>
          </a:solidFill>
          <a:ln w="12700">
            <a:noFill/>
          </a:ln>
          <a:effectLst>
            <a:outerShdw blurRad="76200" sx="106000" sy="106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algn="ctr"/>
            <a:endParaRPr lang="zh-CN" altLang="en-US" sz="2531">
              <a:solidFill>
                <a:prstClr val="white"/>
              </a:solidFill>
            </a:endParaRPr>
          </a:p>
        </p:txBody>
      </p:sp>
      <p:sp>
        <p:nvSpPr>
          <p:cNvPr id="6" name="矩形 5"/>
          <p:cNvSpPr/>
          <p:nvPr/>
        </p:nvSpPr>
        <p:spPr>
          <a:xfrm rot="20388521">
            <a:off x="3994590" y="3829152"/>
            <a:ext cx="2515613" cy="2515613"/>
          </a:xfrm>
          <a:prstGeom prst="rect">
            <a:avLst/>
          </a:prstGeom>
          <a:solidFill>
            <a:schemeClr val="accent3"/>
          </a:solidFill>
          <a:ln w="12700">
            <a:noFill/>
          </a:ln>
          <a:effectLst>
            <a:outerShdw blurRad="76200" sx="106000" sy="106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algn="ctr"/>
            <a:endParaRPr lang="zh-CN" altLang="en-US" sz="2531">
              <a:solidFill>
                <a:prstClr val="white"/>
              </a:solidFill>
            </a:endParaRPr>
          </a:p>
        </p:txBody>
      </p:sp>
      <p:sp>
        <p:nvSpPr>
          <p:cNvPr id="2" name="矩形 1"/>
          <p:cNvSpPr/>
          <p:nvPr/>
        </p:nvSpPr>
        <p:spPr>
          <a:xfrm rot="20388521">
            <a:off x="5088626" y="2863318"/>
            <a:ext cx="2429970" cy="2429970"/>
          </a:xfrm>
          <a:prstGeom prst="rect">
            <a:avLst/>
          </a:prstGeom>
          <a:solidFill>
            <a:schemeClr val="accent2"/>
          </a:solidFill>
          <a:ln w="12700">
            <a:noFill/>
          </a:ln>
          <a:effectLst>
            <a:outerShdw blurRad="76200" sx="106000" sy="106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72" tIns="64286" rIns="128572" bIns="64286" numCol="1" spcCol="0" rtlCol="0" fromWordArt="0" anchor="ctr" anchorCtr="0" forceAA="0" compatLnSpc="1">
            <a:prstTxWarp prst="textNoShape">
              <a:avLst/>
            </a:prstTxWarp>
            <a:noAutofit/>
          </a:bodyPr>
          <a:lstStyle/>
          <a:p>
            <a:pPr algn="ctr"/>
            <a:endParaRPr lang="zh-CN" altLang="en-US" sz="2531">
              <a:solidFill>
                <a:prstClr val="white"/>
              </a:solidFill>
            </a:endParaRPr>
          </a:p>
        </p:txBody>
      </p:sp>
      <p:grpSp>
        <p:nvGrpSpPr>
          <p:cNvPr id="7" name="组合 6"/>
          <p:cNvGrpSpPr/>
          <p:nvPr/>
        </p:nvGrpSpPr>
        <p:grpSpPr>
          <a:xfrm>
            <a:off x="3646152" y="2332029"/>
            <a:ext cx="5633551" cy="3931626"/>
            <a:chOff x="3645357" y="2332028"/>
            <a:chExt cx="5633551" cy="3931626"/>
          </a:xfrm>
        </p:grpSpPr>
        <p:sp>
          <p:nvSpPr>
            <p:cNvPr id="9" name="TextBox 8"/>
            <p:cNvSpPr txBox="1"/>
            <p:nvPr/>
          </p:nvSpPr>
          <p:spPr>
            <a:xfrm rot="20304192">
              <a:off x="7533359" y="3112257"/>
              <a:ext cx="1745549" cy="328551"/>
            </a:xfrm>
            <a:prstGeom prst="rect">
              <a:avLst/>
            </a:prstGeom>
            <a:noFill/>
          </p:spPr>
          <p:txBody>
            <a:bodyPr wrap="square" rtlCol="0">
              <a:spAutoFit/>
            </a:bodyPr>
            <a:lstStyle/>
            <a:p>
              <a:pPr algn="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尺寸、重量</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9"/>
            <p:cNvSpPr txBox="1"/>
            <p:nvPr/>
          </p:nvSpPr>
          <p:spPr>
            <a:xfrm rot="20429128">
              <a:off x="3645357" y="2332028"/>
              <a:ext cx="2392131" cy="350865"/>
            </a:xfrm>
            <a:prstGeom prst="rect">
              <a:avLst/>
            </a:prstGeom>
            <a:noFill/>
          </p:spPr>
          <p:txBody>
            <a:bodyPr wrap="square" rtlCol="0">
              <a:spAutoFit/>
            </a:bodyPr>
            <a:lstStyle/>
            <a:p>
              <a:pPr algn="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透镜、取景器</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11"/>
            <p:cNvSpPr txBox="1"/>
            <p:nvPr/>
          </p:nvSpPr>
          <p:spPr>
            <a:xfrm rot="20487529">
              <a:off x="7044648" y="5373108"/>
              <a:ext cx="1891006" cy="327077"/>
            </a:xfrm>
            <a:prstGeom prst="rect">
              <a:avLst/>
            </a:prstGeom>
            <a:noFill/>
          </p:spPr>
          <p:txBody>
            <a:bodyPr wrap="square" rtlCol="0">
              <a:spAutoFit/>
            </a:bodyPr>
            <a:lstStyle/>
            <a:p>
              <a:pPr algn="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电池</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2"/>
            <p:cNvSpPr txBox="1"/>
            <p:nvPr/>
          </p:nvSpPr>
          <p:spPr>
            <a:xfrm rot="20441200">
              <a:off x="4419588" y="5935103"/>
              <a:ext cx="1885400" cy="328551"/>
            </a:xfrm>
            <a:prstGeom prst="rect">
              <a:avLst/>
            </a:prstGeom>
            <a:noFill/>
          </p:spPr>
          <p:txBody>
            <a:bodyPr wrap="square" rtlCol="0">
              <a:spAutoFit/>
            </a:bodyPr>
            <a:lstStyle/>
            <a:p>
              <a:pPr algn="r">
                <a:lnSpc>
                  <a:spcPct val="120000"/>
                </a:lnSpc>
              </a:pP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照片质量</a:t>
              </a: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文本框 16"/>
            <p:cNvSpPr txBox="1"/>
            <p:nvPr/>
          </p:nvSpPr>
          <p:spPr>
            <a:xfrm rot="20427633">
              <a:off x="5285555" y="4160656"/>
              <a:ext cx="2995893" cy="892552"/>
            </a:xfrm>
            <a:prstGeom prst="rect">
              <a:avLst/>
            </a:prstGeom>
            <a:noFill/>
          </p:spPr>
          <p:txBody>
            <a:bodyPr wrap="square">
              <a:spAutoFit/>
            </a:bodyPr>
            <a:lstStyle/>
            <a:p>
              <a:r>
                <a:rPr lang="zh-CN" altLang="en-US" sz="2000" b="1" dirty="0">
                  <a:solidFill>
                    <a:schemeClr val="bg1"/>
                  </a:solidFill>
                  <a:ea typeface="微软雅黑" panose="020B0503020204020204" pitchFamily="34" charset="-122"/>
                </a:rPr>
                <a:t>佳能</a:t>
              </a:r>
              <a:r>
                <a:rPr lang="zh-CN" altLang="en-US" sz="2000" b="1" dirty="0" smtClean="0">
                  <a:solidFill>
                    <a:schemeClr val="bg1"/>
                  </a:solidFill>
                  <a:ea typeface="微软雅黑" panose="020B0503020204020204" pitchFamily="34" charset="-122"/>
                </a:rPr>
                <a:t>相机</a:t>
              </a:r>
              <a:endParaRPr lang="en-US" altLang="zh-CN" sz="2000" b="1" dirty="0" smtClean="0">
                <a:solidFill>
                  <a:schemeClr val="bg1"/>
                </a:solidFill>
                <a:ea typeface="微软雅黑" panose="020B0503020204020204" pitchFamily="34" charset="-122"/>
              </a:endParaRPr>
            </a:p>
            <a:p>
              <a:r>
                <a:rPr lang="en-US" altLang="zh-CN" sz="3200" b="1" dirty="0" smtClean="0">
                  <a:solidFill>
                    <a:schemeClr val="bg1"/>
                  </a:solidFill>
                  <a:ea typeface="微软雅黑" panose="020B0503020204020204" pitchFamily="34" charset="-122"/>
                  <a:cs typeface="Arial" panose="020B0604020202020204" pitchFamily="34" charset="0"/>
                </a:rPr>
                <a:t>Canon G12</a:t>
              </a:r>
              <a:endParaRPr lang="zh-CN" altLang="en-US" sz="3200" b="1" dirty="0">
                <a:solidFill>
                  <a:schemeClr val="bg1"/>
                </a:solidFill>
                <a:ea typeface="微软雅黑" panose="020B0503020204020204" pitchFamily="34" charset="-122"/>
                <a:cs typeface="Arial" panose="020B0604020202020204" pitchFamily="34" charset="0"/>
              </a:endParaRPr>
            </a:p>
          </p:txBody>
        </p:sp>
      </p:grpSp>
      <p:sp>
        <p:nvSpPr>
          <p:cNvPr id="22" name="文本框 21"/>
          <p:cNvSpPr txBox="1"/>
          <p:nvPr/>
        </p:nvSpPr>
        <p:spPr>
          <a:xfrm>
            <a:off x="372973" y="266550"/>
            <a:ext cx="1733634" cy="466708"/>
          </a:xfrm>
          <a:prstGeom prst="rect">
            <a:avLst/>
          </a:prstGeom>
          <a:noFill/>
        </p:spPr>
        <p:txBody>
          <a:bodyPr wrap="none" lIns="96434" tIns="48217" rIns="96434" bIns="48217" rtlCol="0">
            <a:spAutoFit/>
          </a:bodyPr>
          <a:lstStyle/>
          <a:p>
            <a:pPr defTabSz="964278"/>
            <a:r>
              <a:rPr lang="zh-CN" altLang="en-US" sz="2400" dirty="0" smtClean="0">
                <a:solidFill>
                  <a:srgbClr val="A6A6A6"/>
                </a:solidFill>
                <a:latin typeface="微软雅黑" panose="020B0503020204020204" pitchFamily="34" charset="-122"/>
                <a:ea typeface="微软雅黑" panose="020B0503020204020204" pitchFamily="34" charset="-122"/>
                <a:cs typeface="+mn-ea"/>
                <a:sym typeface="+mn-lt"/>
              </a:rPr>
              <a:t>组件</a:t>
            </a:r>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与</a:t>
            </a:r>
            <a:r>
              <a:rPr lang="zh-CN" altLang="en-US" sz="2400" dirty="0" smtClean="0">
                <a:solidFill>
                  <a:srgbClr val="FEA600"/>
                </a:solidFill>
                <a:latin typeface="微软雅黑" panose="020B0503020204020204" pitchFamily="34" charset="-122"/>
                <a:ea typeface="微软雅黑" panose="020B0503020204020204" pitchFamily="34" charset="-122"/>
                <a:cs typeface="+mn-ea"/>
                <a:sym typeface="+mn-lt"/>
              </a:rPr>
              <a:t>属性</a:t>
            </a:r>
            <a:endParaRPr lang="zh-CN" altLang="en-US" sz="2400" dirty="0">
              <a:solidFill>
                <a:srgbClr val="FEA600"/>
              </a:solidFill>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372973" y="654957"/>
            <a:ext cx="2053145" cy="374375"/>
          </a:xfrm>
          <a:prstGeom prst="rect">
            <a:avLst/>
          </a:prstGeom>
          <a:noFill/>
        </p:spPr>
        <p:txBody>
          <a:bodyPr wrap="none" lIns="96434" tIns="48217" rIns="96434" bIns="48217" rtlCol="0">
            <a:spAutoFit/>
          </a:bodyPr>
          <a:lstStyle/>
          <a:p>
            <a:pPr defTabSz="964278"/>
            <a:r>
              <a:rPr lang="en-US" altLang="zh-CN" dirty="0" smtClean="0">
                <a:solidFill>
                  <a:srgbClr val="A6A6A6"/>
                </a:solidFill>
                <a:cs typeface="+mn-ea"/>
                <a:sym typeface="+mn-lt"/>
              </a:rPr>
              <a:t>PART</a:t>
            </a:r>
            <a:r>
              <a:rPr lang="en-US" altLang="zh-CN" dirty="0" smtClean="0">
                <a:solidFill>
                  <a:srgbClr val="E7E6E6">
                    <a:lumMod val="25000"/>
                  </a:srgbClr>
                </a:solidFill>
                <a:cs typeface="+mn-ea"/>
                <a:sym typeface="+mn-lt"/>
              </a:rPr>
              <a:t> &amp; </a:t>
            </a:r>
            <a:r>
              <a:rPr lang="en-US" altLang="zh-CN" dirty="0" smtClean="0">
                <a:solidFill>
                  <a:srgbClr val="FEA600"/>
                </a:solidFill>
                <a:cs typeface="+mn-ea"/>
                <a:sym typeface="+mn-lt"/>
              </a:rPr>
              <a:t>ATTRIBUTES</a:t>
            </a:r>
            <a:endParaRPr lang="en-US" altLang="zh-CN" dirty="0">
              <a:solidFill>
                <a:srgbClr val="FEA600"/>
              </a:solidFill>
              <a:cs typeface="+mn-ea"/>
              <a:sym typeface="+mn-lt"/>
            </a:endParaRP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186" y="4133312"/>
            <a:ext cx="1290551" cy="1204423"/>
          </a:xfrm>
          <a:custGeom>
            <a:avLst/>
            <a:gdLst>
              <a:gd name="connsiteX0" fmla="*/ 595085 w 1190170"/>
              <a:gd name="connsiteY0" fmla="*/ 0 h 1190170"/>
              <a:gd name="connsiteX1" fmla="*/ 1190170 w 1190170"/>
              <a:gd name="connsiteY1" fmla="*/ 595085 h 1190170"/>
              <a:gd name="connsiteX2" fmla="*/ 595085 w 1190170"/>
              <a:gd name="connsiteY2" fmla="*/ 1190170 h 1190170"/>
              <a:gd name="connsiteX3" fmla="*/ 0 w 1190170"/>
              <a:gd name="connsiteY3" fmla="*/ 595085 h 1190170"/>
              <a:gd name="connsiteX4" fmla="*/ 595085 w 1190170"/>
              <a:gd name="connsiteY4" fmla="*/ 0 h 119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170" h="1190170">
                <a:moveTo>
                  <a:pt x="595085" y="0"/>
                </a:moveTo>
                <a:cubicBezTo>
                  <a:pt x="923741" y="0"/>
                  <a:pt x="1190170" y="266429"/>
                  <a:pt x="1190170" y="595085"/>
                </a:cubicBezTo>
                <a:cubicBezTo>
                  <a:pt x="1190170" y="923741"/>
                  <a:pt x="923741" y="1190170"/>
                  <a:pt x="595085" y="1190170"/>
                </a:cubicBezTo>
                <a:cubicBezTo>
                  <a:pt x="266429" y="1190170"/>
                  <a:pt x="0" y="923741"/>
                  <a:pt x="0" y="595085"/>
                </a:cubicBezTo>
                <a:cubicBezTo>
                  <a:pt x="0" y="266429"/>
                  <a:pt x="266429" y="0"/>
                  <a:pt x="595085" y="0"/>
                </a:cubicBezTo>
                <a:close/>
              </a:path>
            </a:pathLst>
          </a:custGeom>
          <a:solidFill>
            <a:srgbClr val="FFFFFF">
              <a:alpha val="0"/>
            </a:srgbClr>
          </a:solidFill>
          <a:effectLst>
            <a:outerShdw blurRad="50800" dist="50800" dir="5400000" algn="ctr" rotWithShape="0">
              <a:srgbClr val="000000">
                <a:alpha val="0"/>
              </a:srgbClr>
            </a:outerShdw>
          </a:effectLst>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9428" y="4761403"/>
            <a:ext cx="974381" cy="870194"/>
          </a:xfrm>
          <a:custGeom>
            <a:avLst/>
            <a:gdLst>
              <a:gd name="connsiteX0" fmla="*/ 883558 w 1767116"/>
              <a:gd name="connsiteY0" fmla="*/ 0 h 1767116"/>
              <a:gd name="connsiteX1" fmla="*/ 1767116 w 1767116"/>
              <a:gd name="connsiteY1" fmla="*/ 883558 h 1767116"/>
              <a:gd name="connsiteX2" fmla="*/ 883558 w 1767116"/>
              <a:gd name="connsiteY2" fmla="*/ 1767116 h 1767116"/>
              <a:gd name="connsiteX3" fmla="*/ 0 w 1767116"/>
              <a:gd name="connsiteY3" fmla="*/ 883558 h 1767116"/>
              <a:gd name="connsiteX4" fmla="*/ 883558 w 1767116"/>
              <a:gd name="connsiteY4" fmla="*/ 0 h 176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116" h="1767116">
                <a:moveTo>
                  <a:pt x="883558" y="0"/>
                </a:moveTo>
                <a:cubicBezTo>
                  <a:pt x="1371534" y="0"/>
                  <a:pt x="1767116" y="395582"/>
                  <a:pt x="1767116" y="883558"/>
                </a:cubicBezTo>
                <a:cubicBezTo>
                  <a:pt x="1767116" y="1371534"/>
                  <a:pt x="1371534" y="1767116"/>
                  <a:pt x="883558" y="1767116"/>
                </a:cubicBezTo>
                <a:cubicBezTo>
                  <a:pt x="395582" y="1767116"/>
                  <a:pt x="0" y="1371534"/>
                  <a:pt x="0" y="883558"/>
                </a:cubicBezTo>
                <a:cubicBezTo>
                  <a:pt x="0" y="395582"/>
                  <a:pt x="395582" y="0"/>
                  <a:pt x="883558" y="0"/>
                </a:cubicBezTo>
                <a:close/>
              </a:path>
            </a:pathLst>
          </a:custGeom>
          <a:solidFill>
            <a:srgbClr val="357879"/>
          </a:solidFill>
        </p:spPr>
      </p:pic>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2533" y="2957075"/>
            <a:ext cx="1384355" cy="1300231"/>
          </a:xfrm>
          <a:custGeom>
            <a:avLst/>
            <a:gdLst>
              <a:gd name="connsiteX0" fmla="*/ 1306286 w 2612572"/>
              <a:gd name="connsiteY0" fmla="*/ 0 h 2612572"/>
              <a:gd name="connsiteX1" fmla="*/ 2612572 w 2612572"/>
              <a:gd name="connsiteY1" fmla="*/ 1306286 h 2612572"/>
              <a:gd name="connsiteX2" fmla="*/ 1306286 w 2612572"/>
              <a:gd name="connsiteY2" fmla="*/ 2612572 h 2612572"/>
              <a:gd name="connsiteX3" fmla="*/ 0 w 2612572"/>
              <a:gd name="connsiteY3" fmla="*/ 1306286 h 2612572"/>
              <a:gd name="connsiteX4" fmla="*/ 1306286 w 2612572"/>
              <a:gd name="connsiteY4" fmla="*/ 0 h 261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2612572">
                <a:moveTo>
                  <a:pt x="1306286" y="0"/>
                </a:moveTo>
                <a:cubicBezTo>
                  <a:pt x="2027728" y="0"/>
                  <a:pt x="2612572" y="584844"/>
                  <a:pt x="2612572" y="1306286"/>
                </a:cubicBezTo>
                <a:cubicBezTo>
                  <a:pt x="2612572" y="2027728"/>
                  <a:pt x="2027728" y="2612572"/>
                  <a:pt x="1306286" y="2612572"/>
                </a:cubicBezTo>
                <a:cubicBezTo>
                  <a:pt x="584844" y="2612572"/>
                  <a:pt x="0" y="2027728"/>
                  <a:pt x="0" y="1306286"/>
                </a:cubicBezTo>
                <a:cubicBezTo>
                  <a:pt x="0" y="584844"/>
                  <a:pt x="584844" y="0"/>
                  <a:pt x="1306286" y="0"/>
                </a:cubicBezTo>
                <a:close/>
              </a:path>
            </a:pathLst>
          </a:custGeom>
          <a:blipFill dpi="0" rotWithShape="1">
            <a:blip r:embed="rId5" cstate="screen">
              <a:extLst>
                <a:ext uri="{28A0092B-C50C-407E-A947-70E740481C1C}">
                  <a14:useLocalDpi xmlns:a14="http://schemas.microsoft.com/office/drawing/2010/main"/>
                </a:ext>
              </a:extLst>
            </a:blip>
            <a:srcRect/>
            <a:stretch>
              <a:fillRect/>
            </a:stretch>
          </a:blipFill>
        </p:spPr>
      </p:pic>
      <p:sp>
        <p:nvSpPr>
          <p:cNvPr id="30" name="TextBox 58"/>
          <p:cNvSpPr txBox="1"/>
          <p:nvPr/>
        </p:nvSpPr>
        <p:spPr>
          <a:xfrm>
            <a:off x="9244087" y="5645171"/>
            <a:ext cx="2945927" cy="997196"/>
          </a:xfrm>
          <a:prstGeom prst="rect">
            <a:avLst/>
          </a:prstGeom>
          <a:noFill/>
        </p:spPr>
        <p:txBody>
          <a:bodyPr wrap="square" lIns="0" tIns="0" rIns="0" bIns="0" numCol="1" spcCol="360000">
            <a:spAutoFit/>
          </a:bodyPr>
          <a:lstStyle/>
          <a:p>
            <a:pPr algn="just">
              <a:lnSpc>
                <a:spcPct val="120000"/>
              </a:lnSpc>
              <a:defRPr/>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组件电池</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just">
              <a:lnSpc>
                <a:spcPct val="120000"/>
              </a:lnSpc>
              <a:defRPr/>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也有它自己的一系列</a:t>
            </a:r>
            <a:r>
              <a:rPr lang="zh-CN" altLang="en-US" dirty="0" smtClean="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属性</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（如，</a:t>
            </a:r>
            <a:r>
              <a:rPr lang="zh-CN" altLang="en-US" dirty="0" smtClean="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电池寿命</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dirty="0" smtClean="0">
                <a:solidFill>
                  <a:srgbClr val="FEA600"/>
                </a:solidFill>
                <a:latin typeface="微软雅黑" panose="020B0503020204020204" pitchFamily="34" charset="-122"/>
                <a:ea typeface="微软雅黑" panose="020B0503020204020204" pitchFamily="34" charset="-122"/>
                <a:cs typeface="+mn-ea"/>
                <a:sym typeface="Arial" panose="020B0604020202020204" pitchFamily="34" charset="0"/>
              </a:rPr>
              <a:t>电池重量</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246656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childTnLst>
                          </p:cTn>
                        </p:par>
                        <p:par>
                          <p:cTn id="24" fill="hold">
                            <p:stCondLst>
                              <p:cond delay="3000"/>
                            </p:stCondLst>
                            <p:childTnLst>
                              <p:par>
                                <p:cTn id="25" presetID="2" presetClass="entr" presetSubtype="1"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0-#ppt_h/2"/>
                                          </p:val>
                                        </p:tav>
                                        <p:tav tm="100000">
                                          <p:val>
                                            <p:strVal val="#ppt_y"/>
                                          </p:val>
                                        </p:tav>
                                      </p:tavLst>
                                    </p:anim>
                                  </p:childTnLst>
                                </p:cTn>
                              </p:par>
                            </p:childTnLst>
                          </p:cTn>
                        </p:par>
                        <p:par>
                          <p:cTn id="29" fill="hold">
                            <p:stCondLst>
                              <p:cond delay="3500"/>
                            </p:stCondLst>
                            <p:childTnLst>
                              <p:par>
                                <p:cTn id="30" presetID="53" presetClass="entr" presetSubtype="16"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4000"/>
                            </p:stCondLst>
                            <p:childTnLst>
                              <p:par>
                                <p:cTn id="36" presetID="53" presetClass="entr" presetSubtype="16"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childTnLst>
                                </p:cTn>
                              </p:par>
                            </p:childTnLst>
                          </p:cTn>
                        </p:par>
                        <p:par>
                          <p:cTn id="51" fill="hold">
                            <p:stCondLst>
                              <p:cond delay="4500"/>
                            </p:stCondLst>
                            <p:childTnLst>
                              <p:par>
                                <p:cTn id="52" presetID="2" presetClass="entr" presetSubtype="2"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1+#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 grpId="0" animBg="1"/>
      <p:bldP spid="6" grpId="0" animBg="1"/>
      <p:bldP spid="2"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372973" y="266550"/>
            <a:ext cx="3888070" cy="466708"/>
          </a:xfrm>
          <a:prstGeom prst="rect">
            <a:avLst/>
          </a:prstGeom>
          <a:noFill/>
        </p:spPr>
        <p:txBody>
          <a:bodyPr wrap="none" lIns="96434" tIns="48217" rIns="96434" bIns="48217" rtlCol="0">
            <a:spAutoFit/>
          </a:bodyPr>
          <a:lstStyle/>
          <a:p>
            <a:pPr defTabSz="964278"/>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广义观点的定义（五元组）</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3067333" cy="343597"/>
          </a:xfrm>
          <a:prstGeom prst="rect">
            <a:avLst/>
          </a:prstGeom>
          <a:noFill/>
        </p:spPr>
        <p:txBody>
          <a:bodyPr wrap="none" lIns="96434" tIns="48217" rIns="96434" bIns="48217" rtlCol="0">
            <a:spAutoFit/>
          </a:bodyPr>
          <a:lstStyle/>
          <a:p>
            <a:pPr defTabSz="964278"/>
            <a:r>
              <a:rPr lang="zh-CN" altLang="en-US" sz="1600" dirty="0" smtClean="0">
                <a:solidFill>
                  <a:srgbClr val="E7E6E6">
                    <a:lumMod val="25000"/>
                  </a:srgbClr>
                </a:solidFill>
                <a:cs typeface="+mn-ea"/>
                <a:sym typeface="+mn-lt"/>
              </a:rPr>
              <a:t>包括了情感、评估、评价、态度</a:t>
            </a:r>
            <a:endParaRPr lang="zh-CN" altLang="en-US" sz="1600" dirty="0">
              <a:solidFill>
                <a:srgbClr val="E7E6E6">
                  <a:lumMod val="25000"/>
                </a:srgbClr>
              </a:solidFill>
              <a:cs typeface="+mn-ea"/>
              <a:sym typeface="+mn-lt"/>
            </a:endParaRPr>
          </a:p>
        </p:txBody>
      </p:sp>
      <p:sp>
        <p:nvSpPr>
          <p:cNvPr id="35" name="Oval 58"/>
          <p:cNvSpPr/>
          <p:nvPr/>
        </p:nvSpPr>
        <p:spPr>
          <a:xfrm>
            <a:off x="8281746" y="1962128"/>
            <a:ext cx="723245" cy="7361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Franklin Gothic Medium" panose="020B0603020102020204" pitchFamily="34" charset="0"/>
                <a:ea typeface="微软雅黑" panose="020B0503020204020204" pitchFamily="34" charset="-122"/>
                <a:cs typeface="Arial" panose="020B0604020202020204" pitchFamily="34" charset="0"/>
              </a:rPr>
              <a:t>t</a:t>
            </a:r>
          </a:p>
        </p:txBody>
      </p:sp>
      <p:sp>
        <p:nvSpPr>
          <p:cNvPr id="36" name="Oval 56"/>
          <p:cNvSpPr/>
          <p:nvPr/>
        </p:nvSpPr>
        <p:spPr>
          <a:xfrm>
            <a:off x="5924119" y="1962128"/>
            <a:ext cx="723245" cy="736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Franklin Gothic Medium" panose="020B0603020102020204" pitchFamily="34" charset="0"/>
                <a:ea typeface="微软雅黑" panose="020B0503020204020204" pitchFamily="34" charset="-122"/>
                <a:cs typeface="Arial" panose="020B0604020202020204" pitchFamily="34" charset="0"/>
              </a:rPr>
              <a:t>s</a:t>
            </a:r>
          </a:p>
        </p:txBody>
      </p:sp>
      <p:sp>
        <p:nvSpPr>
          <p:cNvPr id="37" name="Oval 57"/>
          <p:cNvSpPr/>
          <p:nvPr/>
        </p:nvSpPr>
        <p:spPr>
          <a:xfrm>
            <a:off x="7102933" y="1962128"/>
            <a:ext cx="723245" cy="736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Franklin Gothic Medium" panose="020B0603020102020204" pitchFamily="34" charset="0"/>
                <a:ea typeface="微软雅黑" panose="020B0503020204020204" pitchFamily="34" charset="-122"/>
                <a:cs typeface="Arial" panose="020B0604020202020204" pitchFamily="34" charset="0"/>
              </a:rPr>
              <a:t>h</a:t>
            </a:r>
          </a:p>
        </p:txBody>
      </p:sp>
      <p:sp>
        <p:nvSpPr>
          <p:cNvPr id="38" name="Oval 55"/>
          <p:cNvSpPr/>
          <p:nvPr/>
        </p:nvSpPr>
        <p:spPr>
          <a:xfrm>
            <a:off x="4745306" y="1962128"/>
            <a:ext cx="723245" cy="736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latin typeface="Franklin Gothic Medium" panose="020B0603020102020204" pitchFamily="34" charset="0"/>
                <a:ea typeface="微软雅黑" panose="020B0503020204020204" pitchFamily="34" charset="-122"/>
                <a:cs typeface="Arial" panose="020B0604020202020204" pitchFamily="34" charset="0"/>
              </a:rPr>
              <a:t>g</a:t>
            </a:r>
            <a:endParaRPr lang="en-GB" sz="3200" dirty="0">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9" name="Group 68"/>
          <p:cNvGrpSpPr/>
          <p:nvPr/>
        </p:nvGrpSpPr>
        <p:grpSpPr>
          <a:xfrm>
            <a:off x="5058739" y="2773343"/>
            <a:ext cx="88848" cy="317829"/>
            <a:chOff x="8243431" y="1672074"/>
            <a:chExt cx="199000" cy="699358"/>
          </a:xfrm>
          <a:solidFill>
            <a:schemeClr val="accent1"/>
          </a:solidFill>
        </p:grpSpPr>
        <p:sp>
          <p:nvSpPr>
            <p:cNvPr id="74"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5"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6"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0" name="Group 69"/>
          <p:cNvGrpSpPr/>
          <p:nvPr/>
        </p:nvGrpSpPr>
        <p:grpSpPr>
          <a:xfrm>
            <a:off x="7420132" y="2773343"/>
            <a:ext cx="88848" cy="317829"/>
            <a:chOff x="8243431" y="1672074"/>
            <a:chExt cx="199000" cy="699358"/>
          </a:xfrm>
          <a:solidFill>
            <a:schemeClr val="accent3"/>
          </a:solidFill>
        </p:grpSpPr>
        <p:sp>
          <p:nvSpPr>
            <p:cNvPr id="63"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4"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5"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1" name="Group 77"/>
          <p:cNvGrpSpPr/>
          <p:nvPr/>
        </p:nvGrpSpPr>
        <p:grpSpPr>
          <a:xfrm>
            <a:off x="6241318" y="1569268"/>
            <a:ext cx="88848" cy="317829"/>
            <a:chOff x="8243431" y="1672074"/>
            <a:chExt cx="199000" cy="699358"/>
          </a:xfrm>
          <a:solidFill>
            <a:schemeClr val="accent2"/>
          </a:solidFill>
        </p:grpSpPr>
        <p:sp>
          <p:nvSpPr>
            <p:cNvPr id="60"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1"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2" name="Group 81"/>
          <p:cNvGrpSpPr/>
          <p:nvPr/>
        </p:nvGrpSpPr>
        <p:grpSpPr>
          <a:xfrm>
            <a:off x="8598945" y="1569268"/>
            <a:ext cx="88848" cy="317829"/>
            <a:chOff x="8243431" y="1672074"/>
            <a:chExt cx="199000" cy="699358"/>
          </a:xfrm>
          <a:solidFill>
            <a:schemeClr val="accent4"/>
          </a:solidFill>
        </p:grpSpPr>
        <p:sp>
          <p:nvSpPr>
            <p:cNvPr id="47"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8"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4"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43" name="Rectangle 85"/>
          <p:cNvSpPr/>
          <p:nvPr/>
        </p:nvSpPr>
        <p:spPr>
          <a:xfrm>
            <a:off x="4361536" y="3091172"/>
            <a:ext cx="1483253" cy="238326"/>
          </a:xfrm>
          <a:prstGeom prst="rect">
            <a:avLst/>
          </a:prstGeom>
        </p:spPr>
        <p:txBody>
          <a:bodyPr wrap="square">
            <a:spAutoFit/>
          </a:bodyPr>
          <a:lstStyle/>
          <a:p>
            <a:pPr algn="ctr">
              <a:lnSpc>
                <a:spcPct val="150000"/>
              </a:lnSpc>
            </a:pPr>
            <a:r>
              <a:rPr lang="en-US" altLang="zh-CN" sz="1400" dirty="0" smtClean="0">
                <a:solidFill>
                  <a:srgbClr val="FEA600"/>
                </a:solidFill>
                <a:latin typeface="Franklin Gothic Medium" panose="020B0603020102020204" pitchFamily="34" charset="0"/>
                <a:ea typeface="微软雅黑" panose="020B0503020204020204" pitchFamily="34" charset="-122"/>
                <a:cs typeface="+mn-ea"/>
                <a:sym typeface="+mn-lt"/>
              </a:rPr>
              <a:t>goal</a:t>
            </a:r>
            <a:endParaRPr lang="en-GB" altLang="zh-CN" sz="1400" dirty="0">
              <a:solidFill>
                <a:srgbClr val="FEA600"/>
              </a:solidFill>
              <a:latin typeface="Franklin Gothic Medium" panose="020B0603020102020204" pitchFamily="34" charset="0"/>
              <a:ea typeface="微软雅黑" panose="020B0503020204020204" pitchFamily="34" charset="-122"/>
              <a:cs typeface="+mn-ea"/>
              <a:sym typeface="+mn-lt"/>
            </a:endParaRPr>
          </a:p>
        </p:txBody>
      </p:sp>
      <p:sp>
        <p:nvSpPr>
          <p:cNvPr id="44" name="Rectangle 87"/>
          <p:cNvSpPr/>
          <p:nvPr/>
        </p:nvSpPr>
        <p:spPr>
          <a:xfrm>
            <a:off x="6741020" y="3101079"/>
            <a:ext cx="1517455" cy="238326"/>
          </a:xfrm>
          <a:prstGeom prst="rect">
            <a:avLst/>
          </a:prstGeom>
        </p:spPr>
        <p:txBody>
          <a:bodyPr wrap="square">
            <a:spAutoFit/>
          </a:bodyPr>
          <a:lstStyle/>
          <a:p>
            <a:pPr algn="ctr">
              <a:lnSpc>
                <a:spcPct val="150000"/>
              </a:lnSpc>
            </a:pPr>
            <a:r>
              <a:rPr lang="en-GB" altLang="zh-CN" sz="1400" dirty="0" smtClean="0">
                <a:solidFill>
                  <a:srgbClr val="FEA600"/>
                </a:solidFill>
                <a:latin typeface="Franklin Gothic Medium" panose="020B0603020102020204" pitchFamily="34" charset="0"/>
                <a:ea typeface="微软雅黑" panose="020B0503020204020204" pitchFamily="34" charset="-122"/>
                <a:cs typeface="+mn-ea"/>
                <a:sym typeface="+mn-lt"/>
              </a:rPr>
              <a:t>holder</a:t>
            </a:r>
          </a:p>
        </p:txBody>
      </p:sp>
      <p:sp>
        <p:nvSpPr>
          <p:cNvPr id="45" name="Rectangle 88"/>
          <p:cNvSpPr/>
          <p:nvPr/>
        </p:nvSpPr>
        <p:spPr>
          <a:xfrm>
            <a:off x="7884641" y="997742"/>
            <a:ext cx="1517455" cy="238326"/>
          </a:xfrm>
          <a:prstGeom prst="rect">
            <a:avLst/>
          </a:prstGeom>
        </p:spPr>
        <p:txBody>
          <a:bodyPr wrap="square">
            <a:spAutoFit/>
          </a:bodyPr>
          <a:lstStyle/>
          <a:p>
            <a:pPr algn="ctr">
              <a:lnSpc>
                <a:spcPct val="150000"/>
              </a:lnSpc>
            </a:pPr>
            <a:r>
              <a:rPr lang="en-US" altLang="zh-CN" sz="1400"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time</a:t>
            </a:r>
            <a:endParaRPr lang="en-GB" altLang="zh-CN" sz="14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46" name="Rectangle 89"/>
          <p:cNvSpPr/>
          <p:nvPr/>
        </p:nvSpPr>
        <p:spPr>
          <a:xfrm>
            <a:off x="5499083" y="997742"/>
            <a:ext cx="1662165" cy="238326"/>
          </a:xfrm>
          <a:prstGeom prst="rect">
            <a:avLst/>
          </a:prstGeom>
        </p:spPr>
        <p:txBody>
          <a:bodyPr wrap="square">
            <a:spAutoFit/>
          </a:bodyPr>
          <a:lstStyle/>
          <a:p>
            <a:pPr algn="ctr">
              <a:lnSpc>
                <a:spcPct val="150000"/>
              </a:lnSpc>
            </a:pPr>
            <a:r>
              <a:rPr lang="en-US" altLang="zh-CN" sz="1400"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sentiment</a:t>
            </a:r>
            <a:endParaRPr lang="en-GB" altLang="zh-CN" sz="14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77" name="TextBox 41"/>
          <p:cNvSpPr txBox="1"/>
          <p:nvPr/>
        </p:nvSpPr>
        <p:spPr>
          <a:xfrm>
            <a:off x="815044" y="3544317"/>
            <a:ext cx="4649740" cy="2994993"/>
          </a:xfrm>
          <a:prstGeom prst="rect">
            <a:avLst/>
          </a:prstGeom>
          <a:noFill/>
        </p:spPr>
        <p:txBody>
          <a:bodyPr wrap="square" lIns="85667" tIns="42834" rIns="85667" bIns="42834" rtlCol="0">
            <a:spAutoFit/>
          </a:bodyPr>
          <a:lstStyle/>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为观点评价的目标实体</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是实体</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中一个观点评价的属性</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s</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是属性</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包含的情感</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h</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是观点持有者</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t</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是观点发布时间</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和</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共同表示观点评价对象</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57" name="Oval 55"/>
          <p:cNvSpPr/>
          <p:nvPr/>
        </p:nvSpPr>
        <p:spPr>
          <a:xfrm>
            <a:off x="4741539" y="1955602"/>
            <a:ext cx="723245" cy="736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latin typeface="Franklin Gothic Medium" panose="020B0603020102020204" pitchFamily="34" charset="0"/>
                <a:ea typeface="微软雅黑" panose="020B0503020204020204" pitchFamily="34" charset="-122"/>
                <a:cs typeface="Arial" panose="020B0604020202020204" pitchFamily="34" charset="0"/>
              </a:rPr>
              <a:t>a</a:t>
            </a:r>
            <a:endParaRPr lang="en-GB" sz="3200" dirty="0">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8" name="Rectangle 85"/>
          <p:cNvSpPr/>
          <p:nvPr/>
        </p:nvSpPr>
        <p:spPr>
          <a:xfrm>
            <a:off x="4363358" y="3104457"/>
            <a:ext cx="1483253" cy="415498"/>
          </a:xfrm>
          <a:prstGeom prst="rect">
            <a:avLst/>
          </a:prstGeom>
        </p:spPr>
        <p:txBody>
          <a:bodyPr wrap="square">
            <a:spAutoFit/>
          </a:bodyPr>
          <a:lstStyle/>
          <a:p>
            <a:pPr algn="ctr">
              <a:lnSpc>
                <a:spcPct val="150000"/>
              </a:lnSpc>
            </a:pPr>
            <a:r>
              <a:rPr lang="en-GB" altLang="zh-CN" sz="1400" dirty="0" smtClean="0">
                <a:solidFill>
                  <a:srgbClr val="FEA600"/>
                </a:solidFill>
                <a:latin typeface="Franklin Gothic Medium" panose="020B0603020102020204" pitchFamily="34" charset="0"/>
                <a:ea typeface="微软雅黑" panose="020B0503020204020204" pitchFamily="34" charset="-122"/>
                <a:cs typeface="+mn-ea"/>
                <a:sym typeface="+mn-lt"/>
              </a:rPr>
              <a:t>aspect</a:t>
            </a:r>
            <a:endParaRPr lang="en-GB" altLang="zh-CN" sz="1400" dirty="0">
              <a:solidFill>
                <a:srgbClr val="FEA600"/>
              </a:solidFill>
              <a:latin typeface="Franklin Gothic Medium" panose="020B0603020102020204" pitchFamily="34" charset="0"/>
              <a:ea typeface="微软雅黑" panose="020B0503020204020204" pitchFamily="34" charset="-122"/>
              <a:cs typeface="+mn-ea"/>
              <a:sym typeface="+mn-lt"/>
            </a:endParaRPr>
          </a:p>
        </p:txBody>
      </p:sp>
      <p:grpSp>
        <p:nvGrpSpPr>
          <p:cNvPr id="2" name="组合 1"/>
          <p:cNvGrpSpPr/>
          <p:nvPr/>
        </p:nvGrpSpPr>
        <p:grpSpPr>
          <a:xfrm>
            <a:off x="3199321" y="972284"/>
            <a:ext cx="1662165" cy="1700569"/>
            <a:chOff x="311900" y="1110225"/>
            <a:chExt cx="1662165" cy="1700569"/>
          </a:xfrm>
        </p:grpSpPr>
        <p:sp>
          <p:nvSpPr>
            <p:cNvPr id="69" name="Oval 56"/>
            <p:cNvSpPr/>
            <p:nvPr/>
          </p:nvSpPr>
          <p:spPr>
            <a:xfrm>
              <a:off x="736936" y="2074611"/>
              <a:ext cx="723245" cy="736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latin typeface="Franklin Gothic Medium" panose="020B0603020102020204" pitchFamily="34" charset="0"/>
                  <a:ea typeface="微软雅黑" panose="020B0503020204020204" pitchFamily="34" charset="-122"/>
                  <a:cs typeface="Arial" panose="020B0604020202020204" pitchFamily="34" charset="0"/>
                </a:rPr>
                <a:t>e</a:t>
              </a:r>
              <a:endParaRPr lang="en-GB" sz="3200" dirty="0">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70" name="Group 77"/>
            <p:cNvGrpSpPr/>
            <p:nvPr/>
          </p:nvGrpSpPr>
          <p:grpSpPr>
            <a:xfrm>
              <a:off x="1054135" y="1681751"/>
              <a:ext cx="88848" cy="317829"/>
              <a:chOff x="8243431" y="1672074"/>
              <a:chExt cx="199000" cy="699358"/>
            </a:xfrm>
            <a:solidFill>
              <a:schemeClr val="accent2"/>
            </a:solidFill>
          </p:grpSpPr>
          <p:sp>
            <p:nvSpPr>
              <p:cNvPr id="71"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2"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3"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78" name="Rectangle 89"/>
            <p:cNvSpPr/>
            <p:nvPr/>
          </p:nvSpPr>
          <p:spPr>
            <a:xfrm>
              <a:off x="311900" y="1110225"/>
              <a:ext cx="1662165" cy="415498"/>
            </a:xfrm>
            <a:prstGeom prst="rect">
              <a:avLst/>
            </a:prstGeom>
          </p:spPr>
          <p:txBody>
            <a:bodyPr wrap="square">
              <a:spAutoFit/>
            </a:bodyPr>
            <a:lstStyle/>
            <a:p>
              <a:pPr algn="ctr">
                <a:lnSpc>
                  <a:spcPct val="150000"/>
                </a:lnSpc>
              </a:pPr>
              <a:r>
                <a:rPr lang="en-US" altLang="zh-CN" sz="1400"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entity</a:t>
              </a:r>
              <a:endParaRPr lang="en-GB" altLang="zh-CN" sz="14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grpSp>
      <p:sp>
        <p:nvSpPr>
          <p:cNvPr id="79" name="TextBox 41"/>
          <p:cNvSpPr txBox="1"/>
          <p:nvPr/>
        </p:nvSpPr>
        <p:spPr>
          <a:xfrm>
            <a:off x="5951754" y="5621809"/>
            <a:ext cx="5472078" cy="917501"/>
          </a:xfrm>
          <a:prstGeom prst="rect">
            <a:avLst/>
          </a:prstGeom>
          <a:noFill/>
        </p:spPr>
        <p:txBody>
          <a:bodyPr wrap="square" lIns="85667" tIns="42834" rIns="85667" bIns="42834" rtlCol="0">
            <a:spAutoFit/>
          </a:bodyPr>
          <a:lstStyle/>
          <a:p>
            <a:pPr>
              <a:lnSpc>
                <a:spcPct val="150000"/>
              </a:lnSpc>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基于此定义的情感分析（或观点挖掘）常称为基于属性的情感分析</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(aspect-based sentiment analysis)</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878795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anim calcmode="lin" valueType="num">
                                      <p:cBhvr>
                                        <p:cTn id="8" dur="500" fill="hold"/>
                                        <p:tgtEl>
                                          <p:spTgt spid="77"/>
                                        </p:tgtEl>
                                        <p:attrNameLst>
                                          <p:attrName>ppt_x</p:attrName>
                                        </p:attrNameLst>
                                      </p:cBhvr>
                                      <p:tavLst>
                                        <p:tav tm="0">
                                          <p:val>
                                            <p:strVal val="#ppt_x"/>
                                          </p:val>
                                        </p:tav>
                                        <p:tav tm="100000">
                                          <p:val>
                                            <p:strVal val="#ppt_x"/>
                                          </p:val>
                                        </p:tav>
                                      </p:tavLst>
                                    </p:anim>
                                    <p:anim calcmode="lin" valueType="num">
                                      <p:cBhvr>
                                        <p:cTn id="9"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22" presetClass="exit" presetSubtype="4" fill="hold" grpId="0" nodeType="withEffect">
                                  <p:stCondLst>
                                    <p:cond delay="0"/>
                                  </p:stCondLst>
                                  <p:childTnLst>
                                    <p:animEffect transition="out" filter="wipe(down)">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par>
                                <p:cTn id="18" presetID="22" presetClass="entr" presetSubtype="4"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down)">
                                      <p:cBhvr>
                                        <p:cTn id="20" dur="500"/>
                                        <p:tgtEl>
                                          <p:spTgt spid="68"/>
                                        </p:tgtEl>
                                      </p:cBhvr>
                                    </p:animEffect>
                                  </p:childTnLst>
                                </p:cTn>
                              </p:par>
                              <p:par>
                                <p:cTn id="21" presetID="2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500"/>
                                        <p:tgtEl>
                                          <p:spTgt spid="2"/>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anim calcmode="lin" valueType="num">
                                      <p:cBhvr>
                                        <p:cTn id="27" dur="500" fill="hold"/>
                                        <p:tgtEl>
                                          <p:spTgt spid="79"/>
                                        </p:tgtEl>
                                        <p:attrNameLst>
                                          <p:attrName>ppt_x</p:attrName>
                                        </p:attrNameLst>
                                      </p:cBhvr>
                                      <p:tavLst>
                                        <p:tav tm="0">
                                          <p:val>
                                            <p:strVal val="#ppt_x"/>
                                          </p:val>
                                        </p:tav>
                                        <p:tav tm="100000">
                                          <p:val>
                                            <p:strVal val="#ppt_x"/>
                                          </p:val>
                                        </p:tav>
                                      </p:tavLst>
                                    </p:anim>
                                    <p:anim calcmode="lin" valueType="num">
                                      <p:cBhvr>
                                        <p:cTn id="28" dur="5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57" grpId="0" animBg="1"/>
      <p:bldP spid="68" grpId="0"/>
      <p:bldP spid="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858750" cy="72326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2396978"/>
            <a:ext cx="12858750" cy="230425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6"/>
          <p:cNvSpPr>
            <a:spLocks/>
          </p:cNvSpPr>
          <p:nvPr/>
        </p:nvSpPr>
        <p:spPr bwMode="auto">
          <a:xfrm>
            <a:off x="2463186" y="1905386"/>
            <a:ext cx="2843008" cy="3534046"/>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CB10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6429" tIns="48214" rIns="96429" bIns="48214" numCol="1" anchor="t" anchorCtr="0" compatLnSpc="1">
            <a:prstTxWarp prst="textNoShape">
              <a:avLst/>
            </a:prstTxWarp>
          </a:bodyPr>
          <a:lstStyle/>
          <a:p>
            <a:endParaRPr lang="zh-CN" altLang="en-US"/>
          </a:p>
        </p:txBody>
      </p:sp>
      <p:sp>
        <p:nvSpPr>
          <p:cNvPr id="13" name="Freeform 7"/>
          <p:cNvSpPr>
            <a:spLocks/>
          </p:cNvSpPr>
          <p:nvPr/>
        </p:nvSpPr>
        <p:spPr bwMode="auto">
          <a:xfrm>
            <a:off x="1518867" y="1652597"/>
            <a:ext cx="2837985" cy="3532372"/>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CB10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6429" tIns="48214" rIns="96429" bIns="48214" numCol="1" anchor="t" anchorCtr="0" compatLnSpc="1">
            <a:prstTxWarp prst="textNoShape">
              <a:avLst/>
            </a:prstTxWarp>
          </a:bodyPr>
          <a:lstStyle/>
          <a:p>
            <a:endParaRPr lang="zh-CN" altLang="en-US"/>
          </a:p>
        </p:txBody>
      </p:sp>
      <p:grpSp>
        <p:nvGrpSpPr>
          <p:cNvPr id="2" name="组合 1"/>
          <p:cNvGrpSpPr/>
          <p:nvPr/>
        </p:nvGrpSpPr>
        <p:grpSpPr>
          <a:xfrm>
            <a:off x="1180653" y="3598"/>
            <a:ext cx="4708208" cy="7240525"/>
            <a:chOff x="1180653" y="3598"/>
            <a:chExt cx="4708208" cy="7240525"/>
          </a:xfrm>
        </p:grpSpPr>
        <p:sp>
          <p:nvSpPr>
            <p:cNvPr id="11" name="椭圆 10"/>
            <p:cNvSpPr/>
            <p:nvPr/>
          </p:nvSpPr>
          <p:spPr>
            <a:xfrm>
              <a:off x="1491196" y="1622620"/>
              <a:ext cx="3817980" cy="38174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8214" rIns="0" bIns="48214" rtlCol="0" anchor="ctr"/>
            <a:lstStyle/>
            <a:p>
              <a:pPr lvl="0" algn="ctr"/>
              <a:r>
                <a:rPr lang="en-US" altLang="zh-CN" sz="6749" dirty="0">
                  <a:ln w="12700">
                    <a:noFill/>
                  </a:ln>
                  <a:solidFill>
                    <a:srgbClr val="CB10D7"/>
                  </a:solidFill>
                  <a:latin typeface="Impact" panose="020B0806030902050204" pitchFamily="34" charset="0"/>
                  <a:ea typeface="微软雅黑" pitchFamily="34" charset="-122"/>
                </a:rPr>
                <a:t>Part</a:t>
              </a:r>
              <a:r>
                <a:rPr lang="en-US" altLang="zh-CN" sz="6749" dirty="0">
                  <a:ln w="12700">
                    <a:noFill/>
                  </a:ln>
                  <a:solidFill>
                    <a:srgbClr val="CB10D7"/>
                  </a:solidFill>
                  <a:latin typeface="Helvetica Neue Condensed" pitchFamily="50" charset="0"/>
                  <a:ea typeface="微软雅黑" pitchFamily="34" charset="-122"/>
                </a:rPr>
                <a:t> </a:t>
              </a:r>
              <a:r>
                <a:rPr lang="en-US" altLang="zh-CN" sz="6749" dirty="0">
                  <a:ln w="12700">
                    <a:noFill/>
                  </a:ln>
                  <a:solidFill>
                    <a:srgbClr val="CB10D7"/>
                  </a:solidFill>
                  <a:latin typeface="Impact" panose="020B0806030902050204" pitchFamily="34" charset="0"/>
                  <a:ea typeface="微软雅黑" pitchFamily="34" charset="-122"/>
                </a:rPr>
                <a:t>3</a:t>
              </a:r>
              <a:endParaRPr lang="zh-CN" altLang="en-US" sz="6749" dirty="0">
                <a:ln w="12700">
                  <a:noFill/>
                </a:ln>
                <a:solidFill>
                  <a:srgbClr val="CB10D7"/>
                </a:solidFill>
                <a:latin typeface="Impact" panose="020B0806030902050204" pitchFamily="34" charset="0"/>
                <a:ea typeface="微软雅黑" pitchFamily="34" charset="-122"/>
              </a:endParaRPr>
            </a:p>
          </p:txBody>
        </p:sp>
        <p:sp>
          <p:nvSpPr>
            <p:cNvPr id="14" name="Line 8"/>
            <p:cNvSpPr>
              <a:spLocks noChangeShapeType="1"/>
            </p:cNvSpPr>
            <p:nvPr/>
          </p:nvSpPr>
          <p:spPr bwMode="auto">
            <a:xfrm flipH="1" flipV="1">
              <a:off x="1180653" y="3598"/>
              <a:ext cx="3182897" cy="1905136"/>
            </a:xfrm>
            <a:prstGeom prst="line">
              <a:avLst/>
            </a:prstGeom>
            <a:noFill/>
            <a:ln w="2" cap="flat">
              <a:solidFill>
                <a:srgbClr val="CB10D7"/>
              </a:solidFill>
              <a:prstDash val="solid"/>
              <a:miter lim="800000"/>
              <a:headEnd/>
              <a:tailEnd/>
            </a:ln>
            <a:extLst>
              <a:ext uri="{909E8E84-426E-40DD-AFC4-6F175D3DCCD1}">
                <a14:hiddenFill xmlns:a14="http://schemas.microsoft.com/office/drawing/2010/main">
                  <a:noFill/>
                </a14:hiddenFill>
              </a:ext>
            </a:extLst>
          </p:spPr>
          <p:txBody>
            <a:bodyPr vert="horz" wrap="square" lIns="96429" tIns="48214" rIns="96429" bIns="48214"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2454815" y="5178272"/>
              <a:ext cx="3434046" cy="2065851"/>
            </a:xfrm>
            <a:prstGeom prst="line">
              <a:avLst/>
            </a:prstGeom>
            <a:noFill/>
            <a:ln w="2" cap="flat">
              <a:solidFill>
                <a:srgbClr val="CB10D7"/>
              </a:solidFill>
              <a:prstDash val="solid"/>
              <a:miter lim="800000"/>
              <a:headEnd/>
              <a:tailEnd/>
            </a:ln>
            <a:extLst>
              <a:ext uri="{909E8E84-426E-40DD-AFC4-6F175D3DCCD1}">
                <a14:hiddenFill xmlns:a14="http://schemas.microsoft.com/office/drawing/2010/main">
                  <a:noFill/>
                </a14:hiddenFill>
              </a:ext>
            </a:extLst>
          </p:spPr>
          <p:txBody>
            <a:bodyPr vert="horz" wrap="square" lIns="96429" tIns="48214" rIns="96429" bIns="48214" numCol="1" anchor="t" anchorCtr="0" compatLnSpc="1">
              <a:prstTxWarp prst="textNoShape">
                <a:avLst/>
              </a:prstTxWarp>
            </a:bodyPr>
            <a:lstStyle/>
            <a:p>
              <a:endParaRPr lang="zh-CN" altLang="en-US"/>
            </a:p>
          </p:txBody>
        </p:sp>
      </p:grpSp>
      <p:cxnSp>
        <p:nvCxnSpPr>
          <p:cNvPr id="17" name="直接连接符 16"/>
          <p:cNvCxnSpPr>
            <a:endCxn id="4" idx="0"/>
          </p:cNvCxnSpPr>
          <p:nvPr/>
        </p:nvCxnSpPr>
        <p:spPr>
          <a:xfrm flipV="1">
            <a:off x="6429376" y="2396978"/>
            <a:ext cx="0" cy="2304256"/>
          </a:xfrm>
          <a:prstGeom prst="line">
            <a:avLst/>
          </a:prstGeom>
          <a:ln w="12700">
            <a:solidFill>
              <a:srgbClr val="CB10D7"/>
            </a:solidFill>
            <a:prstDash val="dash"/>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7005439" y="3003284"/>
            <a:ext cx="1452144" cy="830997"/>
            <a:chOff x="9650516" y="1495302"/>
            <a:chExt cx="1452144" cy="830997"/>
          </a:xfrm>
        </p:grpSpPr>
        <p:sp>
          <p:nvSpPr>
            <p:cNvPr id="29" name="矩形 28"/>
            <p:cNvSpPr/>
            <p:nvPr/>
          </p:nvSpPr>
          <p:spPr>
            <a:xfrm>
              <a:off x="9650516" y="1495302"/>
              <a:ext cx="1415772" cy="461665"/>
            </a:xfrm>
            <a:prstGeom prst="rect">
              <a:avLst/>
            </a:prstGeom>
            <a:effectLst/>
          </p:spPr>
          <p:txBody>
            <a:bodyPr wrap="none">
              <a:spAutoFit/>
            </a:bodyPr>
            <a:lstStyle/>
            <a:p>
              <a:pPr fontAlgn="auto">
                <a:spcBef>
                  <a:spcPts val="0"/>
                </a:spcBef>
                <a:spcAft>
                  <a:spcPts val="0"/>
                </a:spcAft>
                <a:defRPr/>
              </a:pPr>
              <a:r>
                <a:rPr lang="zh-CN" altLang="en-US" sz="2400" dirty="0">
                  <a:solidFill>
                    <a:srgbClr val="CB10D7"/>
                  </a:solidFill>
                  <a:latin typeface="微软雅黑" pitchFamily="34" charset="-122"/>
                  <a:ea typeface="微软雅黑" pitchFamily="34" charset="-122"/>
                </a:rPr>
                <a:t>相关任务</a:t>
              </a:r>
              <a:endParaRPr lang="zh-CN" altLang="en-US" sz="2400" spc="300" dirty="0">
                <a:solidFill>
                  <a:srgbClr val="CB10D7"/>
                </a:solidFill>
                <a:latin typeface="Franklin Gothic Medium" panose="020B0603020102020204" pitchFamily="34" charset="0"/>
                <a:ea typeface="微软雅黑" panose="020B0503020204020204" pitchFamily="34" charset="-122"/>
              </a:endParaRPr>
            </a:p>
          </p:txBody>
        </p:sp>
        <p:sp>
          <p:nvSpPr>
            <p:cNvPr id="30" name="矩形 29"/>
            <p:cNvSpPr/>
            <p:nvPr/>
          </p:nvSpPr>
          <p:spPr>
            <a:xfrm>
              <a:off x="9653930" y="1956967"/>
              <a:ext cx="1448730" cy="369332"/>
            </a:xfrm>
            <a:prstGeom prst="rect">
              <a:avLst/>
            </a:prstGeom>
            <a:effectLst/>
          </p:spPr>
          <p:txBody>
            <a:bodyPr wrap="none">
              <a:spAutoFit/>
            </a:bodyPr>
            <a:lstStyle/>
            <a:p>
              <a:r>
                <a:rPr lang="en-US" altLang="zh-CN" b="1" dirty="0" smtClean="0">
                  <a:solidFill>
                    <a:srgbClr val="CB10D7"/>
                  </a:solidFill>
                  <a:latin typeface="Franklin Gothic Book" panose="020B0503020102020204" pitchFamily="34" charset="0"/>
                  <a:ea typeface="微软雅黑" panose="020B0503020204020204" pitchFamily="34" charset="-122"/>
                  <a:cs typeface="Arial" panose="020B0604020202020204" pitchFamily="34" charset="0"/>
                </a:rPr>
                <a:t>Related work</a:t>
              </a:r>
              <a:endParaRPr lang="zh-CN" altLang="en-US" b="1" dirty="0">
                <a:solidFill>
                  <a:srgbClr val="CB10D7"/>
                </a:solidFill>
                <a:latin typeface="Franklin Gothic Book" panose="020B05030201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14601425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par>
                                <p:cTn id="15" presetID="22" presetClass="entr" presetSubtype="1" fill="hold" grpId="0" nodeType="withEffect">
                                  <p:stCondLst>
                                    <p:cond delay="50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4"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22" presetClass="exit" presetSubtype="1" fill="hold" grpId="1" nodeType="withEffect">
                                  <p:stCondLst>
                                    <p:cond delay="800"/>
                                  </p:stCondLst>
                                  <p:childTnLst>
                                    <p:animEffect transition="out" filter="wipe(up)">
                                      <p:cBhvr>
                                        <p:cTn id="28" dur="400"/>
                                        <p:tgtEl>
                                          <p:spTgt spid="12"/>
                                        </p:tgtEl>
                                      </p:cBhvr>
                                    </p:animEffect>
                                    <p:set>
                                      <p:cBhvr>
                                        <p:cTn id="29" dur="1" fill="hold">
                                          <p:stCondLst>
                                            <p:cond delay="399"/>
                                          </p:stCondLst>
                                        </p:cTn>
                                        <p:tgtEl>
                                          <p:spTgt spid="12"/>
                                        </p:tgtEl>
                                        <p:attrNameLst>
                                          <p:attrName>style.visibility</p:attrName>
                                        </p:attrNameLst>
                                      </p:cBhvr>
                                      <p:to>
                                        <p:strVal val="hidden"/>
                                      </p:to>
                                    </p:set>
                                  </p:childTnLst>
                                </p:cTn>
                              </p:par>
                              <p:par>
                                <p:cTn id="30" presetID="22" presetClass="exit" presetSubtype="4" fill="hold" grpId="1" nodeType="withEffect">
                                  <p:stCondLst>
                                    <p:cond delay="800"/>
                                  </p:stCondLst>
                                  <p:childTnLst>
                                    <p:animEffect transition="out" filter="wipe(down)">
                                      <p:cBhvr>
                                        <p:cTn id="31" dur="400"/>
                                        <p:tgtEl>
                                          <p:spTgt spid="13"/>
                                        </p:tgtEl>
                                      </p:cBhvr>
                                    </p:animEffect>
                                    <p:set>
                                      <p:cBhvr>
                                        <p:cTn id="32" dur="1" fill="hold">
                                          <p:stCondLst>
                                            <p:cond delay="399"/>
                                          </p:stCondLst>
                                        </p:cTn>
                                        <p:tgtEl>
                                          <p:spTgt spid="13"/>
                                        </p:tgtEl>
                                        <p:attrNameLst>
                                          <p:attrName>style.visibility</p:attrName>
                                        </p:attrNameLst>
                                      </p:cBhvr>
                                      <p:to>
                                        <p:strVal val="hidden"/>
                                      </p:to>
                                    </p:set>
                                  </p:childTnLst>
                                </p:cTn>
                              </p:par>
                            </p:childTnLst>
                          </p:cTn>
                        </p:par>
                        <p:par>
                          <p:cTn id="33" fill="hold">
                            <p:stCondLst>
                              <p:cond delay="2700"/>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3200"/>
                            </p:stCondLst>
                            <p:childTnLst>
                              <p:par>
                                <p:cTn id="38" presetID="12" presetClass="entr" presetSubtype="8"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p:tgtEl>
                                          <p:spTgt spid="28"/>
                                        </p:tgtEl>
                                        <p:attrNameLst>
                                          <p:attrName>ppt_x</p:attrName>
                                        </p:attrNameLst>
                                      </p:cBhvr>
                                      <p:tavLst>
                                        <p:tav tm="0">
                                          <p:val>
                                            <p:strVal val="#ppt_x-#ppt_w*1.125000"/>
                                          </p:val>
                                        </p:tav>
                                        <p:tav tm="100000">
                                          <p:val>
                                            <p:strVal val="#ppt_x"/>
                                          </p:val>
                                        </p:tav>
                                      </p:tavLst>
                                    </p:anim>
                                    <p:animEffect transition="in" filter="wipe(right)">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2" grpId="1" animBg="1"/>
      <p:bldP spid="13" grpId="0" animBg="1"/>
      <p:bldP spid="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301583" y="1893553"/>
            <a:ext cx="3655824" cy="365582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620559" y="4476952"/>
            <a:ext cx="1631540" cy="163154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72973" y="266550"/>
            <a:ext cx="2656964"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情感分析任务框架</a:t>
            </a:r>
          </a:p>
        </p:txBody>
      </p:sp>
      <p:sp>
        <p:nvSpPr>
          <p:cNvPr id="9" name="文本框 8"/>
          <p:cNvSpPr txBox="1"/>
          <p:nvPr/>
        </p:nvSpPr>
        <p:spPr>
          <a:xfrm>
            <a:off x="372973" y="654957"/>
            <a:ext cx="4165775" cy="374375"/>
          </a:xfrm>
          <a:prstGeom prst="rect">
            <a:avLst/>
          </a:prstGeom>
          <a:noFill/>
        </p:spPr>
        <p:txBody>
          <a:bodyPr wrap="none" lIns="96434" tIns="48217" rIns="96434" bIns="48217" rtlCol="0">
            <a:spAutoFit/>
          </a:bodyPr>
          <a:lstStyle/>
          <a:p>
            <a:pPr defTabSz="964278"/>
            <a:r>
              <a:rPr lang="en-US" altLang="zh-CN" dirty="0" smtClean="0"/>
              <a:t>SENTIMENT ANALYSIS TASK FRAMEWORK</a:t>
            </a:r>
            <a:endParaRPr lang="zh-CN" altLang="en-US" dirty="0">
              <a:solidFill>
                <a:srgbClr val="E7E6E6">
                  <a:lumMod val="25000"/>
                </a:srgbClr>
              </a:solidFill>
              <a:cs typeface="+mn-ea"/>
              <a:sym typeface="+mn-lt"/>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751" y="1897100"/>
            <a:ext cx="7094000" cy="3656702"/>
          </a:xfrm>
          <a:prstGeom prst="rect">
            <a:avLst/>
          </a:prstGeom>
        </p:spPr>
      </p:pic>
    </p:spTree>
    <p:extLst>
      <p:ext uri="{BB962C8B-B14F-4D97-AF65-F5344CB8AC3E}">
        <p14:creationId xmlns:p14="http://schemas.microsoft.com/office/powerpoint/2010/main" val="37201173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 y="5088718"/>
            <a:ext cx="12857163" cy="21436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43" name="Group 42"/>
          <p:cNvGrpSpPr/>
          <p:nvPr/>
        </p:nvGrpSpPr>
        <p:grpSpPr>
          <a:xfrm>
            <a:off x="3320167" y="5190918"/>
            <a:ext cx="9025357" cy="2063695"/>
            <a:chOff x="3147645" y="4922124"/>
            <a:chExt cx="8558432" cy="1956927"/>
          </a:xfrm>
        </p:grpSpPr>
        <p:sp>
          <p:nvSpPr>
            <p:cNvPr id="13" name="Rectangle 12"/>
            <p:cNvSpPr/>
            <p:nvPr/>
          </p:nvSpPr>
          <p:spPr>
            <a:xfrm>
              <a:off x="3147645" y="4922124"/>
              <a:ext cx="8331592" cy="321039"/>
            </a:xfrm>
            <a:prstGeom prst="rect">
              <a:avLst/>
            </a:prstGeom>
          </p:spPr>
          <p:txBody>
            <a:bodyPr wrap="square">
              <a:spAutoFit/>
            </a:bodyPr>
            <a:lstStyle/>
            <a:p>
              <a:pPr marL="180811" indent="-180811">
                <a:buFont typeface="Arial" panose="020B0604020202020204" pitchFamily="34" charset="0"/>
                <a:buChar char="•"/>
              </a:pPr>
              <a:r>
                <a:rPr lang="zh-CN" altLang="en-US" sz="16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情感分析数据集</a:t>
              </a:r>
              <a:endParaRPr lang="en-GB" sz="1600" dirty="0">
                <a:solidFill>
                  <a:schemeClr val="bg2"/>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Rectangle 13"/>
            <p:cNvSpPr/>
            <p:nvPr/>
          </p:nvSpPr>
          <p:spPr>
            <a:xfrm>
              <a:off x="3147645" y="5211499"/>
              <a:ext cx="8558432" cy="963117"/>
            </a:xfrm>
            <a:prstGeom prst="rect">
              <a:avLst/>
            </a:prstGeom>
          </p:spPr>
          <p:txBody>
            <a:bodyPr wrap="square">
              <a:spAutoFit/>
            </a:bodyPr>
            <a:lstStyle/>
            <a:p>
              <a:pPr marL="180811" indent="-180811">
                <a:buFont typeface="Arial" panose="020B0604020202020204" pitchFamily="34" charset="0"/>
                <a:buChar char="•"/>
              </a:pPr>
              <a:r>
                <a:rPr lang="zh-CN" alt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英文数据集</a:t>
              </a:r>
              <a:endParaRPr lang="en-US" altLang="zh-CN"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endParaRPr>
            </a:p>
            <a:p>
              <a:pPr marL="180811" indent="-180811">
                <a:buFont typeface="Arial" panose="020B0604020202020204" pitchFamily="34" charset="0"/>
                <a:buChar char="•"/>
              </a:pPr>
              <a:r>
                <a:rPr lang="en-GB" sz="1200" dirty="0" err="1" smtClean="0">
                  <a:solidFill>
                    <a:schemeClr val="bg2"/>
                  </a:solidFill>
                  <a:latin typeface="Arial" panose="020B0604020202020204" pitchFamily="34" charset="0"/>
                  <a:ea typeface="微软雅黑" panose="020B0503020204020204" pitchFamily="34" charset="-122"/>
                  <a:cs typeface="Arial" panose="020B0604020202020204" pitchFamily="34" charset="0"/>
                </a:rPr>
                <a:t>IMDb</a:t>
              </a:r>
              <a:r>
                <a:rPr lang="en-GB"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 dataset (</a:t>
              </a:r>
              <a:r>
                <a:rPr lang="en-GB" sz="1200" dirty="0">
                  <a:solidFill>
                    <a:schemeClr val="bg2"/>
                  </a:solidFill>
                  <a:latin typeface="Arial" panose="020B0604020202020204" pitchFamily="34" charset="0"/>
                  <a:ea typeface="微软雅黑" panose="020B0503020204020204" pitchFamily="34" charset="-122"/>
                  <a:cs typeface="Arial" panose="020B0604020202020204" pitchFamily="34" charset="0"/>
                </a:rPr>
                <a:t>https://m.imdb.com/interfaces</a:t>
              </a:r>
              <a:r>
                <a:rPr lang="en-GB"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a:t>
              </a:r>
              <a:endParaRPr 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endParaRPr>
            </a:p>
            <a:p>
              <a:pPr marL="180811" indent="-180811">
                <a:buFont typeface="Arial" panose="020B0604020202020204" pitchFamily="34" charset="0"/>
                <a:buChar char="•"/>
              </a:pPr>
              <a:r>
                <a:rPr 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Stanford </a:t>
              </a:r>
              <a:r>
                <a:rPr lang="en-US" sz="1200" dirty="0">
                  <a:solidFill>
                    <a:schemeClr val="bg2"/>
                  </a:solidFill>
                  <a:latin typeface="Arial" panose="020B0604020202020204" pitchFamily="34" charset="0"/>
                  <a:ea typeface="微软雅黑" panose="020B0503020204020204" pitchFamily="34" charset="-122"/>
                  <a:cs typeface="Arial" panose="020B0604020202020204" pitchFamily="34" charset="0"/>
                </a:rPr>
                <a:t>Sentiment </a:t>
              </a:r>
              <a:r>
                <a:rPr 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Treebank (</a:t>
              </a:r>
              <a:r>
                <a:rPr lang="en-US" sz="1200" dirty="0">
                  <a:solidFill>
                    <a:schemeClr val="bg2"/>
                  </a:solidFill>
                  <a:latin typeface="Arial" panose="020B0604020202020204" pitchFamily="34" charset="0"/>
                  <a:ea typeface="微软雅黑" panose="020B0503020204020204" pitchFamily="34" charset="-122"/>
                  <a:cs typeface="Arial" panose="020B0604020202020204" pitchFamily="34" charset="0"/>
                </a:rPr>
                <a:t>https://nlp.stanford.edu/sentiment/index.html</a:t>
              </a:r>
              <a:r>
                <a:rPr 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a:t>
              </a:r>
            </a:p>
            <a:p>
              <a:pPr marL="180811" indent="-180811">
                <a:buFont typeface="Arial" panose="020B0604020202020204" pitchFamily="34" charset="0"/>
                <a:buChar char="•"/>
              </a:pPr>
              <a:r>
                <a:rPr 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Yelp </a:t>
              </a:r>
              <a:r>
                <a:rPr lang="en-US" sz="1200" dirty="0">
                  <a:solidFill>
                    <a:schemeClr val="bg2"/>
                  </a:solidFill>
                  <a:latin typeface="Arial" panose="020B0604020202020204" pitchFamily="34" charset="0"/>
                  <a:ea typeface="微软雅黑" panose="020B0503020204020204" pitchFamily="34" charset="-122"/>
                  <a:cs typeface="Arial" panose="020B0604020202020204" pitchFamily="34" charset="0"/>
                </a:rPr>
                <a:t>Review </a:t>
              </a:r>
              <a:r>
                <a:rPr 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dataset (</a:t>
              </a:r>
              <a:r>
                <a:rPr lang="en-US" sz="1200" dirty="0">
                  <a:solidFill>
                    <a:schemeClr val="bg2"/>
                  </a:solidFill>
                  <a:latin typeface="Arial" panose="020B0604020202020204" pitchFamily="34" charset="0"/>
                  <a:ea typeface="微软雅黑" panose="020B0503020204020204" pitchFamily="34" charset="-122"/>
                  <a:cs typeface="Arial" panose="020B0604020202020204" pitchFamily="34" charset="0"/>
                </a:rPr>
                <a:t>https://www.yelp.com/dataset)</a:t>
              </a:r>
            </a:p>
            <a:p>
              <a:pPr marL="180811" indent="-180811">
                <a:buFont typeface="Arial" panose="020B0604020202020204" pitchFamily="34" charset="0"/>
                <a:buChar char="•"/>
              </a:pPr>
              <a:endParaRPr lang="en-GB" sz="1200" dirty="0">
                <a:solidFill>
                  <a:schemeClr val="bg2"/>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Rectangle 14"/>
            <p:cNvSpPr/>
            <p:nvPr/>
          </p:nvSpPr>
          <p:spPr>
            <a:xfrm>
              <a:off x="3147645" y="6091047"/>
              <a:ext cx="8558432" cy="788004"/>
            </a:xfrm>
            <a:prstGeom prst="rect">
              <a:avLst/>
            </a:prstGeom>
          </p:spPr>
          <p:txBody>
            <a:bodyPr wrap="square">
              <a:spAutoFit/>
            </a:bodyPr>
            <a:lstStyle/>
            <a:p>
              <a:pPr marL="180811" indent="-180811">
                <a:buFont typeface="Arial" panose="020B0604020202020204" pitchFamily="34" charset="0"/>
                <a:buChar char="•"/>
              </a:pPr>
              <a:r>
                <a:rPr lang="zh-CN" alt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中文数据集</a:t>
              </a:r>
              <a:endParaRPr lang="en-US" altLang="zh-CN"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endParaRPr>
            </a:p>
            <a:p>
              <a:pPr marL="180811" indent="-180811">
                <a:buFont typeface="Arial" panose="020B0604020202020204" pitchFamily="34" charset="0"/>
                <a:buChar char="•"/>
              </a:pPr>
              <a:r>
                <a:rPr lang="zh-CN" alt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创新工场（</a:t>
              </a:r>
              <a:r>
                <a:rPr lang="en-US" altLang="zh-CN" sz="1200" dirty="0">
                  <a:solidFill>
                    <a:schemeClr val="bg2"/>
                  </a:solidFill>
                  <a:latin typeface="Arial" panose="020B0604020202020204" pitchFamily="34" charset="0"/>
                  <a:ea typeface="微软雅黑" panose="020B0503020204020204" pitchFamily="34" charset="-122"/>
                  <a:cs typeface="Arial" panose="020B0604020202020204" pitchFamily="34" charset="0"/>
                </a:rPr>
                <a:t>https://challenger.ai/competition/fsauor2018</a:t>
              </a:r>
              <a:r>
                <a:rPr lang="zh-CN" alt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a:t>
              </a:r>
              <a:endParaRPr lang="en-US" altLang="zh-CN"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endParaRPr>
            </a:p>
            <a:p>
              <a:pPr marL="180811" indent="-180811">
                <a:buFont typeface="Arial" panose="020B0604020202020204" pitchFamily="34" charset="0"/>
                <a:buChar char="•"/>
              </a:pPr>
              <a:r>
                <a:rPr lang="zh-CN" alt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搜狐（</a:t>
              </a:r>
              <a:r>
                <a:rPr lang="en-US" altLang="zh-CN" sz="1200" dirty="0">
                  <a:solidFill>
                    <a:schemeClr val="bg2"/>
                  </a:solidFill>
                  <a:latin typeface="Arial" panose="020B0604020202020204" pitchFamily="34" charset="0"/>
                  <a:ea typeface="微软雅黑" panose="020B0503020204020204" pitchFamily="34" charset="-122"/>
                  <a:cs typeface="Arial" panose="020B0604020202020204" pitchFamily="34" charset="0"/>
                </a:rPr>
                <a:t>https://www.biendata.com/competition/sohu2019/prize/</a:t>
              </a:r>
              <a:r>
                <a:rPr lang="zh-CN" altLang="en-US"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rPr>
                <a:t>）</a:t>
              </a:r>
              <a:endParaRPr lang="en-US" altLang="zh-CN" sz="1200" dirty="0" smtClean="0">
                <a:solidFill>
                  <a:schemeClr val="bg2"/>
                </a:solidFill>
                <a:latin typeface="Arial" panose="020B0604020202020204" pitchFamily="34" charset="0"/>
                <a:ea typeface="微软雅黑" panose="020B0503020204020204" pitchFamily="34" charset="-122"/>
                <a:cs typeface="Arial" panose="020B0604020202020204" pitchFamily="34" charset="0"/>
              </a:endParaRPr>
            </a:p>
            <a:p>
              <a:pPr marL="180811" indent="-180811">
                <a:buFont typeface="Arial" panose="020B0604020202020204" pitchFamily="34" charset="0"/>
                <a:buChar char="•"/>
              </a:pPr>
              <a:endParaRPr lang="en-GB" sz="1200" dirty="0">
                <a:solidFill>
                  <a:schemeClr val="bg2"/>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3" name="Group 22"/>
          <p:cNvGrpSpPr/>
          <p:nvPr/>
        </p:nvGrpSpPr>
        <p:grpSpPr>
          <a:xfrm>
            <a:off x="10041745" y="1909086"/>
            <a:ext cx="964287" cy="964287"/>
            <a:chOff x="9521484" y="1810084"/>
            <a:chExt cx="914400" cy="914400"/>
          </a:xfrm>
        </p:grpSpPr>
        <p:sp>
          <p:nvSpPr>
            <p:cNvPr id="22" name="Oval 21"/>
            <p:cNvSpPr/>
            <p:nvPr/>
          </p:nvSpPr>
          <p:spPr>
            <a:xfrm>
              <a:off x="9521484" y="181008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9818387" y="2085996"/>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6" name="Group 15"/>
          <p:cNvGrpSpPr/>
          <p:nvPr/>
        </p:nvGrpSpPr>
        <p:grpSpPr>
          <a:xfrm>
            <a:off x="1852720" y="1909086"/>
            <a:ext cx="964287" cy="964287"/>
            <a:chOff x="1756116" y="1810084"/>
            <a:chExt cx="914400" cy="914400"/>
          </a:xfrm>
        </p:grpSpPr>
        <p:sp>
          <p:nvSpPr>
            <p:cNvPr id="19" name="Oval 18"/>
            <p:cNvSpPr/>
            <p:nvPr/>
          </p:nvSpPr>
          <p:spPr>
            <a:xfrm>
              <a:off x="1756116" y="181008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2074965" y="2048784"/>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7" name="Group 16"/>
          <p:cNvGrpSpPr/>
          <p:nvPr/>
        </p:nvGrpSpPr>
        <p:grpSpPr>
          <a:xfrm>
            <a:off x="4582395" y="1909086"/>
            <a:ext cx="964287" cy="964287"/>
            <a:chOff x="4344572" y="1810084"/>
            <a:chExt cx="914400" cy="914400"/>
          </a:xfrm>
        </p:grpSpPr>
        <p:sp>
          <p:nvSpPr>
            <p:cNvPr id="20" name="Oval 19"/>
            <p:cNvSpPr/>
            <p:nvPr/>
          </p:nvSpPr>
          <p:spPr>
            <a:xfrm>
              <a:off x="4344572" y="181008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4618575" y="2072638"/>
              <a:ext cx="366393" cy="389292"/>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7" name="Straight Connector 36"/>
          <p:cNvCxnSpPr/>
          <p:nvPr/>
        </p:nvCxnSpPr>
        <p:spPr>
          <a:xfrm>
            <a:off x="3710491"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29375"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73886"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1"/>
          <p:cNvSpPr txBox="1"/>
          <p:nvPr/>
        </p:nvSpPr>
        <p:spPr>
          <a:xfrm>
            <a:off x="1068716" y="3257773"/>
            <a:ext cx="2651792" cy="1056001"/>
          </a:xfrm>
          <a:prstGeom prst="rect">
            <a:avLst/>
          </a:prstGeom>
          <a:noFill/>
        </p:spPr>
        <p:txBody>
          <a:bodyPr wrap="square" lIns="85667" tIns="42834" rIns="85667" bIns="42834" rtlCol="0">
            <a:spAutoFit/>
          </a:bodyPr>
          <a:lstStyle/>
          <a:p>
            <a:pPr>
              <a:lnSpc>
                <a:spcPct val="150000"/>
              </a:lnSpc>
            </a:pPr>
            <a:r>
              <a:rPr lang="zh-CN" altLang="en-US" sz="1050">
                <a:solidFill>
                  <a:schemeClr val="bg1">
                    <a:lumMod val="65000"/>
                  </a:schemeClr>
                </a:solidFill>
                <a:latin typeface="微软雅黑" panose="020B0503020204020204" pitchFamily="34" charset="-122"/>
                <a:ea typeface="微软雅黑" panose="020B0503020204020204" pitchFamily="34" charset="-122"/>
                <a:cs typeface="+mn-ea"/>
                <a:sym typeface="+mn-lt"/>
              </a:rPr>
              <a:t>虚假观点用来掩盖一些真实意图或者骗子为之暗地效力的个人或组织。这类骗子我们称为垃圾评论者，他们的活动被称为发布垃圾评论。</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170"/>
          <p:cNvSpPr txBox="1"/>
          <p:nvPr/>
        </p:nvSpPr>
        <p:spPr>
          <a:xfrm>
            <a:off x="1068716" y="296680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rgbClr val="FEA600"/>
                </a:solidFill>
                <a:latin typeface="Arial" panose="020B0604020202020204" pitchFamily="34" charset="0"/>
                <a:ea typeface="微软雅黑" panose="020B0503020204020204" pitchFamily="34" charset="-122"/>
                <a:cs typeface="+mn-ea"/>
                <a:sym typeface="Arial" panose="020B0604020202020204" pitchFamily="34" charset="0"/>
              </a:rPr>
              <a:t>虚假</a:t>
            </a:r>
            <a:r>
              <a:rPr lang="zh-CN" altLang="en-US" sz="1400" dirty="0">
                <a:solidFill>
                  <a:srgbClr val="FEA600"/>
                </a:solidFill>
                <a:latin typeface="Arial" panose="020B0604020202020204" pitchFamily="34" charset="0"/>
                <a:ea typeface="微软雅黑" panose="020B0503020204020204" pitchFamily="34" charset="-122"/>
                <a:cs typeface="+mn-ea"/>
                <a:sym typeface="Arial" panose="020B0604020202020204" pitchFamily="34" charset="0"/>
              </a:rPr>
              <a:t>观点检测</a:t>
            </a:r>
            <a:endParaRPr lang="en-US" altLang="zh-CN" sz="1400" dirty="0">
              <a:solidFill>
                <a:srgbClr val="FEA6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41"/>
          <p:cNvSpPr txBox="1"/>
          <p:nvPr/>
        </p:nvSpPr>
        <p:spPr>
          <a:xfrm>
            <a:off x="3811916" y="3257773"/>
            <a:ext cx="2651792" cy="785094"/>
          </a:xfrm>
          <a:prstGeom prst="rect">
            <a:avLst/>
          </a:prstGeom>
          <a:noFill/>
        </p:spPr>
        <p:txBody>
          <a:bodyPr wrap="square" lIns="85667" tIns="42834" rIns="85667" bIns="42834" rtlCol="0">
            <a:spAutoFit/>
          </a:bodyPr>
          <a:lstStyle/>
          <a:p>
            <a:pPr>
              <a:lnSpc>
                <a:spcPct val="150000"/>
              </a:lnSpc>
            </a:pPr>
            <a:r>
              <a:rPr lang="zh-CN" altLang="en-US" sz="1050" dirty="0">
                <a:solidFill>
                  <a:schemeClr val="bg1">
                    <a:lumMod val="65000"/>
                  </a:schemeClr>
                </a:solidFill>
                <a:latin typeface="微软雅黑" panose="020B0503020204020204" pitchFamily="34" charset="-122"/>
                <a:ea typeface="微软雅黑" panose="020B0503020204020204" pitchFamily="34" charset="-122"/>
                <a:cs typeface="+mn-ea"/>
                <a:sym typeface="+mn-lt"/>
              </a:rPr>
              <a:t>由于实体、属性各自具有不同特征，用来识别他们的方法也往往不同，因此实体和实体属性的抽取常被看成两个不同任务</a:t>
            </a: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170"/>
          <p:cNvSpPr txBox="1"/>
          <p:nvPr/>
        </p:nvSpPr>
        <p:spPr>
          <a:xfrm>
            <a:off x="3811916" y="296680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属性</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和实体</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抽取</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41"/>
          <p:cNvSpPr txBox="1"/>
          <p:nvPr/>
        </p:nvSpPr>
        <p:spPr>
          <a:xfrm>
            <a:off x="6526541" y="3257773"/>
            <a:ext cx="2651792" cy="1540749"/>
          </a:xfrm>
          <a:prstGeom prst="rect">
            <a:avLst/>
          </a:prstGeom>
          <a:noFill/>
        </p:spPr>
        <p:txBody>
          <a:bodyPr wrap="square" lIns="85667" tIns="42834" rIns="85667" bIns="42834" rtlCol="0">
            <a:spAutoFit/>
          </a:bodyPr>
          <a:lstStyle/>
          <a:p>
            <a:pPr>
              <a:lnSpc>
                <a:spcPct val="150000"/>
              </a:lnSpc>
            </a:pP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分析那些表达了褒义或贬义情感的单词和短语有助于情感分析。在情感词方面主要存在</a:t>
            </a:r>
            <a:r>
              <a:rPr lang="en-US" altLang="zh-CN"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2</a:t>
            </a: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个问题：</a:t>
            </a:r>
            <a:r>
              <a:rPr lang="en-US" altLang="zh-CN"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a:t>
            </a: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如何辨别领域相关或上下文相关的情感词和短语，</a:t>
            </a:r>
            <a:r>
              <a:rPr lang="en-US" altLang="zh-CN"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b.</a:t>
            </a: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如何在一个领域或上下文中发现隐含情感信息的事实性词和短语。</a:t>
            </a:r>
            <a:endParaRPr lang="en-US" altLang="zh-CN"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9" name="TextBox 170"/>
          <p:cNvSpPr txBox="1"/>
          <p:nvPr/>
        </p:nvSpPr>
        <p:spPr>
          <a:xfrm>
            <a:off x="6526541" y="296680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rgbClr val="FEA600"/>
                </a:solidFill>
                <a:latin typeface="Arial" panose="020B0604020202020204" pitchFamily="34" charset="0"/>
                <a:ea typeface="微软雅黑" panose="020B0503020204020204" pitchFamily="34" charset="-122"/>
                <a:cs typeface="+mn-ea"/>
                <a:sym typeface="Arial" panose="020B0604020202020204" pitchFamily="34" charset="0"/>
              </a:rPr>
              <a:t>情感词典构建</a:t>
            </a:r>
            <a:endParaRPr lang="en-US" altLang="zh-CN" sz="1400" dirty="0">
              <a:solidFill>
                <a:srgbClr val="FEA6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Box 41"/>
          <p:cNvSpPr txBox="1"/>
          <p:nvPr/>
        </p:nvSpPr>
        <p:spPr>
          <a:xfrm>
            <a:off x="9355466" y="3257773"/>
            <a:ext cx="2651792" cy="1269842"/>
          </a:xfrm>
          <a:prstGeom prst="rect">
            <a:avLst/>
          </a:prstGeom>
          <a:noFill/>
        </p:spPr>
        <p:txBody>
          <a:bodyPr wrap="square" lIns="85667" tIns="42834" rIns="85667" bIns="42834" rtlCol="0">
            <a:spAutoFit/>
          </a:bodyPr>
          <a:lstStyle/>
          <a:p>
            <a:pPr>
              <a:lnSpc>
                <a:spcPct val="150000"/>
              </a:lnSpc>
            </a:pPr>
            <a:r>
              <a:rPr lang="zh-CN" altLang="en-US" sz="1050" dirty="0">
                <a:solidFill>
                  <a:schemeClr val="bg1">
                    <a:lumMod val="65000"/>
                  </a:schemeClr>
                </a:solidFill>
                <a:latin typeface="微软雅黑" panose="020B0503020204020204" pitchFamily="34" charset="-122"/>
                <a:ea typeface="微软雅黑" panose="020B0503020204020204" pitchFamily="34" charset="-122"/>
                <a:cs typeface="+mn-ea"/>
                <a:sym typeface="+mn-lt"/>
              </a:rPr>
              <a:t>在自然语言文本中，存在各种形式的论证。每个论证通过提供理由来支持某个主张。论证之间可以相互支持，也可以相互反驳。一个论证是否成立不仅取决于该论证本身，而且与其他论证的状态有关</a:t>
            </a:r>
            <a:r>
              <a:rPr lang="zh-CN" altLang="en-US" sz="1050"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51" name="TextBox 170"/>
          <p:cNvSpPr txBox="1"/>
          <p:nvPr/>
        </p:nvSpPr>
        <p:spPr>
          <a:xfrm>
            <a:off x="9355466" y="296680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论证</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挖掘与推理</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文本框 40"/>
          <p:cNvSpPr txBox="1"/>
          <p:nvPr/>
        </p:nvSpPr>
        <p:spPr>
          <a:xfrm>
            <a:off x="372973" y="266550"/>
            <a:ext cx="1425858"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相关任务</a:t>
            </a:r>
          </a:p>
        </p:txBody>
      </p:sp>
      <p:sp>
        <p:nvSpPr>
          <p:cNvPr id="42" name="文本框 41"/>
          <p:cNvSpPr txBox="1"/>
          <p:nvPr/>
        </p:nvSpPr>
        <p:spPr>
          <a:xfrm>
            <a:off x="372973" y="654957"/>
            <a:ext cx="1665026" cy="374375"/>
          </a:xfrm>
          <a:prstGeom prst="rect">
            <a:avLst/>
          </a:prstGeom>
          <a:noFill/>
        </p:spPr>
        <p:txBody>
          <a:bodyPr wrap="none" lIns="96434" tIns="48217" rIns="96434" bIns="48217" rtlCol="0">
            <a:spAutoFit/>
          </a:bodyPr>
          <a:lstStyle/>
          <a:p>
            <a:pPr defTabSz="964278"/>
            <a:r>
              <a:rPr lang="en-US" altLang="zh-CN" dirty="0" smtClean="0">
                <a:solidFill>
                  <a:srgbClr val="E7E6E6">
                    <a:lumMod val="25000"/>
                  </a:srgbClr>
                </a:solidFill>
                <a:cs typeface="+mn-ea"/>
                <a:sym typeface="+mn-lt"/>
              </a:rPr>
              <a:t>RELATED WORK</a:t>
            </a:r>
            <a:endParaRPr lang="zh-CN" altLang="en-US" dirty="0">
              <a:solidFill>
                <a:srgbClr val="E7E6E6">
                  <a:lumMod val="25000"/>
                </a:srgbClr>
              </a:solidFill>
              <a:cs typeface="+mn-ea"/>
              <a:sym typeface="+mn-lt"/>
            </a:endParaRPr>
          </a:p>
        </p:txBody>
      </p:sp>
      <p:grpSp>
        <p:nvGrpSpPr>
          <p:cNvPr id="2" name="组合 1"/>
          <p:cNvGrpSpPr/>
          <p:nvPr/>
        </p:nvGrpSpPr>
        <p:grpSpPr>
          <a:xfrm>
            <a:off x="7312070" y="1909086"/>
            <a:ext cx="964287" cy="964287"/>
            <a:chOff x="7312070" y="1909086"/>
            <a:chExt cx="964287" cy="964287"/>
          </a:xfrm>
        </p:grpSpPr>
        <p:sp>
          <p:nvSpPr>
            <p:cNvPr id="21" name="Oval 20"/>
            <p:cNvSpPr/>
            <p:nvPr/>
          </p:nvSpPr>
          <p:spPr>
            <a:xfrm>
              <a:off x="7312070" y="1909086"/>
              <a:ext cx="964287" cy="964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0" name="KSO_Shape"/>
            <p:cNvSpPr>
              <a:spLocks noChangeAspect="1"/>
            </p:cNvSpPr>
            <p:nvPr/>
          </p:nvSpPr>
          <p:spPr bwMode="auto">
            <a:xfrm>
              <a:off x="7589123" y="2207671"/>
              <a:ext cx="416081" cy="402872"/>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29" y="5109127"/>
            <a:ext cx="2239978" cy="2296448"/>
          </a:xfrm>
          <a:prstGeom prst="rect">
            <a:avLst/>
          </a:prstGeom>
        </p:spPr>
      </p:pic>
    </p:spTree>
    <p:extLst>
      <p:ext uri="{BB962C8B-B14F-4D97-AF65-F5344CB8AC3E}">
        <p14:creationId xmlns:p14="http://schemas.microsoft.com/office/powerpoint/2010/main" val="37343011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anim calcmode="lin" valueType="num">
                                      <p:cBhvr>
                                        <p:cTn id="18" dur="500" fill="hold"/>
                                        <p:tgtEl>
                                          <p:spTgt spid="44"/>
                                        </p:tgtEl>
                                        <p:attrNameLst>
                                          <p:attrName>ppt_x</p:attrName>
                                        </p:attrNameLst>
                                      </p:cBhvr>
                                      <p:tavLst>
                                        <p:tav tm="0">
                                          <p:val>
                                            <p:strVal val="#ppt_x"/>
                                          </p:val>
                                        </p:tav>
                                        <p:tav tm="100000">
                                          <p:val>
                                            <p:strVal val="#ppt_x"/>
                                          </p:val>
                                        </p:tav>
                                      </p:tavLst>
                                    </p:anim>
                                    <p:anim calcmode="lin" valueType="num">
                                      <p:cBhvr>
                                        <p:cTn id="19" dur="500" fill="hold"/>
                                        <p:tgtEl>
                                          <p:spTgt spid="4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anim calcmode="lin" valueType="num">
                                      <p:cBhvr>
                                        <p:cTn id="38" dur="500" fill="hold"/>
                                        <p:tgtEl>
                                          <p:spTgt spid="46"/>
                                        </p:tgtEl>
                                        <p:attrNameLst>
                                          <p:attrName>ppt_x</p:attrName>
                                        </p:attrNameLst>
                                      </p:cBhvr>
                                      <p:tavLst>
                                        <p:tav tm="0">
                                          <p:val>
                                            <p:strVal val="#ppt_x"/>
                                          </p:val>
                                        </p:tav>
                                        <p:tav tm="100000">
                                          <p:val>
                                            <p:strVal val="#ppt_x"/>
                                          </p:val>
                                        </p:tav>
                                      </p:tavLst>
                                    </p:anim>
                                    <p:anim calcmode="lin" valueType="num">
                                      <p:cBhvr>
                                        <p:cTn id="39" dur="500" fill="hold"/>
                                        <p:tgtEl>
                                          <p:spTgt spid="46"/>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47"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anim calcmode="lin" valueType="num">
                                      <p:cBhvr>
                                        <p:cTn id="53" dur="500" fill="hold"/>
                                        <p:tgtEl>
                                          <p:spTgt spid="49"/>
                                        </p:tgtEl>
                                        <p:attrNameLst>
                                          <p:attrName>ppt_x</p:attrName>
                                        </p:attrNameLst>
                                      </p:cBhvr>
                                      <p:tavLst>
                                        <p:tav tm="0">
                                          <p:val>
                                            <p:strVal val="#ppt_x"/>
                                          </p:val>
                                        </p:tav>
                                        <p:tav tm="100000">
                                          <p:val>
                                            <p:strVal val="#ppt_x"/>
                                          </p:val>
                                        </p:tav>
                                      </p:tavLst>
                                    </p:anim>
                                    <p:anim calcmode="lin" valueType="num">
                                      <p:cBhvr>
                                        <p:cTn id="54" dur="5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anim calcmode="lin" valueType="num">
                                      <p:cBhvr>
                                        <p:cTn id="58" dur="500" fill="hold"/>
                                        <p:tgtEl>
                                          <p:spTgt spid="48"/>
                                        </p:tgtEl>
                                        <p:attrNameLst>
                                          <p:attrName>ppt_x</p:attrName>
                                        </p:attrNameLst>
                                      </p:cBhvr>
                                      <p:tavLst>
                                        <p:tav tm="0">
                                          <p:val>
                                            <p:strVal val="#ppt_x"/>
                                          </p:val>
                                        </p:tav>
                                        <p:tav tm="100000">
                                          <p:val>
                                            <p:strVal val="#ppt_x"/>
                                          </p:val>
                                        </p:tav>
                                      </p:tavLst>
                                    </p:anim>
                                    <p:anim calcmode="lin" valueType="num">
                                      <p:cBhvr>
                                        <p:cTn id="59" dur="500" fill="hold"/>
                                        <p:tgtEl>
                                          <p:spTgt spid="48"/>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4"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par>
                          <p:cTn id="64" fill="hold">
                            <p:stCondLst>
                              <p:cond delay="4500"/>
                            </p:stCondLst>
                            <p:childTnLst>
                              <p:par>
                                <p:cTn id="65" presetID="2" presetClass="entr" presetSubtype="4"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5000"/>
                            </p:stCondLst>
                            <p:childTnLst>
                              <p:par>
                                <p:cTn id="70" presetID="47"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anim calcmode="lin" valueType="num">
                                      <p:cBhvr>
                                        <p:cTn id="73" dur="500" fill="hold"/>
                                        <p:tgtEl>
                                          <p:spTgt spid="51"/>
                                        </p:tgtEl>
                                        <p:attrNameLst>
                                          <p:attrName>ppt_x</p:attrName>
                                        </p:attrNameLst>
                                      </p:cBhvr>
                                      <p:tavLst>
                                        <p:tav tm="0">
                                          <p:val>
                                            <p:strVal val="#ppt_x"/>
                                          </p:val>
                                        </p:tav>
                                        <p:tav tm="100000">
                                          <p:val>
                                            <p:strVal val="#ppt_x"/>
                                          </p:val>
                                        </p:tav>
                                      </p:tavLst>
                                    </p:anim>
                                    <p:anim calcmode="lin" valueType="num">
                                      <p:cBhvr>
                                        <p:cTn id="74" dur="5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anim calcmode="lin" valueType="num">
                                      <p:cBhvr>
                                        <p:cTn id="78" dur="500" fill="hold"/>
                                        <p:tgtEl>
                                          <p:spTgt spid="50"/>
                                        </p:tgtEl>
                                        <p:attrNameLst>
                                          <p:attrName>ppt_x</p:attrName>
                                        </p:attrNameLst>
                                      </p:cBhvr>
                                      <p:tavLst>
                                        <p:tav tm="0">
                                          <p:val>
                                            <p:strVal val="#ppt_x"/>
                                          </p:val>
                                        </p:tav>
                                        <p:tav tm="100000">
                                          <p:val>
                                            <p:strVal val="#ppt_x"/>
                                          </p:val>
                                        </p:tav>
                                      </p:tavLst>
                                    </p:anim>
                                    <p:anim calcmode="lin" valueType="num">
                                      <p:cBhvr>
                                        <p:cTn id="79" dur="500" fill="hold"/>
                                        <p:tgtEl>
                                          <p:spTgt spid="50"/>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22" presetClass="entr" presetSubtype="4"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down)">
                                      <p:cBhvr>
                                        <p:cTn id="83" dur="500"/>
                                        <p:tgtEl>
                                          <p:spTgt spid="4"/>
                                        </p:tgtEl>
                                      </p:cBhvr>
                                    </p:animEffect>
                                  </p:childTnLst>
                                </p:cTn>
                              </p:par>
                            </p:childTnLst>
                          </p:cTn>
                        </p:par>
                        <p:par>
                          <p:cTn id="84" fill="hold">
                            <p:stCondLst>
                              <p:cond delay="6000"/>
                            </p:stCondLst>
                            <p:childTnLst>
                              <p:par>
                                <p:cTn id="85" presetID="53" presetClass="entr" presetSubtype="16"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 calcmode="lin" valueType="num">
                                      <p:cBhvr>
                                        <p:cTn id="87" dur="500" fill="hold"/>
                                        <p:tgtEl>
                                          <p:spTgt spid="3"/>
                                        </p:tgtEl>
                                        <p:attrNameLst>
                                          <p:attrName>ppt_w</p:attrName>
                                        </p:attrNameLst>
                                      </p:cBhvr>
                                      <p:tavLst>
                                        <p:tav tm="0">
                                          <p:val>
                                            <p:fltVal val="0"/>
                                          </p:val>
                                        </p:tav>
                                        <p:tav tm="100000">
                                          <p:val>
                                            <p:strVal val="#ppt_w"/>
                                          </p:val>
                                        </p:tav>
                                      </p:tavLst>
                                    </p:anim>
                                    <p:anim calcmode="lin" valueType="num">
                                      <p:cBhvr>
                                        <p:cTn id="88" dur="500" fill="hold"/>
                                        <p:tgtEl>
                                          <p:spTgt spid="3"/>
                                        </p:tgtEl>
                                        <p:attrNameLst>
                                          <p:attrName>ppt_h</p:attrName>
                                        </p:attrNameLst>
                                      </p:cBhvr>
                                      <p:tavLst>
                                        <p:tav tm="0">
                                          <p:val>
                                            <p:fltVal val="0"/>
                                          </p:val>
                                        </p:tav>
                                        <p:tav tm="100000">
                                          <p:val>
                                            <p:strVal val="#ppt_h"/>
                                          </p:val>
                                        </p:tav>
                                      </p:tavLst>
                                    </p:anim>
                                    <p:animEffect transition="in" filter="fade">
                                      <p:cBhvr>
                                        <p:cTn id="89" dur="500"/>
                                        <p:tgtEl>
                                          <p:spTgt spid="3"/>
                                        </p:tgtEl>
                                      </p:cBhvr>
                                    </p:animEffect>
                                  </p:childTnLst>
                                </p:cTn>
                              </p:par>
                            </p:childTnLst>
                          </p:cTn>
                        </p:par>
                        <p:par>
                          <p:cTn id="90" fill="hold">
                            <p:stCondLst>
                              <p:cond delay="6500"/>
                            </p:stCondLst>
                            <p:childTnLst>
                              <p:par>
                                <p:cTn id="91" presetID="16" presetClass="entr" presetSubtype="21"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barn(inVertical)">
                                      <p:cBhvr>
                                        <p:cTn id="9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p:bldP spid="45" grpId="0"/>
      <p:bldP spid="46" grpId="0"/>
      <p:bldP spid="47" grpId="0"/>
      <p:bldP spid="48" grpId="0"/>
      <p:bldP spid="49" grpId="0"/>
      <p:bldP spid="50"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32" name="矩形 331"/>
          <p:cNvSpPr/>
          <p:nvPr/>
        </p:nvSpPr>
        <p:spPr>
          <a:xfrm>
            <a:off x="0" y="0"/>
            <a:ext cx="12858750" cy="7243762"/>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a:spLocks noChangeArrowheads="1"/>
          </p:cNvSpPr>
          <p:nvPr/>
        </p:nvSpPr>
        <p:spPr bwMode="auto">
          <a:xfrm>
            <a:off x="2252911" y="2824237"/>
            <a:ext cx="7591418" cy="1170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z="6000" kern="2000" spc="633" dirty="0" smtClean="0">
                <a:solidFill>
                  <a:srgbClr val="CB10D7"/>
                </a:solidFill>
                <a:latin typeface="方正正准黑简体" panose="02000000000000000000" pitchFamily="2" charset="-122"/>
                <a:ea typeface="方正正准黑简体" panose="02000000000000000000" pitchFamily="2" charset="-122"/>
                <a:cs typeface="+mn-ea"/>
                <a:sym typeface="Arial" panose="020B0604020202020204" pitchFamily="34" charset="0"/>
              </a:rPr>
              <a:t>That’s all</a:t>
            </a:r>
            <a:endParaRPr lang="zh-CN" altLang="en-US" sz="6000" kern="2000" spc="633" dirty="0">
              <a:solidFill>
                <a:srgbClr val="CB10D7"/>
              </a:solidFill>
              <a:latin typeface="方正正准黑简体" panose="02000000000000000000" pitchFamily="2" charset="-122"/>
              <a:ea typeface="方正正准黑简体" panose="02000000000000000000" pitchFamily="2" charset="-122"/>
              <a:cs typeface="+mn-ea"/>
              <a:sym typeface="Arial" panose="020B0604020202020204" pitchFamily="34" charset="0"/>
            </a:endParaRPr>
          </a:p>
        </p:txBody>
      </p:sp>
    </p:spTree>
    <p:extLst>
      <p:ext uri="{BB962C8B-B14F-4D97-AF65-F5344CB8AC3E}">
        <p14:creationId xmlns:p14="http://schemas.microsoft.com/office/powerpoint/2010/main" val="19588562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a:off x="4289107" y="1706544"/>
            <a:ext cx="4196749" cy="4197076"/>
          </a:xfrm>
          <a:custGeom>
            <a:avLst/>
            <a:gdLst>
              <a:gd name="connsiteX0" fmla="*/ 2727175 w 3979631"/>
              <a:gd name="connsiteY0" fmla="*/ 3336801 h 3979941"/>
              <a:gd name="connsiteX1" fmla="*/ 2956280 w 3979631"/>
              <a:gd name="connsiteY1" fmla="*/ 3733623 h 3979941"/>
              <a:gd name="connsiteX2" fmla="*/ 2846449 w 3979631"/>
              <a:gd name="connsiteY2" fmla="*/ 3791803 h 3979941"/>
              <a:gd name="connsiteX3" fmla="*/ 2181185 w 3979631"/>
              <a:gd name="connsiteY3" fmla="*/ 3975527 h 3979941"/>
              <a:gd name="connsiteX4" fmla="*/ 2087981 w 3979631"/>
              <a:gd name="connsiteY4" fmla="*/ 3979941 h 3979941"/>
              <a:gd name="connsiteX5" fmla="*/ 2087981 w 3979631"/>
              <a:gd name="connsiteY5" fmla="*/ 3521526 h 3979941"/>
              <a:gd name="connsiteX6" fmla="*/ 2146797 w 3979631"/>
              <a:gd name="connsiteY6" fmla="*/ 3518556 h 3979941"/>
              <a:gd name="connsiteX7" fmla="*/ 2655902 w 3979631"/>
              <a:gd name="connsiteY7" fmla="*/ 3374955 h 3979941"/>
              <a:gd name="connsiteX8" fmla="*/ 3302316 w 3979631"/>
              <a:gd name="connsiteY8" fmla="*/ 2787843 h 3979941"/>
              <a:gd name="connsiteX9" fmla="*/ 3699486 w 3979631"/>
              <a:gd name="connsiteY9" fmla="*/ 3017149 h 3979941"/>
              <a:gd name="connsiteX10" fmla="*/ 3613957 w 3979631"/>
              <a:gd name="connsiteY10" fmla="*/ 3148225 h 3979941"/>
              <a:gd name="connsiteX11" fmla="*/ 3138450 w 3979631"/>
              <a:gd name="connsiteY11" fmla="*/ 3620896 h 3979941"/>
              <a:gd name="connsiteX12" fmla="*/ 3016820 w 3979631"/>
              <a:gd name="connsiteY12" fmla="*/ 3699222 h 3979941"/>
              <a:gd name="connsiteX13" fmla="*/ 2787731 w 3979631"/>
              <a:gd name="connsiteY13" fmla="*/ 3302428 h 3979941"/>
              <a:gd name="connsiteX14" fmla="*/ 2879255 w 3979631"/>
              <a:gd name="connsiteY14" fmla="*/ 3242977 h 3979941"/>
              <a:gd name="connsiteX15" fmla="*/ 3242865 w 3979631"/>
              <a:gd name="connsiteY15" fmla="*/ 2879367 h 3979941"/>
              <a:gd name="connsiteX16" fmla="*/ 3521414 w 3979631"/>
              <a:gd name="connsiteY16" fmla="*/ 2088093 h 3979941"/>
              <a:gd name="connsiteX17" fmla="*/ 3979631 w 3979631"/>
              <a:gd name="connsiteY17" fmla="*/ 2088093 h 3979941"/>
              <a:gd name="connsiteX18" fmla="*/ 3974296 w 3979631"/>
              <a:gd name="connsiteY18" fmla="*/ 2193764 h 3979941"/>
              <a:gd name="connsiteX19" fmla="*/ 3786573 w 3979631"/>
              <a:gd name="connsiteY19" fmla="*/ 2857353 h 3979941"/>
              <a:gd name="connsiteX20" fmla="*/ 3733379 w 3979631"/>
              <a:gd name="connsiteY20" fmla="*/ 2956316 h 3979941"/>
              <a:gd name="connsiteX21" fmla="*/ 3336689 w 3979631"/>
              <a:gd name="connsiteY21" fmla="*/ 2727287 h 3979941"/>
              <a:gd name="connsiteX22" fmla="*/ 3374843 w 3979631"/>
              <a:gd name="connsiteY22" fmla="*/ 2656013 h 3979941"/>
              <a:gd name="connsiteX23" fmla="*/ 3518444 w 3979631"/>
              <a:gd name="connsiteY23" fmla="*/ 2146909 h 3979941"/>
              <a:gd name="connsiteX24" fmla="*/ 245506 w 3979631"/>
              <a:gd name="connsiteY24" fmla="*/ 1022993 h 3979941"/>
              <a:gd name="connsiteX25" fmla="*/ 641800 w 3979631"/>
              <a:gd name="connsiteY25" fmla="*/ 1251793 h 3979941"/>
              <a:gd name="connsiteX26" fmla="*/ 638450 w 3979631"/>
              <a:gd name="connsiteY26" fmla="*/ 1257308 h 3979941"/>
              <a:gd name="connsiteX27" fmla="*/ 460912 w 3979631"/>
              <a:gd name="connsiteY27" fmla="*/ 1832672 h 3979941"/>
              <a:gd name="connsiteX28" fmla="*/ 457942 w 3979631"/>
              <a:gd name="connsiteY28" fmla="*/ 1891487 h 3979941"/>
              <a:gd name="connsiteX29" fmla="*/ 0 w 3979631"/>
              <a:gd name="connsiteY29" fmla="*/ 1891488 h 3979941"/>
              <a:gd name="connsiteX30" fmla="*/ 5334 w 3979631"/>
              <a:gd name="connsiteY30" fmla="*/ 1785854 h 3979941"/>
              <a:gd name="connsiteX31" fmla="*/ 235794 w 3979631"/>
              <a:gd name="connsiteY31" fmla="*/ 1038978 h 3979941"/>
              <a:gd name="connsiteX32" fmla="*/ 963337 w 3979631"/>
              <a:gd name="connsiteY32" fmla="*/ 281745 h 3979941"/>
              <a:gd name="connsiteX33" fmla="*/ 1192157 w 3979631"/>
              <a:gd name="connsiteY33" fmla="*/ 678073 h 3979941"/>
              <a:gd name="connsiteX34" fmla="*/ 1130495 w 3979631"/>
              <a:gd name="connsiteY34" fmla="*/ 715534 h 3979941"/>
              <a:gd name="connsiteX35" fmla="*/ 715423 w 3979631"/>
              <a:gd name="connsiteY35" fmla="*/ 1130607 h 3979941"/>
              <a:gd name="connsiteX36" fmla="*/ 677962 w 3979631"/>
              <a:gd name="connsiteY36" fmla="*/ 1192269 h 3979941"/>
              <a:gd name="connsiteX37" fmla="*/ 281668 w 3979631"/>
              <a:gd name="connsiteY37" fmla="*/ 963469 h 3979941"/>
              <a:gd name="connsiteX38" fmla="*/ 335712 w 3979631"/>
              <a:gd name="connsiteY38" fmla="*/ 874509 h 3979941"/>
              <a:gd name="connsiteX39" fmla="*/ 874515 w 3979631"/>
              <a:gd name="connsiteY39" fmla="*/ 335706 h 3979941"/>
              <a:gd name="connsiteX40" fmla="*/ 2193445 w 3979631"/>
              <a:gd name="connsiteY40" fmla="*/ 5312 h 3979941"/>
              <a:gd name="connsiteX41" fmla="*/ 2193770 w 3979631"/>
              <a:gd name="connsiteY41" fmla="*/ 5328 h 3979941"/>
              <a:gd name="connsiteX42" fmla="*/ 2205740 w 3979631"/>
              <a:gd name="connsiteY42" fmla="*/ 7155 h 3979941"/>
              <a:gd name="connsiteX43" fmla="*/ 1891375 w 3979631"/>
              <a:gd name="connsiteY43" fmla="*/ 0 h 3979941"/>
              <a:gd name="connsiteX44" fmla="*/ 1891375 w 3979631"/>
              <a:gd name="connsiteY44" fmla="*/ 458054 h 3979941"/>
              <a:gd name="connsiteX45" fmla="*/ 1832560 w 3979631"/>
              <a:gd name="connsiteY45" fmla="*/ 461024 h 3979941"/>
              <a:gd name="connsiteX46" fmla="*/ 1257196 w 3979631"/>
              <a:gd name="connsiteY46" fmla="*/ 638562 h 3979941"/>
              <a:gd name="connsiteX47" fmla="*/ 1251681 w 3979631"/>
              <a:gd name="connsiteY47" fmla="*/ 641912 h 3979941"/>
              <a:gd name="connsiteX48" fmla="*/ 1022861 w 3979631"/>
              <a:gd name="connsiteY48" fmla="*/ 245584 h 3979941"/>
              <a:gd name="connsiteX49" fmla="*/ 1038985 w 3979631"/>
              <a:gd name="connsiteY49" fmla="*/ 235788 h 3979941"/>
              <a:gd name="connsiteX50" fmla="*/ 1785861 w 3979631"/>
              <a:gd name="connsiteY50" fmla="*/ 5328 h 397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79631" h="3979941">
                <a:moveTo>
                  <a:pt x="2727175" y="3336801"/>
                </a:moveTo>
                <a:lnTo>
                  <a:pt x="2956280" y="3733623"/>
                </a:lnTo>
                <a:lnTo>
                  <a:pt x="2846449" y="3791803"/>
                </a:lnTo>
                <a:cubicBezTo>
                  <a:pt x="2641543" y="3889385"/>
                  <a:pt x="2417368" y="3953047"/>
                  <a:pt x="2181185" y="3975527"/>
                </a:cubicBezTo>
                <a:lnTo>
                  <a:pt x="2087981" y="3979941"/>
                </a:lnTo>
                <a:lnTo>
                  <a:pt x="2087981" y="3521526"/>
                </a:lnTo>
                <a:lnTo>
                  <a:pt x="2146797" y="3518556"/>
                </a:lnTo>
                <a:cubicBezTo>
                  <a:pt x="2327605" y="3500194"/>
                  <a:pt x="2499146" y="3450487"/>
                  <a:pt x="2655902" y="3374955"/>
                </a:cubicBezTo>
                <a:close/>
                <a:moveTo>
                  <a:pt x="3302316" y="2787843"/>
                </a:moveTo>
                <a:lnTo>
                  <a:pt x="3699486" y="3017149"/>
                </a:lnTo>
                <a:lnTo>
                  <a:pt x="3613957" y="3148225"/>
                </a:lnTo>
                <a:cubicBezTo>
                  <a:pt x="3483195" y="3331231"/>
                  <a:pt x="3322272" y="3491209"/>
                  <a:pt x="3138450" y="3620896"/>
                </a:cubicBezTo>
                <a:lnTo>
                  <a:pt x="3016820" y="3699222"/>
                </a:lnTo>
                <a:lnTo>
                  <a:pt x="2787731" y="3302428"/>
                </a:lnTo>
                <a:lnTo>
                  <a:pt x="2879255" y="3242977"/>
                </a:lnTo>
                <a:cubicBezTo>
                  <a:pt x="3019844" y="3142999"/>
                  <a:pt x="3142887" y="3019956"/>
                  <a:pt x="3242865" y="2879367"/>
                </a:cubicBezTo>
                <a:close/>
                <a:moveTo>
                  <a:pt x="3521414" y="2088093"/>
                </a:moveTo>
                <a:lnTo>
                  <a:pt x="3979631" y="2088093"/>
                </a:lnTo>
                <a:lnTo>
                  <a:pt x="3974296" y="2193764"/>
                </a:lnTo>
                <a:cubicBezTo>
                  <a:pt x="3950354" y="2429517"/>
                  <a:pt x="3885359" y="2653134"/>
                  <a:pt x="3786573" y="2857353"/>
                </a:cubicBezTo>
                <a:lnTo>
                  <a:pt x="3733379" y="2956316"/>
                </a:lnTo>
                <a:lnTo>
                  <a:pt x="3336689" y="2727287"/>
                </a:lnTo>
                <a:lnTo>
                  <a:pt x="3374843" y="2656013"/>
                </a:lnTo>
                <a:cubicBezTo>
                  <a:pt x="3450375" y="2499258"/>
                  <a:pt x="3500082" y="2327717"/>
                  <a:pt x="3518444" y="2146909"/>
                </a:cubicBezTo>
                <a:close/>
                <a:moveTo>
                  <a:pt x="245506" y="1022993"/>
                </a:moveTo>
                <a:lnTo>
                  <a:pt x="641800" y="1251793"/>
                </a:lnTo>
                <a:lnTo>
                  <a:pt x="638450" y="1257308"/>
                </a:lnTo>
                <a:cubicBezTo>
                  <a:pt x="543823" y="1431500"/>
                  <a:pt x="481897" y="1626034"/>
                  <a:pt x="460912" y="1832672"/>
                </a:cubicBezTo>
                <a:lnTo>
                  <a:pt x="457942" y="1891487"/>
                </a:lnTo>
                <a:lnTo>
                  <a:pt x="0" y="1891488"/>
                </a:lnTo>
                <a:lnTo>
                  <a:pt x="5334" y="1785854"/>
                </a:lnTo>
                <a:cubicBezTo>
                  <a:pt x="32575" y="1517620"/>
                  <a:pt x="112960" y="1265096"/>
                  <a:pt x="235794" y="1038978"/>
                </a:cubicBezTo>
                <a:close/>
                <a:moveTo>
                  <a:pt x="963337" y="281745"/>
                </a:moveTo>
                <a:lnTo>
                  <a:pt x="1192157" y="678073"/>
                </a:lnTo>
                <a:lnTo>
                  <a:pt x="1130495" y="715534"/>
                </a:lnTo>
                <a:cubicBezTo>
                  <a:pt x="966989" y="825997"/>
                  <a:pt x="825885" y="967101"/>
                  <a:pt x="715423" y="1130607"/>
                </a:cubicBezTo>
                <a:lnTo>
                  <a:pt x="677962" y="1192269"/>
                </a:lnTo>
                <a:lnTo>
                  <a:pt x="281668" y="963469"/>
                </a:lnTo>
                <a:lnTo>
                  <a:pt x="335712" y="874509"/>
                </a:lnTo>
                <a:cubicBezTo>
                  <a:pt x="479103" y="662263"/>
                  <a:pt x="662269" y="479097"/>
                  <a:pt x="874515" y="335706"/>
                </a:cubicBezTo>
                <a:close/>
                <a:moveTo>
                  <a:pt x="2193445" y="5312"/>
                </a:moveTo>
                <a:lnTo>
                  <a:pt x="2193770" y="5328"/>
                </a:lnTo>
                <a:lnTo>
                  <a:pt x="2205740" y="7155"/>
                </a:lnTo>
                <a:close/>
                <a:moveTo>
                  <a:pt x="1891375" y="0"/>
                </a:moveTo>
                <a:lnTo>
                  <a:pt x="1891375" y="458054"/>
                </a:lnTo>
                <a:lnTo>
                  <a:pt x="1832560" y="461024"/>
                </a:lnTo>
                <a:cubicBezTo>
                  <a:pt x="1625922" y="482009"/>
                  <a:pt x="1431388" y="543935"/>
                  <a:pt x="1257196" y="638562"/>
                </a:cubicBezTo>
                <a:lnTo>
                  <a:pt x="1251681" y="641912"/>
                </a:lnTo>
                <a:lnTo>
                  <a:pt x="1022861" y="245584"/>
                </a:lnTo>
                <a:lnTo>
                  <a:pt x="1038985" y="235788"/>
                </a:lnTo>
                <a:cubicBezTo>
                  <a:pt x="1265102" y="112954"/>
                  <a:pt x="1517626" y="32569"/>
                  <a:pt x="1785861" y="53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2163"/>
            <a:endParaRPr lang="zh-CN" altLang="en-US">
              <a:solidFill>
                <a:prstClr val="white"/>
              </a:solidFill>
            </a:endParaRPr>
          </a:p>
        </p:txBody>
      </p:sp>
      <p:sp>
        <p:nvSpPr>
          <p:cNvPr id="33" name="任意多边形 32"/>
          <p:cNvSpPr/>
          <p:nvPr/>
        </p:nvSpPr>
        <p:spPr>
          <a:xfrm>
            <a:off x="4922009" y="2248174"/>
            <a:ext cx="3016321" cy="3016321"/>
          </a:xfrm>
          <a:custGeom>
            <a:avLst/>
            <a:gdLst>
              <a:gd name="connsiteX0" fmla="*/ 1939677 w 2860272"/>
              <a:gd name="connsiteY0" fmla="*/ 2382316 h 2860272"/>
              <a:gd name="connsiteX1" fmla="*/ 2117373 w 2860272"/>
              <a:gd name="connsiteY1" fmla="*/ 2690094 h 2860272"/>
              <a:gd name="connsiteX2" fmla="*/ 2114190 w 2860272"/>
              <a:gd name="connsiteY2" fmla="*/ 2692027 h 2860272"/>
              <a:gd name="connsiteX3" fmla="*/ 1576867 w 2860272"/>
              <a:gd name="connsiteY3" fmla="*/ 2857827 h 2860272"/>
              <a:gd name="connsiteX4" fmla="*/ 1528439 w 2860272"/>
              <a:gd name="connsiteY4" fmla="*/ 2860272 h 2860272"/>
              <a:gd name="connsiteX5" fmla="*/ 1528439 w 2860272"/>
              <a:gd name="connsiteY5" fmla="*/ 2505172 h 2860272"/>
              <a:gd name="connsiteX6" fmla="*/ 1540560 w 2860272"/>
              <a:gd name="connsiteY6" fmla="*/ 2504560 h 2860272"/>
              <a:gd name="connsiteX7" fmla="*/ 1850521 w 2860272"/>
              <a:gd name="connsiteY7" fmla="*/ 2425265 h 2860272"/>
              <a:gd name="connsiteX8" fmla="*/ 920596 w 2860272"/>
              <a:gd name="connsiteY8" fmla="*/ 2382316 h 2860272"/>
              <a:gd name="connsiteX9" fmla="*/ 1009751 w 2860272"/>
              <a:gd name="connsiteY9" fmla="*/ 2425265 h 2860272"/>
              <a:gd name="connsiteX10" fmla="*/ 1319712 w 2860272"/>
              <a:gd name="connsiteY10" fmla="*/ 2504560 h 2860272"/>
              <a:gd name="connsiteX11" fmla="*/ 1331833 w 2860272"/>
              <a:gd name="connsiteY11" fmla="*/ 2505172 h 2860272"/>
              <a:gd name="connsiteX12" fmla="*/ 1331833 w 2860272"/>
              <a:gd name="connsiteY12" fmla="*/ 2860272 h 2860272"/>
              <a:gd name="connsiteX13" fmla="*/ 1283406 w 2860272"/>
              <a:gd name="connsiteY13" fmla="*/ 2857827 h 2860272"/>
              <a:gd name="connsiteX14" fmla="*/ 746082 w 2860272"/>
              <a:gd name="connsiteY14" fmla="*/ 2692027 h 2860272"/>
              <a:gd name="connsiteX15" fmla="*/ 742900 w 2860272"/>
              <a:gd name="connsiteY15" fmla="*/ 2690094 h 2860272"/>
              <a:gd name="connsiteX16" fmla="*/ 513629 w 2860272"/>
              <a:gd name="connsiteY16" fmla="*/ 1999483 h 2860272"/>
              <a:gd name="connsiteX17" fmla="*/ 534583 w 2860272"/>
              <a:gd name="connsiteY17" fmla="*/ 2033975 h 2860272"/>
              <a:gd name="connsiteX18" fmla="*/ 826298 w 2860272"/>
              <a:gd name="connsiteY18" fmla="*/ 2325689 h 2860272"/>
              <a:gd name="connsiteX19" fmla="*/ 860790 w 2860272"/>
              <a:gd name="connsiteY19" fmla="*/ 2346644 h 2860272"/>
              <a:gd name="connsiteX20" fmla="*/ 683376 w 2860272"/>
              <a:gd name="connsiteY20" fmla="*/ 2653933 h 2860272"/>
              <a:gd name="connsiteX21" fmla="*/ 627758 w 2860272"/>
              <a:gd name="connsiteY21" fmla="*/ 2620144 h 2860272"/>
              <a:gd name="connsiteX22" fmla="*/ 240129 w 2860272"/>
              <a:gd name="connsiteY22" fmla="*/ 2232514 h 2860272"/>
              <a:gd name="connsiteX23" fmla="*/ 206340 w 2860272"/>
              <a:gd name="connsiteY23" fmla="*/ 2176896 h 2860272"/>
              <a:gd name="connsiteX24" fmla="*/ 2346643 w 2860272"/>
              <a:gd name="connsiteY24" fmla="*/ 1999483 h 2860272"/>
              <a:gd name="connsiteX25" fmla="*/ 2653932 w 2860272"/>
              <a:gd name="connsiteY25" fmla="*/ 2176896 h 2860272"/>
              <a:gd name="connsiteX26" fmla="*/ 2620144 w 2860272"/>
              <a:gd name="connsiteY26" fmla="*/ 2232514 h 2860272"/>
              <a:gd name="connsiteX27" fmla="*/ 2232514 w 2860272"/>
              <a:gd name="connsiteY27" fmla="*/ 2620144 h 2860272"/>
              <a:gd name="connsiteX28" fmla="*/ 2176896 w 2860272"/>
              <a:gd name="connsiteY28" fmla="*/ 2653933 h 2860272"/>
              <a:gd name="connsiteX29" fmla="*/ 1999483 w 2860272"/>
              <a:gd name="connsiteY29" fmla="*/ 2346644 h 2860272"/>
              <a:gd name="connsiteX30" fmla="*/ 2033975 w 2860272"/>
              <a:gd name="connsiteY30" fmla="*/ 2325689 h 2860272"/>
              <a:gd name="connsiteX31" fmla="*/ 2325689 w 2860272"/>
              <a:gd name="connsiteY31" fmla="*/ 2033975 h 2860272"/>
              <a:gd name="connsiteX32" fmla="*/ 2505172 w 2860272"/>
              <a:gd name="connsiteY32" fmla="*/ 1528439 h 2860272"/>
              <a:gd name="connsiteX33" fmla="*/ 2860272 w 2860272"/>
              <a:gd name="connsiteY33" fmla="*/ 1528439 h 2860272"/>
              <a:gd name="connsiteX34" fmla="*/ 2857827 w 2860272"/>
              <a:gd name="connsiteY34" fmla="*/ 1576867 h 2860272"/>
              <a:gd name="connsiteX35" fmla="*/ 2692027 w 2860272"/>
              <a:gd name="connsiteY35" fmla="*/ 2114190 h 2860272"/>
              <a:gd name="connsiteX36" fmla="*/ 2690094 w 2860272"/>
              <a:gd name="connsiteY36" fmla="*/ 2117373 h 2860272"/>
              <a:gd name="connsiteX37" fmla="*/ 2382316 w 2860272"/>
              <a:gd name="connsiteY37" fmla="*/ 1939677 h 2860272"/>
              <a:gd name="connsiteX38" fmla="*/ 2425265 w 2860272"/>
              <a:gd name="connsiteY38" fmla="*/ 1850521 h 2860272"/>
              <a:gd name="connsiteX39" fmla="*/ 2504560 w 2860272"/>
              <a:gd name="connsiteY39" fmla="*/ 1540560 h 2860272"/>
              <a:gd name="connsiteX40" fmla="*/ 355100 w 2860272"/>
              <a:gd name="connsiteY40" fmla="*/ 1528439 h 2860272"/>
              <a:gd name="connsiteX41" fmla="*/ 355712 w 2860272"/>
              <a:gd name="connsiteY41" fmla="*/ 1540560 h 2860272"/>
              <a:gd name="connsiteX42" fmla="*/ 435008 w 2860272"/>
              <a:gd name="connsiteY42" fmla="*/ 1850521 h 2860272"/>
              <a:gd name="connsiteX43" fmla="*/ 477956 w 2860272"/>
              <a:gd name="connsiteY43" fmla="*/ 1939677 h 2860272"/>
              <a:gd name="connsiteX44" fmla="*/ 170178 w 2860272"/>
              <a:gd name="connsiteY44" fmla="*/ 2117372 h 2860272"/>
              <a:gd name="connsiteX45" fmla="*/ 168245 w 2860272"/>
              <a:gd name="connsiteY45" fmla="*/ 2114190 h 2860272"/>
              <a:gd name="connsiteX46" fmla="*/ 2446 w 2860272"/>
              <a:gd name="connsiteY46" fmla="*/ 1576867 h 2860272"/>
              <a:gd name="connsiteX47" fmla="*/ 0 w 2860272"/>
              <a:gd name="connsiteY47" fmla="*/ 1528439 h 2860272"/>
              <a:gd name="connsiteX48" fmla="*/ 2690094 w 2860272"/>
              <a:gd name="connsiteY48" fmla="*/ 742900 h 2860272"/>
              <a:gd name="connsiteX49" fmla="*/ 2692027 w 2860272"/>
              <a:gd name="connsiteY49" fmla="*/ 746082 h 2860272"/>
              <a:gd name="connsiteX50" fmla="*/ 2857827 w 2860272"/>
              <a:gd name="connsiteY50" fmla="*/ 1283406 h 2860272"/>
              <a:gd name="connsiteX51" fmla="*/ 2860272 w 2860272"/>
              <a:gd name="connsiteY51" fmla="*/ 1331833 h 2860272"/>
              <a:gd name="connsiteX52" fmla="*/ 2505172 w 2860272"/>
              <a:gd name="connsiteY52" fmla="*/ 1331833 h 2860272"/>
              <a:gd name="connsiteX53" fmla="*/ 2504560 w 2860272"/>
              <a:gd name="connsiteY53" fmla="*/ 1319712 h 2860272"/>
              <a:gd name="connsiteX54" fmla="*/ 2425265 w 2860272"/>
              <a:gd name="connsiteY54" fmla="*/ 1009751 h 2860272"/>
              <a:gd name="connsiteX55" fmla="*/ 2382316 w 2860272"/>
              <a:gd name="connsiteY55" fmla="*/ 920596 h 2860272"/>
              <a:gd name="connsiteX56" fmla="*/ 170178 w 2860272"/>
              <a:gd name="connsiteY56" fmla="*/ 742900 h 2860272"/>
              <a:gd name="connsiteX57" fmla="*/ 477956 w 2860272"/>
              <a:gd name="connsiteY57" fmla="*/ 920596 h 2860272"/>
              <a:gd name="connsiteX58" fmla="*/ 435008 w 2860272"/>
              <a:gd name="connsiteY58" fmla="*/ 1009751 h 2860272"/>
              <a:gd name="connsiteX59" fmla="*/ 355712 w 2860272"/>
              <a:gd name="connsiteY59" fmla="*/ 1319712 h 2860272"/>
              <a:gd name="connsiteX60" fmla="*/ 355100 w 2860272"/>
              <a:gd name="connsiteY60" fmla="*/ 1331833 h 2860272"/>
              <a:gd name="connsiteX61" fmla="*/ 0 w 2860272"/>
              <a:gd name="connsiteY61" fmla="*/ 1331833 h 2860272"/>
              <a:gd name="connsiteX62" fmla="*/ 2446 w 2860272"/>
              <a:gd name="connsiteY62" fmla="*/ 1283406 h 2860272"/>
              <a:gd name="connsiteX63" fmla="*/ 168245 w 2860272"/>
              <a:gd name="connsiteY63" fmla="*/ 746082 h 2860272"/>
              <a:gd name="connsiteX64" fmla="*/ 683376 w 2860272"/>
              <a:gd name="connsiteY64" fmla="*/ 206340 h 2860272"/>
              <a:gd name="connsiteX65" fmla="*/ 860790 w 2860272"/>
              <a:gd name="connsiteY65" fmla="*/ 513629 h 2860272"/>
              <a:gd name="connsiteX66" fmla="*/ 826298 w 2860272"/>
              <a:gd name="connsiteY66" fmla="*/ 534583 h 2860272"/>
              <a:gd name="connsiteX67" fmla="*/ 534583 w 2860272"/>
              <a:gd name="connsiteY67" fmla="*/ 826298 h 2860272"/>
              <a:gd name="connsiteX68" fmla="*/ 513629 w 2860272"/>
              <a:gd name="connsiteY68" fmla="*/ 860790 h 2860272"/>
              <a:gd name="connsiteX69" fmla="*/ 206340 w 2860272"/>
              <a:gd name="connsiteY69" fmla="*/ 683376 h 2860272"/>
              <a:gd name="connsiteX70" fmla="*/ 240129 w 2860272"/>
              <a:gd name="connsiteY70" fmla="*/ 627758 h 2860272"/>
              <a:gd name="connsiteX71" fmla="*/ 627758 w 2860272"/>
              <a:gd name="connsiteY71" fmla="*/ 240129 h 2860272"/>
              <a:gd name="connsiteX72" fmla="*/ 2176896 w 2860272"/>
              <a:gd name="connsiteY72" fmla="*/ 206340 h 2860272"/>
              <a:gd name="connsiteX73" fmla="*/ 2232514 w 2860272"/>
              <a:gd name="connsiteY73" fmla="*/ 240129 h 2860272"/>
              <a:gd name="connsiteX74" fmla="*/ 2620144 w 2860272"/>
              <a:gd name="connsiteY74" fmla="*/ 627758 h 2860272"/>
              <a:gd name="connsiteX75" fmla="*/ 2653932 w 2860272"/>
              <a:gd name="connsiteY75" fmla="*/ 683376 h 2860272"/>
              <a:gd name="connsiteX76" fmla="*/ 2346644 w 2860272"/>
              <a:gd name="connsiteY76" fmla="*/ 860789 h 2860272"/>
              <a:gd name="connsiteX77" fmla="*/ 2325689 w 2860272"/>
              <a:gd name="connsiteY77" fmla="*/ 826298 h 2860272"/>
              <a:gd name="connsiteX78" fmla="*/ 2033975 w 2860272"/>
              <a:gd name="connsiteY78" fmla="*/ 534583 h 2860272"/>
              <a:gd name="connsiteX79" fmla="*/ 1999483 w 2860272"/>
              <a:gd name="connsiteY79" fmla="*/ 513629 h 2860272"/>
              <a:gd name="connsiteX80" fmla="*/ 1528439 w 2860272"/>
              <a:gd name="connsiteY80" fmla="*/ 0 h 2860272"/>
              <a:gd name="connsiteX81" fmla="*/ 1576867 w 2860272"/>
              <a:gd name="connsiteY81" fmla="*/ 2445 h 2860272"/>
              <a:gd name="connsiteX82" fmla="*/ 2114190 w 2860272"/>
              <a:gd name="connsiteY82" fmla="*/ 168245 h 2860272"/>
              <a:gd name="connsiteX83" fmla="*/ 2117373 w 2860272"/>
              <a:gd name="connsiteY83" fmla="*/ 170178 h 2860272"/>
              <a:gd name="connsiteX84" fmla="*/ 1939677 w 2860272"/>
              <a:gd name="connsiteY84" fmla="*/ 477956 h 2860272"/>
              <a:gd name="connsiteX85" fmla="*/ 1850521 w 2860272"/>
              <a:gd name="connsiteY85" fmla="*/ 435008 h 2860272"/>
              <a:gd name="connsiteX86" fmla="*/ 1540560 w 2860272"/>
              <a:gd name="connsiteY86" fmla="*/ 355712 h 2860272"/>
              <a:gd name="connsiteX87" fmla="*/ 1528440 w 2860272"/>
              <a:gd name="connsiteY87" fmla="*/ 355100 h 2860272"/>
              <a:gd name="connsiteX88" fmla="*/ 1331833 w 2860272"/>
              <a:gd name="connsiteY88" fmla="*/ 0 h 2860272"/>
              <a:gd name="connsiteX89" fmla="*/ 1331833 w 2860272"/>
              <a:gd name="connsiteY89" fmla="*/ 355100 h 2860272"/>
              <a:gd name="connsiteX90" fmla="*/ 1319712 w 2860272"/>
              <a:gd name="connsiteY90" fmla="*/ 355712 h 2860272"/>
              <a:gd name="connsiteX91" fmla="*/ 1009751 w 2860272"/>
              <a:gd name="connsiteY91" fmla="*/ 435008 h 2860272"/>
              <a:gd name="connsiteX92" fmla="*/ 920596 w 2860272"/>
              <a:gd name="connsiteY92" fmla="*/ 477956 h 2860272"/>
              <a:gd name="connsiteX93" fmla="*/ 742900 w 2860272"/>
              <a:gd name="connsiteY93" fmla="*/ 170178 h 2860272"/>
              <a:gd name="connsiteX94" fmla="*/ 746082 w 2860272"/>
              <a:gd name="connsiteY94" fmla="*/ 168245 h 2860272"/>
              <a:gd name="connsiteX95" fmla="*/ 1283406 w 2860272"/>
              <a:gd name="connsiteY95" fmla="*/ 2445 h 2860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60272" h="2860272">
                <a:moveTo>
                  <a:pt x="1939677" y="2382316"/>
                </a:moveTo>
                <a:lnTo>
                  <a:pt x="2117373" y="2690094"/>
                </a:lnTo>
                <a:lnTo>
                  <a:pt x="2114190" y="2692027"/>
                </a:lnTo>
                <a:cubicBezTo>
                  <a:pt x="1951515" y="2780398"/>
                  <a:pt x="1769842" y="2838229"/>
                  <a:pt x="1576867" y="2857827"/>
                </a:cubicBezTo>
                <a:lnTo>
                  <a:pt x="1528439" y="2860272"/>
                </a:lnTo>
                <a:lnTo>
                  <a:pt x="1528439" y="2505172"/>
                </a:lnTo>
                <a:lnTo>
                  <a:pt x="1540560" y="2504560"/>
                </a:lnTo>
                <a:cubicBezTo>
                  <a:pt x="1649479" y="2493499"/>
                  <a:pt x="1753614" y="2466253"/>
                  <a:pt x="1850521" y="2425265"/>
                </a:cubicBezTo>
                <a:close/>
                <a:moveTo>
                  <a:pt x="920596" y="2382316"/>
                </a:moveTo>
                <a:lnTo>
                  <a:pt x="1009751" y="2425265"/>
                </a:lnTo>
                <a:cubicBezTo>
                  <a:pt x="1106658" y="2466253"/>
                  <a:pt x="1210793" y="2493499"/>
                  <a:pt x="1319712" y="2504560"/>
                </a:cubicBezTo>
                <a:lnTo>
                  <a:pt x="1331833" y="2505172"/>
                </a:lnTo>
                <a:lnTo>
                  <a:pt x="1331833" y="2860272"/>
                </a:lnTo>
                <a:lnTo>
                  <a:pt x="1283406" y="2857827"/>
                </a:lnTo>
                <a:cubicBezTo>
                  <a:pt x="1090430" y="2838229"/>
                  <a:pt x="908758" y="2780398"/>
                  <a:pt x="746082" y="2692027"/>
                </a:cubicBezTo>
                <a:lnTo>
                  <a:pt x="742900" y="2690094"/>
                </a:lnTo>
                <a:close/>
                <a:moveTo>
                  <a:pt x="513629" y="1999483"/>
                </a:moveTo>
                <a:lnTo>
                  <a:pt x="534583" y="2033975"/>
                </a:lnTo>
                <a:cubicBezTo>
                  <a:pt x="612217" y="2148887"/>
                  <a:pt x="711385" y="2248056"/>
                  <a:pt x="826298" y="2325689"/>
                </a:cubicBezTo>
                <a:lnTo>
                  <a:pt x="860790" y="2346644"/>
                </a:lnTo>
                <a:lnTo>
                  <a:pt x="683376" y="2653933"/>
                </a:lnTo>
                <a:lnTo>
                  <a:pt x="627758" y="2620144"/>
                </a:lnTo>
                <a:cubicBezTo>
                  <a:pt x="475063" y="2516985"/>
                  <a:pt x="343288" y="2385210"/>
                  <a:pt x="240129" y="2232514"/>
                </a:cubicBezTo>
                <a:lnTo>
                  <a:pt x="206340" y="2176896"/>
                </a:lnTo>
                <a:close/>
                <a:moveTo>
                  <a:pt x="2346643" y="1999483"/>
                </a:moveTo>
                <a:lnTo>
                  <a:pt x="2653932" y="2176896"/>
                </a:lnTo>
                <a:lnTo>
                  <a:pt x="2620144" y="2232514"/>
                </a:lnTo>
                <a:cubicBezTo>
                  <a:pt x="2516985" y="2385210"/>
                  <a:pt x="2385210" y="2516985"/>
                  <a:pt x="2232514" y="2620144"/>
                </a:cubicBezTo>
                <a:lnTo>
                  <a:pt x="2176896" y="2653933"/>
                </a:lnTo>
                <a:lnTo>
                  <a:pt x="1999483" y="2346644"/>
                </a:lnTo>
                <a:lnTo>
                  <a:pt x="2033975" y="2325689"/>
                </a:lnTo>
                <a:cubicBezTo>
                  <a:pt x="2148887" y="2248056"/>
                  <a:pt x="2248056" y="2148887"/>
                  <a:pt x="2325689" y="2033975"/>
                </a:cubicBezTo>
                <a:close/>
                <a:moveTo>
                  <a:pt x="2505172" y="1528439"/>
                </a:moveTo>
                <a:lnTo>
                  <a:pt x="2860272" y="1528439"/>
                </a:lnTo>
                <a:lnTo>
                  <a:pt x="2857827" y="1576867"/>
                </a:lnTo>
                <a:cubicBezTo>
                  <a:pt x="2838229" y="1769842"/>
                  <a:pt x="2780398" y="1951515"/>
                  <a:pt x="2692027" y="2114190"/>
                </a:cubicBezTo>
                <a:lnTo>
                  <a:pt x="2690094" y="2117373"/>
                </a:lnTo>
                <a:lnTo>
                  <a:pt x="2382316" y="1939677"/>
                </a:lnTo>
                <a:lnTo>
                  <a:pt x="2425265" y="1850521"/>
                </a:lnTo>
                <a:cubicBezTo>
                  <a:pt x="2466253" y="1753614"/>
                  <a:pt x="2493499" y="1649479"/>
                  <a:pt x="2504560" y="1540560"/>
                </a:cubicBezTo>
                <a:close/>
                <a:moveTo>
                  <a:pt x="355100" y="1528439"/>
                </a:moveTo>
                <a:lnTo>
                  <a:pt x="355712" y="1540560"/>
                </a:lnTo>
                <a:cubicBezTo>
                  <a:pt x="366774" y="1649479"/>
                  <a:pt x="394020" y="1753614"/>
                  <a:pt x="435008" y="1850521"/>
                </a:cubicBezTo>
                <a:lnTo>
                  <a:pt x="477956" y="1939677"/>
                </a:lnTo>
                <a:lnTo>
                  <a:pt x="170178" y="2117372"/>
                </a:lnTo>
                <a:lnTo>
                  <a:pt x="168245" y="2114190"/>
                </a:lnTo>
                <a:cubicBezTo>
                  <a:pt x="79875" y="1951515"/>
                  <a:pt x="22043" y="1769842"/>
                  <a:pt x="2446" y="1576867"/>
                </a:cubicBezTo>
                <a:lnTo>
                  <a:pt x="0" y="1528439"/>
                </a:lnTo>
                <a:close/>
                <a:moveTo>
                  <a:pt x="2690094" y="742900"/>
                </a:moveTo>
                <a:lnTo>
                  <a:pt x="2692027" y="746082"/>
                </a:lnTo>
                <a:cubicBezTo>
                  <a:pt x="2780398" y="908757"/>
                  <a:pt x="2838229" y="1090430"/>
                  <a:pt x="2857827" y="1283406"/>
                </a:cubicBezTo>
                <a:lnTo>
                  <a:pt x="2860272" y="1331833"/>
                </a:lnTo>
                <a:lnTo>
                  <a:pt x="2505172" y="1331833"/>
                </a:lnTo>
                <a:lnTo>
                  <a:pt x="2504560" y="1319712"/>
                </a:lnTo>
                <a:cubicBezTo>
                  <a:pt x="2493499" y="1210793"/>
                  <a:pt x="2466253" y="1106658"/>
                  <a:pt x="2425265" y="1009751"/>
                </a:cubicBezTo>
                <a:lnTo>
                  <a:pt x="2382316" y="920596"/>
                </a:lnTo>
                <a:close/>
                <a:moveTo>
                  <a:pt x="170178" y="742900"/>
                </a:moveTo>
                <a:lnTo>
                  <a:pt x="477956" y="920596"/>
                </a:lnTo>
                <a:lnTo>
                  <a:pt x="435008" y="1009751"/>
                </a:lnTo>
                <a:cubicBezTo>
                  <a:pt x="394020" y="1106658"/>
                  <a:pt x="366774" y="1210793"/>
                  <a:pt x="355712" y="1319712"/>
                </a:cubicBezTo>
                <a:lnTo>
                  <a:pt x="355100" y="1331833"/>
                </a:lnTo>
                <a:lnTo>
                  <a:pt x="0" y="1331833"/>
                </a:lnTo>
                <a:lnTo>
                  <a:pt x="2446" y="1283406"/>
                </a:lnTo>
                <a:cubicBezTo>
                  <a:pt x="22043" y="1090430"/>
                  <a:pt x="79875" y="908757"/>
                  <a:pt x="168245" y="746082"/>
                </a:cubicBezTo>
                <a:close/>
                <a:moveTo>
                  <a:pt x="683376" y="206340"/>
                </a:moveTo>
                <a:lnTo>
                  <a:pt x="860790" y="513629"/>
                </a:lnTo>
                <a:lnTo>
                  <a:pt x="826298" y="534583"/>
                </a:lnTo>
                <a:cubicBezTo>
                  <a:pt x="711385" y="612217"/>
                  <a:pt x="612217" y="711385"/>
                  <a:pt x="534583" y="826298"/>
                </a:cubicBezTo>
                <a:lnTo>
                  <a:pt x="513629" y="860790"/>
                </a:lnTo>
                <a:lnTo>
                  <a:pt x="206340" y="683376"/>
                </a:lnTo>
                <a:lnTo>
                  <a:pt x="240129" y="627758"/>
                </a:lnTo>
                <a:cubicBezTo>
                  <a:pt x="343288" y="475062"/>
                  <a:pt x="475063" y="343288"/>
                  <a:pt x="627758" y="240129"/>
                </a:cubicBezTo>
                <a:close/>
                <a:moveTo>
                  <a:pt x="2176896" y="206340"/>
                </a:moveTo>
                <a:lnTo>
                  <a:pt x="2232514" y="240129"/>
                </a:lnTo>
                <a:cubicBezTo>
                  <a:pt x="2385210" y="343288"/>
                  <a:pt x="2516985" y="475062"/>
                  <a:pt x="2620144" y="627758"/>
                </a:cubicBezTo>
                <a:lnTo>
                  <a:pt x="2653932" y="683376"/>
                </a:lnTo>
                <a:lnTo>
                  <a:pt x="2346644" y="860789"/>
                </a:lnTo>
                <a:lnTo>
                  <a:pt x="2325689" y="826298"/>
                </a:lnTo>
                <a:cubicBezTo>
                  <a:pt x="2248056" y="711385"/>
                  <a:pt x="2148887" y="612217"/>
                  <a:pt x="2033975" y="534583"/>
                </a:cubicBezTo>
                <a:lnTo>
                  <a:pt x="1999483" y="513629"/>
                </a:lnTo>
                <a:close/>
                <a:moveTo>
                  <a:pt x="1528439" y="0"/>
                </a:moveTo>
                <a:lnTo>
                  <a:pt x="1576867" y="2445"/>
                </a:lnTo>
                <a:cubicBezTo>
                  <a:pt x="1769842" y="22043"/>
                  <a:pt x="1951515" y="79874"/>
                  <a:pt x="2114190" y="168245"/>
                </a:cubicBezTo>
                <a:lnTo>
                  <a:pt x="2117373" y="170178"/>
                </a:lnTo>
                <a:lnTo>
                  <a:pt x="1939677" y="477956"/>
                </a:lnTo>
                <a:lnTo>
                  <a:pt x="1850521" y="435008"/>
                </a:lnTo>
                <a:cubicBezTo>
                  <a:pt x="1753614" y="394020"/>
                  <a:pt x="1649479" y="366773"/>
                  <a:pt x="1540560" y="355712"/>
                </a:cubicBezTo>
                <a:lnTo>
                  <a:pt x="1528440" y="355100"/>
                </a:lnTo>
                <a:close/>
                <a:moveTo>
                  <a:pt x="1331833" y="0"/>
                </a:moveTo>
                <a:lnTo>
                  <a:pt x="1331833" y="355100"/>
                </a:lnTo>
                <a:lnTo>
                  <a:pt x="1319712" y="355712"/>
                </a:lnTo>
                <a:cubicBezTo>
                  <a:pt x="1210793" y="366773"/>
                  <a:pt x="1106658" y="394020"/>
                  <a:pt x="1009751" y="435008"/>
                </a:cubicBezTo>
                <a:lnTo>
                  <a:pt x="920596" y="477956"/>
                </a:lnTo>
                <a:lnTo>
                  <a:pt x="742900" y="170178"/>
                </a:lnTo>
                <a:lnTo>
                  <a:pt x="746082" y="168245"/>
                </a:lnTo>
                <a:cubicBezTo>
                  <a:pt x="908758" y="79874"/>
                  <a:pt x="1090430" y="22043"/>
                  <a:pt x="1283406" y="24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2163"/>
            <a:endParaRPr lang="zh-CN" altLang="en-US">
              <a:solidFill>
                <a:prstClr val="white"/>
              </a:solidFill>
            </a:endParaRPr>
          </a:p>
        </p:txBody>
      </p:sp>
      <p:sp>
        <p:nvSpPr>
          <p:cNvPr id="34" name="任意多边形 33"/>
          <p:cNvSpPr/>
          <p:nvPr/>
        </p:nvSpPr>
        <p:spPr>
          <a:xfrm>
            <a:off x="5431039" y="2757204"/>
            <a:ext cx="1998265" cy="1998265"/>
          </a:xfrm>
          <a:custGeom>
            <a:avLst/>
            <a:gdLst>
              <a:gd name="connsiteX0" fmla="*/ 1045745 w 1894885"/>
              <a:gd name="connsiteY0" fmla="*/ 1187338 h 1894885"/>
              <a:gd name="connsiteX1" fmla="*/ 1393115 w 1894885"/>
              <a:gd name="connsiteY1" fmla="*/ 1789001 h 1894885"/>
              <a:gd name="connsiteX2" fmla="*/ 1318198 w 1894885"/>
              <a:gd name="connsiteY2" fmla="*/ 1825090 h 1894885"/>
              <a:gd name="connsiteX3" fmla="*/ 1139404 w 1894885"/>
              <a:gd name="connsiteY3" fmla="*/ 1880591 h 1894885"/>
              <a:gd name="connsiteX4" fmla="*/ 1045745 w 1894885"/>
              <a:gd name="connsiteY4" fmla="*/ 1894885 h 1894885"/>
              <a:gd name="connsiteX5" fmla="*/ 849139 w 1894885"/>
              <a:gd name="connsiteY5" fmla="*/ 1187338 h 1894885"/>
              <a:gd name="connsiteX6" fmla="*/ 849139 w 1894885"/>
              <a:gd name="connsiteY6" fmla="*/ 1894885 h 1894885"/>
              <a:gd name="connsiteX7" fmla="*/ 755480 w 1894885"/>
              <a:gd name="connsiteY7" fmla="*/ 1880591 h 1894885"/>
              <a:gd name="connsiteX8" fmla="*/ 576686 w 1894885"/>
              <a:gd name="connsiteY8" fmla="*/ 1825090 h 1894885"/>
              <a:gd name="connsiteX9" fmla="*/ 501769 w 1894885"/>
              <a:gd name="connsiteY9" fmla="*/ 1789000 h 1894885"/>
              <a:gd name="connsiteX10" fmla="*/ 1048078 w 1894885"/>
              <a:gd name="connsiteY10" fmla="*/ 1045746 h 1894885"/>
              <a:gd name="connsiteX11" fmla="*/ 1753616 w 1894885"/>
              <a:gd name="connsiteY11" fmla="*/ 1453088 h 1894885"/>
              <a:gd name="connsiteX12" fmla="*/ 1737270 w 1894885"/>
              <a:gd name="connsiteY12" fmla="*/ 1479994 h 1894885"/>
              <a:gd name="connsiteX13" fmla="*/ 1479994 w 1894885"/>
              <a:gd name="connsiteY13" fmla="*/ 1737270 h 1894885"/>
              <a:gd name="connsiteX14" fmla="*/ 1453088 w 1894885"/>
              <a:gd name="connsiteY14" fmla="*/ 1753616 h 1894885"/>
              <a:gd name="connsiteX15" fmla="*/ 1045745 w 1894885"/>
              <a:gd name="connsiteY15" fmla="*/ 1048078 h 1894885"/>
              <a:gd name="connsiteX16" fmla="*/ 1045745 w 1894885"/>
              <a:gd name="connsiteY16" fmla="*/ 1045746 h 1894885"/>
              <a:gd name="connsiteX17" fmla="*/ 846808 w 1894885"/>
              <a:gd name="connsiteY17" fmla="*/ 1045746 h 1894885"/>
              <a:gd name="connsiteX18" fmla="*/ 849139 w 1894885"/>
              <a:gd name="connsiteY18" fmla="*/ 1045746 h 1894885"/>
              <a:gd name="connsiteX19" fmla="*/ 849139 w 1894885"/>
              <a:gd name="connsiteY19" fmla="*/ 1048078 h 1894885"/>
              <a:gd name="connsiteX20" fmla="*/ 441797 w 1894885"/>
              <a:gd name="connsiteY20" fmla="*/ 1753616 h 1894885"/>
              <a:gd name="connsiteX21" fmla="*/ 414891 w 1894885"/>
              <a:gd name="connsiteY21" fmla="*/ 1737270 h 1894885"/>
              <a:gd name="connsiteX22" fmla="*/ 157614 w 1894885"/>
              <a:gd name="connsiteY22" fmla="*/ 1479994 h 1894885"/>
              <a:gd name="connsiteX23" fmla="*/ 141269 w 1894885"/>
              <a:gd name="connsiteY23" fmla="*/ 1453088 h 1894885"/>
              <a:gd name="connsiteX24" fmla="*/ 1187338 w 1894885"/>
              <a:gd name="connsiteY24" fmla="*/ 1045745 h 1894885"/>
              <a:gd name="connsiteX25" fmla="*/ 1894885 w 1894885"/>
              <a:gd name="connsiteY25" fmla="*/ 1045745 h 1894885"/>
              <a:gd name="connsiteX26" fmla="*/ 1880591 w 1894885"/>
              <a:gd name="connsiteY26" fmla="*/ 1139404 h 1894885"/>
              <a:gd name="connsiteX27" fmla="*/ 1825090 w 1894885"/>
              <a:gd name="connsiteY27" fmla="*/ 1318198 h 1894885"/>
              <a:gd name="connsiteX28" fmla="*/ 1789000 w 1894885"/>
              <a:gd name="connsiteY28" fmla="*/ 1393116 h 1894885"/>
              <a:gd name="connsiteX29" fmla="*/ 707547 w 1894885"/>
              <a:gd name="connsiteY29" fmla="*/ 1045745 h 1894885"/>
              <a:gd name="connsiteX30" fmla="*/ 105884 w 1894885"/>
              <a:gd name="connsiteY30" fmla="*/ 1393115 h 1894885"/>
              <a:gd name="connsiteX31" fmla="*/ 69795 w 1894885"/>
              <a:gd name="connsiteY31" fmla="*/ 1318198 h 1894885"/>
              <a:gd name="connsiteX32" fmla="*/ 14294 w 1894885"/>
              <a:gd name="connsiteY32" fmla="*/ 1139404 h 1894885"/>
              <a:gd name="connsiteX33" fmla="*/ 0 w 1894885"/>
              <a:gd name="connsiteY33" fmla="*/ 1045745 h 1894885"/>
              <a:gd name="connsiteX34" fmla="*/ 1789001 w 1894885"/>
              <a:gd name="connsiteY34" fmla="*/ 501769 h 1894885"/>
              <a:gd name="connsiteX35" fmla="*/ 1825090 w 1894885"/>
              <a:gd name="connsiteY35" fmla="*/ 576686 h 1894885"/>
              <a:gd name="connsiteX36" fmla="*/ 1880591 w 1894885"/>
              <a:gd name="connsiteY36" fmla="*/ 755480 h 1894885"/>
              <a:gd name="connsiteX37" fmla="*/ 1894885 w 1894885"/>
              <a:gd name="connsiteY37" fmla="*/ 849139 h 1894885"/>
              <a:gd name="connsiteX38" fmla="*/ 1187338 w 1894885"/>
              <a:gd name="connsiteY38" fmla="*/ 849139 h 1894885"/>
              <a:gd name="connsiteX39" fmla="*/ 105884 w 1894885"/>
              <a:gd name="connsiteY39" fmla="*/ 501769 h 1894885"/>
              <a:gd name="connsiteX40" fmla="*/ 707547 w 1894885"/>
              <a:gd name="connsiteY40" fmla="*/ 849139 h 1894885"/>
              <a:gd name="connsiteX41" fmla="*/ 0 w 1894885"/>
              <a:gd name="connsiteY41" fmla="*/ 849139 h 1894885"/>
              <a:gd name="connsiteX42" fmla="*/ 14294 w 1894885"/>
              <a:gd name="connsiteY42" fmla="*/ 755480 h 1894885"/>
              <a:gd name="connsiteX43" fmla="*/ 69795 w 1894885"/>
              <a:gd name="connsiteY43" fmla="*/ 576686 h 1894885"/>
              <a:gd name="connsiteX44" fmla="*/ 441797 w 1894885"/>
              <a:gd name="connsiteY44" fmla="*/ 141268 h 1894885"/>
              <a:gd name="connsiteX45" fmla="*/ 849139 w 1894885"/>
              <a:gd name="connsiteY45" fmla="*/ 846806 h 1894885"/>
              <a:gd name="connsiteX46" fmla="*/ 849139 w 1894885"/>
              <a:gd name="connsiteY46" fmla="*/ 849140 h 1894885"/>
              <a:gd name="connsiteX47" fmla="*/ 846806 w 1894885"/>
              <a:gd name="connsiteY47" fmla="*/ 849139 h 1894885"/>
              <a:gd name="connsiteX48" fmla="*/ 141268 w 1894885"/>
              <a:gd name="connsiteY48" fmla="*/ 441797 h 1894885"/>
              <a:gd name="connsiteX49" fmla="*/ 157614 w 1894885"/>
              <a:gd name="connsiteY49" fmla="*/ 414890 h 1894885"/>
              <a:gd name="connsiteX50" fmla="*/ 414891 w 1894885"/>
              <a:gd name="connsiteY50" fmla="*/ 157614 h 1894885"/>
              <a:gd name="connsiteX51" fmla="*/ 1453088 w 1894885"/>
              <a:gd name="connsiteY51" fmla="*/ 141268 h 1894885"/>
              <a:gd name="connsiteX52" fmla="*/ 1479994 w 1894885"/>
              <a:gd name="connsiteY52" fmla="*/ 157614 h 1894885"/>
              <a:gd name="connsiteX53" fmla="*/ 1737270 w 1894885"/>
              <a:gd name="connsiteY53" fmla="*/ 414890 h 1894885"/>
              <a:gd name="connsiteX54" fmla="*/ 1753616 w 1894885"/>
              <a:gd name="connsiteY54" fmla="*/ 441797 h 1894885"/>
              <a:gd name="connsiteX55" fmla="*/ 1048077 w 1894885"/>
              <a:gd name="connsiteY55" fmla="*/ 849139 h 1894885"/>
              <a:gd name="connsiteX56" fmla="*/ 1045745 w 1894885"/>
              <a:gd name="connsiteY56" fmla="*/ 849140 h 1894885"/>
              <a:gd name="connsiteX57" fmla="*/ 1045745 w 1894885"/>
              <a:gd name="connsiteY57" fmla="*/ 846806 h 1894885"/>
              <a:gd name="connsiteX58" fmla="*/ 1045746 w 1894885"/>
              <a:gd name="connsiteY58" fmla="*/ 0 h 1894885"/>
              <a:gd name="connsiteX59" fmla="*/ 1139404 w 1894885"/>
              <a:gd name="connsiteY59" fmla="*/ 14294 h 1894885"/>
              <a:gd name="connsiteX60" fmla="*/ 1318198 w 1894885"/>
              <a:gd name="connsiteY60" fmla="*/ 69794 h 1894885"/>
              <a:gd name="connsiteX61" fmla="*/ 1393116 w 1894885"/>
              <a:gd name="connsiteY61" fmla="*/ 105884 h 1894885"/>
              <a:gd name="connsiteX62" fmla="*/ 1045746 w 1894885"/>
              <a:gd name="connsiteY62" fmla="*/ 707547 h 1894885"/>
              <a:gd name="connsiteX63" fmla="*/ 849139 w 1894885"/>
              <a:gd name="connsiteY63" fmla="*/ 0 h 1894885"/>
              <a:gd name="connsiteX64" fmla="*/ 849139 w 1894885"/>
              <a:gd name="connsiteY64" fmla="*/ 707547 h 1894885"/>
              <a:gd name="connsiteX65" fmla="*/ 501769 w 1894885"/>
              <a:gd name="connsiteY65" fmla="*/ 105884 h 1894885"/>
              <a:gd name="connsiteX66" fmla="*/ 576686 w 1894885"/>
              <a:gd name="connsiteY66" fmla="*/ 69794 h 1894885"/>
              <a:gd name="connsiteX67" fmla="*/ 755480 w 1894885"/>
              <a:gd name="connsiteY67" fmla="*/ 14294 h 189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894885" h="1894885">
                <a:moveTo>
                  <a:pt x="1045745" y="1187338"/>
                </a:moveTo>
                <a:lnTo>
                  <a:pt x="1393115" y="1789001"/>
                </a:lnTo>
                <a:lnTo>
                  <a:pt x="1318198" y="1825090"/>
                </a:lnTo>
                <a:cubicBezTo>
                  <a:pt x="1261220" y="1849190"/>
                  <a:pt x="1201410" y="1867903"/>
                  <a:pt x="1139404" y="1880591"/>
                </a:cubicBezTo>
                <a:lnTo>
                  <a:pt x="1045745" y="1894885"/>
                </a:lnTo>
                <a:close/>
                <a:moveTo>
                  <a:pt x="849139" y="1187338"/>
                </a:moveTo>
                <a:lnTo>
                  <a:pt x="849139" y="1894885"/>
                </a:lnTo>
                <a:lnTo>
                  <a:pt x="755480" y="1880591"/>
                </a:lnTo>
                <a:cubicBezTo>
                  <a:pt x="693475" y="1867903"/>
                  <a:pt x="633664" y="1849190"/>
                  <a:pt x="576686" y="1825090"/>
                </a:cubicBezTo>
                <a:lnTo>
                  <a:pt x="501769" y="1789000"/>
                </a:lnTo>
                <a:close/>
                <a:moveTo>
                  <a:pt x="1048078" y="1045746"/>
                </a:moveTo>
                <a:lnTo>
                  <a:pt x="1753616" y="1453088"/>
                </a:lnTo>
                <a:lnTo>
                  <a:pt x="1737270" y="1479994"/>
                </a:lnTo>
                <a:cubicBezTo>
                  <a:pt x="1668802" y="1581341"/>
                  <a:pt x="1581341" y="1668802"/>
                  <a:pt x="1479994" y="1737270"/>
                </a:cubicBezTo>
                <a:lnTo>
                  <a:pt x="1453088" y="1753616"/>
                </a:lnTo>
                <a:lnTo>
                  <a:pt x="1045745" y="1048078"/>
                </a:lnTo>
                <a:lnTo>
                  <a:pt x="1045745" y="1045746"/>
                </a:lnTo>
                <a:close/>
                <a:moveTo>
                  <a:pt x="846808" y="1045746"/>
                </a:moveTo>
                <a:lnTo>
                  <a:pt x="849139" y="1045746"/>
                </a:lnTo>
                <a:lnTo>
                  <a:pt x="849139" y="1048078"/>
                </a:lnTo>
                <a:lnTo>
                  <a:pt x="441797" y="1753616"/>
                </a:lnTo>
                <a:lnTo>
                  <a:pt x="414891" y="1737270"/>
                </a:lnTo>
                <a:cubicBezTo>
                  <a:pt x="313544" y="1668802"/>
                  <a:pt x="226083" y="1581341"/>
                  <a:pt x="157614" y="1479994"/>
                </a:cubicBezTo>
                <a:lnTo>
                  <a:pt x="141269" y="1453088"/>
                </a:lnTo>
                <a:close/>
                <a:moveTo>
                  <a:pt x="1187338" y="1045745"/>
                </a:moveTo>
                <a:lnTo>
                  <a:pt x="1894885" y="1045745"/>
                </a:lnTo>
                <a:lnTo>
                  <a:pt x="1880591" y="1139404"/>
                </a:lnTo>
                <a:cubicBezTo>
                  <a:pt x="1867903" y="1201409"/>
                  <a:pt x="1849190" y="1261220"/>
                  <a:pt x="1825090" y="1318198"/>
                </a:cubicBezTo>
                <a:lnTo>
                  <a:pt x="1789000" y="1393116"/>
                </a:lnTo>
                <a:close/>
                <a:moveTo>
                  <a:pt x="707547" y="1045745"/>
                </a:moveTo>
                <a:lnTo>
                  <a:pt x="105884" y="1393115"/>
                </a:lnTo>
                <a:lnTo>
                  <a:pt x="69795" y="1318198"/>
                </a:lnTo>
                <a:cubicBezTo>
                  <a:pt x="45695" y="1261220"/>
                  <a:pt x="26982" y="1201409"/>
                  <a:pt x="14294" y="1139404"/>
                </a:cubicBezTo>
                <a:lnTo>
                  <a:pt x="0" y="1045745"/>
                </a:lnTo>
                <a:close/>
                <a:moveTo>
                  <a:pt x="1789001" y="501769"/>
                </a:moveTo>
                <a:lnTo>
                  <a:pt x="1825090" y="576686"/>
                </a:lnTo>
                <a:cubicBezTo>
                  <a:pt x="1849190" y="633664"/>
                  <a:pt x="1867903" y="693475"/>
                  <a:pt x="1880591" y="755480"/>
                </a:cubicBezTo>
                <a:lnTo>
                  <a:pt x="1894885" y="849139"/>
                </a:lnTo>
                <a:lnTo>
                  <a:pt x="1187338" y="849139"/>
                </a:lnTo>
                <a:close/>
                <a:moveTo>
                  <a:pt x="105884" y="501769"/>
                </a:moveTo>
                <a:lnTo>
                  <a:pt x="707547" y="849139"/>
                </a:lnTo>
                <a:lnTo>
                  <a:pt x="0" y="849139"/>
                </a:lnTo>
                <a:lnTo>
                  <a:pt x="14294" y="755480"/>
                </a:lnTo>
                <a:cubicBezTo>
                  <a:pt x="26982" y="693475"/>
                  <a:pt x="45695" y="633664"/>
                  <a:pt x="69795" y="576686"/>
                </a:cubicBezTo>
                <a:close/>
                <a:moveTo>
                  <a:pt x="441797" y="141268"/>
                </a:moveTo>
                <a:lnTo>
                  <a:pt x="849139" y="846806"/>
                </a:lnTo>
                <a:lnTo>
                  <a:pt x="849139" y="849140"/>
                </a:lnTo>
                <a:lnTo>
                  <a:pt x="846806" y="849139"/>
                </a:lnTo>
                <a:lnTo>
                  <a:pt x="141268" y="441797"/>
                </a:lnTo>
                <a:lnTo>
                  <a:pt x="157614" y="414890"/>
                </a:lnTo>
                <a:cubicBezTo>
                  <a:pt x="226083" y="313544"/>
                  <a:pt x="313544" y="226083"/>
                  <a:pt x="414891" y="157614"/>
                </a:cubicBezTo>
                <a:close/>
                <a:moveTo>
                  <a:pt x="1453088" y="141268"/>
                </a:moveTo>
                <a:lnTo>
                  <a:pt x="1479994" y="157614"/>
                </a:lnTo>
                <a:cubicBezTo>
                  <a:pt x="1581341" y="226083"/>
                  <a:pt x="1668802" y="313544"/>
                  <a:pt x="1737270" y="414890"/>
                </a:cubicBezTo>
                <a:lnTo>
                  <a:pt x="1753616" y="441797"/>
                </a:lnTo>
                <a:lnTo>
                  <a:pt x="1048077" y="849139"/>
                </a:lnTo>
                <a:lnTo>
                  <a:pt x="1045745" y="849140"/>
                </a:lnTo>
                <a:lnTo>
                  <a:pt x="1045745" y="846806"/>
                </a:lnTo>
                <a:close/>
                <a:moveTo>
                  <a:pt x="1045746" y="0"/>
                </a:moveTo>
                <a:lnTo>
                  <a:pt x="1139404" y="14294"/>
                </a:lnTo>
                <a:cubicBezTo>
                  <a:pt x="1201410" y="26982"/>
                  <a:pt x="1261220" y="45695"/>
                  <a:pt x="1318198" y="69794"/>
                </a:cubicBezTo>
                <a:lnTo>
                  <a:pt x="1393116" y="105884"/>
                </a:lnTo>
                <a:lnTo>
                  <a:pt x="1045746" y="707547"/>
                </a:lnTo>
                <a:close/>
                <a:moveTo>
                  <a:pt x="849139" y="0"/>
                </a:moveTo>
                <a:lnTo>
                  <a:pt x="849139" y="707547"/>
                </a:lnTo>
                <a:lnTo>
                  <a:pt x="501769" y="105884"/>
                </a:lnTo>
                <a:lnTo>
                  <a:pt x="576686" y="69794"/>
                </a:lnTo>
                <a:cubicBezTo>
                  <a:pt x="633664" y="45695"/>
                  <a:pt x="693475" y="26982"/>
                  <a:pt x="755480" y="142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2163"/>
            <a:endParaRPr lang="zh-CN" altLang="en-US">
              <a:solidFill>
                <a:prstClr val="white"/>
              </a:solidFill>
            </a:endParaRPr>
          </a:p>
        </p:txBody>
      </p:sp>
      <p:sp>
        <p:nvSpPr>
          <p:cNvPr id="14" name="TextBox 170"/>
          <p:cNvSpPr txBox="1"/>
          <p:nvPr/>
        </p:nvSpPr>
        <p:spPr>
          <a:xfrm>
            <a:off x="2613175" y="1849802"/>
            <a:ext cx="1508583" cy="983768"/>
          </a:xfrm>
          <a:prstGeom prst="rect">
            <a:avLst/>
          </a:prstGeom>
          <a:noFill/>
        </p:spPr>
        <p:txBody>
          <a:bodyPr wrap="square" lIns="96431" tIns="48215" rIns="96431" bIns="48215" rtlCol="0">
            <a:spAutoFit/>
          </a:bodyPr>
          <a:lstStyle/>
          <a:p>
            <a:pPr>
              <a:lnSpc>
                <a:spcPct val="120000"/>
              </a:lnSpc>
            </a:pPr>
            <a:r>
              <a:rPr lang="zh-CN" altLang="en-US" sz="4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情感</a:t>
            </a:r>
            <a:endParaRPr lang="en-US" altLang="zh-CN"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70"/>
          <p:cNvSpPr txBox="1"/>
          <p:nvPr/>
        </p:nvSpPr>
        <p:spPr>
          <a:xfrm>
            <a:off x="2613175" y="4810794"/>
            <a:ext cx="2430227" cy="907402"/>
          </a:xfrm>
          <a:prstGeom prst="rect">
            <a:avLst/>
          </a:prstGeom>
          <a:noFill/>
        </p:spPr>
        <p:txBody>
          <a:bodyPr wrap="square" lIns="96431" tIns="48215" rIns="96431" bIns="48215" rtlCol="0">
            <a:spAutoFit/>
          </a:bodyPr>
          <a:lstStyle/>
          <a:p>
            <a:pPr>
              <a:lnSpc>
                <a:spcPct val="120000"/>
              </a:lnSpc>
            </a:pPr>
            <a:r>
              <a:rPr lang="zh-CN" altLang="en-US"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观点</a:t>
            </a:r>
            <a:endParaRPr lang="en-US" altLang="zh-CN"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70"/>
          <p:cNvSpPr txBox="1"/>
          <p:nvPr/>
        </p:nvSpPr>
        <p:spPr>
          <a:xfrm>
            <a:off x="8642875" y="1849802"/>
            <a:ext cx="2430227" cy="907402"/>
          </a:xfrm>
          <a:prstGeom prst="rect">
            <a:avLst/>
          </a:prstGeom>
          <a:noFill/>
        </p:spPr>
        <p:txBody>
          <a:bodyPr wrap="square" lIns="96431" tIns="48215" rIns="96431" bIns="48215" rtlCol="0">
            <a:spAutoFit/>
          </a:bodyPr>
          <a:lstStyle/>
          <a:p>
            <a:pPr>
              <a:lnSpc>
                <a:spcPct val="120000"/>
              </a:lnSpc>
            </a:pPr>
            <a:r>
              <a:rPr lang="zh-CN" altLang="en-US"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评价</a:t>
            </a:r>
            <a:endParaRPr lang="en-US" altLang="zh-CN"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70"/>
          <p:cNvSpPr txBox="1"/>
          <p:nvPr/>
        </p:nvSpPr>
        <p:spPr>
          <a:xfrm>
            <a:off x="8642876" y="4810794"/>
            <a:ext cx="2430227" cy="907402"/>
          </a:xfrm>
          <a:prstGeom prst="rect">
            <a:avLst/>
          </a:prstGeom>
          <a:noFill/>
        </p:spPr>
        <p:txBody>
          <a:bodyPr wrap="square" lIns="96431" tIns="48215" rIns="96431" bIns="48215" rtlCol="0">
            <a:spAutoFit/>
          </a:bodyPr>
          <a:lstStyle/>
          <a:p>
            <a:pPr>
              <a:lnSpc>
                <a:spcPct val="120000"/>
              </a:lnSpc>
            </a:pPr>
            <a:r>
              <a:rPr lang="zh-CN" altLang="en-US"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态度</a:t>
            </a:r>
            <a:endParaRPr lang="en-US" altLang="zh-CN"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文本框 21"/>
          <p:cNvSpPr txBox="1"/>
          <p:nvPr/>
        </p:nvSpPr>
        <p:spPr>
          <a:xfrm>
            <a:off x="372973" y="266550"/>
            <a:ext cx="2349187" cy="466708"/>
          </a:xfrm>
          <a:prstGeom prst="rect">
            <a:avLst/>
          </a:prstGeom>
          <a:noFill/>
        </p:spPr>
        <p:txBody>
          <a:bodyPr wrap="none" lIns="96434" tIns="48217" rIns="96434" bIns="48217" rtlCol="0">
            <a:spAutoFit/>
          </a:bodyPr>
          <a:lstStyle/>
          <a:p>
            <a:pPr defTabSz="964278"/>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研究领域的目标</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372973" y="654957"/>
            <a:ext cx="4349735" cy="374375"/>
          </a:xfrm>
          <a:prstGeom prst="rect">
            <a:avLst/>
          </a:prstGeom>
          <a:noFill/>
        </p:spPr>
        <p:txBody>
          <a:bodyPr wrap="none" lIns="96434" tIns="48217" rIns="96434" bIns="48217" rtlCol="0">
            <a:spAutoFit/>
          </a:bodyPr>
          <a:lstStyle/>
          <a:p>
            <a:pPr defTabSz="964278"/>
            <a:r>
              <a:rPr lang="zh-CN" altLang="en-US"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从</a:t>
            </a:r>
            <a:r>
              <a:rPr lang="zh-CN" altLang="en-US" dirty="0">
                <a:solidFill>
                  <a:srgbClr val="E7E6E6">
                    <a:lumMod val="25000"/>
                  </a:srgbClr>
                </a:solidFill>
                <a:latin typeface="微软雅黑" panose="020B0503020204020204" pitchFamily="34" charset="-122"/>
                <a:ea typeface="微软雅黑" panose="020B0503020204020204" pitchFamily="34" charset="-122"/>
                <a:cs typeface="+mn-ea"/>
                <a:sym typeface="+mn-lt"/>
              </a:rPr>
              <a:t>文本中分析出人们对于实体及其属性的</a:t>
            </a:r>
          </a:p>
        </p:txBody>
      </p:sp>
    </p:spTree>
    <p:extLst>
      <p:ext uri="{BB962C8B-B14F-4D97-AF65-F5344CB8AC3E}">
        <p14:creationId xmlns:p14="http://schemas.microsoft.com/office/powerpoint/2010/main" val="9870861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5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in)">
                                      <p:cBhvr>
                                        <p:cTn id="10" dur="5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anim calcmode="lin" valueType="num">
                                      <p:cBhvr>
                                        <p:cTn id="14" dur="500" fill="hold"/>
                                        <p:tgtEl>
                                          <p:spTgt spid="32"/>
                                        </p:tgtEl>
                                        <p:attrNameLst>
                                          <p:attrName>ppt_x</p:attrName>
                                        </p:attrNameLst>
                                      </p:cBhvr>
                                      <p:tavLst>
                                        <p:tav tm="0">
                                          <p:val>
                                            <p:strVal val="#ppt_x"/>
                                          </p:val>
                                        </p:tav>
                                        <p:tav tm="100000">
                                          <p:val>
                                            <p:strVal val="#ppt_x"/>
                                          </p:val>
                                        </p:tav>
                                      </p:tavLst>
                                    </p:anim>
                                    <p:anim calcmode="lin" valueType="num">
                                      <p:cBhvr>
                                        <p:cTn id="15" dur="500" fill="hold"/>
                                        <p:tgtEl>
                                          <p:spTgt spid="32"/>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7"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anim calcmode="lin" valueType="num">
                                      <p:cBhvr>
                                        <p:cTn id="20" dur="500" fill="hold"/>
                                        <p:tgtEl>
                                          <p:spTgt spid="14"/>
                                        </p:tgtEl>
                                        <p:attrNameLst>
                                          <p:attrName>ppt_x</p:attrName>
                                        </p:attrNameLst>
                                      </p:cBhvr>
                                      <p:tavLst>
                                        <p:tav tm="0">
                                          <p:val>
                                            <p:strVal val="#ppt_x"/>
                                          </p:val>
                                        </p:tav>
                                        <p:tav tm="100000">
                                          <p:val>
                                            <p:strVal val="#ppt_x"/>
                                          </p:val>
                                        </p:tav>
                                      </p:tavLst>
                                    </p:anim>
                                    <p:anim calcmode="lin" valueType="num">
                                      <p:cBhvr>
                                        <p:cTn id="21" dur="5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7"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ppt_x</p:attrName>
                                        </p:attrNameLst>
                                      </p:cBhvr>
                                      <p:tavLst>
                                        <p:tav tm="0">
                                          <p:val>
                                            <p:strVal val="#ppt_x"/>
                                          </p:val>
                                        </p:tav>
                                        <p:tav tm="100000">
                                          <p:val>
                                            <p:strVal val="#ppt_x"/>
                                          </p:val>
                                        </p:tav>
                                      </p:tavLst>
                                    </p:anim>
                                    <p:anim calcmode="lin" valueType="num">
                                      <p:cBhvr>
                                        <p:cTn id="27" dur="5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strVal val="#ppt_x"/>
                                          </p:val>
                                        </p:tav>
                                        <p:tav tm="100000">
                                          <p:val>
                                            <p:strVal val="#ppt_x"/>
                                          </p:val>
                                        </p:tav>
                                      </p:tavLst>
                                    </p:anim>
                                    <p:anim calcmode="lin" valueType="num">
                                      <p:cBhvr>
                                        <p:cTn id="33" dur="5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7"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14" grpId="0"/>
      <p:bldP spid="16" grpId="0"/>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379"/>
            <a:ext cx="12858751" cy="7246502"/>
          </a:xfrm>
          <a:prstGeom prst="rect">
            <a:avLst/>
          </a:prstGeom>
        </p:spPr>
      </p:pic>
      <p:sp>
        <p:nvSpPr>
          <p:cNvPr id="4" name="矩形 3"/>
          <p:cNvSpPr/>
          <p:nvPr/>
        </p:nvSpPr>
        <p:spPr>
          <a:xfrm>
            <a:off x="1" y="2396978"/>
            <a:ext cx="12858750" cy="2304256"/>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6"/>
          <p:cNvSpPr>
            <a:spLocks/>
          </p:cNvSpPr>
          <p:nvPr/>
        </p:nvSpPr>
        <p:spPr bwMode="auto">
          <a:xfrm>
            <a:off x="2463186" y="1905386"/>
            <a:ext cx="2843008" cy="3534046"/>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CB10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6429" tIns="48214" rIns="96429" bIns="48214" numCol="1" anchor="t" anchorCtr="0" compatLnSpc="1">
            <a:prstTxWarp prst="textNoShape">
              <a:avLst/>
            </a:prstTxWarp>
          </a:bodyPr>
          <a:lstStyle/>
          <a:p>
            <a:endParaRPr lang="zh-CN" altLang="en-US"/>
          </a:p>
        </p:txBody>
      </p:sp>
      <p:sp>
        <p:nvSpPr>
          <p:cNvPr id="13" name="Freeform 7"/>
          <p:cNvSpPr>
            <a:spLocks/>
          </p:cNvSpPr>
          <p:nvPr/>
        </p:nvSpPr>
        <p:spPr bwMode="auto">
          <a:xfrm>
            <a:off x="1518867" y="1652597"/>
            <a:ext cx="2837985" cy="3532372"/>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CB10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6429" tIns="48214" rIns="96429" bIns="48214" numCol="1" anchor="t" anchorCtr="0" compatLnSpc="1">
            <a:prstTxWarp prst="textNoShape">
              <a:avLst/>
            </a:prstTxWarp>
          </a:bodyPr>
          <a:lstStyle/>
          <a:p>
            <a:endParaRPr lang="zh-CN" altLang="en-US"/>
          </a:p>
        </p:txBody>
      </p:sp>
      <p:grpSp>
        <p:nvGrpSpPr>
          <p:cNvPr id="2" name="组合 1"/>
          <p:cNvGrpSpPr/>
          <p:nvPr/>
        </p:nvGrpSpPr>
        <p:grpSpPr>
          <a:xfrm>
            <a:off x="1180653" y="3598"/>
            <a:ext cx="4708208" cy="7240525"/>
            <a:chOff x="1180653" y="3598"/>
            <a:chExt cx="4708208" cy="7240525"/>
          </a:xfrm>
        </p:grpSpPr>
        <p:sp>
          <p:nvSpPr>
            <p:cNvPr id="11" name="椭圆 10"/>
            <p:cNvSpPr/>
            <p:nvPr/>
          </p:nvSpPr>
          <p:spPr>
            <a:xfrm>
              <a:off x="1491196" y="1622620"/>
              <a:ext cx="3817980" cy="3817483"/>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8214" rIns="0" bIns="48214" rtlCol="0" anchor="ctr"/>
            <a:lstStyle/>
            <a:p>
              <a:pPr lvl="0" algn="ctr"/>
              <a:r>
                <a:rPr lang="en-US" altLang="zh-CN" sz="6749" dirty="0">
                  <a:ln w="12700">
                    <a:noFill/>
                  </a:ln>
                  <a:solidFill>
                    <a:schemeClr val="tx1"/>
                  </a:solidFill>
                  <a:latin typeface="Impact" panose="020B0806030902050204" pitchFamily="34" charset="0"/>
                  <a:ea typeface="微软雅黑" pitchFamily="34" charset="-122"/>
                </a:rPr>
                <a:t>Part</a:t>
              </a:r>
              <a:r>
                <a:rPr lang="en-US" altLang="zh-CN" sz="6749" dirty="0">
                  <a:ln w="12700">
                    <a:noFill/>
                  </a:ln>
                  <a:solidFill>
                    <a:schemeClr val="tx1"/>
                  </a:solidFill>
                  <a:latin typeface="Helvetica Neue Condensed" pitchFamily="50" charset="0"/>
                  <a:ea typeface="微软雅黑" pitchFamily="34" charset="-122"/>
                </a:rPr>
                <a:t> </a:t>
              </a:r>
              <a:r>
                <a:rPr lang="en-US" altLang="zh-CN" sz="6749" dirty="0">
                  <a:ln w="12700">
                    <a:noFill/>
                  </a:ln>
                  <a:solidFill>
                    <a:schemeClr val="tx1"/>
                  </a:solidFill>
                  <a:latin typeface="Impact" panose="020B0806030902050204" pitchFamily="34" charset="0"/>
                  <a:ea typeface="微软雅黑" pitchFamily="34" charset="-122"/>
                </a:rPr>
                <a:t>1</a:t>
              </a:r>
              <a:endParaRPr lang="zh-CN" altLang="en-US" sz="6749" dirty="0">
                <a:ln w="12700">
                  <a:noFill/>
                </a:ln>
                <a:solidFill>
                  <a:schemeClr val="tx1"/>
                </a:solidFill>
                <a:latin typeface="Impact" panose="020B0806030902050204" pitchFamily="34" charset="0"/>
                <a:ea typeface="微软雅黑" pitchFamily="34" charset="-122"/>
              </a:endParaRPr>
            </a:p>
          </p:txBody>
        </p:sp>
        <p:sp>
          <p:nvSpPr>
            <p:cNvPr id="14" name="Line 8"/>
            <p:cNvSpPr>
              <a:spLocks noChangeShapeType="1"/>
            </p:cNvSpPr>
            <p:nvPr/>
          </p:nvSpPr>
          <p:spPr bwMode="auto">
            <a:xfrm flipH="1" flipV="1">
              <a:off x="1180653" y="3598"/>
              <a:ext cx="3182897" cy="1905136"/>
            </a:xfrm>
            <a:prstGeom prst="line">
              <a:avLst/>
            </a:prstGeom>
            <a:noFill/>
            <a:ln w="2" cap="flat">
              <a:solidFill>
                <a:srgbClr val="CB10D7"/>
              </a:solidFill>
              <a:prstDash val="solid"/>
              <a:miter lim="800000"/>
              <a:headEnd/>
              <a:tailEnd/>
            </a:ln>
            <a:extLst>
              <a:ext uri="{909E8E84-426E-40DD-AFC4-6F175D3DCCD1}">
                <a14:hiddenFill xmlns:a14="http://schemas.microsoft.com/office/drawing/2010/main">
                  <a:noFill/>
                </a14:hiddenFill>
              </a:ext>
            </a:extLst>
          </p:spPr>
          <p:txBody>
            <a:bodyPr vert="horz" wrap="square" lIns="96429" tIns="48214" rIns="96429" bIns="48214"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2454815" y="5178272"/>
              <a:ext cx="3434046" cy="2065851"/>
            </a:xfrm>
            <a:prstGeom prst="line">
              <a:avLst/>
            </a:prstGeom>
            <a:noFill/>
            <a:ln w="2" cap="flat">
              <a:solidFill>
                <a:srgbClr val="CB10D7"/>
              </a:solidFill>
              <a:prstDash val="solid"/>
              <a:miter lim="800000"/>
              <a:headEnd/>
              <a:tailEnd/>
            </a:ln>
            <a:extLst>
              <a:ext uri="{909E8E84-426E-40DD-AFC4-6F175D3DCCD1}">
                <a14:hiddenFill xmlns:a14="http://schemas.microsoft.com/office/drawing/2010/main">
                  <a:noFill/>
                </a14:hiddenFill>
              </a:ext>
            </a:extLst>
          </p:spPr>
          <p:txBody>
            <a:bodyPr vert="horz" wrap="square" lIns="96429" tIns="48214" rIns="96429" bIns="48214" numCol="1" anchor="t" anchorCtr="0" compatLnSpc="1">
              <a:prstTxWarp prst="textNoShape">
                <a:avLst/>
              </a:prstTxWarp>
            </a:bodyPr>
            <a:lstStyle/>
            <a:p>
              <a:endParaRPr lang="zh-CN" altLang="en-US"/>
            </a:p>
          </p:txBody>
        </p:sp>
      </p:grpSp>
      <p:cxnSp>
        <p:nvCxnSpPr>
          <p:cNvPr id="17" name="直接连接符 16"/>
          <p:cNvCxnSpPr>
            <a:endCxn id="4" idx="0"/>
          </p:cNvCxnSpPr>
          <p:nvPr/>
        </p:nvCxnSpPr>
        <p:spPr>
          <a:xfrm flipV="1">
            <a:off x="6429376" y="2396978"/>
            <a:ext cx="0" cy="2304256"/>
          </a:xfrm>
          <a:prstGeom prst="line">
            <a:avLst/>
          </a:prstGeom>
          <a:ln w="12700">
            <a:solidFill>
              <a:srgbClr val="CB10D7"/>
            </a:solidFill>
            <a:prstDash val="dash"/>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9453711" y="3122210"/>
            <a:ext cx="2202847" cy="853791"/>
            <a:chOff x="9650516" y="1495302"/>
            <a:chExt cx="2202847" cy="853791"/>
          </a:xfrm>
        </p:grpSpPr>
        <p:sp>
          <p:nvSpPr>
            <p:cNvPr id="29" name="矩形 28"/>
            <p:cNvSpPr/>
            <p:nvPr/>
          </p:nvSpPr>
          <p:spPr>
            <a:xfrm>
              <a:off x="9650516" y="1495302"/>
              <a:ext cx="1915909" cy="461665"/>
            </a:xfrm>
            <a:prstGeom prst="rect">
              <a:avLst/>
            </a:prstGeom>
            <a:effectLst/>
          </p:spPr>
          <p:txBody>
            <a:bodyPr wrap="none">
              <a:spAutoFit/>
            </a:bodyPr>
            <a:lstStyle/>
            <a:p>
              <a:pPr fontAlgn="auto">
                <a:spcBef>
                  <a:spcPts val="0"/>
                </a:spcBef>
                <a:spcAft>
                  <a:spcPts val="0"/>
                </a:spcAft>
                <a:defRPr/>
              </a:pPr>
              <a:r>
                <a:rPr lang="zh-CN" altLang="en-US" sz="2400" spc="300" dirty="0" smtClean="0">
                  <a:latin typeface="Franklin Gothic Medium" panose="020B0603020102020204" pitchFamily="34" charset="0"/>
                  <a:ea typeface="微软雅黑" panose="020B0503020204020204" pitchFamily="34" charset="-122"/>
                </a:rPr>
                <a:t>情感与观点</a:t>
              </a:r>
              <a:endParaRPr lang="zh-CN" altLang="en-US" sz="2400" spc="300" dirty="0">
                <a:latin typeface="Franklin Gothic Medium" panose="020B0603020102020204" pitchFamily="34" charset="0"/>
                <a:ea typeface="微软雅黑" panose="020B0503020204020204" pitchFamily="34" charset="-122"/>
              </a:endParaRPr>
            </a:p>
          </p:txBody>
        </p:sp>
        <p:sp>
          <p:nvSpPr>
            <p:cNvPr id="30" name="矩形 29"/>
            <p:cNvSpPr/>
            <p:nvPr/>
          </p:nvSpPr>
          <p:spPr>
            <a:xfrm>
              <a:off x="9650516" y="1979761"/>
              <a:ext cx="2202847" cy="369332"/>
            </a:xfrm>
            <a:prstGeom prst="rect">
              <a:avLst/>
            </a:prstGeom>
            <a:effectLst/>
          </p:spPr>
          <p:txBody>
            <a:bodyPr wrap="none">
              <a:spAutoFit/>
            </a:bodyPr>
            <a:lstStyle/>
            <a:p>
              <a:r>
                <a:rPr lang="en-US" altLang="zh-CN" b="1" dirty="0" smtClean="0">
                  <a:latin typeface="Franklin Gothic Book" panose="020B0503020102020204" pitchFamily="34" charset="0"/>
                  <a:ea typeface="微软雅黑" panose="020B0503020204020204" pitchFamily="34" charset="-122"/>
                  <a:cs typeface="Arial" panose="020B0604020202020204" pitchFamily="34" charset="0"/>
                </a:rPr>
                <a:t>Sentiment &amp; Opinion</a:t>
              </a:r>
              <a:endParaRPr lang="zh-CN" altLang="en-US" b="1" dirty="0">
                <a:latin typeface="Franklin Gothic Book" panose="020B05030201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4926848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22" presetClass="exit" presetSubtype="1" fill="hold" grpId="1" nodeType="withEffect">
                                  <p:stCondLst>
                                    <p:cond delay="800"/>
                                  </p:stCondLst>
                                  <p:childTnLst>
                                    <p:animEffect transition="out" filter="wipe(up)">
                                      <p:cBhvr>
                                        <p:cTn id="21" dur="400"/>
                                        <p:tgtEl>
                                          <p:spTgt spid="12"/>
                                        </p:tgtEl>
                                      </p:cBhvr>
                                    </p:animEffect>
                                    <p:set>
                                      <p:cBhvr>
                                        <p:cTn id="22" dur="1" fill="hold">
                                          <p:stCondLst>
                                            <p:cond delay="399"/>
                                          </p:stCondLst>
                                        </p:cTn>
                                        <p:tgtEl>
                                          <p:spTgt spid="12"/>
                                        </p:tgtEl>
                                        <p:attrNameLst>
                                          <p:attrName>style.visibility</p:attrName>
                                        </p:attrNameLst>
                                      </p:cBhvr>
                                      <p:to>
                                        <p:strVal val="hidden"/>
                                      </p:to>
                                    </p:set>
                                  </p:childTnLst>
                                </p:cTn>
                              </p:par>
                              <p:par>
                                <p:cTn id="23" presetID="22" presetClass="exit" presetSubtype="4" fill="hold" grpId="1" nodeType="withEffect">
                                  <p:stCondLst>
                                    <p:cond delay="800"/>
                                  </p:stCondLst>
                                  <p:childTnLst>
                                    <p:animEffect transition="out" filter="wipe(down)">
                                      <p:cBhvr>
                                        <p:cTn id="24" dur="400"/>
                                        <p:tgtEl>
                                          <p:spTgt spid="13"/>
                                        </p:tgtEl>
                                      </p:cBhvr>
                                    </p:animEffect>
                                    <p:set>
                                      <p:cBhvr>
                                        <p:cTn id="25" dur="1" fill="hold">
                                          <p:stCondLst>
                                            <p:cond delay="399"/>
                                          </p:stCondLst>
                                        </p:cTn>
                                        <p:tgtEl>
                                          <p:spTgt spid="13"/>
                                        </p:tgtEl>
                                        <p:attrNameLst>
                                          <p:attrName>style.visibility</p:attrName>
                                        </p:attrNameLst>
                                      </p:cBhvr>
                                      <p:to>
                                        <p:strVal val="hidden"/>
                                      </p:to>
                                    </p:set>
                                  </p:childTnLst>
                                </p:cTn>
                              </p:par>
                            </p:childTnLst>
                          </p:cTn>
                        </p:par>
                        <p:par>
                          <p:cTn id="26" fill="hold">
                            <p:stCondLst>
                              <p:cond delay="2200"/>
                            </p:stCondLst>
                            <p:childTnLst>
                              <p:par>
                                <p:cTn id="27" presetID="22" presetClass="entr" presetSubtype="4"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par>
                          <p:cTn id="30" fill="hold">
                            <p:stCondLst>
                              <p:cond delay="2700"/>
                            </p:stCondLst>
                            <p:childTnLst>
                              <p:par>
                                <p:cTn id="31" presetID="1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ppt_x</p:attrName>
                                        </p:attrNameLst>
                                      </p:cBhvr>
                                      <p:tavLst>
                                        <p:tav tm="0">
                                          <p:val>
                                            <p:strVal val="#ppt_x-#ppt_w*1.125000"/>
                                          </p:val>
                                        </p:tav>
                                        <p:tav tm="100000">
                                          <p:val>
                                            <p:strVal val="#ppt_x"/>
                                          </p:val>
                                        </p:tav>
                                      </p:tavLst>
                                    </p:anim>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2" grpId="1" animBg="1"/>
      <p:bldP spid="13" grpId="0" animBg="1"/>
      <p:bldP spid="1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5659272" y="1168054"/>
            <a:ext cx="6376980" cy="972574"/>
          </a:xfrm>
          <a:prstGeom prst="rect">
            <a:avLst/>
          </a:prstGeom>
          <a:noFill/>
        </p:spPr>
        <p:txBody>
          <a:bodyPr wrap="square" rtlCol="0">
            <a:spAutoFit/>
          </a:bodyPr>
          <a:lstStyle/>
          <a:p>
            <a:pPr algn="just">
              <a:lnSpc>
                <a:spcPct val="130000"/>
              </a:lnSpc>
            </a:pPr>
            <a:r>
              <a:rPr lang="zh-CN" altLang="en-US" sz="44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情感分析，又称观点挖掘</a:t>
            </a:r>
            <a:endParaRPr lang="en-US" sz="4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5" name="TextBox 32"/>
          <p:cNvSpPr txBox="1"/>
          <p:nvPr/>
        </p:nvSpPr>
        <p:spPr>
          <a:xfrm>
            <a:off x="6861423" y="2428660"/>
            <a:ext cx="5040560" cy="2893100"/>
          </a:xfrm>
          <a:prstGeom prst="rect">
            <a:avLst/>
          </a:prstGeom>
          <a:noFill/>
        </p:spPr>
        <p:txBody>
          <a:bodyPr wrap="square" rtlCol="0">
            <a:spAutoFit/>
          </a:bodyPr>
          <a:lstStyle/>
          <a:p>
            <a:pPr algn="just">
              <a:lnSpc>
                <a:spcPct val="130000"/>
              </a:lnSpc>
            </a:pPr>
            <a:r>
              <a:rPr lang="zh-CN" altLang="en-US" sz="2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在工业界，我们统一地称此领域为情感分析，就算在学术界我们一直不清楚情感和观点之间的区别，也不明白为什么这一领域称为情感分析或者观点挖掘。这一点也不奇怪，因为这一领域不是从语言学，而是从计算机科学中派生出来的。</a:t>
            </a:r>
            <a:r>
              <a:rPr lang="en-US" altLang="zh-CN" sz="2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Merriam-Webster</a:t>
            </a: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词典（韦氏词典）中</a:t>
            </a:r>
            <a:r>
              <a:rPr lang="zh-CN" altLang="en-US" sz="2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定义了两者的区别。</a:t>
            </a:r>
            <a:endParaRPr lang="en-US" altLang="zh-CN" sz="2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619193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00983" y="447973"/>
            <a:ext cx="4264391" cy="3245287"/>
            <a:chOff x="3236480" y="2021433"/>
            <a:chExt cx="2864178" cy="2179697"/>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8900000" scaled="1"/>
            <a:tileRect/>
          </a:gradFill>
        </p:grpSpPr>
        <p:sp>
          <p:nvSpPr>
            <p:cNvPr id="52" name="任意多边形 51"/>
            <p:cNvSpPr/>
            <p:nvPr/>
          </p:nvSpPr>
          <p:spPr>
            <a:xfrm>
              <a:off x="5538098"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3" name="任意多边形 52"/>
            <p:cNvSpPr/>
            <p:nvPr/>
          </p:nvSpPr>
          <p:spPr>
            <a:xfrm>
              <a:off x="3236480" y="2021433"/>
              <a:ext cx="2836007" cy="2179697"/>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16965"/>
                <a:gd name="connsiteY0" fmla="*/ 1568040 h 1568040"/>
                <a:gd name="connsiteX1" fmla="*/ 937405 w 2016965"/>
                <a:gd name="connsiteY1" fmla="*/ 0 h 1568040"/>
                <a:gd name="connsiteX2" fmla="*/ 1921513 w 2016965"/>
                <a:gd name="connsiteY2" fmla="*/ 24603 h 1568040"/>
                <a:gd name="connsiteX3" fmla="*/ 2016965 w 2016965"/>
                <a:gd name="connsiteY3" fmla="*/ 118448 h 1568040"/>
                <a:gd name="connsiteX4" fmla="*/ 1019414 w 2016965"/>
                <a:gd name="connsiteY4" fmla="*/ 1566371 h 1568040"/>
                <a:gd name="connsiteX5" fmla="*/ 0 w 2016965"/>
                <a:gd name="connsiteY5" fmla="*/ 1568040 h 1568040"/>
                <a:gd name="connsiteX0" fmla="*/ 0 w 2016965"/>
                <a:gd name="connsiteY0" fmla="*/ 1550198 h 1550198"/>
                <a:gd name="connsiteX1" fmla="*/ 932945 w 2016965"/>
                <a:gd name="connsiteY1" fmla="*/ 0 h 1550198"/>
                <a:gd name="connsiteX2" fmla="*/ 1921513 w 2016965"/>
                <a:gd name="connsiteY2" fmla="*/ 6761 h 1550198"/>
                <a:gd name="connsiteX3" fmla="*/ 2016965 w 2016965"/>
                <a:gd name="connsiteY3" fmla="*/ 100606 h 1550198"/>
                <a:gd name="connsiteX4" fmla="*/ 1019414 w 2016965"/>
                <a:gd name="connsiteY4" fmla="*/ 1548529 h 1550198"/>
                <a:gd name="connsiteX5" fmla="*/ 0 w 2016965"/>
                <a:gd name="connsiteY5" fmla="*/ 1550198 h 1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6965" h="1550198">
                  <a:moveTo>
                    <a:pt x="0" y="1550198"/>
                  </a:moveTo>
                  <a:cubicBezTo>
                    <a:pt x="656072" y="156046"/>
                    <a:pt x="633613" y="123013"/>
                    <a:pt x="932945" y="0"/>
                  </a:cubicBezTo>
                  <a:lnTo>
                    <a:pt x="1921513" y="6761"/>
                  </a:lnTo>
                  <a:cubicBezTo>
                    <a:pt x="1975726" y="34055"/>
                    <a:pt x="1988721" y="50814"/>
                    <a:pt x="2016965" y="100606"/>
                  </a:cubicBezTo>
                  <a:cubicBezTo>
                    <a:pt x="1738135" y="-198728"/>
                    <a:pt x="1269541" y="1097480"/>
                    <a:pt x="1019414" y="1548529"/>
                  </a:cubicBezTo>
                  <a:lnTo>
                    <a:pt x="0" y="15501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4" name="组合 3"/>
          <p:cNvGrpSpPr/>
          <p:nvPr/>
        </p:nvGrpSpPr>
        <p:grpSpPr>
          <a:xfrm>
            <a:off x="2903172" y="3662321"/>
            <a:ext cx="4271230" cy="3259066"/>
            <a:chOff x="3231887" y="4185258"/>
            <a:chExt cx="2868772" cy="2188952"/>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77" name="任意多边形 76"/>
            <p:cNvSpPr/>
            <p:nvPr/>
          </p:nvSpPr>
          <p:spPr>
            <a:xfrm flipV="1">
              <a:off x="5538099"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9" name="任意多边形 48"/>
            <p:cNvSpPr/>
            <p:nvPr/>
          </p:nvSpPr>
          <p:spPr>
            <a:xfrm flipV="1">
              <a:off x="3231887" y="4185258"/>
              <a:ext cx="2840599" cy="2188952"/>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0231"/>
                <a:gd name="connsiteY0" fmla="*/ 1554978 h 1566371"/>
                <a:gd name="connsiteX1" fmla="*/ 940671 w 2020231"/>
                <a:gd name="connsiteY1" fmla="*/ 0 h 1566371"/>
                <a:gd name="connsiteX2" fmla="*/ 1924779 w 2020231"/>
                <a:gd name="connsiteY2" fmla="*/ 24603 h 1566371"/>
                <a:gd name="connsiteX3" fmla="*/ 2020231 w 2020231"/>
                <a:gd name="connsiteY3" fmla="*/ 118448 h 1566371"/>
                <a:gd name="connsiteX4" fmla="*/ 1022680 w 2020231"/>
                <a:gd name="connsiteY4" fmla="*/ 1566371 h 1566371"/>
                <a:gd name="connsiteX5" fmla="*/ 0 w 2020231"/>
                <a:gd name="connsiteY5" fmla="*/ 1554978 h 1566371"/>
                <a:gd name="connsiteX0" fmla="*/ 0 w 2020231"/>
                <a:gd name="connsiteY0" fmla="*/ 1545387 h 1556780"/>
                <a:gd name="connsiteX1" fmla="*/ 931079 w 2020231"/>
                <a:gd name="connsiteY1" fmla="*/ 0 h 1556780"/>
                <a:gd name="connsiteX2" fmla="*/ 1924779 w 2020231"/>
                <a:gd name="connsiteY2" fmla="*/ 15012 h 1556780"/>
                <a:gd name="connsiteX3" fmla="*/ 2020231 w 2020231"/>
                <a:gd name="connsiteY3" fmla="*/ 108857 h 1556780"/>
                <a:gd name="connsiteX4" fmla="*/ 1022680 w 2020231"/>
                <a:gd name="connsiteY4" fmla="*/ 1556780 h 1556780"/>
                <a:gd name="connsiteX5" fmla="*/ 0 w 2020231"/>
                <a:gd name="connsiteY5" fmla="*/ 1545387 h 155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231" h="1556780">
                  <a:moveTo>
                    <a:pt x="0" y="1545387"/>
                  </a:moveTo>
                  <a:cubicBezTo>
                    <a:pt x="656072" y="151235"/>
                    <a:pt x="631747" y="123013"/>
                    <a:pt x="931079" y="0"/>
                  </a:cubicBezTo>
                  <a:lnTo>
                    <a:pt x="1924779" y="15012"/>
                  </a:lnTo>
                  <a:cubicBezTo>
                    <a:pt x="1978992" y="42306"/>
                    <a:pt x="1991987" y="59065"/>
                    <a:pt x="2020231" y="108857"/>
                  </a:cubicBezTo>
                  <a:cubicBezTo>
                    <a:pt x="1741401" y="-190477"/>
                    <a:pt x="1272807" y="1105731"/>
                    <a:pt x="1022680" y="1556780"/>
                  </a:cubicBezTo>
                  <a:lnTo>
                    <a:pt x="0" y="154538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8" name="组合 7"/>
          <p:cNvGrpSpPr/>
          <p:nvPr/>
        </p:nvGrpSpPr>
        <p:grpSpPr>
          <a:xfrm>
            <a:off x="308695" y="947498"/>
            <a:ext cx="12279543" cy="5424605"/>
            <a:chOff x="2332224" y="2356940"/>
            <a:chExt cx="8247556" cy="3643436"/>
          </a:xfrm>
        </p:grpSpPr>
        <p:grpSp>
          <p:nvGrpSpPr>
            <p:cNvPr id="6" name="组合 5"/>
            <p:cNvGrpSpPr/>
            <p:nvPr/>
          </p:nvGrpSpPr>
          <p:grpSpPr>
            <a:xfrm>
              <a:off x="2433471" y="2356940"/>
              <a:ext cx="8081289" cy="3643436"/>
              <a:chOff x="2433471" y="2356940"/>
              <a:chExt cx="8081289" cy="3643436"/>
            </a:xfrm>
          </p:grpSpPr>
          <p:grpSp>
            <p:nvGrpSpPr>
              <p:cNvPr id="40" name="组合 39"/>
              <p:cNvGrpSpPr/>
              <p:nvPr/>
            </p:nvGrpSpPr>
            <p:grpSpPr>
              <a:xfrm>
                <a:off x="2433471" y="2356940"/>
                <a:ext cx="8081289" cy="64285"/>
                <a:chOff x="1172471" y="1676076"/>
                <a:chExt cx="5747404" cy="45719"/>
              </a:xfrm>
            </p:grpSpPr>
            <p:sp>
              <p:nvSpPr>
                <p:cNvPr id="54" name="椭圆 53"/>
                <p:cNvSpPr/>
                <p:nvPr/>
              </p:nvSpPr>
              <p:spPr>
                <a:xfrm>
                  <a:off x="4024402"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5" name="椭圆 54"/>
                <p:cNvSpPr/>
                <p:nvPr/>
              </p:nvSpPr>
              <p:spPr>
                <a:xfrm>
                  <a:off x="1172471"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39" name="组合 38"/>
              <p:cNvGrpSpPr/>
              <p:nvPr/>
            </p:nvGrpSpPr>
            <p:grpSpPr>
              <a:xfrm>
                <a:off x="2433471" y="5936091"/>
                <a:ext cx="8081289" cy="64285"/>
                <a:chOff x="1172471" y="1676076"/>
                <a:chExt cx="5747404" cy="45719"/>
              </a:xfrm>
            </p:grpSpPr>
            <p:sp>
              <p:nvSpPr>
                <p:cNvPr id="56" name="椭圆 55"/>
                <p:cNvSpPr/>
                <p:nvPr/>
              </p:nvSpPr>
              <p:spPr>
                <a:xfrm>
                  <a:off x="4024402"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7" name="椭圆 56"/>
                <p:cNvSpPr/>
                <p:nvPr/>
              </p:nvSpPr>
              <p:spPr>
                <a:xfrm>
                  <a:off x="1172471"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sp>
          <p:nvSpPr>
            <p:cNvPr id="41" name="椭圆 40"/>
            <p:cNvSpPr/>
            <p:nvPr/>
          </p:nvSpPr>
          <p:spPr>
            <a:xfrm>
              <a:off x="2332224" y="4162247"/>
              <a:ext cx="2936213" cy="64285"/>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7" name="椭圆 46"/>
            <p:cNvSpPr/>
            <p:nvPr/>
          </p:nvSpPr>
          <p:spPr>
            <a:xfrm>
              <a:off x="7643567" y="4162247"/>
              <a:ext cx="2936213" cy="64285"/>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sp>
        <p:nvSpPr>
          <p:cNvPr id="34" name="TextBox 41"/>
          <p:cNvSpPr txBox="1"/>
          <p:nvPr/>
        </p:nvSpPr>
        <p:spPr>
          <a:xfrm>
            <a:off x="595916" y="1816125"/>
            <a:ext cx="2749262" cy="917501"/>
          </a:xfrm>
          <a:prstGeom prst="rect">
            <a:avLst/>
          </a:prstGeom>
          <a:noFill/>
        </p:spPr>
        <p:txBody>
          <a:bodyPr wrap="square" lIns="85667" tIns="42834" rIns="85667" bIns="42834" rtlCol="0">
            <a:spAutoFit/>
          </a:bodyPr>
          <a:lstStyle/>
          <a:p>
            <a:pPr>
              <a:lnSpc>
                <a:spcPct val="150000"/>
              </a:lnSpc>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指的是一种态度、想法，或者说感性的判断</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3897568" y="1776996"/>
            <a:ext cx="2430227" cy="983768"/>
          </a:xfrm>
          <a:prstGeom prst="rect">
            <a:avLst/>
          </a:prstGeom>
          <a:noFill/>
        </p:spPr>
        <p:txBody>
          <a:bodyPr wrap="square" lIns="96431" tIns="48215" rIns="96431" bIns="48215" rtlCol="0">
            <a:spAutoFit/>
          </a:bodyPr>
          <a:lstStyle/>
          <a:p>
            <a:pPr>
              <a:lnSpc>
                <a:spcPct val="120000"/>
              </a:lnSpc>
            </a:pPr>
            <a:r>
              <a:rPr lang="zh-CN" altLang="en-US"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情感</a:t>
            </a:r>
            <a:endParaRPr lang="en-US" altLang="zh-CN" sz="4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41"/>
          <p:cNvSpPr txBox="1"/>
          <p:nvPr/>
        </p:nvSpPr>
        <p:spPr>
          <a:xfrm>
            <a:off x="595916" y="4459682"/>
            <a:ext cx="2846732" cy="1333000"/>
          </a:xfrm>
          <a:prstGeom prst="rect">
            <a:avLst/>
          </a:prstGeom>
          <a:noFill/>
        </p:spPr>
        <p:txBody>
          <a:bodyPr wrap="square" lIns="85667" tIns="42834" rIns="85667" bIns="42834" rtlCol="0">
            <a:spAutoFit/>
          </a:bodyPr>
          <a:lstStyle/>
          <a:p>
            <a:pPr>
              <a:lnSpc>
                <a:spcPct val="150000"/>
              </a:lnSpc>
            </a:pP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是一种论断、判断，或称之为一种在人脑中形成的对于某一事物的评价</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3897568" y="4530044"/>
            <a:ext cx="2430227" cy="907402"/>
          </a:xfrm>
          <a:prstGeom prst="rect">
            <a:avLst/>
          </a:prstGeom>
          <a:noFill/>
        </p:spPr>
        <p:txBody>
          <a:bodyPr wrap="square" lIns="96431" tIns="48215" rIns="96431" bIns="48215" rtlCol="0">
            <a:spAutoFit/>
          </a:bodyPr>
          <a:lstStyle/>
          <a:p>
            <a:pPr>
              <a:lnSpc>
                <a:spcPct val="120000"/>
              </a:lnSpc>
            </a:pPr>
            <a:r>
              <a:rPr lang="zh-CN" altLang="en-US" sz="4800" dirty="0">
                <a:solidFill>
                  <a:srgbClr val="FEA600"/>
                </a:solidFill>
                <a:latin typeface="Arial" panose="020B0604020202020204" pitchFamily="34" charset="0"/>
                <a:ea typeface="微软雅黑" panose="020B0503020204020204" pitchFamily="34" charset="-122"/>
                <a:cs typeface="+mn-ea"/>
                <a:sym typeface="Arial" panose="020B0604020202020204" pitchFamily="34" charset="0"/>
              </a:rPr>
              <a:t>观点</a:t>
            </a:r>
            <a:endParaRPr lang="en-US" altLang="zh-CN" sz="4800" dirty="0">
              <a:solidFill>
                <a:srgbClr val="FEA6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矩形 9"/>
          <p:cNvSpPr/>
          <p:nvPr/>
        </p:nvSpPr>
        <p:spPr>
          <a:xfrm>
            <a:off x="7011777" y="1640280"/>
            <a:ext cx="5637249" cy="1477328"/>
          </a:xfrm>
          <a:prstGeom prst="rect">
            <a:avLst/>
          </a:prstGeom>
        </p:spPr>
        <p:txBody>
          <a:bodyPr wrap="none">
            <a:spAutoFit/>
          </a:bodyPr>
          <a:lstStyle/>
          <a:p>
            <a:r>
              <a:rPr lang="en-US" altLang="zh-CN" dirty="0" smtClean="0"/>
              <a:t>A: </a:t>
            </a:r>
            <a:r>
              <a:rPr lang="zh-CN" altLang="en-US" dirty="0" smtClean="0"/>
              <a:t>I </a:t>
            </a:r>
            <a:r>
              <a:rPr lang="zh-CN" altLang="en-US" dirty="0"/>
              <a:t>am concerned about the current state of the </a:t>
            </a:r>
            <a:r>
              <a:rPr lang="zh-CN" altLang="en-US" dirty="0" smtClean="0"/>
              <a:t>economy</a:t>
            </a:r>
            <a:endParaRPr lang="en-US" altLang="zh-CN" dirty="0" smtClean="0"/>
          </a:p>
          <a:p>
            <a:r>
              <a:rPr lang="en-US" altLang="zh-CN" dirty="0"/>
              <a:t>B: I share your </a:t>
            </a:r>
            <a:r>
              <a:rPr lang="en-US" altLang="zh-CN" dirty="0" smtClean="0"/>
              <a:t>sentiment</a:t>
            </a:r>
          </a:p>
          <a:p>
            <a:endParaRPr lang="en-US" altLang="zh-CN" dirty="0"/>
          </a:p>
          <a:p>
            <a:r>
              <a:rPr lang="zh-CN" altLang="en-US" dirty="0"/>
              <a:t>甲</a:t>
            </a:r>
            <a:r>
              <a:rPr lang="zh-CN" altLang="zh-CN" dirty="0" smtClean="0"/>
              <a:t>：</a:t>
            </a:r>
            <a:r>
              <a:rPr lang="zh-CN" altLang="zh-CN" dirty="0"/>
              <a:t>我担心目前的经济状况</a:t>
            </a:r>
            <a:br>
              <a:rPr lang="zh-CN" altLang="zh-CN" dirty="0"/>
            </a:br>
            <a:r>
              <a:rPr lang="zh-CN" altLang="en-US" dirty="0" smtClean="0"/>
              <a:t>乙</a:t>
            </a:r>
            <a:r>
              <a:rPr lang="zh-CN" altLang="zh-CN" dirty="0" smtClean="0"/>
              <a:t>：我</a:t>
            </a:r>
            <a:r>
              <a:rPr lang="zh-CN" altLang="en-US" dirty="0" smtClean="0"/>
              <a:t>理解</a:t>
            </a:r>
            <a:r>
              <a:rPr lang="zh-CN" altLang="zh-CN" dirty="0" smtClean="0"/>
              <a:t>你</a:t>
            </a:r>
            <a:endParaRPr lang="zh-CN" altLang="en-US" dirty="0"/>
          </a:p>
        </p:txBody>
      </p:sp>
      <p:sp>
        <p:nvSpPr>
          <p:cNvPr id="46" name="矩形 45"/>
          <p:cNvSpPr/>
          <p:nvPr/>
        </p:nvSpPr>
        <p:spPr>
          <a:xfrm>
            <a:off x="7021327" y="4315354"/>
            <a:ext cx="3888950" cy="1477328"/>
          </a:xfrm>
          <a:prstGeom prst="rect">
            <a:avLst/>
          </a:prstGeom>
        </p:spPr>
        <p:txBody>
          <a:bodyPr wrap="none">
            <a:spAutoFit/>
          </a:bodyPr>
          <a:lstStyle/>
          <a:p>
            <a:r>
              <a:rPr lang="en-US" altLang="zh-CN" dirty="0"/>
              <a:t>A: I think the economy is not doing well</a:t>
            </a:r>
          </a:p>
          <a:p>
            <a:r>
              <a:rPr lang="en-US" altLang="zh-CN" dirty="0" smtClean="0"/>
              <a:t>B</a:t>
            </a:r>
            <a:r>
              <a:rPr lang="en-US" altLang="zh-CN" dirty="0"/>
              <a:t>: </a:t>
            </a:r>
            <a:r>
              <a:rPr lang="en-US" altLang="zh-CN" dirty="0" smtClean="0"/>
              <a:t>I </a:t>
            </a:r>
            <a:r>
              <a:rPr lang="en-US" altLang="zh-CN" dirty="0"/>
              <a:t>agree/disagree with you.</a:t>
            </a:r>
            <a:endParaRPr lang="en-US" altLang="zh-CN" dirty="0" smtClean="0"/>
          </a:p>
          <a:p>
            <a:endParaRPr lang="en-US" altLang="zh-CN" dirty="0"/>
          </a:p>
          <a:p>
            <a:r>
              <a:rPr lang="zh-CN" altLang="en-US" dirty="0"/>
              <a:t>甲</a:t>
            </a:r>
            <a:r>
              <a:rPr lang="zh-CN" altLang="zh-CN" dirty="0" smtClean="0"/>
              <a:t>：</a:t>
            </a:r>
            <a:r>
              <a:rPr lang="zh-CN" altLang="en-US" dirty="0"/>
              <a:t>我认为经济状况</a:t>
            </a:r>
            <a:r>
              <a:rPr lang="zh-CN" altLang="en-US" dirty="0" smtClean="0"/>
              <a:t>不佳</a:t>
            </a:r>
            <a:r>
              <a:rPr lang="zh-CN" altLang="zh-CN" dirty="0"/>
              <a:t/>
            </a:r>
            <a:br>
              <a:rPr lang="zh-CN" altLang="zh-CN" dirty="0"/>
            </a:br>
            <a:r>
              <a:rPr lang="zh-CN" altLang="en-US" dirty="0" smtClean="0"/>
              <a:t>乙</a:t>
            </a:r>
            <a:r>
              <a:rPr lang="zh-CN" altLang="zh-CN" dirty="0" smtClean="0"/>
              <a:t>：</a:t>
            </a:r>
            <a:r>
              <a:rPr lang="zh-CN" altLang="en-US" dirty="0" smtClean="0"/>
              <a:t>我同意</a:t>
            </a:r>
            <a:r>
              <a:rPr lang="en-US" altLang="zh-CN" dirty="0" smtClean="0"/>
              <a:t>/</a:t>
            </a:r>
            <a:r>
              <a:rPr lang="zh-CN" altLang="en-US" dirty="0"/>
              <a:t>不同意你</a:t>
            </a:r>
            <a:r>
              <a:rPr lang="zh-CN" altLang="en-US" dirty="0" smtClean="0"/>
              <a:t>的观点。</a:t>
            </a:r>
            <a:endParaRPr lang="zh-CN" altLang="en-US" dirty="0"/>
          </a:p>
        </p:txBody>
      </p:sp>
    </p:spTree>
    <p:extLst>
      <p:ext uri="{BB962C8B-B14F-4D97-AF65-F5344CB8AC3E}">
        <p14:creationId xmlns:p14="http://schemas.microsoft.com/office/powerpoint/2010/main" val="183223698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anim calcmode="lin" valueType="num">
                                      <p:cBhvr>
                                        <p:cTn id="18" dur="500" fill="hold"/>
                                        <p:tgtEl>
                                          <p:spTgt spid="37"/>
                                        </p:tgtEl>
                                        <p:attrNameLst>
                                          <p:attrName>ppt_x</p:attrName>
                                        </p:attrNameLst>
                                      </p:cBhvr>
                                      <p:tavLst>
                                        <p:tav tm="0">
                                          <p:val>
                                            <p:strVal val="#ppt_x"/>
                                          </p:val>
                                        </p:tav>
                                        <p:tav tm="100000">
                                          <p:val>
                                            <p:strVal val="#ppt_x"/>
                                          </p:val>
                                        </p:tav>
                                      </p:tavLst>
                                    </p:anim>
                                    <p:anim calcmode="lin" valueType="num">
                                      <p:cBhvr>
                                        <p:cTn id="19" dur="5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anim calcmode="lin" valueType="num">
                                      <p:cBhvr>
                                        <p:cTn id="23" dur="500" fill="hold"/>
                                        <p:tgtEl>
                                          <p:spTgt spid="36"/>
                                        </p:tgtEl>
                                        <p:attrNameLst>
                                          <p:attrName>ppt_x</p:attrName>
                                        </p:attrNameLst>
                                      </p:cBhvr>
                                      <p:tavLst>
                                        <p:tav tm="0">
                                          <p:val>
                                            <p:strVal val="#ppt_x"/>
                                          </p:val>
                                        </p:tav>
                                        <p:tav tm="100000">
                                          <p:val>
                                            <p:strVal val="#ppt_x"/>
                                          </p:val>
                                        </p:tav>
                                      </p:tavLst>
                                    </p:anim>
                                    <p:anim calcmode="lin" valueType="num">
                                      <p:cBhvr>
                                        <p:cTn id="24" dur="5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anim calcmode="lin" valueType="num">
                                      <p:cBhvr>
                                        <p:cTn id="33" dur="500" fill="hold"/>
                                        <p:tgtEl>
                                          <p:spTgt spid="46"/>
                                        </p:tgtEl>
                                        <p:attrNameLst>
                                          <p:attrName>ppt_x</p:attrName>
                                        </p:attrNameLst>
                                      </p:cBhvr>
                                      <p:tavLst>
                                        <p:tav tm="0">
                                          <p:val>
                                            <p:strVal val="#ppt_x"/>
                                          </p:val>
                                        </p:tav>
                                        <p:tav tm="100000">
                                          <p:val>
                                            <p:strVal val="#ppt_x"/>
                                          </p:val>
                                        </p:tav>
                                      </p:tavLst>
                                    </p:anim>
                                    <p:anim calcmode="lin" valueType="num">
                                      <p:cBhvr>
                                        <p:cTn id="34"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10"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7373" y="2104157"/>
            <a:ext cx="8944946" cy="4590299"/>
            <a:chOff x="1777373" y="2104157"/>
            <a:chExt cx="8944946" cy="4590299"/>
          </a:xfrm>
        </p:grpSpPr>
        <p:sp>
          <p:nvSpPr>
            <p:cNvPr id="59" name="Oval 58"/>
            <p:cNvSpPr/>
            <p:nvPr/>
          </p:nvSpPr>
          <p:spPr>
            <a:xfrm>
              <a:off x="8734153" y="3785473"/>
              <a:ext cx="1283466" cy="12834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atin typeface="Franklin Gothic Medium" panose="020B0603020102020204" pitchFamily="34" charset="0"/>
                  <a:ea typeface="微软雅黑" panose="020B0503020204020204" pitchFamily="34" charset="-122"/>
                  <a:cs typeface="Arial" panose="020B0604020202020204" pitchFamily="34" charset="0"/>
                </a:rPr>
                <a:t>t</a:t>
              </a:r>
            </a:p>
          </p:txBody>
        </p:sp>
        <p:sp>
          <p:nvSpPr>
            <p:cNvPr id="57" name="Oval 56"/>
            <p:cNvSpPr/>
            <p:nvPr/>
          </p:nvSpPr>
          <p:spPr>
            <a:xfrm>
              <a:off x="4550323" y="3785473"/>
              <a:ext cx="1283466" cy="12834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atin typeface="Franklin Gothic Medium" panose="020B0603020102020204" pitchFamily="34" charset="0"/>
                  <a:ea typeface="微软雅黑" panose="020B0503020204020204" pitchFamily="34" charset="-122"/>
                  <a:cs typeface="Arial" panose="020B0604020202020204" pitchFamily="34" charset="0"/>
                </a:rPr>
                <a:t>s</a:t>
              </a:r>
            </a:p>
          </p:txBody>
        </p:sp>
        <p:sp>
          <p:nvSpPr>
            <p:cNvPr id="58" name="Oval 57"/>
            <p:cNvSpPr/>
            <p:nvPr/>
          </p:nvSpPr>
          <p:spPr>
            <a:xfrm>
              <a:off x="6642238" y="3785473"/>
              <a:ext cx="1283466" cy="12834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atin typeface="Franklin Gothic Medium" panose="020B0603020102020204" pitchFamily="34" charset="0"/>
                  <a:ea typeface="微软雅黑" panose="020B0503020204020204" pitchFamily="34" charset="-122"/>
                  <a:cs typeface="Arial" panose="020B0604020202020204" pitchFamily="34" charset="0"/>
                </a:rPr>
                <a:t>h</a:t>
              </a:r>
            </a:p>
          </p:txBody>
        </p:sp>
        <p:sp>
          <p:nvSpPr>
            <p:cNvPr id="56" name="Oval 55"/>
            <p:cNvSpPr/>
            <p:nvPr/>
          </p:nvSpPr>
          <p:spPr>
            <a:xfrm>
              <a:off x="2458408" y="3785473"/>
              <a:ext cx="1283466" cy="1283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latin typeface="Franklin Gothic Medium" panose="020B0603020102020204" pitchFamily="34" charset="0"/>
                  <a:ea typeface="微软雅黑" panose="020B0503020204020204" pitchFamily="34" charset="-122"/>
                  <a:cs typeface="Arial" panose="020B0604020202020204" pitchFamily="34" charset="0"/>
                </a:rPr>
                <a:t>g</a:t>
              </a:r>
              <a:endParaRPr lang="en-GB" sz="4000" dirty="0">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69" name="Group 68"/>
            <p:cNvGrpSpPr/>
            <p:nvPr/>
          </p:nvGrpSpPr>
          <p:grpSpPr>
            <a:xfrm>
              <a:off x="3014625" y="5199749"/>
              <a:ext cx="157669" cy="554104"/>
              <a:chOff x="8243431" y="1672074"/>
              <a:chExt cx="199000" cy="699358"/>
            </a:xfrm>
            <a:solidFill>
              <a:schemeClr val="accent1"/>
            </a:solidFill>
          </p:grpSpPr>
          <p:sp>
            <p:nvSpPr>
              <p:cNvPr id="66"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7"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8"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0" name="Group 69"/>
            <p:cNvGrpSpPr/>
            <p:nvPr/>
          </p:nvGrpSpPr>
          <p:grpSpPr>
            <a:xfrm>
              <a:off x="7205138" y="5199749"/>
              <a:ext cx="157669" cy="554104"/>
              <a:chOff x="8243431" y="1672074"/>
              <a:chExt cx="199000" cy="699358"/>
            </a:xfrm>
            <a:solidFill>
              <a:schemeClr val="accent3"/>
            </a:solidFill>
          </p:grpSpPr>
          <p:sp>
            <p:nvSpPr>
              <p:cNvPr id="71"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2"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3"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8" name="Group 77"/>
            <p:cNvGrpSpPr/>
            <p:nvPr/>
          </p:nvGrpSpPr>
          <p:grpSpPr>
            <a:xfrm>
              <a:off x="5113222" y="3100559"/>
              <a:ext cx="157669" cy="554104"/>
              <a:chOff x="8243431" y="1672074"/>
              <a:chExt cx="199000" cy="699358"/>
            </a:xfrm>
            <a:solidFill>
              <a:schemeClr val="accent2"/>
            </a:solidFill>
          </p:grpSpPr>
          <p:sp>
            <p:nvSpPr>
              <p:cNvPr id="79"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0"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1"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2" name="Group 81"/>
            <p:cNvGrpSpPr/>
            <p:nvPr/>
          </p:nvGrpSpPr>
          <p:grpSpPr>
            <a:xfrm>
              <a:off x="9297052" y="3100559"/>
              <a:ext cx="157669" cy="554104"/>
              <a:chOff x="8243431" y="1672074"/>
              <a:chExt cx="199000" cy="699358"/>
            </a:xfrm>
            <a:solidFill>
              <a:schemeClr val="accent4"/>
            </a:solidFill>
          </p:grpSpPr>
          <p:sp>
            <p:nvSpPr>
              <p:cNvPr id="83"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4"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5"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86" name="Rectangle 85"/>
            <p:cNvSpPr/>
            <p:nvPr/>
          </p:nvSpPr>
          <p:spPr>
            <a:xfrm>
              <a:off x="1777373" y="5753853"/>
              <a:ext cx="2632172" cy="923330"/>
            </a:xfrm>
            <a:prstGeom prst="rect">
              <a:avLst/>
            </a:prstGeom>
          </p:spPr>
          <p:txBody>
            <a:bodyPr wrap="square">
              <a:spAutoFit/>
            </a:bodyPr>
            <a:lstStyle/>
            <a:p>
              <a:pPr algn="ctr">
                <a:lnSpc>
                  <a:spcPct val="150000"/>
                </a:lnSpc>
              </a:pPr>
              <a:r>
                <a:rPr lang="en-US" altLang="zh-CN" dirty="0" smtClean="0">
                  <a:solidFill>
                    <a:srgbClr val="FEA600"/>
                  </a:solidFill>
                  <a:latin typeface="Franklin Gothic Medium" panose="020B0603020102020204" pitchFamily="34" charset="0"/>
                  <a:ea typeface="微软雅黑" panose="020B0503020204020204" pitchFamily="34" charset="-122"/>
                  <a:cs typeface="+mn-ea"/>
                  <a:sym typeface="+mn-lt"/>
                </a:rPr>
                <a:t>goal (sentiment target)</a:t>
              </a:r>
            </a:p>
            <a:p>
              <a:pPr algn="ctr">
                <a:lnSpc>
                  <a:spcPct val="150000"/>
                </a:lnSpc>
              </a:pPr>
              <a:r>
                <a:rPr lang="zh-CN" altLang="en-US" dirty="0" smtClean="0">
                  <a:solidFill>
                    <a:srgbClr val="FEA600"/>
                  </a:solidFill>
                  <a:latin typeface="Franklin Gothic Medium" panose="020B0603020102020204" pitchFamily="34" charset="0"/>
                  <a:ea typeface="微软雅黑" panose="020B0503020204020204" pitchFamily="34" charset="-122"/>
                  <a:cs typeface="+mn-ea"/>
                  <a:sym typeface="+mn-lt"/>
                </a:rPr>
                <a:t>目标（</a:t>
              </a:r>
              <a:r>
                <a:rPr lang="zh-CN" altLang="en-US" dirty="0">
                  <a:solidFill>
                    <a:srgbClr val="FEA600"/>
                  </a:solidFill>
                  <a:latin typeface="Franklin Gothic Medium" panose="020B0603020102020204" pitchFamily="34" charset="0"/>
                  <a:ea typeface="微软雅黑" panose="020B0503020204020204" pitchFamily="34" charset="-122"/>
                  <a:cs typeface="+mn-ea"/>
                  <a:sym typeface="+mn-lt"/>
                </a:rPr>
                <a:t>情感</a:t>
              </a:r>
              <a:r>
                <a:rPr lang="zh-CN" altLang="en-US" dirty="0" smtClean="0">
                  <a:solidFill>
                    <a:srgbClr val="FEA600"/>
                  </a:solidFill>
                  <a:latin typeface="Franklin Gothic Medium" panose="020B0603020102020204" pitchFamily="34" charset="0"/>
                  <a:ea typeface="微软雅黑" panose="020B0503020204020204" pitchFamily="34" charset="-122"/>
                  <a:cs typeface="+mn-ea"/>
                  <a:sym typeface="+mn-lt"/>
                </a:rPr>
                <a:t>对象）</a:t>
              </a:r>
              <a:endParaRPr lang="en-GB" altLang="zh-CN" dirty="0">
                <a:solidFill>
                  <a:srgbClr val="FEA600"/>
                </a:solidFill>
                <a:latin typeface="Franklin Gothic Medium" panose="020B0603020102020204" pitchFamily="34" charset="0"/>
                <a:ea typeface="微软雅黑" panose="020B0503020204020204" pitchFamily="34" charset="-122"/>
                <a:cs typeface="+mn-ea"/>
                <a:sym typeface="+mn-lt"/>
              </a:endParaRPr>
            </a:p>
          </p:txBody>
        </p:sp>
        <p:sp>
          <p:nvSpPr>
            <p:cNvPr id="88" name="Rectangle 87"/>
            <p:cNvSpPr/>
            <p:nvPr/>
          </p:nvSpPr>
          <p:spPr>
            <a:xfrm>
              <a:off x="5999990" y="5771126"/>
              <a:ext cx="2692866" cy="923330"/>
            </a:xfrm>
            <a:prstGeom prst="rect">
              <a:avLst/>
            </a:prstGeom>
          </p:spPr>
          <p:txBody>
            <a:bodyPr wrap="square">
              <a:spAutoFit/>
            </a:bodyPr>
            <a:lstStyle/>
            <a:p>
              <a:pPr algn="ctr">
                <a:lnSpc>
                  <a:spcPct val="150000"/>
                </a:lnSpc>
              </a:pPr>
              <a:r>
                <a:rPr lang="en-GB" altLang="zh-CN" dirty="0">
                  <a:solidFill>
                    <a:srgbClr val="FEA600"/>
                  </a:solidFill>
                  <a:latin typeface="Franklin Gothic Medium" panose="020B0603020102020204" pitchFamily="34" charset="0"/>
                  <a:ea typeface="微软雅黑" panose="020B0503020204020204" pitchFamily="34" charset="-122"/>
                  <a:cs typeface="+mn-ea"/>
                  <a:sym typeface="+mn-lt"/>
                </a:rPr>
                <a:t>opinion </a:t>
              </a:r>
              <a:r>
                <a:rPr lang="en-GB" altLang="zh-CN" dirty="0" smtClean="0">
                  <a:solidFill>
                    <a:srgbClr val="FEA600"/>
                  </a:solidFill>
                  <a:latin typeface="Franklin Gothic Medium" panose="020B0603020102020204" pitchFamily="34" charset="0"/>
                  <a:ea typeface="微软雅黑" panose="020B0503020204020204" pitchFamily="34" charset="-122"/>
                  <a:cs typeface="+mn-ea"/>
                  <a:sym typeface="+mn-lt"/>
                </a:rPr>
                <a:t>holder</a:t>
              </a:r>
            </a:p>
            <a:p>
              <a:pPr algn="ctr">
                <a:lnSpc>
                  <a:spcPct val="150000"/>
                </a:lnSpc>
              </a:pPr>
              <a:r>
                <a:rPr lang="zh-CN" altLang="en-US" dirty="0" smtClean="0">
                  <a:solidFill>
                    <a:srgbClr val="FEA600"/>
                  </a:solidFill>
                  <a:latin typeface="Franklin Gothic Medium" panose="020B0603020102020204" pitchFamily="34" charset="0"/>
                  <a:ea typeface="微软雅黑" panose="020B0503020204020204" pitchFamily="34" charset="-122"/>
                  <a:cs typeface="+mn-ea"/>
                  <a:sym typeface="+mn-lt"/>
                </a:rPr>
                <a:t>观点持有者</a:t>
              </a:r>
              <a:endParaRPr lang="en-GB" altLang="zh-CN" dirty="0">
                <a:solidFill>
                  <a:srgbClr val="FEA600"/>
                </a:solidFill>
                <a:latin typeface="Franklin Gothic Medium" panose="020B0603020102020204" pitchFamily="34" charset="0"/>
                <a:ea typeface="微软雅黑" panose="020B0503020204020204" pitchFamily="34" charset="-122"/>
                <a:cs typeface="+mn-ea"/>
                <a:sym typeface="+mn-lt"/>
              </a:endParaRPr>
            </a:p>
          </p:txBody>
        </p:sp>
        <p:sp>
          <p:nvSpPr>
            <p:cNvPr id="89" name="Rectangle 88"/>
            <p:cNvSpPr/>
            <p:nvPr/>
          </p:nvSpPr>
          <p:spPr>
            <a:xfrm>
              <a:off x="8029453" y="2104157"/>
              <a:ext cx="2692866" cy="923330"/>
            </a:xfrm>
            <a:prstGeom prst="rect">
              <a:avLst/>
            </a:prstGeom>
          </p:spPr>
          <p:txBody>
            <a:bodyPr wrap="square">
              <a:spAutoFit/>
            </a:bodyPr>
            <a:lstStyle/>
            <a:p>
              <a:pPr algn="ctr">
                <a:lnSpc>
                  <a:spcPct val="150000"/>
                </a:lnSpc>
              </a:pPr>
              <a:r>
                <a:rPr lang="en-US" altLang="zh-CN"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time</a:t>
              </a:r>
            </a:p>
            <a:p>
              <a:pPr algn="ctr">
                <a:lnSpc>
                  <a:spcPct val="150000"/>
                </a:lnSpc>
              </a:pPr>
              <a:r>
                <a:rPr lang="zh-CN" altLang="en-US"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表达此观点的时间</a:t>
              </a:r>
              <a:endParaRPr lang="en-GB" altLang="zh-CN"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90" name="Rectangle 89"/>
            <p:cNvSpPr/>
            <p:nvPr/>
          </p:nvSpPr>
          <p:spPr>
            <a:xfrm>
              <a:off x="3796057" y="2104157"/>
              <a:ext cx="2949667" cy="923330"/>
            </a:xfrm>
            <a:prstGeom prst="rect">
              <a:avLst/>
            </a:prstGeom>
          </p:spPr>
          <p:txBody>
            <a:bodyPr wrap="square">
              <a:spAutoFit/>
            </a:bodyPr>
            <a:lstStyle/>
            <a:p>
              <a:pPr algn="ctr">
                <a:lnSpc>
                  <a:spcPct val="150000"/>
                </a:lnSpc>
              </a:pPr>
              <a:r>
                <a:rPr lang="en-US" altLang="zh-CN"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sentiment</a:t>
              </a:r>
            </a:p>
            <a:p>
              <a:pPr algn="ctr">
                <a:lnSpc>
                  <a:spcPct val="150000"/>
                </a:lnSpc>
              </a:pPr>
              <a:r>
                <a:rPr lang="zh-CN" altLang="en-US"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目标</a:t>
              </a:r>
              <a:r>
                <a:rPr lang="en-US" altLang="zh-CN"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g</a:t>
              </a:r>
              <a:r>
                <a:rPr lang="zh-CN" altLang="en-US"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包含的情感</a:t>
              </a:r>
              <a:endParaRPr lang="en-GB" altLang="zh-CN"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grpSp>
      <p:sp>
        <p:nvSpPr>
          <p:cNvPr id="49" name="文本框 48"/>
          <p:cNvSpPr txBox="1"/>
          <p:nvPr/>
        </p:nvSpPr>
        <p:spPr>
          <a:xfrm>
            <a:off x="372973" y="266550"/>
            <a:ext cx="2349187" cy="466708"/>
          </a:xfrm>
          <a:prstGeom prst="rect">
            <a:avLst/>
          </a:prstGeom>
          <a:noFill/>
        </p:spPr>
        <p:txBody>
          <a:bodyPr wrap="none" lIns="96434" tIns="48217" rIns="96434" bIns="48217" rtlCol="0">
            <a:spAutoFit/>
          </a:bodyPr>
          <a:lstStyle/>
          <a:p>
            <a:pPr defTabSz="964278"/>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广义观点的定义</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3067333" cy="343597"/>
          </a:xfrm>
          <a:prstGeom prst="rect">
            <a:avLst/>
          </a:prstGeom>
          <a:noFill/>
        </p:spPr>
        <p:txBody>
          <a:bodyPr wrap="none" lIns="96434" tIns="48217" rIns="96434" bIns="48217" rtlCol="0">
            <a:spAutoFit/>
          </a:bodyPr>
          <a:lstStyle/>
          <a:p>
            <a:pPr defTabSz="964278"/>
            <a:r>
              <a:rPr lang="zh-CN" altLang="en-US" sz="1600" dirty="0" smtClean="0">
                <a:solidFill>
                  <a:srgbClr val="E7E6E6">
                    <a:lumMod val="25000"/>
                  </a:srgbClr>
                </a:solidFill>
                <a:cs typeface="+mn-ea"/>
                <a:sym typeface="+mn-lt"/>
              </a:rPr>
              <a:t>包括了情感、评估、评价、态度</a:t>
            </a:r>
            <a:endParaRPr lang="zh-CN" altLang="en-US" sz="1600" dirty="0">
              <a:solidFill>
                <a:srgbClr val="E7E6E6">
                  <a:lumMod val="25000"/>
                </a:srgbClr>
              </a:solidFill>
              <a:cs typeface="+mn-ea"/>
              <a:sym typeface="+mn-lt"/>
            </a:endParaRPr>
          </a:p>
        </p:txBody>
      </p:sp>
      <mc:AlternateContent xmlns:mc="http://schemas.openxmlformats.org/markup-compatibility/2006" xmlns:a14="http://schemas.microsoft.com/office/drawing/2010/main">
        <mc:Choice Requires="a14">
          <p:sp>
            <p:nvSpPr>
              <p:cNvPr id="2" name="文本框 1"/>
              <p:cNvSpPr txBox="1"/>
              <p:nvPr/>
            </p:nvSpPr>
            <p:spPr>
              <a:xfrm>
                <a:off x="5089010" y="1014424"/>
                <a:ext cx="219496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𝑔</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𝑠</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h</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𝑡</m:t>
                      </m:r>
                      <m:r>
                        <a:rPr lang="en-US" altLang="zh-CN" sz="4000" b="0" i="1" smtClean="0">
                          <a:latin typeface="Cambria Math" panose="02040503050406030204" pitchFamily="18" charset="0"/>
                        </a:rPr>
                        <m:t>)</m:t>
                      </m:r>
                    </m:oMath>
                  </m:oMathPara>
                </a14:m>
                <a:endParaRPr lang="zh-CN" altLang="en-US" sz="4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5089010" y="1014424"/>
                <a:ext cx="2194960" cy="61555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33309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372973" y="266550"/>
            <a:ext cx="2349187" cy="466708"/>
          </a:xfrm>
          <a:prstGeom prst="rect">
            <a:avLst/>
          </a:prstGeom>
          <a:noFill/>
        </p:spPr>
        <p:txBody>
          <a:bodyPr wrap="none" lIns="96434" tIns="48217" rIns="96434" bIns="48217" rtlCol="0">
            <a:spAutoFit/>
          </a:bodyPr>
          <a:lstStyle/>
          <a:p>
            <a:pPr defTabSz="964278"/>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广义观点的定义</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55" name="文本框 54"/>
          <p:cNvSpPr txBox="1"/>
          <p:nvPr/>
        </p:nvSpPr>
        <p:spPr>
          <a:xfrm>
            <a:off x="372973" y="654957"/>
            <a:ext cx="3067333" cy="343597"/>
          </a:xfrm>
          <a:prstGeom prst="rect">
            <a:avLst/>
          </a:prstGeom>
          <a:noFill/>
        </p:spPr>
        <p:txBody>
          <a:bodyPr wrap="none" lIns="96434" tIns="48217" rIns="96434" bIns="48217" rtlCol="0">
            <a:spAutoFit/>
          </a:bodyPr>
          <a:lstStyle/>
          <a:p>
            <a:pPr defTabSz="964278"/>
            <a:r>
              <a:rPr lang="zh-CN" altLang="en-US" sz="1600" dirty="0" smtClean="0">
                <a:solidFill>
                  <a:srgbClr val="E7E6E6">
                    <a:lumMod val="25000"/>
                  </a:srgbClr>
                </a:solidFill>
                <a:cs typeface="+mn-ea"/>
                <a:sym typeface="+mn-lt"/>
              </a:rPr>
              <a:t>包括了情感、评估、评价、态度</a:t>
            </a:r>
            <a:endParaRPr lang="zh-CN" altLang="en-US" sz="1600" dirty="0">
              <a:solidFill>
                <a:srgbClr val="E7E6E6">
                  <a:lumMod val="25000"/>
                </a:srgbClr>
              </a:solidFill>
              <a:cs typeface="+mn-ea"/>
              <a:sym typeface="+mn-lt"/>
            </a:endParaRPr>
          </a:p>
        </p:txBody>
      </p:sp>
      <p:grpSp>
        <p:nvGrpSpPr>
          <p:cNvPr id="4" name="组合 3"/>
          <p:cNvGrpSpPr/>
          <p:nvPr/>
        </p:nvGrpSpPr>
        <p:grpSpPr>
          <a:xfrm>
            <a:off x="3935231" y="291718"/>
            <a:ext cx="5040560" cy="2341663"/>
            <a:chOff x="1777373" y="2104157"/>
            <a:chExt cx="8944946" cy="4082467"/>
          </a:xfrm>
        </p:grpSpPr>
        <p:sp>
          <p:nvSpPr>
            <p:cNvPr id="35" name="Oval 58"/>
            <p:cNvSpPr/>
            <p:nvPr/>
          </p:nvSpPr>
          <p:spPr>
            <a:xfrm>
              <a:off x="8734153" y="3785473"/>
              <a:ext cx="1283466" cy="12834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Franklin Gothic Medium" panose="020B0603020102020204" pitchFamily="34" charset="0"/>
                  <a:ea typeface="微软雅黑" panose="020B0503020204020204" pitchFamily="34" charset="-122"/>
                  <a:cs typeface="Arial" panose="020B0604020202020204" pitchFamily="34" charset="0"/>
                </a:rPr>
                <a:t>t</a:t>
              </a:r>
            </a:p>
          </p:txBody>
        </p:sp>
        <p:sp>
          <p:nvSpPr>
            <p:cNvPr id="36" name="Oval 56"/>
            <p:cNvSpPr/>
            <p:nvPr/>
          </p:nvSpPr>
          <p:spPr>
            <a:xfrm>
              <a:off x="4550323" y="3785473"/>
              <a:ext cx="1283466" cy="12834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Franklin Gothic Medium" panose="020B0603020102020204" pitchFamily="34" charset="0"/>
                  <a:ea typeface="微软雅黑" panose="020B0503020204020204" pitchFamily="34" charset="-122"/>
                  <a:cs typeface="Arial" panose="020B0604020202020204" pitchFamily="34" charset="0"/>
                </a:rPr>
                <a:t>s</a:t>
              </a:r>
            </a:p>
          </p:txBody>
        </p:sp>
        <p:sp>
          <p:nvSpPr>
            <p:cNvPr id="37" name="Oval 57"/>
            <p:cNvSpPr/>
            <p:nvPr/>
          </p:nvSpPr>
          <p:spPr>
            <a:xfrm>
              <a:off x="6642238" y="3785473"/>
              <a:ext cx="1283466" cy="12834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Franklin Gothic Medium" panose="020B0603020102020204" pitchFamily="34" charset="0"/>
                  <a:ea typeface="微软雅黑" panose="020B0503020204020204" pitchFamily="34" charset="-122"/>
                  <a:cs typeface="Arial" panose="020B0604020202020204" pitchFamily="34" charset="0"/>
                </a:rPr>
                <a:t>h</a:t>
              </a:r>
            </a:p>
          </p:txBody>
        </p:sp>
        <p:sp>
          <p:nvSpPr>
            <p:cNvPr id="38" name="Oval 55"/>
            <p:cNvSpPr/>
            <p:nvPr/>
          </p:nvSpPr>
          <p:spPr>
            <a:xfrm>
              <a:off x="2458408" y="3785473"/>
              <a:ext cx="1283466" cy="1283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latin typeface="Franklin Gothic Medium" panose="020B0603020102020204" pitchFamily="34" charset="0"/>
                  <a:ea typeface="微软雅黑" panose="020B0503020204020204" pitchFamily="34" charset="-122"/>
                  <a:cs typeface="Arial" panose="020B0604020202020204" pitchFamily="34" charset="0"/>
                </a:rPr>
                <a:t>g</a:t>
              </a:r>
              <a:endParaRPr lang="en-GB" sz="3200" dirty="0">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9" name="Group 68"/>
            <p:cNvGrpSpPr/>
            <p:nvPr/>
          </p:nvGrpSpPr>
          <p:grpSpPr>
            <a:xfrm>
              <a:off x="3014625" y="5199749"/>
              <a:ext cx="157669" cy="554104"/>
              <a:chOff x="8243431" y="1672074"/>
              <a:chExt cx="199000" cy="699358"/>
            </a:xfrm>
            <a:solidFill>
              <a:schemeClr val="accent1"/>
            </a:solidFill>
          </p:grpSpPr>
          <p:sp>
            <p:nvSpPr>
              <p:cNvPr id="74"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5"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6"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0" name="Group 69"/>
            <p:cNvGrpSpPr/>
            <p:nvPr/>
          </p:nvGrpSpPr>
          <p:grpSpPr>
            <a:xfrm>
              <a:off x="7205138" y="5199749"/>
              <a:ext cx="157669" cy="554104"/>
              <a:chOff x="8243431" y="1672074"/>
              <a:chExt cx="199000" cy="699358"/>
            </a:xfrm>
            <a:solidFill>
              <a:schemeClr val="accent3"/>
            </a:solidFill>
          </p:grpSpPr>
          <p:sp>
            <p:nvSpPr>
              <p:cNvPr id="63"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4"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5"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1" name="Group 77"/>
            <p:cNvGrpSpPr/>
            <p:nvPr/>
          </p:nvGrpSpPr>
          <p:grpSpPr>
            <a:xfrm>
              <a:off x="5113222" y="3100559"/>
              <a:ext cx="157669" cy="554104"/>
              <a:chOff x="8243431" y="1672074"/>
              <a:chExt cx="199000" cy="699358"/>
            </a:xfrm>
            <a:solidFill>
              <a:schemeClr val="accent2"/>
            </a:solidFill>
          </p:grpSpPr>
          <p:sp>
            <p:nvSpPr>
              <p:cNvPr id="60"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1"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2" name="Group 81"/>
            <p:cNvGrpSpPr/>
            <p:nvPr/>
          </p:nvGrpSpPr>
          <p:grpSpPr>
            <a:xfrm>
              <a:off x="9297052" y="3100559"/>
              <a:ext cx="157669" cy="554104"/>
              <a:chOff x="8243431" y="1672074"/>
              <a:chExt cx="199000" cy="699358"/>
            </a:xfrm>
            <a:solidFill>
              <a:schemeClr val="accent4"/>
            </a:solidFill>
          </p:grpSpPr>
          <p:sp>
            <p:nvSpPr>
              <p:cNvPr id="47"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8"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4"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43" name="Rectangle 85"/>
            <p:cNvSpPr/>
            <p:nvPr/>
          </p:nvSpPr>
          <p:spPr>
            <a:xfrm>
              <a:off x="1777373" y="5753853"/>
              <a:ext cx="2632172" cy="415498"/>
            </a:xfrm>
            <a:prstGeom prst="rect">
              <a:avLst/>
            </a:prstGeom>
          </p:spPr>
          <p:txBody>
            <a:bodyPr wrap="square">
              <a:spAutoFit/>
            </a:bodyPr>
            <a:lstStyle/>
            <a:p>
              <a:pPr algn="ctr">
                <a:lnSpc>
                  <a:spcPct val="150000"/>
                </a:lnSpc>
              </a:pPr>
              <a:r>
                <a:rPr lang="en-US" altLang="zh-CN" sz="1400" dirty="0" smtClean="0">
                  <a:solidFill>
                    <a:srgbClr val="FEA600"/>
                  </a:solidFill>
                  <a:latin typeface="Franklin Gothic Medium" panose="020B0603020102020204" pitchFamily="34" charset="0"/>
                  <a:ea typeface="微软雅黑" panose="020B0503020204020204" pitchFamily="34" charset="-122"/>
                  <a:cs typeface="+mn-ea"/>
                  <a:sym typeface="+mn-lt"/>
                </a:rPr>
                <a:t>goal</a:t>
              </a:r>
              <a:endParaRPr lang="en-GB" altLang="zh-CN" sz="1400" dirty="0">
                <a:solidFill>
                  <a:srgbClr val="FEA600"/>
                </a:solidFill>
                <a:latin typeface="Franklin Gothic Medium" panose="020B0603020102020204" pitchFamily="34" charset="0"/>
                <a:ea typeface="微软雅黑" panose="020B0503020204020204" pitchFamily="34" charset="-122"/>
                <a:cs typeface="+mn-ea"/>
                <a:sym typeface="+mn-lt"/>
              </a:endParaRPr>
            </a:p>
          </p:txBody>
        </p:sp>
        <p:sp>
          <p:nvSpPr>
            <p:cNvPr id="44" name="Rectangle 87"/>
            <p:cNvSpPr/>
            <p:nvPr/>
          </p:nvSpPr>
          <p:spPr>
            <a:xfrm>
              <a:off x="5999990" y="5771126"/>
              <a:ext cx="2692866" cy="415498"/>
            </a:xfrm>
            <a:prstGeom prst="rect">
              <a:avLst/>
            </a:prstGeom>
          </p:spPr>
          <p:txBody>
            <a:bodyPr wrap="square">
              <a:spAutoFit/>
            </a:bodyPr>
            <a:lstStyle/>
            <a:p>
              <a:pPr algn="ctr">
                <a:lnSpc>
                  <a:spcPct val="150000"/>
                </a:lnSpc>
              </a:pPr>
              <a:r>
                <a:rPr lang="en-GB" altLang="zh-CN" sz="1400" dirty="0" smtClean="0">
                  <a:solidFill>
                    <a:srgbClr val="FEA600"/>
                  </a:solidFill>
                  <a:latin typeface="Franklin Gothic Medium" panose="020B0603020102020204" pitchFamily="34" charset="0"/>
                  <a:ea typeface="微软雅黑" panose="020B0503020204020204" pitchFamily="34" charset="-122"/>
                  <a:cs typeface="+mn-ea"/>
                  <a:sym typeface="+mn-lt"/>
                </a:rPr>
                <a:t>holder</a:t>
              </a:r>
            </a:p>
          </p:txBody>
        </p:sp>
        <p:sp>
          <p:nvSpPr>
            <p:cNvPr id="45" name="Rectangle 88"/>
            <p:cNvSpPr/>
            <p:nvPr/>
          </p:nvSpPr>
          <p:spPr>
            <a:xfrm>
              <a:off x="8029453" y="2104157"/>
              <a:ext cx="2692866" cy="415498"/>
            </a:xfrm>
            <a:prstGeom prst="rect">
              <a:avLst/>
            </a:prstGeom>
          </p:spPr>
          <p:txBody>
            <a:bodyPr wrap="square">
              <a:spAutoFit/>
            </a:bodyPr>
            <a:lstStyle/>
            <a:p>
              <a:pPr algn="ctr">
                <a:lnSpc>
                  <a:spcPct val="150000"/>
                </a:lnSpc>
              </a:pPr>
              <a:r>
                <a:rPr lang="en-US" altLang="zh-CN" sz="1400"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time</a:t>
              </a:r>
              <a:endParaRPr lang="en-GB" altLang="zh-CN" sz="14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46" name="Rectangle 89"/>
            <p:cNvSpPr/>
            <p:nvPr/>
          </p:nvSpPr>
          <p:spPr>
            <a:xfrm>
              <a:off x="3796057" y="2104157"/>
              <a:ext cx="2949667" cy="415498"/>
            </a:xfrm>
            <a:prstGeom prst="rect">
              <a:avLst/>
            </a:prstGeom>
          </p:spPr>
          <p:txBody>
            <a:bodyPr wrap="square">
              <a:spAutoFit/>
            </a:bodyPr>
            <a:lstStyle/>
            <a:p>
              <a:pPr algn="ctr">
                <a:lnSpc>
                  <a:spcPct val="150000"/>
                </a:lnSpc>
              </a:pPr>
              <a:r>
                <a:rPr lang="en-US" altLang="zh-CN" sz="1400" dirty="0" smtClean="0">
                  <a:solidFill>
                    <a:schemeClr val="bg1">
                      <a:lumMod val="65000"/>
                    </a:schemeClr>
                  </a:solidFill>
                  <a:latin typeface="Franklin Gothic Medium" panose="020B0603020102020204" pitchFamily="34" charset="0"/>
                  <a:ea typeface="微软雅黑" panose="020B0503020204020204" pitchFamily="34" charset="-122"/>
                  <a:cs typeface="+mn-ea"/>
                  <a:sym typeface="+mn-lt"/>
                </a:rPr>
                <a:t>sentiment</a:t>
              </a:r>
              <a:endParaRPr lang="en-GB" altLang="zh-CN" sz="14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grpSp>
      <p:sp>
        <p:nvSpPr>
          <p:cNvPr id="77" name="TextBox 41"/>
          <p:cNvSpPr txBox="1"/>
          <p:nvPr/>
        </p:nvSpPr>
        <p:spPr>
          <a:xfrm>
            <a:off x="2722160" y="2914858"/>
            <a:ext cx="7466702" cy="502003"/>
          </a:xfrm>
          <a:prstGeom prst="rect">
            <a:avLst/>
          </a:prstGeom>
          <a:noFill/>
        </p:spPr>
        <p:txBody>
          <a:bodyPr wrap="square" lIns="85667" tIns="42834" rIns="85667" bIns="42834" rtlCol="0">
            <a:spAutoFit/>
          </a:bodyPr>
          <a:lstStyle/>
          <a:p>
            <a:pPr>
              <a:lnSpc>
                <a:spcPct val="150000"/>
              </a:lnSpc>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从严格意义上讲，这</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四</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个成分是必备的，缺失了任意一个都会造成问题</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7" name="TextBox 41"/>
          <p:cNvSpPr txBox="1"/>
          <p:nvPr/>
        </p:nvSpPr>
        <p:spPr>
          <a:xfrm>
            <a:off x="906889" y="3725537"/>
            <a:ext cx="4536504" cy="917501"/>
          </a:xfrm>
          <a:prstGeom prst="rect">
            <a:avLst/>
          </a:prstGeom>
          <a:noFill/>
        </p:spPr>
        <p:txBody>
          <a:bodyPr wrap="square" lIns="85667" tIns="42834" rIns="85667" bIns="42834" rtlCol="0">
            <a:spAutoFit/>
          </a:bodyPr>
          <a:lstStyle/>
          <a:p>
            <a:pPr>
              <a:lnSpc>
                <a:spcPct val="150000"/>
              </a:lnSpc>
            </a:pPr>
            <a:r>
              <a:rPr lang="en-US" altLang="zh-CN" dirty="0" err="1" smtClean="0">
                <a:solidFill>
                  <a:schemeClr val="bg1">
                    <a:lumMod val="65000"/>
                  </a:schemeClr>
                </a:solidFill>
                <a:latin typeface="微软雅黑" panose="020B0503020204020204" pitchFamily="34" charset="-122"/>
                <a:ea typeface="微软雅黑" panose="020B0503020204020204" pitchFamily="34" charset="-122"/>
                <a:cs typeface="+mn-ea"/>
                <a:sym typeface="+mn-lt"/>
              </a:rPr>
              <a:t>eg</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缺失时间，一个两年后的观点往往与今天有很大的不同。</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3"/>
          <a:stretch>
            <a:fillRect/>
          </a:stretch>
        </p:blipFill>
        <p:spPr>
          <a:xfrm>
            <a:off x="906889" y="4843028"/>
            <a:ext cx="5387807" cy="1668925"/>
          </a:xfrm>
          <a:prstGeom prst="rect">
            <a:avLst/>
          </a:prstGeom>
        </p:spPr>
      </p:pic>
      <p:sp>
        <p:nvSpPr>
          <p:cNvPr id="91" name="TextBox 41"/>
          <p:cNvSpPr txBox="1"/>
          <p:nvPr/>
        </p:nvSpPr>
        <p:spPr>
          <a:xfrm>
            <a:off x="6874321" y="3725536"/>
            <a:ext cx="4811638" cy="917501"/>
          </a:xfrm>
          <a:prstGeom prst="rect">
            <a:avLst/>
          </a:prstGeom>
          <a:noFill/>
        </p:spPr>
        <p:txBody>
          <a:bodyPr wrap="square" lIns="85667" tIns="42834" rIns="85667" bIns="42834" rtlCol="0">
            <a:spAutoFit/>
          </a:bodyPr>
          <a:lstStyle/>
          <a:p>
            <a:pPr>
              <a:lnSpc>
                <a:spcPct val="150000"/>
              </a:lnSpc>
            </a:pPr>
            <a:r>
              <a:rPr lang="en-US" altLang="zh-CN" dirty="0" err="1" smtClean="0">
                <a:solidFill>
                  <a:schemeClr val="bg1">
                    <a:lumMod val="65000"/>
                  </a:schemeClr>
                </a:solidFill>
                <a:latin typeface="微软雅黑" panose="020B0503020204020204" pitchFamily="34" charset="-122"/>
                <a:ea typeface="微软雅黑" panose="020B0503020204020204" pitchFamily="34" charset="-122"/>
                <a:cs typeface="+mn-ea"/>
                <a:sym typeface="+mn-lt"/>
              </a:rPr>
              <a:t>eg</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缺失观点持有者，一个重要人物的观点（大</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V</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）可能比大街上普通人的观点更重要。</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92" name="矩形 91"/>
          <p:cNvSpPr/>
          <p:nvPr/>
        </p:nvSpPr>
        <p:spPr>
          <a:xfrm>
            <a:off x="6676628" y="4957564"/>
            <a:ext cx="4800258" cy="923330"/>
          </a:xfrm>
          <a:prstGeom prst="rect">
            <a:avLst/>
          </a:prstGeom>
        </p:spPr>
        <p:txBody>
          <a:bodyPr wrap="square">
            <a:spAutoFit/>
          </a:bodyPr>
          <a:lstStyle/>
          <a:p>
            <a:r>
              <a:rPr lang="zh-CN" altLang="en-US" dirty="0"/>
              <a:t>在谈到音乐版权成本的问题时丁磊表示，一些公司控制着市场，版权租赁的年成本非常高，这对中国网络音乐的发展产生了一些负面影响</a:t>
            </a:r>
            <a:r>
              <a:rPr lang="zh-CN" altLang="en-US" dirty="0" smtClean="0"/>
              <a:t>。</a:t>
            </a:r>
            <a:endParaRPr lang="en-US" altLang="zh-CN" dirty="0"/>
          </a:p>
        </p:txBody>
      </p:sp>
    </p:spTree>
    <p:extLst>
      <p:ext uri="{BB962C8B-B14F-4D97-AF65-F5344CB8AC3E}">
        <p14:creationId xmlns:p14="http://schemas.microsoft.com/office/powerpoint/2010/main" val="8005439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anim calcmode="lin" valueType="num">
                                      <p:cBhvr>
                                        <p:cTn id="8" dur="500" fill="hold"/>
                                        <p:tgtEl>
                                          <p:spTgt spid="77"/>
                                        </p:tgtEl>
                                        <p:attrNameLst>
                                          <p:attrName>ppt_x</p:attrName>
                                        </p:attrNameLst>
                                      </p:cBhvr>
                                      <p:tavLst>
                                        <p:tav tm="0">
                                          <p:val>
                                            <p:strVal val="#ppt_x"/>
                                          </p:val>
                                        </p:tav>
                                        <p:tav tm="100000">
                                          <p:val>
                                            <p:strVal val="#ppt_x"/>
                                          </p:val>
                                        </p:tav>
                                      </p:tavLst>
                                    </p:anim>
                                    <p:anim calcmode="lin" valueType="num">
                                      <p:cBhvr>
                                        <p:cTn id="9" dur="500" fill="hold"/>
                                        <p:tgtEl>
                                          <p:spTgt spid="7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anim calcmode="lin" valueType="num">
                                      <p:cBhvr>
                                        <p:cTn id="13" dur="500" fill="hold"/>
                                        <p:tgtEl>
                                          <p:spTgt spid="87"/>
                                        </p:tgtEl>
                                        <p:attrNameLst>
                                          <p:attrName>ppt_x</p:attrName>
                                        </p:attrNameLst>
                                      </p:cBhvr>
                                      <p:tavLst>
                                        <p:tav tm="0">
                                          <p:val>
                                            <p:strVal val="#ppt_x"/>
                                          </p:val>
                                        </p:tav>
                                        <p:tav tm="100000">
                                          <p:val>
                                            <p:strVal val="#ppt_x"/>
                                          </p:val>
                                        </p:tav>
                                      </p:tavLst>
                                    </p:anim>
                                    <p:anim calcmode="lin" valueType="num">
                                      <p:cBhvr>
                                        <p:cTn id="14" dur="500" fill="hold"/>
                                        <p:tgtEl>
                                          <p:spTgt spid="8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anim calcmode="lin" valueType="num">
                                      <p:cBhvr>
                                        <p:cTn id="18" dur="500" fill="hold"/>
                                        <p:tgtEl>
                                          <p:spTgt spid="91"/>
                                        </p:tgtEl>
                                        <p:attrNameLst>
                                          <p:attrName>ppt_x</p:attrName>
                                        </p:attrNameLst>
                                      </p:cBhvr>
                                      <p:tavLst>
                                        <p:tav tm="0">
                                          <p:val>
                                            <p:strVal val="#ppt_x"/>
                                          </p:val>
                                        </p:tav>
                                        <p:tav tm="100000">
                                          <p:val>
                                            <p:strVal val="#ppt_x"/>
                                          </p:val>
                                        </p:tav>
                                      </p:tavLst>
                                    </p:anim>
                                    <p:anim calcmode="lin" valueType="num">
                                      <p:cBhvr>
                                        <p:cTn id="19" dur="500" fill="hold"/>
                                        <p:tgtEl>
                                          <p:spTgt spid="9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anim calcmode="lin" valueType="num">
                                      <p:cBhvr>
                                        <p:cTn id="28" dur="500" fill="hold"/>
                                        <p:tgtEl>
                                          <p:spTgt spid="92"/>
                                        </p:tgtEl>
                                        <p:attrNameLst>
                                          <p:attrName>ppt_x</p:attrName>
                                        </p:attrNameLst>
                                      </p:cBhvr>
                                      <p:tavLst>
                                        <p:tav tm="0">
                                          <p:val>
                                            <p:strVal val="#ppt_x"/>
                                          </p:val>
                                        </p:tav>
                                        <p:tav tm="100000">
                                          <p:val>
                                            <p:strVal val="#ppt_x"/>
                                          </p:val>
                                        </p:tav>
                                      </p:tavLst>
                                    </p:anim>
                                    <p:anim calcmode="lin" valueType="num">
                                      <p:cBhvr>
                                        <p:cTn id="29" dur="5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7" grpId="0"/>
      <p:bldP spid="91" grpId="0"/>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5876" y="2088424"/>
            <a:ext cx="1168273" cy="1097232"/>
          </a:xfrm>
          <a:custGeom>
            <a:avLst/>
            <a:gdLst>
              <a:gd name="connsiteX0" fmla="*/ 595085 w 1190170"/>
              <a:gd name="connsiteY0" fmla="*/ 0 h 1190170"/>
              <a:gd name="connsiteX1" fmla="*/ 1190170 w 1190170"/>
              <a:gd name="connsiteY1" fmla="*/ 595085 h 1190170"/>
              <a:gd name="connsiteX2" fmla="*/ 595085 w 1190170"/>
              <a:gd name="connsiteY2" fmla="*/ 1190170 h 1190170"/>
              <a:gd name="connsiteX3" fmla="*/ 0 w 1190170"/>
              <a:gd name="connsiteY3" fmla="*/ 595085 h 1190170"/>
              <a:gd name="connsiteX4" fmla="*/ 595085 w 1190170"/>
              <a:gd name="connsiteY4" fmla="*/ 0 h 119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170" h="1190170">
                <a:moveTo>
                  <a:pt x="595085" y="0"/>
                </a:moveTo>
                <a:cubicBezTo>
                  <a:pt x="923741" y="0"/>
                  <a:pt x="1190170" y="266429"/>
                  <a:pt x="1190170" y="595085"/>
                </a:cubicBezTo>
                <a:cubicBezTo>
                  <a:pt x="1190170" y="923741"/>
                  <a:pt x="923741" y="1190170"/>
                  <a:pt x="595085" y="1190170"/>
                </a:cubicBezTo>
                <a:cubicBezTo>
                  <a:pt x="266429" y="1190170"/>
                  <a:pt x="0" y="923741"/>
                  <a:pt x="0" y="595085"/>
                </a:cubicBezTo>
                <a:cubicBezTo>
                  <a:pt x="0" y="266429"/>
                  <a:pt x="266429" y="0"/>
                  <a:pt x="595085" y="0"/>
                </a:cubicBezTo>
                <a:close/>
              </a:path>
            </a:pathLst>
          </a:custGeom>
          <a:solidFill>
            <a:srgbClr val="357879"/>
          </a:solidFill>
        </p:spPr>
      </p:pic>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6586" y="3796463"/>
            <a:ext cx="1879293" cy="1782182"/>
          </a:xfrm>
          <a:custGeom>
            <a:avLst/>
            <a:gdLst>
              <a:gd name="connsiteX0" fmla="*/ 883558 w 1767116"/>
              <a:gd name="connsiteY0" fmla="*/ 0 h 1767116"/>
              <a:gd name="connsiteX1" fmla="*/ 1767116 w 1767116"/>
              <a:gd name="connsiteY1" fmla="*/ 883558 h 1767116"/>
              <a:gd name="connsiteX2" fmla="*/ 883558 w 1767116"/>
              <a:gd name="connsiteY2" fmla="*/ 1767116 h 1767116"/>
              <a:gd name="connsiteX3" fmla="*/ 0 w 1767116"/>
              <a:gd name="connsiteY3" fmla="*/ 883558 h 1767116"/>
              <a:gd name="connsiteX4" fmla="*/ 883558 w 1767116"/>
              <a:gd name="connsiteY4" fmla="*/ 0 h 176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116" h="1767116">
                <a:moveTo>
                  <a:pt x="883558" y="0"/>
                </a:moveTo>
                <a:cubicBezTo>
                  <a:pt x="1371534" y="0"/>
                  <a:pt x="1767116" y="395582"/>
                  <a:pt x="1767116" y="883558"/>
                </a:cubicBezTo>
                <a:cubicBezTo>
                  <a:pt x="1767116" y="1371534"/>
                  <a:pt x="1371534" y="1767116"/>
                  <a:pt x="883558" y="1767116"/>
                </a:cubicBezTo>
                <a:cubicBezTo>
                  <a:pt x="395582" y="1767116"/>
                  <a:pt x="0" y="1371534"/>
                  <a:pt x="0" y="883558"/>
                </a:cubicBezTo>
                <a:cubicBezTo>
                  <a:pt x="0" y="395582"/>
                  <a:pt x="395582" y="0"/>
                  <a:pt x="883558" y="0"/>
                </a:cubicBezTo>
                <a:close/>
              </a:path>
            </a:pathLst>
          </a:custGeom>
          <a:solidFill>
            <a:srgbClr val="357879"/>
          </a:solidFill>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5479" y="1006127"/>
            <a:ext cx="2564507" cy="2466182"/>
          </a:xfrm>
          <a:custGeom>
            <a:avLst/>
            <a:gdLst>
              <a:gd name="connsiteX0" fmla="*/ 1306286 w 2612572"/>
              <a:gd name="connsiteY0" fmla="*/ 0 h 2612572"/>
              <a:gd name="connsiteX1" fmla="*/ 2612572 w 2612572"/>
              <a:gd name="connsiteY1" fmla="*/ 1306286 h 2612572"/>
              <a:gd name="connsiteX2" fmla="*/ 1306286 w 2612572"/>
              <a:gd name="connsiteY2" fmla="*/ 2612572 h 2612572"/>
              <a:gd name="connsiteX3" fmla="*/ 0 w 2612572"/>
              <a:gd name="connsiteY3" fmla="*/ 1306286 h 2612572"/>
              <a:gd name="connsiteX4" fmla="*/ 1306286 w 2612572"/>
              <a:gd name="connsiteY4" fmla="*/ 0 h 261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2612572">
                <a:moveTo>
                  <a:pt x="1306286" y="0"/>
                </a:moveTo>
                <a:cubicBezTo>
                  <a:pt x="2027728" y="0"/>
                  <a:pt x="2612572" y="584844"/>
                  <a:pt x="2612572" y="1306286"/>
                </a:cubicBezTo>
                <a:cubicBezTo>
                  <a:pt x="2612572" y="2027728"/>
                  <a:pt x="2027728" y="2612572"/>
                  <a:pt x="1306286" y="2612572"/>
                </a:cubicBezTo>
                <a:cubicBezTo>
                  <a:pt x="584844" y="2612572"/>
                  <a:pt x="0" y="2027728"/>
                  <a:pt x="0" y="1306286"/>
                </a:cubicBezTo>
                <a:cubicBezTo>
                  <a:pt x="0" y="584844"/>
                  <a:pt x="584844" y="0"/>
                  <a:pt x="1306286" y="0"/>
                </a:cubicBezTo>
                <a:close/>
              </a:path>
            </a:pathLst>
          </a:custGeom>
          <a:blipFill dpi="0" rotWithShape="1">
            <a:blip r:embed="rId5" cstate="screen">
              <a:extLst>
                <a:ext uri="{28A0092B-C50C-407E-A947-70E740481C1C}">
                  <a14:useLocalDpi xmlns:a14="http://schemas.microsoft.com/office/drawing/2010/main"/>
                </a:ext>
              </a:extLst>
            </a:blip>
            <a:srcRect/>
            <a:stretch>
              <a:fillRect/>
            </a:stretch>
          </a:blipFill>
        </p:spPr>
      </p:pic>
      <p:sp>
        <p:nvSpPr>
          <p:cNvPr id="20" name="椭圆 19"/>
          <p:cNvSpPr/>
          <p:nvPr/>
        </p:nvSpPr>
        <p:spPr>
          <a:xfrm>
            <a:off x="9893782" y="2909851"/>
            <a:ext cx="741747" cy="740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p:nvPr/>
        </p:nvSpPr>
        <p:spPr>
          <a:xfrm>
            <a:off x="11290013" y="3347733"/>
            <a:ext cx="370874" cy="3708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953">
              <a:latin typeface="Impact" panose="020B0806030902050204" pitchFamily="34" charset="0"/>
            </a:endParaRPr>
          </a:p>
        </p:txBody>
      </p:sp>
      <p:sp>
        <p:nvSpPr>
          <p:cNvPr id="22" name="椭圆 21"/>
          <p:cNvSpPr/>
          <p:nvPr/>
        </p:nvSpPr>
        <p:spPr>
          <a:xfrm>
            <a:off x="8520925" y="3729514"/>
            <a:ext cx="542286" cy="5407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953">
              <a:latin typeface="Impact" panose="020B0806030902050204" pitchFamily="34" charset="0"/>
            </a:endParaRPr>
          </a:p>
        </p:txBody>
      </p:sp>
      <p:sp>
        <p:nvSpPr>
          <p:cNvPr id="23" name="椭圆 22"/>
          <p:cNvSpPr/>
          <p:nvPr/>
        </p:nvSpPr>
        <p:spPr>
          <a:xfrm>
            <a:off x="10077662" y="1413890"/>
            <a:ext cx="790055" cy="7900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953">
              <a:latin typeface="Impact" panose="020B0806030902050204" pitchFamily="34" charset="0"/>
            </a:endParaRPr>
          </a:p>
        </p:txBody>
      </p:sp>
      <p:sp>
        <p:nvSpPr>
          <p:cNvPr id="16" name="文本框 15"/>
          <p:cNvSpPr txBox="1"/>
          <p:nvPr/>
        </p:nvSpPr>
        <p:spPr>
          <a:xfrm>
            <a:off x="372973" y="266550"/>
            <a:ext cx="810305" cy="466708"/>
          </a:xfrm>
          <a:prstGeom prst="rect">
            <a:avLst/>
          </a:prstGeom>
          <a:noFill/>
        </p:spPr>
        <p:txBody>
          <a:bodyPr wrap="none" lIns="96434" tIns="48217" rIns="96434" bIns="48217" rtlCol="0">
            <a:spAutoFit/>
          </a:bodyPr>
          <a:lstStyle/>
          <a:p>
            <a:pPr defTabSz="964278"/>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情感</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372973" y="654957"/>
            <a:ext cx="1302427" cy="374375"/>
          </a:xfrm>
          <a:prstGeom prst="rect">
            <a:avLst/>
          </a:prstGeom>
          <a:noFill/>
        </p:spPr>
        <p:txBody>
          <a:bodyPr wrap="none" lIns="96434" tIns="48217" rIns="96434" bIns="48217" rtlCol="0">
            <a:spAutoFit/>
          </a:bodyPr>
          <a:lstStyle/>
          <a:p>
            <a:pPr defTabSz="964278"/>
            <a:r>
              <a:rPr lang="en-US" altLang="zh-CN" dirty="0" smtClean="0">
                <a:solidFill>
                  <a:srgbClr val="E7E6E6">
                    <a:lumMod val="25000"/>
                  </a:srgbClr>
                </a:solidFill>
                <a:cs typeface="+mn-ea"/>
                <a:sym typeface="+mn-lt"/>
              </a:rPr>
              <a:t>SENTIMENT</a:t>
            </a:r>
            <a:endParaRPr lang="en-US" altLang="zh-CN" dirty="0">
              <a:solidFill>
                <a:srgbClr val="E7E6E6">
                  <a:lumMod val="25000"/>
                </a:srgbClr>
              </a:solidFill>
              <a:cs typeface="+mn-ea"/>
              <a:sym typeface="+mn-lt"/>
            </a:endParaRPr>
          </a:p>
        </p:txBody>
      </p:sp>
      <p:sp>
        <p:nvSpPr>
          <p:cNvPr id="25" name="TextBox 41"/>
          <p:cNvSpPr txBox="1"/>
          <p:nvPr/>
        </p:nvSpPr>
        <p:spPr>
          <a:xfrm>
            <a:off x="770171" y="1006127"/>
            <a:ext cx="6447631" cy="917501"/>
          </a:xfrm>
          <a:prstGeom prst="rect">
            <a:avLst/>
          </a:prstGeom>
          <a:noFill/>
        </p:spPr>
        <p:txBody>
          <a:bodyPr wrap="square" lIns="85667" tIns="42834" rIns="85667" bIns="42834" rtlCol="0">
            <a:spAutoFit/>
          </a:bodyPr>
          <a:lstStyle/>
          <a:p>
            <a:pPr>
              <a:lnSpc>
                <a:spcPct val="150000"/>
              </a:lnSpc>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情感是观点中所蕴含的感受、态度、评价或情绪。通常情感由一个三元组表示。</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8" name="TextBox 41"/>
          <p:cNvSpPr txBox="1"/>
          <p:nvPr/>
        </p:nvSpPr>
        <p:spPr>
          <a:xfrm>
            <a:off x="741689" y="2687514"/>
            <a:ext cx="6623790" cy="1333000"/>
          </a:xfrm>
          <a:prstGeom prst="rect">
            <a:avLst/>
          </a:prstGeom>
          <a:noFill/>
        </p:spPr>
        <p:txBody>
          <a:bodyPr wrap="square" lIns="85667" tIns="42834" rIns="85667" bIns="42834" rtlCol="0">
            <a:spAutoFit/>
          </a:bodyPr>
          <a:lstStyle/>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y</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是情感类型，有基于语言学、心理学、消费者调研等划分方法。如按照消费者调研的分类方式，可以将情感分为</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2</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种：理性情感</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(rational sentiment)</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和感性情感</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(emotional sentiment)</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14" name="文本框 13"/>
              <p:cNvSpPr txBox="1"/>
              <p:nvPr/>
            </p:nvSpPr>
            <p:spPr>
              <a:xfrm>
                <a:off x="2950009" y="1947062"/>
                <a:ext cx="168206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𝑦</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𝑜</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𝑖</m:t>
                      </m:r>
                      <m:r>
                        <a:rPr lang="en-US" altLang="zh-CN" sz="4000" b="0" i="1" smtClean="0">
                          <a:latin typeface="Cambria Math" panose="02040503050406030204" pitchFamily="18" charset="0"/>
                        </a:rPr>
                        <m:t>)</m:t>
                      </m:r>
                    </m:oMath>
                  </m:oMathPara>
                </a14:m>
                <a:endParaRPr lang="zh-CN" altLang="en-US" sz="4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950009" y="1947062"/>
                <a:ext cx="1682064" cy="615553"/>
              </a:xfrm>
              <a:prstGeom prst="rect">
                <a:avLst/>
              </a:prstGeom>
              <a:blipFill rotWithShape="0">
                <a:blip r:embed="rId6"/>
                <a:stretch>
                  <a:fillRect/>
                </a:stretch>
              </a:blipFill>
            </p:spPr>
            <p:txBody>
              <a:bodyPr/>
              <a:lstStyle/>
              <a:p>
                <a:r>
                  <a:rPr lang="zh-CN" altLang="en-US">
                    <a:noFill/>
                  </a:rPr>
                  <a:t> </a:t>
                </a:r>
              </a:p>
            </p:txBody>
          </p:sp>
        </mc:Fallback>
      </mc:AlternateContent>
      <p:sp>
        <p:nvSpPr>
          <p:cNvPr id="15" name="TextBox 41"/>
          <p:cNvSpPr txBox="1"/>
          <p:nvPr/>
        </p:nvSpPr>
        <p:spPr>
          <a:xfrm>
            <a:off x="770172" y="4125839"/>
            <a:ext cx="7675427" cy="1333000"/>
          </a:xfrm>
          <a:prstGeom prst="rect">
            <a:avLst/>
          </a:prstGeom>
          <a:noFill/>
        </p:spPr>
        <p:txBody>
          <a:bodyPr wrap="square" lIns="85667" tIns="42834" rIns="85667" bIns="42834" rtlCol="0">
            <a:spAutoFit/>
          </a:bodyPr>
          <a:lstStyle/>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o</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是情感倾向，也称为极性、语义倾向或者情感的价</a:t>
            </a:r>
            <a:r>
              <a:rPr lang="en-US"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rPr>
              <a:t>(valence)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。情感倾向可以是正面</a:t>
            </a:r>
            <a:r>
              <a:rPr lang="en-US"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Positive)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、负面</a:t>
            </a:r>
            <a:r>
              <a:rPr lang="en-US"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rPr>
              <a:t>(Negative)</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或中立的</a:t>
            </a:r>
            <a:r>
              <a:rPr lang="en-US"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rPr>
              <a:t>(Neutral)</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。中立通常意味没有情感，另一种方式是定义第</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4</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类为情感倾向未提及</a:t>
            </a:r>
            <a:r>
              <a:rPr lang="en-US"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rPr>
              <a:t>(Not mentioned</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41"/>
          <p:cNvSpPr txBox="1"/>
          <p:nvPr/>
        </p:nvSpPr>
        <p:spPr>
          <a:xfrm>
            <a:off x="741689" y="5564165"/>
            <a:ext cx="7631902" cy="1333000"/>
          </a:xfrm>
          <a:prstGeom prst="rect">
            <a:avLst/>
          </a:prstGeom>
          <a:noFill/>
        </p:spPr>
        <p:txBody>
          <a:bodyPr wrap="square" lIns="85667" tIns="42834" rIns="85667" bIns="42834" rtlCol="0">
            <a:spAutoFit/>
          </a:bodyPr>
          <a:lstStyle/>
          <a:p>
            <a:pPr>
              <a:lnSpc>
                <a:spcPct val="150000"/>
              </a:lnSpc>
            </a:pPr>
            <a:r>
              <a:rPr lang="en-US" altLang="zh-CN" dirty="0" err="1" smtClean="0">
                <a:solidFill>
                  <a:schemeClr val="bg1">
                    <a:lumMod val="65000"/>
                  </a:schemeClr>
                </a:solidFill>
                <a:latin typeface="微软雅黑" panose="020B0503020204020204" pitchFamily="34" charset="-122"/>
                <a:ea typeface="微软雅黑" panose="020B0503020204020204" pitchFamily="34" charset="-122"/>
                <a:cs typeface="+mn-ea"/>
                <a:sym typeface="+mn-lt"/>
              </a:rPr>
              <a:t>i</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是情感</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强度</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，每种情感都可能有不同的强度。有</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2</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种方式体现情感强度：</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a.</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情感强度不同的词（如，</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“完美”比“</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不错</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强度更高）</a:t>
            </a:r>
            <a:endPar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b.</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使用强调词或减弱词（如，“</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很</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非常</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a:t>
            </a:r>
            <a:r>
              <a:rPr lang="zh-CN" altLang="en-US" dirty="0">
                <a:solidFill>
                  <a:schemeClr val="bg1">
                    <a:lumMod val="65000"/>
                  </a:schemeClr>
                </a:solidFill>
                <a:latin typeface="微软雅黑" panose="020B0503020204020204" pitchFamily="34" charset="-122"/>
                <a:ea typeface="微软雅黑" panose="020B0503020204020204" pitchFamily="34" charset="-122"/>
                <a:cs typeface="+mn-ea"/>
                <a:sym typeface="+mn-lt"/>
              </a:rPr>
              <a:t>有点</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 ）</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380191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anim calcmode="lin" valueType="num">
                                      <p:cBhvr>
                                        <p:cTn id="18" dur="500" fill="hold"/>
                                        <p:tgtEl>
                                          <p:spTgt spid="28"/>
                                        </p:tgtEl>
                                        <p:attrNameLst>
                                          <p:attrName>ppt_x</p:attrName>
                                        </p:attrNameLst>
                                      </p:cBhvr>
                                      <p:tavLst>
                                        <p:tav tm="0">
                                          <p:val>
                                            <p:strVal val="#ppt_x"/>
                                          </p:val>
                                        </p:tav>
                                        <p:tav tm="100000">
                                          <p:val>
                                            <p:strVal val="#ppt_x"/>
                                          </p:val>
                                        </p:tav>
                                      </p:tavLst>
                                    </p:anim>
                                    <p:anim calcmode="lin" valueType="num">
                                      <p:cBhvr>
                                        <p:cTn id="19" dur="5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anim calcmode="lin" valueType="num">
                                      <p:cBhvr>
                                        <p:cTn id="23" dur="500" fill="hold"/>
                                        <p:tgtEl>
                                          <p:spTgt spid="15"/>
                                        </p:tgtEl>
                                        <p:attrNameLst>
                                          <p:attrName>ppt_x</p:attrName>
                                        </p:attrNameLst>
                                      </p:cBhvr>
                                      <p:tavLst>
                                        <p:tav tm="0">
                                          <p:val>
                                            <p:strVal val="#ppt_x"/>
                                          </p:val>
                                        </p:tav>
                                        <p:tav tm="100000">
                                          <p:val>
                                            <p:strVal val="#ppt_x"/>
                                          </p:val>
                                        </p:tav>
                                      </p:tavLst>
                                    </p:anim>
                                    <p:anim calcmode="lin" valueType="num">
                                      <p:cBhvr>
                                        <p:cTn id="24" dur="5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anim calcmode="lin" valueType="num">
                                      <p:cBhvr>
                                        <p:cTn id="28" dur="500" fill="hold"/>
                                        <p:tgtEl>
                                          <p:spTgt spid="27"/>
                                        </p:tgtEl>
                                        <p:attrNameLst>
                                          <p:attrName>ppt_x</p:attrName>
                                        </p:attrNameLst>
                                      </p:cBhvr>
                                      <p:tavLst>
                                        <p:tav tm="0">
                                          <p:val>
                                            <p:strVal val="#ppt_x"/>
                                          </p:val>
                                        </p:tav>
                                        <p:tav tm="100000">
                                          <p:val>
                                            <p:strVal val="#ppt_x"/>
                                          </p:val>
                                        </p:tav>
                                      </p:tavLst>
                                    </p:anim>
                                    <p:anim calcmode="lin" valueType="num">
                                      <p:cBhvr>
                                        <p:cTn id="2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14" grpId="0"/>
      <p:bldP spid="15"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0859" y="2401475"/>
            <a:ext cx="1532397" cy="1430127"/>
          </a:xfrm>
          <a:custGeom>
            <a:avLst/>
            <a:gdLst>
              <a:gd name="connsiteX0" fmla="*/ 595085 w 1190170"/>
              <a:gd name="connsiteY0" fmla="*/ 0 h 1190170"/>
              <a:gd name="connsiteX1" fmla="*/ 1190170 w 1190170"/>
              <a:gd name="connsiteY1" fmla="*/ 595085 h 1190170"/>
              <a:gd name="connsiteX2" fmla="*/ 595085 w 1190170"/>
              <a:gd name="connsiteY2" fmla="*/ 1190170 h 1190170"/>
              <a:gd name="connsiteX3" fmla="*/ 0 w 1190170"/>
              <a:gd name="connsiteY3" fmla="*/ 595085 h 1190170"/>
              <a:gd name="connsiteX4" fmla="*/ 595085 w 1190170"/>
              <a:gd name="connsiteY4" fmla="*/ 0 h 1190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170" h="1190170">
                <a:moveTo>
                  <a:pt x="595085" y="0"/>
                </a:moveTo>
                <a:cubicBezTo>
                  <a:pt x="923741" y="0"/>
                  <a:pt x="1190170" y="266429"/>
                  <a:pt x="1190170" y="595085"/>
                </a:cubicBezTo>
                <a:cubicBezTo>
                  <a:pt x="1190170" y="923741"/>
                  <a:pt x="923741" y="1190170"/>
                  <a:pt x="595085" y="1190170"/>
                </a:cubicBezTo>
                <a:cubicBezTo>
                  <a:pt x="266429" y="1190170"/>
                  <a:pt x="0" y="923741"/>
                  <a:pt x="0" y="595085"/>
                </a:cubicBezTo>
                <a:cubicBezTo>
                  <a:pt x="0" y="266429"/>
                  <a:pt x="266429" y="0"/>
                  <a:pt x="595085" y="0"/>
                </a:cubicBezTo>
                <a:close/>
              </a:path>
            </a:pathLst>
          </a:custGeom>
          <a:solidFill>
            <a:srgbClr val="357879"/>
          </a:solidFill>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519" y="4710947"/>
            <a:ext cx="2367621" cy="2114458"/>
          </a:xfrm>
          <a:custGeom>
            <a:avLst/>
            <a:gdLst>
              <a:gd name="connsiteX0" fmla="*/ 883558 w 1767116"/>
              <a:gd name="connsiteY0" fmla="*/ 0 h 1767116"/>
              <a:gd name="connsiteX1" fmla="*/ 1767116 w 1767116"/>
              <a:gd name="connsiteY1" fmla="*/ 883558 h 1767116"/>
              <a:gd name="connsiteX2" fmla="*/ 883558 w 1767116"/>
              <a:gd name="connsiteY2" fmla="*/ 1767116 h 1767116"/>
              <a:gd name="connsiteX3" fmla="*/ 0 w 1767116"/>
              <a:gd name="connsiteY3" fmla="*/ 883558 h 1767116"/>
              <a:gd name="connsiteX4" fmla="*/ 883558 w 1767116"/>
              <a:gd name="connsiteY4" fmla="*/ 0 h 176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7116" h="1767116">
                <a:moveTo>
                  <a:pt x="883558" y="0"/>
                </a:moveTo>
                <a:cubicBezTo>
                  <a:pt x="1371534" y="0"/>
                  <a:pt x="1767116" y="395582"/>
                  <a:pt x="1767116" y="883558"/>
                </a:cubicBezTo>
                <a:cubicBezTo>
                  <a:pt x="1767116" y="1371534"/>
                  <a:pt x="1371534" y="1767116"/>
                  <a:pt x="883558" y="1767116"/>
                </a:cubicBezTo>
                <a:cubicBezTo>
                  <a:pt x="395582" y="1767116"/>
                  <a:pt x="0" y="1371534"/>
                  <a:pt x="0" y="883558"/>
                </a:cubicBezTo>
                <a:cubicBezTo>
                  <a:pt x="0" y="395582"/>
                  <a:pt x="395582" y="0"/>
                  <a:pt x="883558" y="0"/>
                </a:cubicBezTo>
                <a:close/>
              </a:path>
            </a:pathLst>
          </a:custGeom>
          <a:solidFill>
            <a:srgbClr val="357879"/>
          </a:solidFill>
        </p:spPr>
      </p:pic>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336" y="1177011"/>
            <a:ext cx="3363805" cy="3159394"/>
          </a:xfrm>
          <a:custGeom>
            <a:avLst/>
            <a:gdLst>
              <a:gd name="connsiteX0" fmla="*/ 1306286 w 2612572"/>
              <a:gd name="connsiteY0" fmla="*/ 0 h 2612572"/>
              <a:gd name="connsiteX1" fmla="*/ 2612572 w 2612572"/>
              <a:gd name="connsiteY1" fmla="*/ 1306286 h 2612572"/>
              <a:gd name="connsiteX2" fmla="*/ 1306286 w 2612572"/>
              <a:gd name="connsiteY2" fmla="*/ 2612572 h 2612572"/>
              <a:gd name="connsiteX3" fmla="*/ 0 w 2612572"/>
              <a:gd name="connsiteY3" fmla="*/ 1306286 h 2612572"/>
              <a:gd name="connsiteX4" fmla="*/ 1306286 w 2612572"/>
              <a:gd name="connsiteY4" fmla="*/ 0 h 261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2612572">
                <a:moveTo>
                  <a:pt x="1306286" y="0"/>
                </a:moveTo>
                <a:cubicBezTo>
                  <a:pt x="2027728" y="0"/>
                  <a:pt x="2612572" y="584844"/>
                  <a:pt x="2612572" y="1306286"/>
                </a:cubicBezTo>
                <a:cubicBezTo>
                  <a:pt x="2612572" y="2027728"/>
                  <a:pt x="2027728" y="2612572"/>
                  <a:pt x="1306286" y="2612572"/>
                </a:cubicBezTo>
                <a:cubicBezTo>
                  <a:pt x="584844" y="2612572"/>
                  <a:pt x="0" y="2027728"/>
                  <a:pt x="0" y="1306286"/>
                </a:cubicBezTo>
                <a:cubicBezTo>
                  <a:pt x="0" y="584844"/>
                  <a:pt x="584844" y="0"/>
                  <a:pt x="1306286" y="0"/>
                </a:cubicBezTo>
                <a:close/>
              </a:path>
            </a:pathLst>
          </a:custGeom>
          <a:blipFill dpi="0" rotWithShape="1">
            <a:blip r:embed="rId5" cstate="screen">
              <a:extLst>
                <a:ext uri="{28A0092B-C50C-407E-A947-70E740481C1C}">
                  <a14:useLocalDpi xmlns:a14="http://schemas.microsoft.com/office/drawing/2010/main"/>
                </a:ext>
              </a:extLst>
            </a:blip>
            <a:srcRect/>
            <a:stretch>
              <a:fillRect/>
            </a:stretch>
          </a:blipFill>
        </p:spPr>
      </p:pic>
      <p:sp>
        <p:nvSpPr>
          <p:cNvPr id="20" name="椭圆 19"/>
          <p:cNvSpPr/>
          <p:nvPr/>
        </p:nvSpPr>
        <p:spPr>
          <a:xfrm>
            <a:off x="9385653" y="3448316"/>
            <a:ext cx="972933" cy="970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p:nvPr/>
        </p:nvSpPr>
        <p:spPr>
          <a:xfrm>
            <a:off x="11217058" y="4022676"/>
            <a:ext cx="486467" cy="4864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953">
              <a:latin typeface="Impact" panose="020B0806030902050204" pitchFamily="34" charset="0"/>
            </a:endParaRPr>
          </a:p>
        </p:txBody>
      </p:sp>
      <p:sp>
        <p:nvSpPr>
          <p:cNvPr id="22" name="椭圆 21"/>
          <p:cNvSpPr/>
          <p:nvPr/>
        </p:nvSpPr>
        <p:spPr>
          <a:xfrm>
            <a:off x="7584908" y="4523449"/>
            <a:ext cx="711304" cy="709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953">
              <a:latin typeface="Impact" panose="020B0806030902050204" pitchFamily="34" charset="0"/>
            </a:endParaRPr>
          </a:p>
        </p:txBody>
      </p:sp>
      <p:sp>
        <p:nvSpPr>
          <p:cNvPr id="23" name="椭圆 22"/>
          <p:cNvSpPr/>
          <p:nvPr/>
        </p:nvSpPr>
        <p:spPr>
          <a:xfrm>
            <a:off x="9626844" y="1486098"/>
            <a:ext cx="1036297" cy="10362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953">
              <a:latin typeface="Impact" panose="020B0806030902050204" pitchFamily="34" charset="0"/>
            </a:endParaRPr>
          </a:p>
        </p:txBody>
      </p:sp>
      <p:sp>
        <p:nvSpPr>
          <p:cNvPr id="16" name="文本框 15"/>
          <p:cNvSpPr txBox="1"/>
          <p:nvPr/>
        </p:nvSpPr>
        <p:spPr>
          <a:xfrm>
            <a:off x="372973" y="266550"/>
            <a:ext cx="810305" cy="466708"/>
          </a:xfrm>
          <a:prstGeom prst="rect">
            <a:avLst/>
          </a:prstGeom>
          <a:noFill/>
        </p:spPr>
        <p:txBody>
          <a:bodyPr wrap="none" lIns="96434" tIns="48217" rIns="96434" bIns="48217" rtlCol="0">
            <a:spAutoFit/>
          </a:bodyPr>
          <a:lstStyle/>
          <a:p>
            <a:pPr defTabSz="964278"/>
            <a:r>
              <a:rPr lang="zh-CN" altLang="en-US" sz="2400" dirty="0" smtClean="0">
                <a:solidFill>
                  <a:srgbClr val="E7E6E6">
                    <a:lumMod val="25000"/>
                  </a:srgbClr>
                </a:solidFill>
                <a:latin typeface="微软雅黑" panose="020B0503020204020204" pitchFamily="34" charset="-122"/>
                <a:ea typeface="微软雅黑" panose="020B0503020204020204" pitchFamily="34" charset="-122"/>
                <a:cs typeface="+mn-ea"/>
                <a:sym typeface="+mn-lt"/>
              </a:rPr>
              <a:t>目标</a:t>
            </a:r>
            <a:endPar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372973" y="654957"/>
            <a:ext cx="721178" cy="374375"/>
          </a:xfrm>
          <a:prstGeom prst="rect">
            <a:avLst/>
          </a:prstGeom>
          <a:noFill/>
        </p:spPr>
        <p:txBody>
          <a:bodyPr wrap="none" lIns="96434" tIns="48217" rIns="96434" bIns="48217" rtlCol="0">
            <a:spAutoFit/>
          </a:bodyPr>
          <a:lstStyle/>
          <a:p>
            <a:pPr defTabSz="964278"/>
            <a:r>
              <a:rPr lang="en-US" altLang="zh-CN" dirty="0" smtClean="0">
                <a:solidFill>
                  <a:srgbClr val="E7E6E6">
                    <a:lumMod val="25000"/>
                  </a:srgbClr>
                </a:solidFill>
                <a:cs typeface="+mn-ea"/>
                <a:sym typeface="+mn-lt"/>
              </a:rPr>
              <a:t>GOAL</a:t>
            </a:r>
            <a:endParaRPr lang="zh-CN" altLang="en-US" dirty="0">
              <a:solidFill>
                <a:srgbClr val="E7E6E6">
                  <a:lumMod val="25000"/>
                </a:srgbClr>
              </a:solidFill>
              <a:cs typeface="+mn-ea"/>
              <a:sym typeface="+mn-lt"/>
            </a:endParaRPr>
          </a:p>
        </p:txBody>
      </p:sp>
      <p:sp>
        <p:nvSpPr>
          <p:cNvPr id="25" name="TextBox 41"/>
          <p:cNvSpPr txBox="1"/>
          <p:nvPr/>
        </p:nvSpPr>
        <p:spPr>
          <a:xfrm>
            <a:off x="770172" y="1240061"/>
            <a:ext cx="4536504" cy="1333000"/>
          </a:xfrm>
          <a:prstGeom prst="rect">
            <a:avLst/>
          </a:prstGeom>
          <a:noFill/>
        </p:spPr>
        <p:txBody>
          <a:bodyPr wrap="square" lIns="85667" tIns="42834" rIns="85667" bIns="42834" rtlCol="0">
            <a:spAutoFit/>
          </a:bodyPr>
          <a:lstStyle/>
          <a:p>
            <a:pPr>
              <a:lnSpc>
                <a:spcPct val="150000"/>
              </a:lnSpc>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目标，即情感对象，也称观点评价对象，是观点所评价的实体、实体的一部分或者一个属性。</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770172" y="2783790"/>
            <a:ext cx="4800258" cy="1754326"/>
          </a:xfrm>
          <a:prstGeom prst="rect">
            <a:avLst/>
          </a:prstGeom>
        </p:spPr>
        <p:txBody>
          <a:bodyPr wrap="square">
            <a:spAutoFit/>
          </a:bodyPr>
          <a:lstStyle/>
          <a:p>
            <a:r>
              <a:rPr lang="en-US" altLang="zh-CN" b="1" dirty="0"/>
              <a:t>Review A: </a:t>
            </a:r>
            <a:r>
              <a:rPr lang="en-US" altLang="zh-CN" dirty="0"/>
              <a:t>Posted by John Smith </a:t>
            </a:r>
            <a:endParaRPr lang="en-US" altLang="zh-CN" dirty="0" smtClean="0"/>
          </a:p>
          <a:p>
            <a:r>
              <a:rPr lang="en-US" altLang="zh-CN" dirty="0" smtClean="0"/>
              <a:t>Date</a:t>
            </a:r>
            <a:r>
              <a:rPr lang="en-US" altLang="zh-CN" dirty="0"/>
              <a:t>: September 10, 2011</a:t>
            </a:r>
          </a:p>
          <a:p>
            <a:r>
              <a:rPr lang="en-US" altLang="zh-CN" dirty="0"/>
              <a:t>(1) I bought a Canon G12 camera six months ago. (2) I simply love it. (3) The picture quality is amazing. (4) The battery life is also long. (5) However, my wife thinks it is too heavy for her.</a:t>
            </a:r>
          </a:p>
        </p:txBody>
      </p:sp>
      <p:sp>
        <p:nvSpPr>
          <p:cNvPr id="28" name="TextBox 41"/>
          <p:cNvSpPr txBox="1"/>
          <p:nvPr/>
        </p:nvSpPr>
        <p:spPr>
          <a:xfrm>
            <a:off x="770172" y="4566209"/>
            <a:ext cx="4536504" cy="2163996"/>
          </a:xfrm>
          <a:prstGeom prst="rect">
            <a:avLst/>
          </a:prstGeom>
          <a:noFill/>
        </p:spPr>
        <p:txBody>
          <a:bodyPr wrap="square" lIns="85667" tIns="42834" rIns="85667" bIns="42834" rtlCol="0">
            <a:spAutoFit/>
          </a:bodyPr>
          <a:lstStyle/>
          <a:p>
            <a:pPr>
              <a:lnSpc>
                <a:spcPct val="150000"/>
              </a:lnSpc>
            </a:pP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第三个句子中仅仅提到了照片质量，但其评价对象实际上是佳能</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G12</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相机的照片质量。如果我们不知道照片质量是</a:t>
            </a:r>
            <a:r>
              <a:rPr lang="en-US" altLang="zh-CN"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Canon G12</a:t>
            </a:r>
            <a:r>
              <a:rPr lang="zh-CN" altLang="en-US" dirty="0" smtClean="0">
                <a:solidFill>
                  <a:schemeClr val="bg1">
                    <a:lumMod val="65000"/>
                  </a:schemeClr>
                </a:solidFill>
                <a:latin typeface="微软雅黑" panose="020B0503020204020204" pitchFamily="34" charset="-122"/>
                <a:ea typeface="微软雅黑" panose="020B0503020204020204" pitchFamily="34" charset="-122"/>
                <a:cs typeface="+mn-ea"/>
                <a:sym typeface="+mn-lt"/>
              </a:rPr>
              <a:t>的一个属性的话仅仅分析出这个句子的观点评价对象质量就没有用处了。</a:t>
            </a:r>
            <a:endParaRPr lang="en-GB" altLang="zh-CN"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042064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anim calcmode="lin" valueType="num">
                                      <p:cBhvr>
                                        <p:cTn id="18" dur="500" fill="hold"/>
                                        <p:tgtEl>
                                          <p:spTgt spid="28"/>
                                        </p:tgtEl>
                                        <p:attrNameLst>
                                          <p:attrName>ppt_x</p:attrName>
                                        </p:attrNameLst>
                                      </p:cBhvr>
                                      <p:tavLst>
                                        <p:tav tm="0">
                                          <p:val>
                                            <p:strVal val="#ppt_x"/>
                                          </p:val>
                                        </p:tav>
                                        <p:tav tm="100000">
                                          <p:val>
                                            <p:strVal val="#ppt_x"/>
                                          </p:val>
                                        </p:tav>
                                      </p:tavLst>
                                    </p:anim>
                                    <p:anim calcmode="lin" valueType="num">
                                      <p:cBhvr>
                                        <p:cTn id="1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40.pptx"/>
</p:tagLst>
</file>

<file path=ppt/theme/theme1.xml><?xml version="1.0" encoding="utf-8"?>
<a:theme xmlns:a="http://schemas.openxmlformats.org/drawingml/2006/main" name="第一PPT，www.1ppt.com">
  <a:themeElements>
    <a:clrScheme name="自定义 340">
      <a:dk1>
        <a:sysClr val="windowText" lastClr="000000"/>
      </a:dk1>
      <a:lt1>
        <a:sysClr val="window" lastClr="FFFFFF"/>
      </a:lt1>
      <a:dk2>
        <a:srgbClr val="44546A"/>
      </a:dk2>
      <a:lt2>
        <a:srgbClr val="E7E6E6"/>
      </a:lt2>
      <a:accent1>
        <a:srgbClr val="FEA600"/>
      </a:accent1>
      <a:accent2>
        <a:srgbClr val="A6A6A6"/>
      </a:accent2>
      <a:accent3>
        <a:srgbClr val="FEA600"/>
      </a:accent3>
      <a:accent4>
        <a:srgbClr val="A6A6A6"/>
      </a:accent4>
      <a:accent5>
        <a:srgbClr val="FEA600"/>
      </a:accent5>
      <a:accent6>
        <a:srgbClr val="A6A6A6"/>
      </a:accent6>
      <a:hlink>
        <a:srgbClr val="FEA600"/>
      </a:hlink>
      <a:folHlink>
        <a:srgbClr val="A6A6A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1330</Words>
  <Application>Microsoft Office PowerPoint</Application>
  <PresentationFormat>自定义</PresentationFormat>
  <Paragraphs>159</Paragraphs>
  <Slides>17</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Helvetica Neue Condensed</vt:lpstr>
      <vt:lpstr>方正正准黑简体</vt:lpstr>
      <vt:lpstr>宋体</vt:lpstr>
      <vt:lpstr>微软雅黑</vt:lpstr>
      <vt:lpstr>Arial</vt:lpstr>
      <vt:lpstr>Calibri</vt:lpstr>
      <vt:lpstr>Calibri Light</vt:lpstr>
      <vt:lpstr>Cambria Math</vt:lpstr>
      <vt:lpstr>Franklin Gothic Book</vt:lpstr>
      <vt:lpstr>Franklin Gothic Medium</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团队精神建设</dc:title>
  <dc:creator/>
  <cp:keywords>第一PPT模板网：www.1ppt.com</cp:keywords>
  <cp:lastModifiedBy/>
  <cp:revision>1</cp:revision>
  <dcterms:created xsi:type="dcterms:W3CDTF">2016-10-17T14:00:15Z</dcterms:created>
  <dcterms:modified xsi:type="dcterms:W3CDTF">2019-05-24T01:09:41Z</dcterms:modified>
</cp:coreProperties>
</file>