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58" r:id="rId4"/>
    <p:sldId id="259" r:id="rId5"/>
    <p:sldId id="260" r:id="rId6"/>
    <p:sldId id="261" r:id="rId7"/>
    <p:sldId id="262" r:id="rId8"/>
    <p:sldId id="263" r:id="rId9"/>
    <p:sldId id="265" r:id="rId10"/>
    <p:sldId id="264" r:id="rId11"/>
    <p:sldId id="267" r:id="rId12"/>
    <p:sldId id="266"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412" autoAdjust="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3A4D05-8610-4751-A21F-3C91FEB22F1E}" type="datetimeFigureOut">
              <a:rPr lang="en-GB" smtClean="0"/>
              <a:t>2018-04-03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25AA26-B87E-46D8-86F4-851573885256}" type="slidenum">
              <a:rPr lang="en-GB" smtClean="0"/>
              <a:t>‹#›</a:t>
            </a:fld>
            <a:endParaRPr lang="en-GB"/>
          </a:p>
        </p:txBody>
      </p:sp>
    </p:spTree>
    <p:extLst>
      <p:ext uri="{BB962C8B-B14F-4D97-AF65-F5344CB8AC3E}">
        <p14:creationId xmlns:p14="http://schemas.microsoft.com/office/powerpoint/2010/main" val="2909572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Will get to log() later</a:t>
            </a:r>
          </a:p>
        </p:txBody>
      </p:sp>
      <p:sp>
        <p:nvSpPr>
          <p:cNvPr id="4" name="Slide Number Placeholder 3"/>
          <p:cNvSpPr>
            <a:spLocks noGrp="1"/>
          </p:cNvSpPr>
          <p:nvPr>
            <p:ph type="sldNum" sz="quarter" idx="10"/>
          </p:nvPr>
        </p:nvSpPr>
        <p:spPr/>
        <p:txBody>
          <a:bodyPr/>
          <a:lstStyle/>
          <a:p>
            <a:fld id="{2925AA26-B87E-46D8-86F4-851573885256}" type="slidenum">
              <a:rPr lang="en-GB" smtClean="0"/>
              <a:t>17</a:t>
            </a:fld>
            <a:endParaRPr lang="en-GB"/>
          </a:p>
        </p:txBody>
      </p:sp>
    </p:spTree>
    <p:extLst>
      <p:ext uri="{BB962C8B-B14F-4D97-AF65-F5344CB8AC3E}">
        <p14:creationId xmlns:p14="http://schemas.microsoft.com/office/powerpoint/2010/main" val="321648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3C232C-8183-4C31-B7C0-D326A8B7C377}" type="datetimeFigureOut">
              <a:rPr lang="en-GB" smtClean="0"/>
              <a:t>2018-04-03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41BEBF-D2C2-48BA-A094-6B8BA274E21C}"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8410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3C232C-8183-4C31-B7C0-D326A8B7C377}" type="datetimeFigureOut">
              <a:rPr lang="en-GB" smtClean="0"/>
              <a:t>2018-04-03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41BEBF-D2C2-48BA-A094-6B8BA274E21C}" type="slidenum">
              <a:rPr lang="en-GB" smtClean="0"/>
              <a:t>‹#›</a:t>
            </a:fld>
            <a:endParaRPr lang="en-GB"/>
          </a:p>
        </p:txBody>
      </p:sp>
    </p:spTree>
    <p:extLst>
      <p:ext uri="{BB962C8B-B14F-4D97-AF65-F5344CB8AC3E}">
        <p14:creationId xmlns:p14="http://schemas.microsoft.com/office/powerpoint/2010/main" val="3362902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3C232C-8183-4C31-B7C0-D326A8B7C377}" type="datetimeFigureOut">
              <a:rPr lang="en-GB" smtClean="0"/>
              <a:t>2018-04-03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41BEBF-D2C2-48BA-A094-6B8BA274E21C}" type="slidenum">
              <a:rPr lang="en-GB" smtClean="0"/>
              <a:t>‹#›</a:t>
            </a:fld>
            <a:endParaRPr lang="en-GB"/>
          </a:p>
        </p:txBody>
      </p:sp>
    </p:spTree>
    <p:extLst>
      <p:ext uri="{BB962C8B-B14F-4D97-AF65-F5344CB8AC3E}">
        <p14:creationId xmlns:p14="http://schemas.microsoft.com/office/powerpoint/2010/main" val="3599819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3C232C-8183-4C31-B7C0-D326A8B7C377}" type="datetimeFigureOut">
              <a:rPr lang="en-GB" smtClean="0"/>
              <a:t>2018-04-03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41BEBF-D2C2-48BA-A094-6B8BA274E21C}" type="slidenum">
              <a:rPr lang="en-GB" smtClean="0"/>
              <a:t>‹#›</a:t>
            </a:fld>
            <a:endParaRPr lang="en-GB"/>
          </a:p>
        </p:txBody>
      </p:sp>
    </p:spTree>
    <p:extLst>
      <p:ext uri="{BB962C8B-B14F-4D97-AF65-F5344CB8AC3E}">
        <p14:creationId xmlns:p14="http://schemas.microsoft.com/office/powerpoint/2010/main" val="115564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3C232C-8183-4C31-B7C0-D326A8B7C377}" type="datetimeFigureOut">
              <a:rPr lang="en-GB" smtClean="0"/>
              <a:t>2018-04-03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41BEBF-D2C2-48BA-A094-6B8BA274E21C}"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3437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3C232C-8183-4C31-B7C0-D326A8B7C377}" type="datetimeFigureOut">
              <a:rPr lang="en-GB" smtClean="0"/>
              <a:t>2018-04-03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F41BEBF-D2C2-48BA-A094-6B8BA274E21C}" type="slidenum">
              <a:rPr lang="en-GB" smtClean="0"/>
              <a:t>‹#›</a:t>
            </a:fld>
            <a:endParaRPr lang="en-GB"/>
          </a:p>
        </p:txBody>
      </p:sp>
    </p:spTree>
    <p:extLst>
      <p:ext uri="{BB962C8B-B14F-4D97-AF65-F5344CB8AC3E}">
        <p14:creationId xmlns:p14="http://schemas.microsoft.com/office/powerpoint/2010/main" val="1845427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3C232C-8183-4C31-B7C0-D326A8B7C377}" type="datetimeFigureOut">
              <a:rPr lang="en-GB" smtClean="0"/>
              <a:t>2018-04-03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F41BEBF-D2C2-48BA-A094-6B8BA274E21C}" type="slidenum">
              <a:rPr lang="en-GB" smtClean="0"/>
              <a:t>‹#›</a:t>
            </a:fld>
            <a:endParaRPr lang="en-GB"/>
          </a:p>
        </p:txBody>
      </p:sp>
    </p:spTree>
    <p:extLst>
      <p:ext uri="{BB962C8B-B14F-4D97-AF65-F5344CB8AC3E}">
        <p14:creationId xmlns:p14="http://schemas.microsoft.com/office/powerpoint/2010/main" val="1369064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3C232C-8183-4C31-B7C0-D326A8B7C377}" type="datetimeFigureOut">
              <a:rPr lang="en-GB" smtClean="0"/>
              <a:t>2018-04-03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F41BEBF-D2C2-48BA-A094-6B8BA274E21C}" type="slidenum">
              <a:rPr lang="en-GB" smtClean="0"/>
              <a:t>‹#›</a:t>
            </a:fld>
            <a:endParaRPr lang="en-GB"/>
          </a:p>
        </p:txBody>
      </p:sp>
    </p:spTree>
    <p:extLst>
      <p:ext uri="{BB962C8B-B14F-4D97-AF65-F5344CB8AC3E}">
        <p14:creationId xmlns:p14="http://schemas.microsoft.com/office/powerpoint/2010/main" val="2696962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B3C232C-8183-4C31-B7C0-D326A8B7C377}" type="datetimeFigureOut">
              <a:rPr lang="en-GB" smtClean="0"/>
              <a:t>2018-04-03</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8F41BEBF-D2C2-48BA-A094-6B8BA274E21C}" type="slidenum">
              <a:rPr lang="en-GB" smtClean="0"/>
              <a:t>‹#›</a:t>
            </a:fld>
            <a:endParaRPr lang="en-GB"/>
          </a:p>
        </p:txBody>
      </p:sp>
    </p:spTree>
    <p:extLst>
      <p:ext uri="{BB962C8B-B14F-4D97-AF65-F5344CB8AC3E}">
        <p14:creationId xmlns:p14="http://schemas.microsoft.com/office/powerpoint/2010/main" val="3428457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B3C232C-8183-4C31-B7C0-D326A8B7C377}" type="datetimeFigureOut">
              <a:rPr lang="en-GB" smtClean="0"/>
              <a:t>2018-04-03</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F41BEBF-D2C2-48BA-A094-6B8BA274E21C}" type="slidenum">
              <a:rPr lang="en-GB" smtClean="0"/>
              <a:t>‹#›</a:t>
            </a:fld>
            <a:endParaRPr lang="en-GB"/>
          </a:p>
        </p:txBody>
      </p:sp>
    </p:spTree>
    <p:extLst>
      <p:ext uri="{BB962C8B-B14F-4D97-AF65-F5344CB8AC3E}">
        <p14:creationId xmlns:p14="http://schemas.microsoft.com/office/powerpoint/2010/main" val="3227312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B3C232C-8183-4C31-B7C0-D326A8B7C377}" type="datetimeFigureOut">
              <a:rPr lang="en-GB" smtClean="0"/>
              <a:t>2018-04-03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F41BEBF-D2C2-48BA-A094-6B8BA274E21C}" type="slidenum">
              <a:rPr lang="en-GB" smtClean="0"/>
              <a:t>‹#›</a:t>
            </a:fld>
            <a:endParaRPr lang="en-GB"/>
          </a:p>
        </p:txBody>
      </p:sp>
    </p:spTree>
    <p:extLst>
      <p:ext uri="{BB962C8B-B14F-4D97-AF65-F5344CB8AC3E}">
        <p14:creationId xmlns:p14="http://schemas.microsoft.com/office/powerpoint/2010/main" val="3820865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B3C232C-8183-4C31-B7C0-D326A8B7C377}" type="datetimeFigureOut">
              <a:rPr lang="en-GB" smtClean="0"/>
              <a:t>2018-04-03</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F41BEBF-D2C2-48BA-A094-6B8BA274E21C}"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3205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oracle.com/javase/8/docs/api/java/util/stream/Stream.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2BB97-330F-4BD5-8D69-4712101AEE4B}"/>
              </a:ext>
            </a:extLst>
          </p:cNvPr>
          <p:cNvSpPr>
            <a:spLocks noGrp="1"/>
          </p:cNvSpPr>
          <p:nvPr>
            <p:ph type="ctrTitle"/>
          </p:nvPr>
        </p:nvSpPr>
        <p:spPr/>
        <p:txBody>
          <a:bodyPr/>
          <a:lstStyle/>
          <a:p>
            <a:r>
              <a:rPr lang="en-GB" dirty="0"/>
              <a:t>Lab 4B</a:t>
            </a:r>
          </a:p>
        </p:txBody>
      </p:sp>
      <p:sp>
        <p:nvSpPr>
          <p:cNvPr id="3" name="Subtitle 2">
            <a:extLst>
              <a:ext uri="{FF2B5EF4-FFF2-40B4-BE49-F238E27FC236}">
                <a16:creationId xmlns:a16="http://schemas.microsoft.com/office/drawing/2014/main" id="{B3782886-3B8F-45CB-96CE-A19E5315DE6E}"/>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12131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BDD7B-B5A8-42DE-B70B-447DF0050D2D}"/>
              </a:ext>
            </a:extLst>
          </p:cNvPr>
          <p:cNvSpPr>
            <a:spLocks noGrp="1"/>
          </p:cNvSpPr>
          <p:nvPr>
            <p:ph type="title"/>
          </p:nvPr>
        </p:nvSpPr>
        <p:spPr/>
        <p:txBody>
          <a:bodyPr/>
          <a:lstStyle/>
          <a:p>
            <a:r>
              <a:rPr lang="en-GB" dirty="0"/>
              <a:t>Lab 4A Solution</a:t>
            </a:r>
          </a:p>
        </p:txBody>
      </p:sp>
      <p:sp>
        <p:nvSpPr>
          <p:cNvPr id="5" name="Text Placeholder 4">
            <a:extLst>
              <a:ext uri="{FF2B5EF4-FFF2-40B4-BE49-F238E27FC236}">
                <a16:creationId xmlns:a16="http://schemas.microsoft.com/office/drawing/2014/main" id="{3BF0DDEB-7541-4358-B956-AFF389D0919C}"/>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167400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C14062-D0E6-4FBD-923C-4DBDB2C50FC3}"/>
              </a:ext>
            </a:extLst>
          </p:cNvPr>
          <p:cNvSpPr>
            <a:spLocks noGrp="1"/>
          </p:cNvSpPr>
          <p:nvPr>
            <p:ph type="title"/>
          </p:nvPr>
        </p:nvSpPr>
        <p:spPr/>
        <p:txBody>
          <a:bodyPr/>
          <a:lstStyle/>
          <a:p>
            <a:endParaRPr lang="en-GB"/>
          </a:p>
        </p:txBody>
      </p:sp>
      <p:pic>
        <p:nvPicPr>
          <p:cNvPr id="8" name="Content Placeholder 7">
            <a:extLst>
              <a:ext uri="{FF2B5EF4-FFF2-40B4-BE49-F238E27FC236}">
                <a16:creationId xmlns:a16="http://schemas.microsoft.com/office/drawing/2014/main" id="{7433D408-6D28-4D18-B4CF-284294DF550E}"/>
              </a:ext>
            </a:extLst>
          </p:cNvPr>
          <p:cNvPicPr>
            <a:picLocks noGrp="1" noChangeAspect="1"/>
          </p:cNvPicPr>
          <p:nvPr>
            <p:ph idx="1"/>
          </p:nvPr>
        </p:nvPicPr>
        <p:blipFill>
          <a:blip r:embed="rId2"/>
          <a:stretch>
            <a:fillRect/>
          </a:stretch>
        </p:blipFill>
        <p:spPr>
          <a:xfrm>
            <a:off x="1821857" y="2051223"/>
            <a:ext cx="8548286" cy="1712312"/>
          </a:xfrm>
          <a:prstGeom prst="rect">
            <a:avLst/>
          </a:prstGeom>
        </p:spPr>
      </p:pic>
    </p:spTree>
    <p:extLst>
      <p:ext uri="{BB962C8B-B14F-4D97-AF65-F5344CB8AC3E}">
        <p14:creationId xmlns:p14="http://schemas.microsoft.com/office/powerpoint/2010/main" val="2491612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9A4046-05C4-4564-ABE3-BF76E7F74441}"/>
              </a:ext>
            </a:extLst>
          </p:cNvPr>
          <p:cNvSpPr>
            <a:spLocks noGrp="1"/>
          </p:cNvSpPr>
          <p:nvPr>
            <p:ph type="title"/>
          </p:nvPr>
        </p:nvSpPr>
        <p:spPr/>
        <p:txBody>
          <a:bodyPr/>
          <a:lstStyle/>
          <a:p>
            <a:r>
              <a:rPr lang="en-GB" dirty="0"/>
              <a:t>How to make immutable?</a:t>
            </a:r>
          </a:p>
        </p:txBody>
      </p:sp>
      <p:sp>
        <p:nvSpPr>
          <p:cNvPr id="5" name="Content Placeholder 4">
            <a:extLst>
              <a:ext uri="{FF2B5EF4-FFF2-40B4-BE49-F238E27FC236}">
                <a16:creationId xmlns:a16="http://schemas.microsoft.com/office/drawing/2014/main" id="{380D8BE4-F99B-4919-83C9-714DED7E78AE}"/>
              </a:ext>
            </a:extLst>
          </p:cNvPr>
          <p:cNvSpPr>
            <a:spLocks noGrp="1"/>
          </p:cNvSpPr>
          <p:nvPr>
            <p:ph idx="1"/>
          </p:nvPr>
        </p:nvSpPr>
        <p:spPr/>
        <p:txBody>
          <a:bodyPr>
            <a:normAutofit/>
          </a:bodyPr>
          <a:lstStyle/>
          <a:p>
            <a:r>
              <a:rPr lang="en-GB" sz="2800" dirty="0"/>
              <a:t>Use “dumb” constructors</a:t>
            </a:r>
          </a:p>
          <a:p>
            <a:endParaRPr lang="en-GB" sz="2800" dirty="0"/>
          </a:p>
          <a:p>
            <a:endParaRPr lang="en-GB" sz="2800" dirty="0"/>
          </a:p>
        </p:txBody>
      </p:sp>
      <p:pic>
        <p:nvPicPr>
          <p:cNvPr id="6" name="Picture 5">
            <a:extLst>
              <a:ext uri="{FF2B5EF4-FFF2-40B4-BE49-F238E27FC236}">
                <a16:creationId xmlns:a16="http://schemas.microsoft.com/office/drawing/2014/main" id="{FF9D8807-7A0F-430D-A76D-FFE0CC8603B8}"/>
              </a:ext>
            </a:extLst>
          </p:cNvPr>
          <p:cNvPicPr>
            <a:picLocks noChangeAspect="1"/>
          </p:cNvPicPr>
          <p:nvPr/>
        </p:nvPicPr>
        <p:blipFill>
          <a:blip r:embed="rId2"/>
          <a:stretch>
            <a:fillRect/>
          </a:stretch>
        </p:blipFill>
        <p:spPr>
          <a:xfrm>
            <a:off x="1200278" y="2377517"/>
            <a:ext cx="9773625" cy="3306591"/>
          </a:xfrm>
          <a:prstGeom prst="rect">
            <a:avLst/>
          </a:prstGeom>
        </p:spPr>
      </p:pic>
    </p:spTree>
    <p:extLst>
      <p:ext uri="{BB962C8B-B14F-4D97-AF65-F5344CB8AC3E}">
        <p14:creationId xmlns:p14="http://schemas.microsoft.com/office/powerpoint/2010/main" val="3330016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9A4046-05C4-4564-ABE3-BF76E7F74441}"/>
              </a:ext>
            </a:extLst>
          </p:cNvPr>
          <p:cNvSpPr>
            <a:spLocks noGrp="1"/>
          </p:cNvSpPr>
          <p:nvPr>
            <p:ph type="title"/>
          </p:nvPr>
        </p:nvSpPr>
        <p:spPr/>
        <p:txBody>
          <a:bodyPr/>
          <a:lstStyle/>
          <a:p>
            <a:r>
              <a:rPr lang="en-GB" dirty="0"/>
              <a:t>How to make immutable?</a:t>
            </a:r>
          </a:p>
        </p:txBody>
      </p:sp>
      <p:sp>
        <p:nvSpPr>
          <p:cNvPr id="5" name="Content Placeholder 4">
            <a:extLst>
              <a:ext uri="{FF2B5EF4-FFF2-40B4-BE49-F238E27FC236}">
                <a16:creationId xmlns:a16="http://schemas.microsoft.com/office/drawing/2014/main" id="{380D8BE4-F99B-4919-83C9-714DED7E78AE}"/>
              </a:ext>
            </a:extLst>
          </p:cNvPr>
          <p:cNvSpPr>
            <a:spLocks noGrp="1"/>
          </p:cNvSpPr>
          <p:nvPr>
            <p:ph idx="1"/>
          </p:nvPr>
        </p:nvSpPr>
        <p:spPr/>
        <p:txBody>
          <a:bodyPr>
            <a:normAutofit/>
          </a:bodyPr>
          <a:lstStyle/>
          <a:p>
            <a:r>
              <a:rPr lang="en-GB" sz="2800" dirty="0"/>
              <a:t>For every method where something changes, create new Server</a:t>
            </a:r>
          </a:p>
        </p:txBody>
      </p:sp>
      <p:pic>
        <p:nvPicPr>
          <p:cNvPr id="2" name="Picture 1">
            <a:extLst>
              <a:ext uri="{FF2B5EF4-FFF2-40B4-BE49-F238E27FC236}">
                <a16:creationId xmlns:a16="http://schemas.microsoft.com/office/drawing/2014/main" id="{FB1AD284-2061-4549-A3C6-88F209B6E4F2}"/>
              </a:ext>
            </a:extLst>
          </p:cNvPr>
          <p:cNvPicPr>
            <a:picLocks noChangeAspect="1"/>
          </p:cNvPicPr>
          <p:nvPr/>
        </p:nvPicPr>
        <p:blipFill>
          <a:blip r:embed="rId2"/>
          <a:stretch>
            <a:fillRect/>
          </a:stretch>
        </p:blipFill>
        <p:spPr>
          <a:xfrm>
            <a:off x="1097280" y="2370824"/>
            <a:ext cx="4434828" cy="1058176"/>
          </a:xfrm>
          <a:prstGeom prst="rect">
            <a:avLst/>
          </a:prstGeom>
        </p:spPr>
      </p:pic>
      <p:pic>
        <p:nvPicPr>
          <p:cNvPr id="3" name="Picture 2">
            <a:extLst>
              <a:ext uri="{FF2B5EF4-FFF2-40B4-BE49-F238E27FC236}">
                <a16:creationId xmlns:a16="http://schemas.microsoft.com/office/drawing/2014/main" id="{0E07CC4B-FC4A-43C5-9911-C6EF562B0A83}"/>
              </a:ext>
            </a:extLst>
          </p:cNvPr>
          <p:cNvPicPr>
            <a:picLocks noChangeAspect="1"/>
          </p:cNvPicPr>
          <p:nvPr/>
        </p:nvPicPr>
        <p:blipFill>
          <a:blip r:embed="rId3"/>
          <a:stretch>
            <a:fillRect/>
          </a:stretch>
        </p:blipFill>
        <p:spPr>
          <a:xfrm>
            <a:off x="1097280" y="4375331"/>
            <a:ext cx="10317381" cy="1251111"/>
          </a:xfrm>
          <a:prstGeom prst="rect">
            <a:avLst/>
          </a:prstGeom>
        </p:spPr>
      </p:pic>
      <p:sp>
        <p:nvSpPr>
          <p:cNvPr id="8" name="Arrow: Down 7">
            <a:extLst>
              <a:ext uri="{FF2B5EF4-FFF2-40B4-BE49-F238E27FC236}">
                <a16:creationId xmlns:a16="http://schemas.microsoft.com/office/drawing/2014/main" id="{5CFE36C3-A05F-4C16-A879-73C66F83EED2}"/>
              </a:ext>
            </a:extLst>
          </p:cNvPr>
          <p:cNvSpPr/>
          <p:nvPr/>
        </p:nvSpPr>
        <p:spPr>
          <a:xfrm>
            <a:off x="3649362" y="3566984"/>
            <a:ext cx="436606" cy="5656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96215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9A4046-05C4-4564-ABE3-BF76E7F74441}"/>
              </a:ext>
            </a:extLst>
          </p:cNvPr>
          <p:cNvSpPr>
            <a:spLocks noGrp="1"/>
          </p:cNvSpPr>
          <p:nvPr>
            <p:ph type="title"/>
          </p:nvPr>
        </p:nvSpPr>
        <p:spPr/>
        <p:txBody>
          <a:bodyPr/>
          <a:lstStyle/>
          <a:p>
            <a:r>
              <a:rPr lang="en-GB" dirty="0"/>
              <a:t>How to make immutable?</a:t>
            </a:r>
          </a:p>
        </p:txBody>
      </p:sp>
      <p:sp>
        <p:nvSpPr>
          <p:cNvPr id="5" name="Content Placeholder 4">
            <a:extLst>
              <a:ext uri="{FF2B5EF4-FFF2-40B4-BE49-F238E27FC236}">
                <a16:creationId xmlns:a16="http://schemas.microsoft.com/office/drawing/2014/main" id="{380D8BE4-F99B-4919-83C9-714DED7E78AE}"/>
              </a:ext>
            </a:extLst>
          </p:cNvPr>
          <p:cNvSpPr>
            <a:spLocks noGrp="1"/>
          </p:cNvSpPr>
          <p:nvPr>
            <p:ph idx="1"/>
          </p:nvPr>
        </p:nvSpPr>
        <p:spPr/>
        <p:txBody>
          <a:bodyPr>
            <a:normAutofit/>
          </a:bodyPr>
          <a:lstStyle/>
          <a:p>
            <a:r>
              <a:rPr lang="en-GB" sz="2800" dirty="0"/>
              <a:t>Exactly the same for Statistics class</a:t>
            </a:r>
          </a:p>
        </p:txBody>
      </p:sp>
    </p:spTree>
    <p:extLst>
      <p:ext uri="{BB962C8B-B14F-4D97-AF65-F5344CB8AC3E}">
        <p14:creationId xmlns:p14="http://schemas.microsoft.com/office/powerpoint/2010/main" val="1417461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F09B1-53BE-4670-AB3C-584CD7ECD5BC}"/>
              </a:ext>
            </a:extLst>
          </p:cNvPr>
          <p:cNvSpPr>
            <a:spLocks noGrp="1"/>
          </p:cNvSpPr>
          <p:nvPr>
            <p:ph type="title"/>
          </p:nvPr>
        </p:nvSpPr>
        <p:spPr/>
        <p:txBody>
          <a:bodyPr/>
          <a:lstStyle/>
          <a:p>
            <a:r>
              <a:rPr lang="en-GB" dirty="0"/>
              <a:t>How to make immutable?</a:t>
            </a:r>
          </a:p>
        </p:txBody>
      </p:sp>
      <p:sp>
        <p:nvSpPr>
          <p:cNvPr id="3" name="Content Placeholder 2">
            <a:extLst>
              <a:ext uri="{FF2B5EF4-FFF2-40B4-BE49-F238E27FC236}">
                <a16:creationId xmlns:a16="http://schemas.microsoft.com/office/drawing/2014/main" id="{70185524-43DD-4815-9DCA-21E445D1AB33}"/>
              </a:ext>
            </a:extLst>
          </p:cNvPr>
          <p:cNvSpPr>
            <a:spLocks noGrp="1"/>
          </p:cNvSpPr>
          <p:nvPr>
            <p:ph idx="1"/>
          </p:nvPr>
        </p:nvSpPr>
        <p:spPr/>
        <p:txBody>
          <a:bodyPr>
            <a:normAutofit/>
          </a:bodyPr>
          <a:lstStyle/>
          <a:p>
            <a:r>
              <a:rPr lang="en-GB" sz="2800" dirty="0"/>
              <a:t>Server belongs to a Shop. So when a Server changes, the Shop also needs to change.</a:t>
            </a:r>
          </a:p>
          <a:p>
            <a:r>
              <a:rPr lang="en-GB" sz="2800" dirty="0"/>
              <a:t>When Shop or Statistics changes, </a:t>
            </a:r>
            <a:r>
              <a:rPr lang="en-GB" sz="2800" dirty="0" err="1"/>
              <a:t>SimState</a:t>
            </a:r>
            <a:r>
              <a:rPr lang="en-GB" sz="2800" dirty="0"/>
              <a:t> also needs to change.</a:t>
            </a:r>
          </a:p>
          <a:p>
            <a:r>
              <a:rPr lang="en-GB" sz="2800" dirty="0"/>
              <a:t>How to model?</a:t>
            </a:r>
          </a:p>
        </p:txBody>
      </p:sp>
    </p:spTree>
    <p:extLst>
      <p:ext uri="{BB962C8B-B14F-4D97-AF65-F5344CB8AC3E}">
        <p14:creationId xmlns:p14="http://schemas.microsoft.com/office/powerpoint/2010/main" val="898469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F09B1-53BE-4670-AB3C-584CD7ECD5BC}"/>
              </a:ext>
            </a:extLst>
          </p:cNvPr>
          <p:cNvSpPr>
            <a:spLocks noGrp="1"/>
          </p:cNvSpPr>
          <p:nvPr>
            <p:ph type="title"/>
          </p:nvPr>
        </p:nvSpPr>
        <p:spPr/>
        <p:txBody>
          <a:bodyPr/>
          <a:lstStyle/>
          <a:p>
            <a:r>
              <a:rPr lang="en-GB" dirty="0"/>
              <a:t>How to make immutable?</a:t>
            </a:r>
          </a:p>
        </p:txBody>
      </p:sp>
      <p:sp>
        <p:nvSpPr>
          <p:cNvPr id="3" name="Content Placeholder 2">
            <a:extLst>
              <a:ext uri="{FF2B5EF4-FFF2-40B4-BE49-F238E27FC236}">
                <a16:creationId xmlns:a16="http://schemas.microsoft.com/office/drawing/2014/main" id="{70185524-43DD-4815-9DCA-21E445D1AB33}"/>
              </a:ext>
            </a:extLst>
          </p:cNvPr>
          <p:cNvSpPr>
            <a:spLocks noGrp="1"/>
          </p:cNvSpPr>
          <p:nvPr>
            <p:ph idx="1"/>
          </p:nvPr>
        </p:nvSpPr>
        <p:spPr/>
        <p:txBody>
          <a:bodyPr>
            <a:normAutofit/>
          </a:bodyPr>
          <a:lstStyle/>
          <a:p>
            <a:r>
              <a:rPr lang="en-GB" sz="2800" dirty="0"/>
              <a:t>Make every change return a new object. Chain methods to get the end result. Example in </a:t>
            </a:r>
            <a:r>
              <a:rPr lang="en-GB" sz="2800" dirty="0" err="1"/>
              <a:t>SimState</a:t>
            </a:r>
            <a:r>
              <a:rPr lang="en-GB" sz="2800" dirty="0"/>
              <a:t>:</a:t>
            </a:r>
          </a:p>
          <a:p>
            <a:endParaRPr lang="en-GB" sz="2800" dirty="0"/>
          </a:p>
        </p:txBody>
      </p:sp>
      <p:pic>
        <p:nvPicPr>
          <p:cNvPr id="4" name="Picture 3">
            <a:extLst>
              <a:ext uri="{FF2B5EF4-FFF2-40B4-BE49-F238E27FC236}">
                <a16:creationId xmlns:a16="http://schemas.microsoft.com/office/drawing/2014/main" id="{6CF1842E-B89A-40CC-B9B9-EB7EF61F9A8E}"/>
              </a:ext>
            </a:extLst>
          </p:cNvPr>
          <p:cNvPicPr>
            <a:picLocks noChangeAspect="1"/>
          </p:cNvPicPr>
          <p:nvPr/>
        </p:nvPicPr>
        <p:blipFill>
          <a:blip r:embed="rId2"/>
          <a:stretch>
            <a:fillRect/>
          </a:stretch>
        </p:blipFill>
        <p:spPr>
          <a:xfrm>
            <a:off x="1097279" y="2752596"/>
            <a:ext cx="10099343" cy="1621696"/>
          </a:xfrm>
          <a:prstGeom prst="rect">
            <a:avLst/>
          </a:prstGeom>
        </p:spPr>
      </p:pic>
      <p:sp>
        <p:nvSpPr>
          <p:cNvPr id="5" name="Arrow: Right 4">
            <a:extLst>
              <a:ext uri="{FF2B5EF4-FFF2-40B4-BE49-F238E27FC236}">
                <a16:creationId xmlns:a16="http://schemas.microsoft.com/office/drawing/2014/main" id="{10504746-7399-4BC9-9DE0-DEA43BF54E7F}"/>
              </a:ext>
            </a:extLst>
          </p:cNvPr>
          <p:cNvSpPr/>
          <p:nvPr/>
        </p:nvSpPr>
        <p:spPr>
          <a:xfrm>
            <a:off x="733168" y="3229232"/>
            <a:ext cx="642551" cy="1997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rrow: Right 6">
            <a:extLst>
              <a:ext uri="{FF2B5EF4-FFF2-40B4-BE49-F238E27FC236}">
                <a16:creationId xmlns:a16="http://schemas.microsoft.com/office/drawing/2014/main" id="{2B32FFEA-CBBA-45DA-847E-9D58D9C7C812}"/>
              </a:ext>
            </a:extLst>
          </p:cNvPr>
          <p:cNvSpPr/>
          <p:nvPr/>
        </p:nvSpPr>
        <p:spPr>
          <a:xfrm>
            <a:off x="733168" y="3473531"/>
            <a:ext cx="642551" cy="1997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54225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F09B1-53BE-4670-AB3C-584CD7ECD5BC}"/>
              </a:ext>
            </a:extLst>
          </p:cNvPr>
          <p:cNvSpPr>
            <a:spLocks noGrp="1"/>
          </p:cNvSpPr>
          <p:nvPr>
            <p:ph type="title"/>
          </p:nvPr>
        </p:nvSpPr>
        <p:spPr/>
        <p:txBody>
          <a:bodyPr/>
          <a:lstStyle/>
          <a:p>
            <a:r>
              <a:rPr lang="en-GB" dirty="0"/>
              <a:t>How to make immutable?</a:t>
            </a:r>
          </a:p>
        </p:txBody>
      </p:sp>
      <p:pic>
        <p:nvPicPr>
          <p:cNvPr id="6" name="Content Placeholder 5">
            <a:extLst>
              <a:ext uri="{FF2B5EF4-FFF2-40B4-BE49-F238E27FC236}">
                <a16:creationId xmlns:a16="http://schemas.microsoft.com/office/drawing/2014/main" id="{876E56D0-0937-4156-97E8-23B7D1B93276}"/>
              </a:ext>
            </a:extLst>
          </p:cNvPr>
          <p:cNvPicPr>
            <a:picLocks noGrp="1" noChangeAspect="1"/>
          </p:cNvPicPr>
          <p:nvPr>
            <p:ph idx="1"/>
          </p:nvPr>
        </p:nvPicPr>
        <p:blipFill>
          <a:blip r:embed="rId3"/>
          <a:stretch>
            <a:fillRect/>
          </a:stretch>
        </p:blipFill>
        <p:spPr>
          <a:xfrm>
            <a:off x="1097280" y="1842574"/>
            <a:ext cx="8381174" cy="1230140"/>
          </a:xfrm>
          <a:prstGeom prst="rect">
            <a:avLst/>
          </a:prstGeom>
        </p:spPr>
      </p:pic>
      <p:pic>
        <p:nvPicPr>
          <p:cNvPr id="8" name="Picture 7">
            <a:extLst>
              <a:ext uri="{FF2B5EF4-FFF2-40B4-BE49-F238E27FC236}">
                <a16:creationId xmlns:a16="http://schemas.microsoft.com/office/drawing/2014/main" id="{F1D1D8A4-2548-4EF4-89CF-128F2497B150}"/>
              </a:ext>
            </a:extLst>
          </p:cNvPr>
          <p:cNvPicPr>
            <a:picLocks noChangeAspect="1"/>
          </p:cNvPicPr>
          <p:nvPr/>
        </p:nvPicPr>
        <p:blipFill>
          <a:blip r:embed="rId4"/>
          <a:stretch>
            <a:fillRect/>
          </a:stretch>
        </p:blipFill>
        <p:spPr>
          <a:xfrm>
            <a:off x="1097280" y="4188297"/>
            <a:ext cx="9461447" cy="1230140"/>
          </a:xfrm>
          <a:prstGeom prst="rect">
            <a:avLst/>
          </a:prstGeom>
        </p:spPr>
      </p:pic>
      <p:sp>
        <p:nvSpPr>
          <p:cNvPr id="9" name="Arrow: Down 8">
            <a:extLst>
              <a:ext uri="{FF2B5EF4-FFF2-40B4-BE49-F238E27FC236}">
                <a16:creationId xmlns:a16="http://schemas.microsoft.com/office/drawing/2014/main" id="{C15C9079-1440-4BA6-BAA9-92335D73DE52}"/>
              </a:ext>
            </a:extLst>
          </p:cNvPr>
          <p:cNvSpPr/>
          <p:nvPr/>
        </p:nvSpPr>
        <p:spPr>
          <a:xfrm>
            <a:off x="4440195" y="3278659"/>
            <a:ext cx="642551" cy="7414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92516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D720E-025C-4528-9005-6A777D6CA56E}"/>
              </a:ext>
            </a:extLst>
          </p:cNvPr>
          <p:cNvSpPr>
            <a:spLocks noGrp="1"/>
          </p:cNvSpPr>
          <p:nvPr>
            <p:ph type="title"/>
          </p:nvPr>
        </p:nvSpPr>
        <p:spPr/>
        <p:txBody>
          <a:bodyPr/>
          <a:lstStyle/>
          <a:p>
            <a:r>
              <a:rPr lang="en-GB" dirty="0"/>
              <a:t>How to make immutable?</a:t>
            </a:r>
          </a:p>
        </p:txBody>
      </p:sp>
      <p:sp>
        <p:nvSpPr>
          <p:cNvPr id="3" name="Content Placeholder 2">
            <a:extLst>
              <a:ext uri="{FF2B5EF4-FFF2-40B4-BE49-F238E27FC236}">
                <a16:creationId xmlns:a16="http://schemas.microsoft.com/office/drawing/2014/main" id="{96BF17AE-25F8-43DF-9DFC-D478652F6F88}"/>
              </a:ext>
            </a:extLst>
          </p:cNvPr>
          <p:cNvSpPr>
            <a:spLocks noGrp="1"/>
          </p:cNvSpPr>
          <p:nvPr>
            <p:ph idx="1"/>
          </p:nvPr>
        </p:nvSpPr>
        <p:spPr/>
        <p:txBody>
          <a:bodyPr>
            <a:normAutofit/>
          </a:bodyPr>
          <a:lstStyle/>
          <a:p>
            <a:r>
              <a:rPr lang="en-GB" sz="2800" dirty="0"/>
              <a:t>New method in </a:t>
            </a:r>
            <a:r>
              <a:rPr lang="en-GB" sz="2800" dirty="0" err="1"/>
              <a:t>SimState</a:t>
            </a:r>
            <a:r>
              <a:rPr lang="en-GB" sz="2800" dirty="0"/>
              <a:t> to update Shop,</a:t>
            </a:r>
          </a:p>
          <a:p>
            <a:endParaRPr lang="en-GB" sz="2800" dirty="0"/>
          </a:p>
          <a:p>
            <a:endParaRPr lang="en-GB" sz="2800" dirty="0"/>
          </a:p>
          <a:p>
            <a:endParaRPr lang="en-GB" sz="2800" dirty="0"/>
          </a:p>
          <a:p>
            <a:r>
              <a:rPr lang="en-GB" sz="2800" dirty="0" err="1"/>
              <a:t>SimState</a:t>
            </a:r>
            <a:r>
              <a:rPr lang="en-GB" sz="2800" dirty="0"/>
              <a:t> updates Server, passes updated Server to Shop</a:t>
            </a:r>
          </a:p>
        </p:txBody>
      </p:sp>
      <p:pic>
        <p:nvPicPr>
          <p:cNvPr id="4" name="Picture 3">
            <a:extLst>
              <a:ext uri="{FF2B5EF4-FFF2-40B4-BE49-F238E27FC236}">
                <a16:creationId xmlns:a16="http://schemas.microsoft.com/office/drawing/2014/main" id="{0C10EA60-DC91-41BB-9E13-71AB349D63F2}"/>
              </a:ext>
            </a:extLst>
          </p:cNvPr>
          <p:cNvPicPr>
            <a:picLocks noChangeAspect="1"/>
          </p:cNvPicPr>
          <p:nvPr/>
        </p:nvPicPr>
        <p:blipFill>
          <a:blip r:embed="rId2"/>
          <a:stretch>
            <a:fillRect/>
          </a:stretch>
        </p:blipFill>
        <p:spPr>
          <a:xfrm>
            <a:off x="1097280" y="2454746"/>
            <a:ext cx="9236434" cy="974254"/>
          </a:xfrm>
          <a:prstGeom prst="rect">
            <a:avLst/>
          </a:prstGeom>
        </p:spPr>
      </p:pic>
      <p:pic>
        <p:nvPicPr>
          <p:cNvPr id="5" name="Picture 4">
            <a:extLst>
              <a:ext uri="{FF2B5EF4-FFF2-40B4-BE49-F238E27FC236}">
                <a16:creationId xmlns:a16="http://schemas.microsoft.com/office/drawing/2014/main" id="{67B928A0-CF24-431A-BE49-FAC8478305DC}"/>
              </a:ext>
            </a:extLst>
          </p:cNvPr>
          <p:cNvPicPr>
            <a:picLocks noChangeAspect="1"/>
          </p:cNvPicPr>
          <p:nvPr/>
        </p:nvPicPr>
        <p:blipFill>
          <a:blip r:embed="rId3"/>
          <a:stretch>
            <a:fillRect/>
          </a:stretch>
        </p:blipFill>
        <p:spPr>
          <a:xfrm>
            <a:off x="1090864" y="4688819"/>
            <a:ext cx="9242850" cy="1074466"/>
          </a:xfrm>
          <a:prstGeom prst="rect">
            <a:avLst/>
          </a:prstGeom>
        </p:spPr>
      </p:pic>
      <p:sp>
        <p:nvSpPr>
          <p:cNvPr id="6" name="TextBox 5">
            <a:extLst>
              <a:ext uri="{FF2B5EF4-FFF2-40B4-BE49-F238E27FC236}">
                <a16:creationId xmlns:a16="http://schemas.microsoft.com/office/drawing/2014/main" id="{5CC1CACB-15C4-465F-AB7D-1E4B366D7D52}"/>
              </a:ext>
            </a:extLst>
          </p:cNvPr>
          <p:cNvSpPr txBox="1"/>
          <p:nvPr/>
        </p:nvSpPr>
        <p:spPr>
          <a:xfrm>
            <a:off x="1036320" y="5869094"/>
            <a:ext cx="5803063" cy="369332"/>
          </a:xfrm>
          <a:prstGeom prst="rect">
            <a:avLst/>
          </a:prstGeom>
          <a:noFill/>
        </p:spPr>
        <p:txBody>
          <a:bodyPr wrap="none" rtlCol="0">
            <a:spAutoFit/>
          </a:bodyPr>
          <a:lstStyle/>
          <a:p>
            <a:r>
              <a:rPr lang="en-GB" dirty="0"/>
              <a:t>(also a hint for Lab 4B if you aren’t already doing it this way)</a:t>
            </a:r>
          </a:p>
        </p:txBody>
      </p:sp>
    </p:spTree>
    <p:extLst>
      <p:ext uri="{BB962C8B-B14F-4D97-AF65-F5344CB8AC3E}">
        <p14:creationId xmlns:p14="http://schemas.microsoft.com/office/powerpoint/2010/main" val="3850263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217B3-936E-4654-A05A-A2943325D105}"/>
              </a:ext>
            </a:extLst>
          </p:cNvPr>
          <p:cNvSpPr>
            <a:spLocks noGrp="1"/>
          </p:cNvSpPr>
          <p:nvPr>
            <p:ph type="title"/>
          </p:nvPr>
        </p:nvSpPr>
        <p:spPr/>
        <p:txBody>
          <a:bodyPr/>
          <a:lstStyle/>
          <a:p>
            <a:r>
              <a:rPr lang="en-GB" dirty="0"/>
              <a:t>How to make immutable?</a:t>
            </a:r>
          </a:p>
        </p:txBody>
      </p:sp>
      <p:sp>
        <p:nvSpPr>
          <p:cNvPr id="3" name="Content Placeholder 2">
            <a:extLst>
              <a:ext uri="{FF2B5EF4-FFF2-40B4-BE49-F238E27FC236}">
                <a16:creationId xmlns:a16="http://schemas.microsoft.com/office/drawing/2014/main" id="{8B09A733-56A7-4595-AFC4-91E612F6DCC3}"/>
              </a:ext>
            </a:extLst>
          </p:cNvPr>
          <p:cNvSpPr>
            <a:spLocks noGrp="1"/>
          </p:cNvSpPr>
          <p:nvPr>
            <p:ph idx="1"/>
          </p:nvPr>
        </p:nvSpPr>
        <p:spPr/>
        <p:txBody>
          <a:bodyPr>
            <a:normAutofit/>
          </a:bodyPr>
          <a:lstStyle/>
          <a:p>
            <a:r>
              <a:rPr lang="en-GB" sz="2800" dirty="0"/>
              <a:t>When the state of an object is changed, make sure every other containing object changes also.</a:t>
            </a:r>
          </a:p>
          <a:p>
            <a:endParaRPr lang="en-GB" sz="2800" dirty="0"/>
          </a:p>
          <a:p>
            <a:r>
              <a:rPr lang="en-GB" sz="2800" dirty="0"/>
              <a:t>In this example, Server changed -&gt; Shop Changed -&gt; </a:t>
            </a:r>
            <a:r>
              <a:rPr lang="en-GB" sz="2800" dirty="0" err="1"/>
              <a:t>SimState</a:t>
            </a:r>
            <a:r>
              <a:rPr lang="en-GB" sz="2800" dirty="0"/>
              <a:t> Changed</a:t>
            </a:r>
          </a:p>
        </p:txBody>
      </p:sp>
    </p:spTree>
    <p:extLst>
      <p:ext uri="{BB962C8B-B14F-4D97-AF65-F5344CB8AC3E}">
        <p14:creationId xmlns:p14="http://schemas.microsoft.com/office/powerpoint/2010/main" val="3421272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24E07-B632-43F2-8DC6-057803B7D48C}"/>
              </a:ext>
            </a:extLst>
          </p:cNvPr>
          <p:cNvSpPr>
            <a:spLocks noGrp="1"/>
          </p:cNvSpPr>
          <p:nvPr>
            <p:ph type="title"/>
          </p:nvPr>
        </p:nvSpPr>
        <p:spPr/>
        <p:txBody>
          <a:bodyPr/>
          <a:lstStyle/>
          <a:p>
            <a:r>
              <a:rPr lang="en-GB" dirty="0"/>
              <a:t>What is functional programming?</a:t>
            </a:r>
            <a:br>
              <a:rPr lang="en-GB" dirty="0"/>
            </a:br>
            <a:r>
              <a:rPr lang="en-GB" dirty="0"/>
              <a:t>(A farm analogy)</a:t>
            </a:r>
          </a:p>
        </p:txBody>
      </p:sp>
      <p:sp>
        <p:nvSpPr>
          <p:cNvPr id="3" name="Content Placeholder 2">
            <a:extLst>
              <a:ext uri="{FF2B5EF4-FFF2-40B4-BE49-F238E27FC236}">
                <a16:creationId xmlns:a16="http://schemas.microsoft.com/office/drawing/2014/main" id="{AF305A18-59FC-469E-808F-3756EB64B2C9}"/>
              </a:ext>
            </a:extLst>
          </p:cNvPr>
          <p:cNvSpPr>
            <a:spLocks noGrp="1"/>
          </p:cNvSpPr>
          <p:nvPr>
            <p:ph idx="1"/>
          </p:nvPr>
        </p:nvSpPr>
        <p:spPr/>
        <p:txBody>
          <a:bodyPr>
            <a:normAutofit/>
          </a:bodyPr>
          <a:lstStyle/>
          <a:p>
            <a:r>
              <a:rPr lang="en-GB" sz="3600" dirty="0"/>
              <a:t>Imagine you have some seeds, but you don’t know what they are</a:t>
            </a:r>
          </a:p>
          <a:p>
            <a:r>
              <a:rPr lang="en-GB" sz="3600" dirty="0"/>
              <a:t>Stream&lt;Seed&gt; seeds = …;</a:t>
            </a:r>
          </a:p>
        </p:txBody>
      </p:sp>
    </p:spTree>
    <p:extLst>
      <p:ext uri="{BB962C8B-B14F-4D97-AF65-F5344CB8AC3E}">
        <p14:creationId xmlns:p14="http://schemas.microsoft.com/office/powerpoint/2010/main" val="2214551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4FFC-9FDE-46F3-9B75-9F36B895CCA7}"/>
              </a:ext>
            </a:extLst>
          </p:cNvPr>
          <p:cNvSpPr>
            <a:spLocks noGrp="1"/>
          </p:cNvSpPr>
          <p:nvPr>
            <p:ph type="title"/>
          </p:nvPr>
        </p:nvSpPr>
        <p:spPr/>
        <p:txBody>
          <a:bodyPr/>
          <a:lstStyle/>
          <a:p>
            <a:r>
              <a:rPr lang="en-GB" dirty="0"/>
              <a:t>How to implement SimState.log?</a:t>
            </a:r>
          </a:p>
        </p:txBody>
      </p:sp>
      <p:sp>
        <p:nvSpPr>
          <p:cNvPr id="3" name="Content Placeholder 2">
            <a:extLst>
              <a:ext uri="{FF2B5EF4-FFF2-40B4-BE49-F238E27FC236}">
                <a16:creationId xmlns:a16="http://schemas.microsoft.com/office/drawing/2014/main" id="{46A4D274-8540-47EF-91DF-2DBEE92CA1E8}"/>
              </a:ext>
            </a:extLst>
          </p:cNvPr>
          <p:cNvSpPr>
            <a:spLocks noGrp="1"/>
          </p:cNvSpPr>
          <p:nvPr>
            <p:ph idx="1"/>
          </p:nvPr>
        </p:nvSpPr>
        <p:spPr/>
        <p:txBody>
          <a:bodyPr/>
          <a:lstStyle/>
          <a:p>
            <a:r>
              <a:rPr lang="en-GB" dirty="0"/>
              <a:t>Recall: Cannot print directly to output (NO SIDE EFFECTS)</a:t>
            </a:r>
          </a:p>
          <a:p>
            <a:r>
              <a:rPr lang="en-GB" dirty="0"/>
              <a:t>Solution: Store output within </a:t>
            </a:r>
            <a:r>
              <a:rPr lang="en-GB" dirty="0" err="1"/>
              <a:t>SimState</a:t>
            </a:r>
            <a:r>
              <a:rPr lang="en-GB" dirty="0"/>
              <a:t>, either as a very long String or as a LinkedList&lt;String&gt;.</a:t>
            </a:r>
          </a:p>
        </p:txBody>
      </p:sp>
    </p:spTree>
    <p:extLst>
      <p:ext uri="{BB962C8B-B14F-4D97-AF65-F5344CB8AC3E}">
        <p14:creationId xmlns:p14="http://schemas.microsoft.com/office/powerpoint/2010/main" val="1096077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E9222-1671-466E-903B-F9480942F107}"/>
              </a:ext>
            </a:extLst>
          </p:cNvPr>
          <p:cNvSpPr>
            <a:spLocks noGrp="1"/>
          </p:cNvSpPr>
          <p:nvPr>
            <p:ph type="title"/>
          </p:nvPr>
        </p:nvSpPr>
        <p:spPr/>
        <p:txBody>
          <a:bodyPr/>
          <a:lstStyle/>
          <a:p>
            <a:r>
              <a:rPr lang="en-GB" dirty="0"/>
              <a:t>How to make </a:t>
            </a:r>
            <a:r>
              <a:rPr lang="en-GB" dirty="0" err="1"/>
              <a:t>PriorityQueue</a:t>
            </a:r>
            <a:r>
              <a:rPr lang="en-GB" dirty="0"/>
              <a:t> immutable?</a:t>
            </a:r>
          </a:p>
        </p:txBody>
      </p:sp>
      <p:sp>
        <p:nvSpPr>
          <p:cNvPr id="3" name="Content Placeholder 2">
            <a:extLst>
              <a:ext uri="{FF2B5EF4-FFF2-40B4-BE49-F238E27FC236}">
                <a16:creationId xmlns:a16="http://schemas.microsoft.com/office/drawing/2014/main" id="{3F2B88B5-50EA-4F5C-8B3F-9CBC01C9534F}"/>
              </a:ext>
            </a:extLst>
          </p:cNvPr>
          <p:cNvSpPr>
            <a:spLocks noGrp="1"/>
          </p:cNvSpPr>
          <p:nvPr>
            <p:ph idx="1"/>
          </p:nvPr>
        </p:nvSpPr>
        <p:spPr/>
        <p:txBody>
          <a:bodyPr>
            <a:normAutofit/>
          </a:bodyPr>
          <a:lstStyle/>
          <a:p>
            <a:r>
              <a:rPr lang="en-GB" sz="2800" dirty="0"/>
              <a:t>New constructor</a:t>
            </a:r>
          </a:p>
        </p:txBody>
      </p:sp>
      <p:pic>
        <p:nvPicPr>
          <p:cNvPr id="4" name="Picture 3">
            <a:extLst>
              <a:ext uri="{FF2B5EF4-FFF2-40B4-BE49-F238E27FC236}">
                <a16:creationId xmlns:a16="http://schemas.microsoft.com/office/drawing/2014/main" id="{AB3E06D7-0C96-472B-AF35-AA26D6D3A596}"/>
              </a:ext>
            </a:extLst>
          </p:cNvPr>
          <p:cNvPicPr>
            <a:picLocks noChangeAspect="1"/>
          </p:cNvPicPr>
          <p:nvPr/>
        </p:nvPicPr>
        <p:blipFill>
          <a:blip r:embed="rId2"/>
          <a:stretch>
            <a:fillRect/>
          </a:stretch>
        </p:blipFill>
        <p:spPr>
          <a:xfrm>
            <a:off x="1097279" y="2356480"/>
            <a:ext cx="5164147" cy="1012796"/>
          </a:xfrm>
          <a:prstGeom prst="rect">
            <a:avLst/>
          </a:prstGeom>
        </p:spPr>
      </p:pic>
      <p:pic>
        <p:nvPicPr>
          <p:cNvPr id="5" name="Picture 4">
            <a:extLst>
              <a:ext uri="{FF2B5EF4-FFF2-40B4-BE49-F238E27FC236}">
                <a16:creationId xmlns:a16="http://schemas.microsoft.com/office/drawing/2014/main" id="{2AB11BBA-4DC4-45F2-87F1-0A281EC84032}"/>
              </a:ext>
            </a:extLst>
          </p:cNvPr>
          <p:cNvPicPr>
            <a:picLocks noChangeAspect="1"/>
          </p:cNvPicPr>
          <p:nvPr/>
        </p:nvPicPr>
        <p:blipFill>
          <a:blip r:embed="rId3"/>
          <a:stretch>
            <a:fillRect/>
          </a:stretch>
        </p:blipFill>
        <p:spPr>
          <a:xfrm>
            <a:off x="1097279" y="3527077"/>
            <a:ext cx="5888407" cy="2622466"/>
          </a:xfrm>
          <a:prstGeom prst="rect">
            <a:avLst/>
          </a:prstGeom>
        </p:spPr>
      </p:pic>
      <p:sp>
        <p:nvSpPr>
          <p:cNvPr id="6" name="TextBox 5">
            <a:extLst>
              <a:ext uri="{FF2B5EF4-FFF2-40B4-BE49-F238E27FC236}">
                <a16:creationId xmlns:a16="http://schemas.microsoft.com/office/drawing/2014/main" id="{022FA8BC-6BD7-4849-9CDF-9149DE4404BE}"/>
              </a:ext>
            </a:extLst>
          </p:cNvPr>
          <p:cNvSpPr txBox="1"/>
          <p:nvPr/>
        </p:nvSpPr>
        <p:spPr>
          <a:xfrm>
            <a:off x="7018636" y="3987109"/>
            <a:ext cx="4291944" cy="369332"/>
          </a:xfrm>
          <a:prstGeom prst="rect">
            <a:avLst/>
          </a:prstGeom>
          <a:noFill/>
        </p:spPr>
        <p:txBody>
          <a:bodyPr wrap="none" rtlCol="0">
            <a:spAutoFit/>
          </a:bodyPr>
          <a:lstStyle/>
          <a:p>
            <a:r>
              <a:rPr lang="en-GB" dirty="0"/>
              <a:t>Can also use a private </a:t>
            </a:r>
            <a:r>
              <a:rPr lang="en-GB" dirty="0" err="1"/>
              <a:t>addObject</a:t>
            </a:r>
            <a:r>
              <a:rPr lang="en-GB" dirty="0"/>
              <a:t>(T) method</a:t>
            </a:r>
          </a:p>
        </p:txBody>
      </p:sp>
    </p:spTree>
    <p:extLst>
      <p:ext uri="{BB962C8B-B14F-4D97-AF65-F5344CB8AC3E}">
        <p14:creationId xmlns:p14="http://schemas.microsoft.com/office/powerpoint/2010/main" val="1924104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2FE44-5DD6-48DD-B22B-124ED2C8C5D8}"/>
              </a:ext>
            </a:extLst>
          </p:cNvPr>
          <p:cNvSpPr>
            <a:spLocks noGrp="1"/>
          </p:cNvSpPr>
          <p:nvPr>
            <p:ph type="title"/>
          </p:nvPr>
        </p:nvSpPr>
        <p:spPr/>
        <p:txBody>
          <a:bodyPr/>
          <a:lstStyle/>
          <a:p>
            <a:r>
              <a:rPr lang="en-GB" dirty="0"/>
              <a:t>Why are my Statistics </a:t>
            </a:r>
            <a:r>
              <a:rPr lang="en-GB" dirty="0" err="1"/>
              <a:t>NaN</a:t>
            </a:r>
            <a:r>
              <a:rPr lang="en-GB" dirty="0"/>
              <a:t> 0 0?</a:t>
            </a:r>
          </a:p>
        </p:txBody>
      </p:sp>
      <p:sp>
        <p:nvSpPr>
          <p:cNvPr id="3" name="Content Placeholder 2">
            <a:extLst>
              <a:ext uri="{FF2B5EF4-FFF2-40B4-BE49-F238E27FC236}">
                <a16:creationId xmlns:a16="http://schemas.microsoft.com/office/drawing/2014/main" id="{13B8C8F6-BEDB-4652-B95C-E703C5AB4A9C}"/>
              </a:ext>
            </a:extLst>
          </p:cNvPr>
          <p:cNvSpPr>
            <a:spLocks noGrp="1"/>
          </p:cNvSpPr>
          <p:nvPr>
            <p:ph idx="1"/>
          </p:nvPr>
        </p:nvSpPr>
        <p:spPr/>
        <p:txBody>
          <a:bodyPr/>
          <a:lstStyle/>
          <a:p>
            <a:r>
              <a:rPr lang="en-GB" dirty="0" err="1"/>
              <a:t>NaN</a:t>
            </a:r>
            <a:r>
              <a:rPr lang="en-GB" dirty="0"/>
              <a:t> is due to division by zero, i.e. your Statistics class has not been touched since the start.</a:t>
            </a:r>
          </a:p>
          <a:p>
            <a:r>
              <a:rPr lang="en-GB" dirty="0"/>
              <a:t>You probably forgot to pass the new Statistics class somewhere</a:t>
            </a:r>
          </a:p>
        </p:txBody>
      </p:sp>
      <p:pic>
        <p:nvPicPr>
          <p:cNvPr id="4" name="Picture 3">
            <a:extLst>
              <a:ext uri="{FF2B5EF4-FFF2-40B4-BE49-F238E27FC236}">
                <a16:creationId xmlns:a16="http://schemas.microsoft.com/office/drawing/2014/main" id="{C88F8618-71EF-4C81-B3C5-639F1CC72CD2}"/>
              </a:ext>
            </a:extLst>
          </p:cNvPr>
          <p:cNvPicPr>
            <a:picLocks noChangeAspect="1"/>
          </p:cNvPicPr>
          <p:nvPr/>
        </p:nvPicPr>
        <p:blipFill>
          <a:blip r:embed="rId2"/>
          <a:stretch>
            <a:fillRect/>
          </a:stretch>
        </p:blipFill>
        <p:spPr>
          <a:xfrm>
            <a:off x="1097280" y="2714414"/>
            <a:ext cx="5934075" cy="1143000"/>
          </a:xfrm>
          <a:prstGeom prst="rect">
            <a:avLst/>
          </a:prstGeom>
        </p:spPr>
      </p:pic>
      <p:pic>
        <p:nvPicPr>
          <p:cNvPr id="5" name="Picture 4">
            <a:extLst>
              <a:ext uri="{FF2B5EF4-FFF2-40B4-BE49-F238E27FC236}">
                <a16:creationId xmlns:a16="http://schemas.microsoft.com/office/drawing/2014/main" id="{8E739FF6-A0A1-4317-9A3B-D906E4BAFB1B}"/>
              </a:ext>
            </a:extLst>
          </p:cNvPr>
          <p:cNvPicPr>
            <a:picLocks noChangeAspect="1"/>
          </p:cNvPicPr>
          <p:nvPr/>
        </p:nvPicPr>
        <p:blipFill>
          <a:blip r:embed="rId3"/>
          <a:stretch>
            <a:fillRect/>
          </a:stretch>
        </p:blipFill>
        <p:spPr>
          <a:xfrm>
            <a:off x="1097280" y="3965788"/>
            <a:ext cx="5772150" cy="1028700"/>
          </a:xfrm>
          <a:prstGeom prst="rect">
            <a:avLst/>
          </a:prstGeom>
        </p:spPr>
      </p:pic>
      <p:pic>
        <p:nvPicPr>
          <p:cNvPr id="6" name="Picture 5">
            <a:extLst>
              <a:ext uri="{FF2B5EF4-FFF2-40B4-BE49-F238E27FC236}">
                <a16:creationId xmlns:a16="http://schemas.microsoft.com/office/drawing/2014/main" id="{E3B31BAF-4278-4E38-A64B-9ED61B44220F}"/>
              </a:ext>
            </a:extLst>
          </p:cNvPr>
          <p:cNvPicPr>
            <a:picLocks noChangeAspect="1"/>
          </p:cNvPicPr>
          <p:nvPr/>
        </p:nvPicPr>
        <p:blipFill>
          <a:blip r:embed="rId4"/>
          <a:stretch>
            <a:fillRect/>
          </a:stretch>
        </p:blipFill>
        <p:spPr>
          <a:xfrm>
            <a:off x="1097280" y="5164244"/>
            <a:ext cx="2381250" cy="704850"/>
          </a:xfrm>
          <a:prstGeom prst="rect">
            <a:avLst/>
          </a:prstGeom>
        </p:spPr>
      </p:pic>
      <p:pic>
        <p:nvPicPr>
          <p:cNvPr id="8" name="Picture 7">
            <a:extLst>
              <a:ext uri="{FF2B5EF4-FFF2-40B4-BE49-F238E27FC236}">
                <a16:creationId xmlns:a16="http://schemas.microsoft.com/office/drawing/2014/main" id="{F31F4511-D198-4989-A64C-C67E93DC22B5}"/>
              </a:ext>
            </a:extLst>
          </p:cNvPr>
          <p:cNvPicPr>
            <a:picLocks noChangeAspect="1"/>
          </p:cNvPicPr>
          <p:nvPr/>
        </p:nvPicPr>
        <p:blipFill>
          <a:blip r:embed="rId5"/>
          <a:stretch>
            <a:fillRect/>
          </a:stretch>
        </p:blipFill>
        <p:spPr>
          <a:xfrm>
            <a:off x="7504542" y="3092454"/>
            <a:ext cx="3904864" cy="464215"/>
          </a:xfrm>
          <a:prstGeom prst="rect">
            <a:avLst/>
          </a:prstGeom>
        </p:spPr>
      </p:pic>
      <p:sp>
        <p:nvSpPr>
          <p:cNvPr id="9" name="Arrow: Right 8">
            <a:extLst>
              <a:ext uri="{FF2B5EF4-FFF2-40B4-BE49-F238E27FC236}">
                <a16:creationId xmlns:a16="http://schemas.microsoft.com/office/drawing/2014/main" id="{08D41CF0-2674-4801-80BF-FC78A5C69349}"/>
              </a:ext>
            </a:extLst>
          </p:cNvPr>
          <p:cNvSpPr/>
          <p:nvPr/>
        </p:nvSpPr>
        <p:spPr>
          <a:xfrm>
            <a:off x="5914768" y="3204519"/>
            <a:ext cx="1474573" cy="2244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9798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BDD7B-B5A8-42DE-B70B-447DF0050D2D}"/>
              </a:ext>
            </a:extLst>
          </p:cNvPr>
          <p:cNvSpPr>
            <a:spLocks noGrp="1"/>
          </p:cNvSpPr>
          <p:nvPr>
            <p:ph type="title"/>
          </p:nvPr>
        </p:nvSpPr>
        <p:spPr/>
        <p:txBody>
          <a:bodyPr/>
          <a:lstStyle/>
          <a:p>
            <a:r>
              <a:rPr lang="en-GB" dirty="0"/>
              <a:t>Lab 4B</a:t>
            </a:r>
          </a:p>
        </p:txBody>
      </p:sp>
      <p:sp>
        <p:nvSpPr>
          <p:cNvPr id="5" name="Text Placeholder 4">
            <a:extLst>
              <a:ext uri="{FF2B5EF4-FFF2-40B4-BE49-F238E27FC236}">
                <a16:creationId xmlns:a16="http://schemas.microsoft.com/office/drawing/2014/main" id="{3BF0DDEB-7541-4358-B956-AFF389D0919C}"/>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519617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5E2BCB-6860-4067-9E69-C446213767A7}"/>
              </a:ext>
            </a:extLst>
          </p:cNvPr>
          <p:cNvSpPr>
            <a:spLocks noGrp="1"/>
          </p:cNvSpPr>
          <p:nvPr>
            <p:ph type="title"/>
          </p:nvPr>
        </p:nvSpPr>
        <p:spPr/>
        <p:txBody>
          <a:bodyPr/>
          <a:lstStyle/>
          <a:p>
            <a:r>
              <a:rPr lang="en-GB" dirty="0"/>
              <a:t>What do?</a:t>
            </a:r>
          </a:p>
        </p:txBody>
      </p:sp>
      <p:sp>
        <p:nvSpPr>
          <p:cNvPr id="5" name="Content Placeholder 4">
            <a:extLst>
              <a:ext uri="{FF2B5EF4-FFF2-40B4-BE49-F238E27FC236}">
                <a16:creationId xmlns:a16="http://schemas.microsoft.com/office/drawing/2014/main" id="{97FD9B77-ADFB-4604-98DF-B6D6B854D2C3}"/>
              </a:ext>
            </a:extLst>
          </p:cNvPr>
          <p:cNvSpPr>
            <a:spLocks noGrp="1"/>
          </p:cNvSpPr>
          <p:nvPr>
            <p:ph idx="1"/>
          </p:nvPr>
        </p:nvSpPr>
        <p:spPr/>
        <p:txBody>
          <a:bodyPr>
            <a:normAutofit/>
          </a:bodyPr>
          <a:lstStyle/>
          <a:p>
            <a:r>
              <a:rPr lang="en-GB" sz="2800" dirty="0"/>
              <a:t>Convert </a:t>
            </a:r>
            <a:r>
              <a:rPr lang="en-GB" sz="2800" dirty="0" err="1"/>
              <a:t>ArrivalEvent</a:t>
            </a:r>
            <a:r>
              <a:rPr lang="en-GB" sz="2800" dirty="0"/>
              <a:t> and </a:t>
            </a:r>
            <a:r>
              <a:rPr lang="en-GB" sz="2800" dirty="0" err="1"/>
              <a:t>DoneEvent</a:t>
            </a:r>
            <a:r>
              <a:rPr lang="en-GB" sz="2800" dirty="0"/>
              <a:t> to lambda expressions</a:t>
            </a:r>
          </a:p>
          <a:p>
            <a:r>
              <a:rPr lang="en-GB" sz="2800" dirty="0"/>
              <a:t>Convert loops and ifs to streams</a:t>
            </a:r>
          </a:p>
          <a:p>
            <a:r>
              <a:rPr lang="en-GB" sz="2800" dirty="0"/>
              <a:t>Use Optional</a:t>
            </a:r>
          </a:p>
        </p:txBody>
      </p:sp>
    </p:spTree>
    <p:extLst>
      <p:ext uri="{BB962C8B-B14F-4D97-AF65-F5344CB8AC3E}">
        <p14:creationId xmlns:p14="http://schemas.microsoft.com/office/powerpoint/2010/main" val="1928490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0D204-B596-47CE-9157-4D6C342B5D71}"/>
              </a:ext>
            </a:extLst>
          </p:cNvPr>
          <p:cNvSpPr>
            <a:spLocks noGrp="1"/>
          </p:cNvSpPr>
          <p:nvPr>
            <p:ph type="title"/>
          </p:nvPr>
        </p:nvSpPr>
        <p:spPr/>
        <p:txBody>
          <a:bodyPr/>
          <a:lstStyle/>
          <a:p>
            <a:r>
              <a:rPr lang="en-GB" dirty="0"/>
              <a:t>How to convert Events to Lambdas?</a:t>
            </a:r>
          </a:p>
        </p:txBody>
      </p:sp>
      <p:sp>
        <p:nvSpPr>
          <p:cNvPr id="3" name="Content Placeholder 2">
            <a:extLst>
              <a:ext uri="{FF2B5EF4-FFF2-40B4-BE49-F238E27FC236}">
                <a16:creationId xmlns:a16="http://schemas.microsoft.com/office/drawing/2014/main" id="{0076C233-2764-4035-B131-AD9761B8DF95}"/>
              </a:ext>
            </a:extLst>
          </p:cNvPr>
          <p:cNvSpPr>
            <a:spLocks noGrp="1"/>
          </p:cNvSpPr>
          <p:nvPr>
            <p:ph idx="1"/>
          </p:nvPr>
        </p:nvSpPr>
        <p:spPr/>
        <p:txBody>
          <a:bodyPr>
            <a:normAutofit/>
          </a:bodyPr>
          <a:lstStyle/>
          <a:p>
            <a:r>
              <a:rPr lang="en-GB" sz="2800" dirty="0"/>
              <a:t>Change Event to take in a Function</a:t>
            </a:r>
          </a:p>
          <a:p>
            <a:r>
              <a:rPr lang="en-GB" sz="2800" dirty="0"/>
              <a:t>Find places that use new </a:t>
            </a:r>
            <a:r>
              <a:rPr lang="en-GB" sz="2800" dirty="0" err="1"/>
              <a:t>ArrivalEvent</a:t>
            </a:r>
            <a:r>
              <a:rPr lang="en-GB" sz="2800" dirty="0"/>
              <a:t> or new </a:t>
            </a:r>
            <a:r>
              <a:rPr lang="en-GB" sz="2800" dirty="0" err="1"/>
              <a:t>DoneEvent</a:t>
            </a:r>
            <a:endParaRPr lang="en-GB" sz="2800" dirty="0"/>
          </a:p>
          <a:p>
            <a:r>
              <a:rPr lang="en-GB" sz="2800" dirty="0"/>
              <a:t>Change them to create a new Event, but pass in the logic as a Function</a:t>
            </a:r>
          </a:p>
        </p:txBody>
      </p:sp>
    </p:spTree>
    <p:extLst>
      <p:ext uri="{BB962C8B-B14F-4D97-AF65-F5344CB8AC3E}">
        <p14:creationId xmlns:p14="http://schemas.microsoft.com/office/powerpoint/2010/main" val="3498831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2BA22-F6C9-4324-B57D-0CF216ED2CFE}"/>
              </a:ext>
            </a:extLst>
          </p:cNvPr>
          <p:cNvSpPr>
            <a:spLocks noGrp="1"/>
          </p:cNvSpPr>
          <p:nvPr>
            <p:ph type="title"/>
          </p:nvPr>
        </p:nvSpPr>
        <p:spPr/>
        <p:txBody>
          <a:bodyPr/>
          <a:lstStyle/>
          <a:p>
            <a:r>
              <a:rPr lang="en-GB" dirty="0"/>
              <a:t>How to convert loops and ifs to streams?</a:t>
            </a:r>
          </a:p>
        </p:txBody>
      </p:sp>
      <p:sp>
        <p:nvSpPr>
          <p:cNvPr id="3" name="Content Placeholder 2">
            <a:extLst>
              <a:ext uri="{FF2B5EF4-FFF2-40B4-BE49-F238E27FC236}">
                <a16:creationId xmlns:a16="http://schemas.microsoft.com/office/drawing/2014/main" id="{E841F8BF-A20B-46CB-AD69-64527C0141CC}"/>
              </a:ext>
            </a:extLst>
          </p:cNvPr>
          <p:cNvSpPr>
            <a:spLocks noGrp="1"/>
          </p:cNvSpPr>
          <p:nvPr>
            <p:ph idx="1"/>
          </p:nvPr>
        </p:nvSpPr>
        <p:spPr/>
        <p:txBody>
          <a:bodyPr>
            <a:normAutofit/>
          </a:bodyPr>
          <a:lstStyle/>
          <a:p>
            <a:r>
              <a:rPr lang="en-GB" sz="2800" dirty="0"/>
              <a:t>Treat it like you have all the data at once</a:t>
            </a:r>
          </a:p>
          <a:p>
            <a:r>
              <a:rPr lang="en-GB" sz="2800" dirty="0"/>
              <a:t>Apply transformations to them</a:t>
            </a:r>
          </a:p>
          <a:p>
            <a:r>
              <a:rPr lang="en-GB" sz="2800" dirty="0"/>
              <a:t>Example: </a:t>
            </a:r>
            <a:r>
              <a:rPr lang="en-GB" sz="2800" dirty="0" err="1"/>
              <a:t>findIdleServer</a:t>
            </a:r>
            <a:endParaRPr lang="en-GB" sz="2800" dirty="0"/>
          </a:p>
        </p:txBody>
      </p:sp>
    </p:spTree>
    <p:extLst>
      <p:ext uri="{BB962C8B-B14F-4D97-AF65-F5344CB8AC3E}">
        <p14:creationId xmlns:p14="http://schemas.microsoft.com/office/powerpoint/2010/main" val="241073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9DA82-C20F-4E3D-870D-967047738061}"/>
              </a:ext>
            </a:extLst>
          </p:cNvPr>
          <p:cNvSpPr>
            <a:spLocks noGrp="1"/>
          </p:cNvSpPr>
          <p:nvPr>
            <p:ph type="title"/>
          </p:nvPr>
        </p:nvSpPr>
        <p:spPr/>
        <p:txBody>
          <a:bodyPr/>
          <a:lstStyle/>
          <a:p>
            <a:r>
              <a:rPr lang="en-GB" dirty="0"/>
              <a:t>How to convert loops and ifs to streams?</a:t>
            </a:r>
          </a:p>
        </p:txBody>
      </p:sp>
      <p:sp>
        <p:nvSpPr>
          <p:cNvPr id="3" name="Content Placeholder 2">
            <a:extLst>
              <a:ext uri="{FF2B5EF4-FFF2-40B4-BE49-F238E27FC236}">
                <a16:creationId xmlns:a16="http://schemas.microsoft.com/office/drawing/2014/main" id="{3B6FBF41-6EFE-42B4-939C-F16623A81396}"/>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96112A58-295F-42C5-A718-DB3FC8D90211}"/>
              </a:ext>
            </a:extLst>
          </p:cNvPr>
          <p:cNvPicPr>
            <a:picLocks noChangeAspect="1"/>
          </p:cNvPicPr>
          <p:nvPr/>
        </p:nvPicPr>
        <p:blipFill>
          <a:blip r:embed="rId2"/>
          <a:stretch>
            <a:fillRect/>
          </a:stretch>
        </p:blipFill>
        <p:spPr>
          <a:xfrm>
            <a:off x="1097280" y="1845734"/>
            <a:ext cx="4638096" cy="707996"/>
          </a:xfrm>
          <a:prstGeom prst="rect">
            <a:avLst/>
          </a:prstGeom>
        </p:spPr>
      </p:pic>
      <p:sp>
        <p:nvSpPr>
          <p:cNvPr id="5" name="Arrow: Down 4">
            <a:extLst>
              <a:ext uri="{FF2B5EF4-FFF2-40B4-BE49-F238E27FC236}">
                <a16:creationId xmlns:a16="http://schemas.microsoft.com/office/drawing/2014/main" id="{4146ADAC-5E9E-4741-8BDA-E8A506F5DE31}"/>
              </a:ext>
            </a:extLst>
          </p:cNvPr>
          <p:cNvSpPr/>
          <p:nvPr/>
        </p:nvSpPr>
        <p:spPr>
          <a:xfrm>
            <a:off x="2866768" y="2553730"/>
            <a:ext cx="453081" cy="7079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EE19F463-5086-4DF3-BD46-CEC38B042F40}"/>
              </a:ext>
            </a:extLst>
          </p:cNvPr>
          <p:cNvSpPr txBox="1"/>
          <p:nvPr/>
        </p:nvSpPr>
        <p:spPr>
          <a:xfrm>
            <a:off x="3319849" y="2662104"/>
            <a:ext cx="3185487" cy="461665"/>
          </a:xfrm>
          <a:prstGeom prst="rect">
            <a:avLst/>
          </a:prstGeom>
          <a:noFill/>
        </p:spPr>
        <p:txBody>
          <a:bodyPr wrap="none" rtlCol="0">
            <a:spAutoFit/>
          </a:bodyPr>
          <a:lstStyle/>
          <a:p>
            <a:r>
              <a:rPr lang="en-GB" sz="2400" dirty="0"/>
              <a:t>.stream() [see </a:t>
            </a:r>
            <a:r>
              <a:rPr lang="en-GB" sz="2400" dirty="0" err="1"/>
              <a:t>Javadocs</a:t>
            </a:r>
            <a:r>
              <a:rPr lang="en-GB" sz="2400" dirty="0"/>
              <a:t>]</a:t>
            </a:r>
          </a:p>
        </p:txBody>
      </p:sp>
      <p:sp>
        <p:nvSpPr>
          <p:cNvPr id="7" name="Arrow: Down 6">
            <a:extLst>
              <a:ext uri="{FF2B5EF4-FFF2-40B4-BE49-F238E27FC236}">
                <a16:creationId xmlns:a16="http://schemas.microsoft.com/office/drawing/2014/main" id="{B937DBAB-FDEA-4D6F-A6DB-AA11F6488397}"/>
              </a:ext>
            </a:extLst>
          </p:cNvPr>
          <p:cNvSpPr/>
          <p:nvPr/>
        </p:nvSpPr>
        <p:spPr>
          <a:xfrm>
            <a:off x="2866767" y="3261726"/>
            <a:ext cx="453081" cy="7079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Down 7">
            <a:extLst>
              <a:ext uri="{FF2B5EF4-FFF2-40B4-BE49-F238E27FC236}">
                <a16:creationId xmlns:a16="http://schemas.microsoft.com/office/drawing/2014/main" id="{98861327-11F1-46D7-A3EB-0BDA205D6770}"/>
              </a:ext>
            </a:extLst>
          </p:cNvPr>
          <p:cNvSpPr/>
          <p:nvPr/>
        </p:nvSpPr>
        <p:spPr>
          <a:xfrm>
            <a:off x="2866767" y="3969722"/>
            <a:ext cx="453081" cy="7079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86BA9DA9-42E9-4680-8E66-1BD601A43AB9}"/>
              </a:ext>
            </a:extLst>
          </p:cNvPr>
          <p:cNvSpPr txBox="1"/>
          <p:nvPr/>
        </p:nvSpPr>
        <p:spPr>
          <a:xfrm>
            <a:off x="3319849" y="3257791"/>
            <a:ext cx="1691745" cy="461665"/>
          </a:xfrm>
          <a:prstGeom prst="rect">
            <a:avLst/>
          </a:prstGeom>
          <a:noFill/>
        </p:spPr>
        <p:txBody>
          <a:bodyPr wrap="none" rtlCol="0">
            <a:spAutoFit/>
          </a:bodyPr>
          <a:lstStyle/>
          <a:p>
            <a:r>
              <a:rPr lang="en-GB" sz="2400" dirty="0"/>
              <a:t>.filter(</a:t>
            </a:r>
            <a:r>
              <a:rPr lang="en-GB" sz="2400" dirty="0" err="1"/>
              <a:t>isIdle</a:t>
            </a:r>
            <a:r>
              <a:rPr lang="en-GB" sz="2400" dirty="0"/>
              <a:t>)</a:t>
            </a:r>
          </a:p>
        </p:txBody>
      </p:sp>
      <p:sp>
        <p:nvSpPr>
          <p:cNvPr id="10" name="TextBox 9">
            <a:extLst>
              <a:ext uri="{FF2B5EF4-FFF2-40B4-BE49-F238E27FC236}">
                <a16:creationId xmlns:a16="http://schemas.microsoft.com/office/drawing/2014/main" id="{50A7E35D-922C-4682-AA23-6A1B33B0A16D}"/>
              </a:ext>
            </a:extLst>
          </p:cNvPr>
          <p:cNvSpPr txBox="1"/>
          <p:nvPr/>
        </p:nvSpPr>
        <p:spPr>
          <a:xfrm>
            <a:off x="3319849" y="4018745"/>
            <a:ext cx="1478290" cy="461665"/>
          </a:xfrm>
          <a:prstGeom prst="rect">
            <a:avLst/>
          </a:prstGeom>
          <a:noFill/>
        </p:spPr>
        <p:txBody>
          <a:bodyPr wrap="none" rtlCol="0">
            <a:spAutoFit/>
          </a:bodyPr>
          <a:lstStyle/>
          <a:p>
            <a:r>
              <a:rPr lang="en-GB" sz="2400" dirty="0"/>
              <a:t>.</a:t>
            </a:r>
            <a:r>
              <a:rPr lang="en-GB" sz="2400" dirty="0" err="1"/>
              <a:t>findFirst</a:t>
            </a:r>
            <a:r>
              <a:rPr lang="en-GB" sz="2400" dirty="0"/>
              <a:t>()</a:t>
            </a:r>
          </a:p>
        </p:txBody>
      </p:sp>
      <p:pic>
        <p:nvPicPr>
          <p:cNvPr id="11" name="Picture 10">
            <a:extLst>
              <a:ext uri="{FF2B5EF4-FFF2-40B4-BE49-F238E27FC236}">
                <a16:creationId xmlns:a16="http://schemas.microsoft.com/office/drawing/2014/main" id="{DEA13A30-64AF-4106-A173-1AD03E3523F9}"/>
              </a:ext>
            </a:extLst>
          </p:cNvPr>
          <p:cNvPicPr>
            <a:picLocks noChangeAspect="1"/>
          </p:cNvPicPr>
          <p:nvPr/>
        </p:nvPicPr>
        <p:blipFill>
          <a:blip r:embed="rId3"/>
          <a:stretch>
            <a:fillRect/>
          </a:stretch>
        </p:blipFill>
        <p:spPr>
          <a:xfrm>
            <a:off x="1097280" y="4677718"/>
            <a:ext cx="7196392" cy="1191376"/>
          </a:xfrm>
          <a:prstGeom prst="rect">
            <a:avLst/>
          </a:prstGeom>
        </p:spPr>
      </p:pic>
    </p:spTree>
    <p:extLst>
      <p:ext uri="{BB962C8B-B14F-4D97-AF65-F5344CB8AC3E}">
        <p14:creationId xmlns:p14="http://schemas.microsoft.com/office/powerpoint/2010/main" val="23515514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FE354-BA18-4638-8C3E-42BC198A86A8}"/>
              </a:ext>
            </a:extLst>
          </p:cNvPr>
          <p:cNvSpPr>
            <a:spLocks noGrp="1"/>
          </p:cNvSpPr>
          <p:nvPr>
            <p:ph type="title"/>
          </p:nvPr>
        </p:nvSpPr>
        <p:spPr/>
        <p:txBody>
          <a:bodyPr/>
          <a:lstStyle/>
          <a:p>
            <a:r>
              <a:rPr lang="en-GB" dirty="0"/>
              <a:t>How to convert loops and ifs to streams?</a:t>
            </a:r>
          </a:p>
        </p:txBody>
      </p:sp>
      <p:sp>
        <p:nvSpPr>
          <p:cNvPr id="3" name="Content Placeholder 2">
            <a:extLst>
              <a:ext uri="{FF2B5EF4-FFF2-40B4-BE49-F238E27FC236}">
                <a16:creationId xmlns:a16="http://schemas.microsoft.com/office/drawing/2014/main" id="{CA1ACDD5-4223-4FC5-A16C-5AFA979E93F0}"/>
              </a:ext>
            </a:extLst>
          </p:cNvPr>
          <p:cNvSpPr>
            <a:spLocks noGrp="1"/>
          </p:cNvSpPr>
          <p:nvPr>
            <p:ph idx="1"/>
          </p:nvPr>
        </p:nvSpPr>
        <p:spPr/>
        <p:txBody>
          <a:bodyPr>
            <a:normAutofit/>
          </a:bodyPr>
          <a:lstStyle/>
          <a:p>
            <a:r>
              <a:rPr lang="en-GB" sz="2800" dirty="0"/>
              <a:t>Now we’ve generalised both </a:t>
            </a:r>
            <a:r>
              <a:rPr lang="en-GB" sz="2800" dirty="0" err="1"/>
              <a:t>findIdleServer</a:t>
            </a:r>
            <a:r>
              <a:rPr lang="en-GB" sz="2800" dirty="0"/>
              <a:t>() and </a:t>
            </a:r>
            <a:r>
              <a:rPr lang="en-GB" sz="2800" dirty="0" err="1"/>
              <a:t>findServerWithNoWaitingCustomer</a:t>
            </a:r>
            <a:r>
              <a:rPr lang="en-GB" sz="2800" dirty="0"/>
              <a:t>()</a:t>
            </a:r>
          </a:p>
        </p:txBody>
      </p:sp>
    </p:spTree>
    <p:extLst>
      <p:ext uri="{BB962C8B-B14F-4D97-AF65-F5344CB8AC3E}">
        <p14:creationId xmlns:p14="http://schemas.microsoft.com/office/powerpoint/2010/main" val="3542668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D9164-C164-4ABB-8021-0E8846CDC7CA}"/>
              </a:ext>
            </a:extLst>
          </p:cNvPr>
          <p:cNvSpPr>
            <a:spLocks noGrp="1"/>
          </p:cNvSpPr>
          <p:nvPr>
            <p:ph type="title"/>
          </p:nvPr>
        </p:nvSpPr>
        <p:spPr/>
        <p:txBody>
          <a:bodyPr/>
          <a:lstStyle/>
          <a:p>
            <a:r>
              <a:rPr lang="en-GB" dirty="0"/>
              <a:t>How to update Servers?</a:t>
            </a:r>
          </a:p>
        </p:txBody>
      </p:sp>
      <p:sp>
        <p:nvSpPr>
          <p:cNvPr id="3" name="Content Placeholder 2">
            <a:extLst>
              <a:ext uri="{FF2B5EF4-FFF2-40B4-BE49-F238E27FC236}">
                <a16:creationId xmlns:a16="http://schemas.microsoft.com/office/drawing/2014/main" id="{3D3A9F5C-6323-4347-9716-E14467437D08}"/>
              </a:ext>
            </a:extLst>
          </p:cNvPr>
          <p:cNvSpPr>
            <a:spLocks noGrp="1"/>
          </p:cNvSpPr>
          <p:nvPr>
            <p:ph idx="1"/>
          </p:nvPr>
        </p:nvSpPr>
        <p:spPr/>
        <p:txBody>
          <a:bodyPr>
            <a:normAutofit/>
          </a:bodyPr>
          <a:lstStyle/>
          <a:p>
            <a:r>
              <a:rPr lang="en-GB" sz="2800" dirty="0"/>
              <a:t>Recall: If one Server changes, need to copy whole list of servers and replace the changed one</a:t>
            </a:r>
          </a:p>
          <a:p>
            <a:endParaRPr lang="en-GB" sz="2800" dirty="0"/>
          </a:p>
          <a:p>
            <a:r>
              <a:rPr lang="en-GB" sz="2800" dirty="0"/>
              <a:t>- Convert server list to Stream</a:t>
            </a:r>
          </a:p>
          <a:p>
            <a:r>
              <a:rPr lang="en-GB" sz="2800" dirty="0"/>
              <a:t>- Use map() to “find and replace” the server</a:t>
            </a:r>
          </a:p>
          <a:p>
            <a:r>
              <a:rPr lang="en-GB" sz="2800" dirty="0"/>
              <a:t>- Convert Stream back into a list</a:t>
            </a:r>
          </a:p>
        </p:txBody>
      </p:sp>
      <p:pic>
        <p:nvPicPr>
          <p:cNvPr id="4" name="Picture 3">
            <a:extLst>
              <a:ext uri="{FF2B5EF4-FFF2-40B4-BE49-F238E27FC236}">
                <a16:creationId xmlns:a16="http://schemas.microsoft.com/office/drawing/2014/main" id="{54520A2E-4F01-40D2-ACEF-A589B63926D1}"/>
              </a:ext>
            </a:extLst>
          </p:cNvPr>
          <p:cNvPicPr>
            <a:picLocks noChangeAspect="1"/>
          </p:cNvPicPr>
          <p:nvPr/>
        </p:nvPicPr>
        <p:blipFill>
          <a:blip r:embed="rId2"/>
          <a:stretch>
            <a:fillRect/>
          </a:stretch>
        </p:blipFill>
        <p:spPr>
          <a:xfrm>
            <a:off x="5822091" y="4432472"/>
            <a:ext cx="5276625" cy="543182"/>
          </a:xfrm>
          <a:prstGeom prst="rect">
            <a:avLst/>
          </a:prstGeom>
        </p:spPr>
      </p:pic>
      <p:sp>
        <p:nvSpPr>
          <p:cNvPr id="5" name="TextBox 4">
            <a:extLst>
              <a:ext uri="{FF2B5EF4-FFF2-40B4-BE49-F238E27FC236}">
                <a16:creationId xmlns:a16="http://schemas.microsoft.com/office/drawing/2014/main" id="{7C3557D4-8532-45E7-8497-9BBE21A7DE8C}"/>
              </a:ext>
            </a:extLst>
          </p:cNvPr>
          <p:cNvSpPr txBox="1"/>
          <p:nvPr/>
        </p:nvSpPr>
        <p:spPr>
          <a:xfrm>
            <a:off x="6377749" y="4975654"/>
            <a:ext cx="4165307" cy="369332"/>
          </a:xfrm>
          <a:prstGeom prst="rect">
            <a:avLst/>
          </a:prstGeom>
          <a:noFill/>
        </p:spPr>
        <p:txBody>
          <a:bodyPr wrap="none" rtlCol="0">
            <a:spAutoFit/>
          </a:bodyPr>
          <a:lstStyle/>
          <a:p>
            <a:r>
              <a:rPr lang="en-GB" dirty="0"/>
              <a:t>Collectors will be covered in a later lecture</a:t>
            </a:r>
          </a:p>
        </p:txBody>
      </p:sp>
    </p:spTree>
    <p:extLst>
      <p:ext uri="{BB962C8B-B14F-4D97-AF65-F5344CB8AC3E}">
        <p14:creationId xmlns:p14="http://schemas.microsoft.com/office/powerpoint/2010/main" val="224654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24E07-B632-43F2-8DC6-057803B7D48C}"/>
              </a:ext>
            </a:extLst>
          </p:cNvPr>
          <p:cNvSpPr>
            <a:spLocks noGrp="1"/>
          </p:cNvSpPr>
          <p:nvPr>
            <p:ph type="title"/>
          </p:nvPr>
        </p:nvSpPr>
        <p:spPr/>
        <p:txBody>
          <a:bodyPr/>
          <a:lstStyle/>
          <a:p>
            <a:r>
              <a:rPr lang="en-GB" dirty="0"/>
              <a:t>What is functional programming?</a:t>
            </a:r>
            <a:br>
              <a:rPr lang="en-GB" dirty="0"/>
            </a:br>
            <a:r>
              <a:rPr lang="en-GB" dirty="0"/>
              <a:t>(A farm analogy)</a:t>
            </a:r>
          </a:p>
        </p:txBody>
      </p:sp>
      <p:sp>
        <p:nvSpPr>
          <p:cNvPr id="3" name="Content Placeholder 2">
            <a:extLst>
              <a:ext uri="{FF2B5EF4-FFF2-40B4-BE49-F238E27FC236}">
                <a16:creationId xmlns:a16="http://schemas.microsoft.com/office/drawing/2014/main" id="{AF305A18-59FC-469E-808F-3756EB64B2C9}"/>
              </a:ext>
            </a:extLst>
          </p:cNvPr>
          <p:cNvSpPr>
            <a:spLocks noGrp="1"/>
          </p:cNvSpPr>
          <p:nvPr>
            <p:ph idx="1"/>
          </p:nvPr>
        </p:nvSpPr>
        <p:spPr/>
        <p:txBody>
          <a:bodyPr>
            <a:normAutofit/>
          </a:bodyPr>
          <a:lstStyle/>
          <a:p>
            <a:r>
              <a:rPr lang="en-GB" sz="3600" dirty="0"/>
              <a:t>Plant the seeds and watch them grow</a:t>
            </a:r>
          </a:p>
          <a:p>
            <a:r>
              <a:rPr lang="en-GB" sz="3200" dirty="0"/>
              <a:t>Stream&lt;Plants&gt; plants = </a:t>
            </a:r>
            <a:r>
              <a:rPr lang="en-GB" sz="3200" dirty="0" err="1"/>
              <a:t>seeds.map</a:t>
            </a:r>
            <a:r>
              <a:rPr lang="en-GB" sz="3200" dirty="0"/>
              <a:t>(</a:t>
            </a:r>
            <a:r>
              <a:rPr lang="en-GB" sz="3200" dirty="0" err="1"/>
              <a:t>plantFn</a:t>
            </a:r>
            <a:r>
              <a:rPr lang="en-GB" sz="3200" dirty="0"/>
              <a:t>);</a:t>
            </a:r>
          </a:p>
        </p:txBody>
      </p:sp>
    </p:spTree>
    <p:extLst>
      <p:ext uri="{BB962C8B-B14F-4D97-AF65-F5344CB8AC3E}">
        <p14:creationId xmlns:p14="http://schemas.microsoft.com/office/powerpoint/2010/main" val="2204878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CBE52-5497-4692-8914-6940B38FB701}"/>
              </a:ext>
            </a:extLst>
          </p:cNvPr>
          <p:cNvSpPr>
            <a:spLocks noGrp="1"/>
          </p:cNvSpPr>
          <p:nvPr>
            <p:ph type="title"/>
          </p:nvPr>
        </p:nvSpPr>
        <p:spPr/>
        <p:txBody>
          <a:bodyPr/>
          <a:lstStyle/>
          <a:p>
            <a:r>
              <a:rPr lang="en-GB" dirty="0"/>
              <a:t>How to do if-else?</a:t>
            </a:r>
          </a:p>
        </p:txBody>
      </p:sp>
      <p:sp>
        <p:nvSpPr>
          <p:cNvPr id="3" name="Content Placeholder 2">
            <a:extLst>
              <a:ext uri="{FF2B5EF4-FFF2-40B4-BE49-F238E27FC236}">
                <a16:creationId xmlns:a16="http://schemas.microsoft.com/office/drawing/2014/main" id="{0629519A-E671-4197-9209-E215C2C7846B}"/>
              </a:ext>
            </a:extLst>
          </p:cNvPr>
          <p:cNvSpPr>
            <a:spLocks noGrp="1"/>
          </p:cNvSpPr>
          <p:nvPr>
            <p:ph idx="1"/>
          </p:nvPr>
        </p:nvSpPr>
        <p:spPr/>
        <p:txBody>
          <a:bodyPr>
            <a:normAutofit/>
          </a:bodyPr>
          <a:lstStyle/>
          <a:p>
            <a:r>
              <a:rPr lang="en-GB" sz="2800" dirty="0"/>
              <a:t>Example:</a:t>
            </a:r>
          </a:p>
        </p:txBody>
      </p:sp>
      <p:pic>
        <p:nvPicPr>
          <p:cNvPr id="4" name="Picture 3">
            <a:extLst>
              <a:ext uri="{FF2B5EF4-FFF2-40B4-BE49-F238E27FC236}">
                <a16:creationId xmlns:a16="http://schemas.microsoft.com/office/drawing/2014/main" id="{0B71D4DB-711A-4943-AF3B-AE1708D5D9D9}"/>
              </a:ext>
            </a:extLst>
          </p:cNvPr>
          <p:cNvPicPr>
            <a:picLocks noChangeAspect="1"/>
          </p:cNvPicPr>
          <p:nvPr/>
        </p:nvPicPr>
        <p:blipFill>
          <a:blip r:embed="rId2"/>
          <a:stretch>
            <a:fillRect/>
          </a:stretch>
        </p:blipFill>
        <p:spPr>
          <a:xfrm>
            <a:off x="1097280" y="2381192"/>
            <a:ext cx="5410612" cy="3348271"/>
          </a:xfrm>
          <a:prstGeom prst="rect">
            <a:avLst/>
          </a:prstGeom>
        </p:spPr>
      </p:pic>
    </p:spTree>
    <p:extLst>
      <p:ext uri="{BB962C8B-B14F-4D97-AF65-F5344CB8AC3E}">
        <p14:creationId xmlns:p14="http://schemas.microsoft.com/office/powerpoint/2010/main" val="4044293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CBE52-5497-4692-8914-6940B38FB701}"/>
              </a:ext>
            </a:extLst>
          </p:cNvPr>
          <p:cNvSpPr>
            <a:spLocks noGrp="1"/>
          </p:cNvSpPr>
          <p:nvPr>
            <p:ph type="title"/>
          </p:nvPr>
        </p:nvSpPr>
        <p:spPr/>
        <p:txBody>
          <a:bodyPr/>
          <a:lstStyle/>
          <a:p>
            <a:r>
              <a:rPr lang="en-GB" dirty="0"/>
              <a:t>How to use </a:t>
            </a:r>
            <a:r>
              <a:rPr lang="en-GB" dirty="0" err="1"/>
              <a:t>Optionals</a:t>
            </a:r>
            <a:r>
              <a:rPr lang="en-GB" dirty="0"/>
              <a:t>?</a:t>
            </a:r>
          </a:p>
        </p:txBody>
      </p:sp>
      <p:sp>
        <p:nvSpPr>
          <p:cNvPr id="3" name="Content Placeholder 2">
            <a:extLst>
              <a:ext uri="{FF2B5EF4-FFF2-40B4-BE49-F238E27FC236}">
                <a16:creationId xmlns:a16="http://schemas.microsoft.com/office/drawing/2014/main" id="{0629519A-E671-4197-9209-E215C2C7846B}"/>
              </a:ext>
            </a:extLst>
          </p:cNvPr>
          <p:cNvSpPr>
            <a:spLocks noGrp="1"/>
          </p:cNvSpPr>
          <p:nvPr>
            <p:ph idx="1"/>
          </p:nvPr>
        </p:nvSpPr>
        <p:spPr/>
        <p:txBody>
          <a:bodyPr>
            <a:normAutofit/>
          </a:bodyPr>
          <a:lstStyle/>
          <a:p>
            <a:r>
              <a:rPr lang="en-GB" sz="2800" dirty="0"/>
              <a:t>Recall: Optional can be empty, in which case map() does nothing</a:t>
            </a:r>
          </a:p>
          <a:p>
            <a:endParaRPr lang="en-GB" sz="2800" dirty="0"/>
          </a:p>
          <a:p>
            <a:endParaRPr lang="en-GB" sz="2800" dirty="0"/>
          </a:p>
          <a:p>
            <a:r>
              <a:rPr lang="en-GB" sz="2800" dirty="0"/>
              <a:t>If Optional is empty, supply a new value</a:t>
            </a:r>
          </a:p>
          <a:p>
            <a:r>
              <a:rPr lang="en-GB" sz="2800" dirty="0"/>
              <a:t>Each “else” = 1 “or”</a:t>
            </a:r>
          </a:p>
        </p:txBody>
      </p:sp>
      <p:pic>
        <p:nvPicPr>
          <p:cNvPr id="5" name="Picture 4">
            <a:extLst>
              <a:ext uri="{FF2B5EF4-FFF2-40B4-BE49-F238E27FC236}">
                <a16:creationId xmlns:a16="http://schemas.microsoft.com/office/drawing/2014/main" id="{D7F71358-5FEC-4B12-AAEF-62149CBD4E48}"/>
              </a:ext>
            </a:extLst>
          </p:cNvPr>
          <p:cNvPicPr>
            <a:picLocks noChangeAspect="1"/>
          </p:cNvPicPr>
          <p:nvPr/>
        </p:nvPicPr>
        <p:blipFill>
          <a:blip r:embed="rId2"/>
          <a:stretch>
            <a:fillRect/>
          </a:stretch>
        </p:blipFill>
        <p:spPr>
          <a:xfrm>
            <a:off x="1097280" y="2299902"/>
            <a:ext cx="9538250" cy="748098"/>
          </a:xfrm>
          <a:prstGeom prst="rect">
            <a:avLst/>
          </a:prstGeom>
        </p:spPr>
      </p:pic>
    </p:spTree>
    <p:extLst>
      <p:ext uri="{BB962C8B-B14F-4D97-AF65-F5344CB8AC3E}">
        <p14:creationId xmlns:p14="http://schemas.microsoft.com/office/powerpoint/2010/main" val="87496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24E07-B632-43F2-8DC6-057803B7D48C}"/>
              </a:ext>
            </a:extLst>
          </p:cNvPr>
          <p:cNvSpPr>
            <a:spLocks noGrp="1"/>
          </p:cNvSpPr>
          <p:nvPr>
            <p:ph type="title"/>
          </p:nvPr>
        </p:nvSpPr>
        <p:spPr/>
        <p:txBody>
          <a:bodyPr/>
          <a:lstStyle/>
          <a:p>
            <a:r>
              <a:rPr lang="en-GB" dirty="0"/>
              <a:t>What is functional programming?</a:t>
            </a:r>
            <a:br>
              <a:rPr lang="en-GB" dirty="0"/>
            </a:br>
            <a:r>
              <a:rPr lang="en-GB" dirty="0"/>
              <a:t>(A farm analogy)</a:t>
            </a:r>
          </a:p>
        </p:txBody>
      </p:sp>
      <p:sp>
        <p:nvSpPr>
          <p:cNvPr id="3" name="Content Placeholder 2">
            <a:extLst>
              <a:ext uri="{FF2B5EF4-FFF2-40B4-BE49-F238E27FC236}">
                <a16:creationId xmlns:a16="http://schemas.microsoft.com/office/drawing/2014/main" id="{AF305A18-59FC-469E-808F-3756EB64B2C9}"/>
              </a:ext>
            </a:extLst>
          </p:cNvPr>
          <p:cNvSpPr>
            <a:spLocks noGrp="1"/>
          </p:cNvSpPr>
          <p:nvPr>
            <p:ph idx="1"/>
          </p:nvPr>
        </p:nvSpPr>
        <p:spPr/>
        <p:txBody>
          <a:bodyPr>
            <a:normAutofit/>
          </a:bodyPr>
          <a:lstStyle/>
          <a:p>
            <a:r>
              <a:rPr lang="en-GB" sz="3600" dirty="0"/>
              <a:t>Kill off the weeds</a:t>
            </a:r>
          </a:p>
          <a:p>
            <a:r>
              <a:rPr lang="en-GB" sz="3200" dirty="0"/>
              <a:t>Stream&lt;</a:t>
            </a:r>
            <a:r>
              <a:rPr lang="en-GB" sz="3200" dirty="0" err="1"/>
              <a:t>FruitPlants</a:t>
            </a:r>
            <a:r>
              <a:rPr lang="en-GB" sz="3200" dirty="0"/>
              <a:t>&gt; fruiters = </a:t>
            </a:r>
            <a:r>
              <a:rPr lang="en-GB" sz="3200" dirty="0" err="1"/>
              <a:t>plants.filter</a:t>
            </a:r>
            <a:r>
              <a:rPr lang="en-GB" sz="3200" dirty="0"/>
              <a:t>(</a:t>
            </a:r>
            <a:r>
              <a:rPr lang="en-GB" sz="3200" dirty="0" err="1"/>
              <a:t>isNotWeed</a:t>
            </a:r>
            <a:r>
              <a:rPr lang="en-GB" sz="3200" dirty="0"/>
              <a:t>);</a:t>
            </a:r>
          </a:p>
          <a:p>
            <a:endParaRPr lang="en-GB" sz="3200" dirty="0"/>
          </a:p>
        </p:txBody>
      </p:sp>
    </p:spTree>
    <p:extLst>
      <p:ext uri="{BB962C8B-B14F-4D97-AF65-F5344CB8AC3E}">
        <p14:creationId xmlns:p14="http://schemas.microsoft.com/office/powerpoint/2010/main" val="1526557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24E07-B632-43F2-8DC6-057803B7D48C}"/>
              </a:ext>
            </a:extLst>
          </p:cNvPr>
          <p:cNvSpPr>
            <a:spLocks noGrp="1"/>
          </p:cNvSpPr>
          <p:nvPr>
            <p:ph type="title"/>
          </p:nvPr>
        </p:nvSpPr>
        <p:spPr/>
        <p:txBody>
          <a:bodyPr/>
          <a:lstStyle/>
          <a:p>
            <a:r>
              <a:rPr lang="en-GB" dirty="0"/>
              <a:t>What is functional programming?</a:t>
            </a:r>
            <a:br>
              <a:rPr lang="en-GB" dirty="0"/>
            </a:br>
            <a:r>
              <a:rPr lang="en-GB" dirty="0"/>
              <a:t>(A farm analogy)</a:t>
            </a:r>
          </a:p>
        </p:txBody>
      </p:sp>
      <p:sp>
        <p:nvSpPr>
          <p:cNvPr id="3" name="Content Placeholder 2">
            <a:extLst>
              <a:ext uri="{FF2B5EF4-FFF2-40B4-BE49-F238E27FC236}">
                <a16:creationId xmlns:a16="http://schemas.microsoft.com/office/drawing/2014/main" id="{AF305A18-59FC-469E-808F-3756EB64B2C9}"/>
              </a:ext>
            </a:extLst>
          </p:cNvPr>
          <p:cNvSpPr>
            <a:spLocks noGrp="1"/>
          </p:cNvSpPr>
          <p:nvPr>
            <p:ph idx="1"/>
          </p:nvPr>
        </p:nvSpPr>
        <p:spPr/>
        <p:txBody>
          <a:bodyPr>
            <a:normAutofit/>
          </a:bodyPr>
          <a:lstStyle/>
          <a:p>
            <a:r>
              <a:rPr lang="en-GB" sz="3600" dirty="0"/>
              <a:t>Now we have a stream of fully grown fruits</a:t>
            </a:r>
          </a:p>
          <a:p>
            <a:r>
              <a:rPr lang="en-GB" sz="3600" dirty="0"/>
              <a:t>But we still don’t know what they are</a:t>
            </a:r>
          </a:p>
        </p:txBody>
      </p:sp>
    </p:spTree>
    <p:extLst>
      <p:ext uri="{BB962C8B-B14F-4D97-AF65-F5344CB8AC3E}">
        <p14:creationId xmlns:p14="http://schemas.microsoft.com/office/powerpoint/2010/main" val="3116314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24E07-B632-43F2-8DC6-057803B7D48C}"/>
              </a:ext>
            </a:extLst>
          </p:cNvPr>
          <p:cNvSpPr>
            <a:spLocks noGrp="1"/>
          </p:cNvSpPr>
          <p:nvPr>
            <p:ph type="title"/>
          </p:nvPr>
        </p:nvSpPr>
        <p:spPr/>
        <p:txBody>
          <a:bodyPr/>
          <a:lstStyle/>
          <a:p>
            <a:r>
              <a:rPr lang="en-GB" dirty="0"/>
              <a:t>What is functional programming?</a:t>
            </a:r>
            <a:br>
              <a:rPr lang="en-GB" dirty="0"/>
            </a:br>
            <a:r>
              <a:rPr lang="en-GB" dirty="0"/>
              <a:t>(A farm analogy)</a:t>
            </a:r>
          </a:p>
        </p:txBody>
      </p:sp>
      <p:sp>
        <p:nvSpPr>
          <p:cNvPr id="3" name="Content Placeholder 2">
            <a:extLst>
              <a:ext uri="{FF2B5EF4-FFF2-40B4-BE49-F238E27FC236}">
                <a16:creationId xmlns:a16="http://schemas.microsoft.com/office/drawing/2014/main" id="{AF305A18-59FC-469E-808F-3756EB64B2C9}"/>
              </a:ext>
            </a:extLst>
          </p:cNvPr>
          <p:cNvSpPr>
            <a:spLocks noGrp="1"/>
          </p:cNvSpPr>
          <p:nvPr>
            <p:ph idx="1"/>
          </p:nvPr>
        </p:nvSpPr>
        <p:spPr/>
        <p:txBody>
          <a:bodyPr>
            <a:normAutofit lnSpcReduction="10000"/>
          </a:bodyPr>
          <a:lstStyle/>
          <a:p>
            <a:r>
              <a:rPr lang="en-GB" sz="3600" dirty="0"/>
              <a:t>Can do</a:t>
            </a:r>
          </a:p>
          <a:p>
            <a:r>
              <a:rPr lang="en-GB" sz="3200" dirty="0"/>
              <a:t>Stream&lt;Stream&lt;Fruit&gt;&gt; fruits = </a:t>
            </a:r>
            <a:r>
              <a:rPr lang="en-GB" sz="3200" dirty="0" err="1"/>
              <a:t>fruiters.map</a:t>
            </a:r>
            <a:r>
              <a:rPr lang="en-GB" sz="3200" dirty="0"/>
              <a:t>(</a:t>
            </a:r>
            <a:r>
              <a:rPr lang="en-GB" sz="3200" dirty="0" err="1"/>
              <a:t>pickFruitsFn</a:t>
            </a:r>
            <a:r>
              <a:rPr lang="en-GB" sz="3200" dirty="0"/>
              <a:t>);</a:t>
            </a:r>
          </a:p>
          <a:p>
            <a:endParaRPr lang="en-GB" sz="3200" dirty="0"/>
          </a:p>
          <a:p>
            <a:r>
              <a:rPr lang="en-GB" sz="3200" dirty="0"/>
              <a:t>But a BETTER way is to</a:t>
            </a:r>
          </a:p>
          <a:p>
            <a:r>
              <a:rPr lang="en-GB" sz="3200" dirty="0"/>
              <a:t>Stream&lt;Fruits&gt; fruits = </a:t>
            </a:r>
            <a:r>
              <a:rPr lang="en-GB" sz="3200" dirty="0" err="1"/>
              <a:t>fruiters.flatMap</a:t>
            </a:r>
            <a:r>
              <a:rPr lang="en-GB" sz="3200" dirty="0"/>
              <a:t>(</a:t>
            </a:r>
            <a:r>
              <a:rPr lang="en-GB" sz="3200" dirty="0" err="1"/>
              <a:t>pickFruitsFn</a:t>
            </a:r>
            <a:r>
              <a:rPr lang="en-GB" sz="3200" dirty="0"/>
              <a:t>);</a:t>
            </a:r>
          </a:p>
          <a:p>
            <a:r>
              <a:rPr lang="en-GB" sz="3200" dirty="0" err="1"/>
              <a:t>FlatMap</a:t>
            </a:r>
            <a:r>
              <a:rPr lang="en-GB" sz="3200" dirty="0"/>
              <a:t> </a:t>
            </a:r>
            <a:r>
              <a:rPr lang="en-GB" sz="3200" u="sng" dirty="0"/>
              <a:t>combines multiple streams</a:t>
            </a:r>
            <a:r>
              <a:rPr lang="en-GB" sz="3200" dirty="0"/>
              <a:t> that return the same type</a:t>
            </a:r>
            <a:endParaRPr lang="en-GB" sz="3600" dirty="0"/>
          </a:p>
        </p:txBody>
      </p:sp>
    </p:spTree>
    <p:extLst>
      <p:ext uri="{BB962C8B-B14F-4D97-AF65-F5344CB8AC3E}">
        <p14:creationId xmlns:p14="http://schemas.microsoft.com/office/powerpoint/2010/main" val="2209600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24E07-B632-43F2-8DC6-057803B7D48C}"/>
              </a:ext>
            </a:extLst>
          </p:cNvPr>
          <p:cNvSpPr>
            <a:spLocks noGrp="1"/>
          </p:cNvSpPr>
          <p:nvPr>
            <p:ph type="title"/>
          </p:nvPr>
        </p:nvSpPr>
        <p:spPr/>
        <p:txBody>
          <a:bodyPr/>
          <a:lstStyle/>
          <a:p>
            <a:r>
              <a:rPr lang="en-GB" dirty="0"/>
              <a:t>What is functional programming?</a:t>
            </a:r>
            <a:br>
              <a:rPr lang="en-GB" dirty="0"/>
            </a:br>
            <a:r>
              <a:rPr lang="en-GB" dirty="0"/>
              <a:t>(A farm analogy)</a:t>
            </a:r>
          </a:p>
        </p:txBody>
      </p:sp>
      <p:sp>
        <p:nvSpPr>
          <p:cNvPr id="3" name="Content Placeholder 2">
            <a:extLst>
              <a:ext uri="{FF2B5EF4-FFF2-40B4-BE49-F238E27FC236}">
                <a16:creationId xmlns:a16="http://schemas.microsoft.com/office/drawing/2014/main" id="{AF305A18-59FC-469E-808F-3756EB64B2C9}"/>
              </a:ext>
            </a:extLst>
          </p:cNvPr>
          <p:cNvSpPr>
            <a:spLocks noGrp="1"/>
          </p:cNvSpPr>
          <p:nvPr>
            <p:ph idx="1"/>
          </p:nvPr>
        </p:nvSpPr>
        <p:spPr/>
        <p:txBody>
          <a:bodyPr>
            <a:normAutofit lnSpcReduction="10000"/>
          </a:bodyPr>
          <a:lstStyle/>
          <a:p>
            <a:r>
              <a:rPr lang="en-GB" sz="3600" dirty="0"/>
              <a:t>Now we can do many things</a:t>
            </a:r>
          </a:p>
          <a:p>
            <a:r>
              <a:rPr lang="en-GB" sz="3200" dirty="0" err="1"/>
              <a:t>fruits.limit</a:t>
            </a:r>
            <a:r>
              <a:rPr lang="en-GB" sz="3200" dirty="0"/>
              <a:t>(5).</a:t>
            </a:r>
            <a:r>
              <a:rPr lang="en-GB" sz="3200" dirty="0" err="1"/>
              <a:t>forEach</a:t>
            </a:r>
            <a:r>
              <a:rPr lang="en-GB" sz="3200" dirty="0"/>
              <a:t>(eat);</a:t>
            </a:r>
          </a:p>
          <a:p>
            <a:r>
              <a:rPr lang="en-GB" sz="3200" dirty="0"/>
              <a:t>Stream&lt;Money&gt; money = </a:t>
            </a:r>
            <a:r>
              <a:rPr lang="en-GB" sz="3200" dirty="0" err="1"/>
              <a:t>fruits.map</a:t>
            </a:r>
            <a:r>
              <a:rPr lang="en-GB" sz="3200" dirty="0"/>
              <a:t>(</a:t>
            </a:r>
            <a:r>
              <a:rPr lang="en-GB" sz="3200" dirty="0" err="1"/>
              <a:t>sellFruitFn</a:t>
            </a:r>
            <a:r>
              <a:rPr lang="en-GB" sz="3200" dirty="0"/>
              <a:t>);</a:t>
            </a:r>
          </a:p>
          <a:p>
            <a:endParaRPr lang="en-GB" sz="3200" dirty="0"/>
          </a:p>
          <a:p>
            <a:r>
              <a:rPr lang="en-GB" sz="3200" dirty="0"/>
              <a:t>Java Streams </a:t>
            </a:r>
            <a:r>
              <a:rPr lang="en-GB" sz="3200" u="sng" dirty="0"/>
              <a:t>CANNOT be reused</a:t>
            </a:r>
          </a:p>
          <a:p>
            <a:r>
              <a:rPr lang="en-GB" dirty="0"/>
              <a:t>A stream should be operated on (invoking an intermediate or terminal stream operation) only once. This rules out, for example, "forked" streams, where the same source feeds two or more pipelines, or multiple traversals of the same stream. (</a:t>
            </a:r>
            <a:r>
              <a:rPr lang="en-GB" dirty="0">
                <a:hlinkClick r:id="rId2"/>
              </a:rPr>
              <a:t>https://docs.oracle.com/javase/8/docs/api/java/util/stream/Stream.html</a:t>
            </a:r>
            <a:r>
              <a:rPr lang="en-GB" dirty="0"/>
              <a:t>)</a:t>
            </a:r>
            <a:endParaRPr lang="en-GB" sz="3200" dirty="0"/>
          </a:p>
        </p:txBody>
      </p:sp>
    </p:spTree>
    <p:extLst>
      <p:ext uri="{BB962C8B-B14F-4D97-AF65-F5344CB8AC3E}">
        <p14:creationId xmlns:p14="http://schemas.microsoft.com/office/powerpoint/2010/main" val="2301991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24E07-B632-43F2-8DC6-057803B7D48C}"/>
              </a:ext>
            </a:extLst>
          </p:cNvPr>
          <p:cNvSpPr>
            <a:spLocks noGrp="1"/>
          </p:cNvSpPr>
          <p:nvPr>
            <p:ph type="title"/>
          </p:nvPr>
        </p:nvSpPr>
        <p:spPr/>
        <p:txBody>
          <a:bodyPr/>
          <a:lstStyle/>
          <a:p>
            <a:r>
              <a:rPr lang="en-GB" dirty="0"/>
              <a:t>What is functional programming?</a:t>
            </a:r>
            <a:br>
              <a:rPr lang="en-GB" dirty="0"/>
            </a:br>
            <a:r>
              <a:rPr lang="en-GB" dirty="0"/>
              <a:t>(A farm analogy)</a:t>
            </a:r>
          </a:p>
        </p:txBody>
      </p:sp>
      <p:sp>
        <p:nvSpPr>
          <p:cNvPr id="3" name="Content Placeholder 2">
            <a:extLst>
              <a:ext uri="{FF2B5EF4-FFF2-40B4-BE49-F238E27FC236}">
                <a16:creationId xmlns:a16="http://schemas.microsoft.com/office/drawing/2014/main" id="{AF305A18-59FC-469E-808F-3756EB64B2C9}"/>
              </a:ext>
            </a:extLst>
          </p:cNvPr>
          <p:cNvSpPr>
            <a:spLocks noGrp="1"/>
          </p:cNvSpPr>
          <p:nvPr>
            <p:ph idx="1"/>
          </p:nvPr>
        </p:nvSpPr>
        <p:spPr/>
        <p:txBody>
          <a:bodyPr>
            <a:normAutofit/>
          </a:bodyPr>
          <a:lstStyle/>
          <a:p>
            <a:r>
              <a:rPr lang="en-GB" sz="3600" dirty="0"/>
              <a:t>What is the point of lab 3 (</a:t>
            </a:r>
            <a:r>
              <a:rPr lang="en-GB" sz="3600" dirty="0" err="1"/>
              <a:t>InfiniteList</a:t>
            </a:r>
            <a:r>
              <a:rPr lang="en-GB" sz="3600" dirty="0"/>
              <a:t>)?</a:t>
            </a:r>
          </a:p>
          <a:p>
            <a:r>
              <a:rPr lang="en-GB" sz="3600" dirty="0" err="1"/>
              <a:t>InfiniteList</a:t>
            </a:r>
            <a:r>
              <a:rPr lang="en-GB" sz="3600" dirty="0"/>
              <a:t> is like a reusable stream</a:t>
            </a:r>
          </a:p>
        </p:txBody>
      </p:sp>
    </p:spTree>
    <p:extLst>
      <p:ext uri="{BB962C8B-B14F-4D97-AF65-F5344CB8AC3E}">
        <p14:creationId xmlns:p14="http://schemas.microsoft.com/office/powerpoint/2010/main" val="3409303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24E07-B632-43F2-8DC6-057803B7D48C}"/>
              </a:ext>
            </a:extLst>
          </p:cNvPr>
          <p:cNvSpPr>
            <a:spLocks noGrp="1"/>
          </p:cNvSpPr>
          <p:nvPr>
            <p:ph type="title"/>
          </p:nvPr>
        </p:nvSpPr>
        <p:spPr/>
        <p:txBody>
          <a:bodyPr/>
          <a:lstStyle/>
          <a:p>
            <a:r>
              <a:rPr lang="en-GB" dirty="0"/>
              <a:t>What is functional programming?</a:t>
            </a:r>
            <a:br>
              <a:rPr lang="en-GB" dirty="0"/>
            </a:br>
            <a:r>
              <a:rPr lang="en-GB" dirty="0"/>
              <a:t>(A farm analogy)</a:t>
            </a:r>
          </a:p>
        </p:txBody>
      </p:sp>
      <p:sp>
        <p:nvSpPr>
          <p:cNvPr id="3" name="Content Placeholder 2">
            <a:extLst>
              <a:ext uri="{FF2B5EF4-FFF2-40B4-BE49-F238E27FC236}">
                <a16:creationId xmlns:a16="http://schemas.microsoft.com/office/drawing/2014/main" id="{AF305A18-59FC-469E-808F-3756EB64B2C9}"/>
              </a:ext>
            </a:extLst>
          </p:cNvPr>
          <p:cNvSpPr>
            <a:spLocks noGrp="1"/>
          </p:cNvSpPr>
          <p:nvPr>
            <p:ph idx="1"/>
          </p:nvPr>
        </p:nvSpPr>
        <p:spPr/>
        <p:txBody>
          <a:bodyPr>
            <a:normAutofit lnSpcReduction="10000"/>
          </a:bodyPr>
          <a:lstStyle/>
          <a:p>
            <a:r>
              <a:rPr lang="en-GB" sz="3200" dirty="0"/>
              <a:t>FP is taking some source data and applying transformations to all the data.</a:t>
            </a:r>
          </a:p>
          <a:p>
            <a:r>
              <a:rPr lang="en-GB" sz="3200" dirty="0"/>
              <a:t>Includes changing states of objects.</a:t>
            </a:r>
          </a:p>
          <a:p>
            <a:r>
              <a:rPr lang="en-GB" sz="3200" dirty="0"/>
              <a:t>FP makes code more readable and easier to implement logic.</a:t>
            </a:r>
          </a:p>
          <a:p>
            <a:r>
              <a:rPr lang="en-GB" sz="3200" dirty="0"/>
              <a:t>Why use it in Java?</a:t>
            </a:r>
          </a:p>
          <a:p>
            <a:r>
              <a:rPr lang="en-GB" sz="7200" dirty="0"/>
              <a:t>🤷🏻‍♂️</a:t>
            </a:r>
          </a:p>
        </p:txBody>
      </p:sp>
    </p:spTree>
    <p:extLst>
      <p:ext uri="{BB962C8B-B14F-4D97-AF65-F5344CB8AC3E}">
        <p14:creationId xmlns:p14="http://schemas.microsoft.com/office/powerpoint/2010/main" val="187557737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122</TotalTime>
  <Words>837</Words>
  <Application>Microsoft Office PowerPoint</Application>
  <PresentationFormat>Widescreen</PresentationFormat>
  <Paragraphs>106</Paragraphs>
  <Slides>31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Calibri</vt:lpstr>
      <vt:lpstr>Calibri Light</vt:lpstr>
      <vt:lpstr>Retrospect</vt:lpstr>
      <vt:lpstr>Lab 4B</vt:lpstr>
      <vt:lpstr>What is functional programming? (A farm analogy)</vt:lpstr>
      <vt:lpstr>What is functional programming? (A farm analogy)</vt:lpstr>
      <vt:lpstr>What is functional programming? (A farm analogy)</vt:lpstr>
      <vt:lpstr>What is functional programming? (A farm analogy)</vt:lpstr>
      <vt:lpstr>What is functional programming? (A farm analogy)</vt:lpstr>
      <vt:lpstr>What is functional programming? (A farm analogy)</vt:lpstr>
      <vt:lpstr>What is functional programming? (A farm analogy)</vt:lpstr>
      <vt:lpstr>What is functional programming? (A farm analogy)</vt:lpstr>
      <vt:lpstr>Lab 4A Solution</vt:lpstr>
      <vt:lpstr>PowerPoint Presentation</vt:lpstr>
      <vt:lpstr>How to make immutable?</vt:lpstr>
      <vt:lpstr>How to make immutable?</vt:lpstr>
      <vt:lpstr>How to make immutable?</vt:lpstr>
      <vt:lpstr>How to make immutable?</vt:lpstr>
      <vt:lpstr>How to make immutable?</vt:lpstr>
      <vt:lpstr>How to make immutable?</vt:lpstr>
      <vt:lpstr>How to make immutable?</vt:lpstr>
      <vt:lpstr>How to make immutable?</vt:lpstr>
      <vt:lpstr>How to implement SimState.log?</vt:lpstr>
      <vt:lpstr>How to make PriorityQueue immutable?</vt:lpstr>
      <vt:lpstr>Why are my Statistics NaN 0 0?</vt:lpstr>
      <vt:lpstr>Lab 4B</vt:lpstr>
      <vt:lpstr>What do?</vt:lpstr>
      <vt:lpstr>How to convert Events to Lambdas?</vt:lpstr>
      <vt:lpstr>How to convert loops and ifs to streams?</vt:lpstr>
      <vt:lpstr>How to convert loops and ifs to streams?</vt:lpstr>
      <vt:lpstr>How to convert loops and ifs to streams?</vt:lpstr>
      <vt:lpstr>How to update Servers?</vt:lpstr>
      <vt:lpstr>How to do if-else?</vt:lpstr>
      <vt:lpstr>How to use Optionals?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4B</dc:title>
  <dc:creator>s10122326@connect.np.edu.sg</dc:creator>
  <cp:lastModifiedBy>s10122326@connect.np.edu.sg</cp:lastModifiedBy>
  <cp:revision>22</cp:revision>
  <dcterms:created xsi:type="dcterms:W3CDTF">2018-04-01T13:16:12Z</dcterms:created>
  <dcterms:modified xsi:type="dcterms:W3CDTF">2018-04-02T16:46:50Z</dcterms:modified>
</cp:coreProperties>
</file>