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1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0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2FDEEC-448E-4694-8A6A-5CB8AA8696FC}" type="datetimeFigureOut">
              <a:rPr lang="en-GB" smtClean="0"/>
              <a:t>2018-07-13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F6BC5E-FF4D-4CEA-A5C5-B4A44FB96D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AB3C-B39C-4D2E-9CC8-6B902F0BF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BD12-ACA7-4A40-A504-0116297E7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6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EB68-B1B7-4747-8B2C-257C28B9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Functors</a:t>
            </a:r>
            <a:r>
              <a:rPr lang="en-GB" dirty="0"/>
              <a:t> and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CD00-3252-4AD2-8DB3-F400F9AE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Just copy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7217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992-8B9C-4570-A5B9-6EC38D30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Anything else?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7E2FA7-C2A0-4B0C-8BCD-5138847A1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0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26D76-208B-4378-9A99-887A8B72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choosing this lab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3222-21C7-4801-90E9-1B56F1D7D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 to do </a:t>
            </a:r>
            <a:r>
              <a:rPr lang="en-GB" dirty="0" err="1"/>
              <a:t>ivle</a:t>
            </a:r>
            <a:r>
              <a:rPr lang="en-GB" dirty="0"/>
              <a:t> survey for </a:t>
            </a:r>
            <a:r>
              <a:rPr lang="en-GB" dirty="0" err="1"/>
              <a:t>cors</a:t>
            </a:r>
            <a:r>
              <a:rPr lang="en-GB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9378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B68-B411-4EFA-BEC6-3D524B95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bring for exams?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1A08-77A4-4BC6-9CB4-3188466B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Lecture notes</a:t>
            </a:r>
          </a:p>
          <a:p>
            <a:r>
              <a:rPr lang="en-GB" sz="2400" dirty="0"/>
              <a:t>Lab codes if you think it will help you remember how to use</a:t>
            </a:r>
          </a:p>
          <a:p>
            <a:r>
              <a:rPr lang="en-GB" sz="2400" dirty="0"/>
              <a:t>Important </a:t>
            </a:r>
            <a:r>
              <a:rPr lang="en-GB" sz="2400" dirty="0" err="1"/>
              <a:t>Javadocs</a:t>
            </a:r>
            <a:r>
              <a:rPr lang="en-GB" sz="2400" dirty="0"/>
              <a:t> that you think might be helpful (e.g. </a:t>
            </a:r>
            <a:r>
              <a:rPr lang="en-GB" sz="2400" dirty="0" err="1"/>
              <a:t>CompletableFuture</a:t>
            </a:r>
            <a:r>
              <a:rPr lang="en-GB" sz="2400" dirty="0"/>
              <a:t>, String, Collection, LinkedList, Stream, </a:t>
            </a:r>
            <a:r>
              <a:rPr lang="en-GB" sz="2400" dirty="0" err="1"/>
              <a:t>RecursiveTask</a:t>
            </a:r>
            <a:r>
              <a:rPr lang="en-GB" sz="2400" dirty="0"/>
              <a:t>, </a:t>
            </a:r>
            <a:r>
              <a:rPr lang="en-GB" sz="2400" dirty="0" err="1"/>
              <a:t>RecursiveAction</a:t>
            </a:r>
            <a:r>
              <a:rPr lang="en-GB" sz="2400" dirty="0"/>
              <a:t>, etc.)</a:t>
            </a:r>
          </a:p>
          <a:p>
            <a:r>
              <a:rPr lang="en-GB" sz="2400" dirty="0"/>
              <a:t>Midterm answers, your practiced finals</a:t>
            </a:r>
          </a:p>
          <a:p>
            <a:r>
              <a:rPr lang="en-GB" sz="2400" dirty="0"/>
              <a:t>Remember you can print 50+ pages at SoC!</a:t>
            </a:r>
          </a:p>
        </p:txBody>
      </p:sp>
    </p:spTree>
    <p:extLst>
      <p:ext uri="{BB962C8B-B14F-4D97-AF65-F5344CB8AC3E}">
        <p14:creationId xmlns:p14="http://schemas.microsoft.com/office/powerpoint/2010/main" val="42736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315F-AE5B-45FA-B3F1-D006500B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4BC7-D5A0-460A-B56E-FDB6387E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Highlight definitions so it’s easy to refer + stick coloured tabs (every second during exam is precious)</a:t>
            </a:r>
          </a:p>
          <a:p>
            <a:r>
              <a:rPr lang="en-GB" sz="2400" dirty="0"/>
              <a:t>Don’t know how to do last </a:t>
            </a:r>
            <a:r>
              <a:rPr lang="en-GB" sz="2400" dirty="0" err="1"/>
              <a:t>sem</a:t>
            </a:r>
            <a:r>
              <a:rPr lang="en-GB" sz="2400" dirty="0"/>
              <a:t> exam </a:t>
            </a:r>
            <a:r>
              <a:rPr lang="en-GB" sz="2400" dirty="0" err="1"/>
              <a:t>qns</a:t>
            </a:r>
            <a:r>
              <a:rPr lang="en-GB" sz="2400" dirty="0"/>
              <a:t>? Send email or post on Piazza</a:t>
            </a:r>
          </a:p>
        </p:txBody>
      </p:sp>
    </p:spTree>
    <p:extLst>
      <p:ext uri="{BB962C8B-B14F-4D97-AF65-F5344CB8AC3E}">
        <p14:creationId xmlns:p14="http://schemas.microsoft.com/office/powerpoint/2010/main" val="26477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4622433" y="3642627"/>
            <a:ext cx="394410" cy="12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951243" y="3508576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9367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B3885-B4E4-4B1F-AFD7-893CCEBE5399}"/>
              </a:ext>
            </a:extLst>
          </p:cNvPr>
          <p:cNvSpPr/>
          <p:nvPr/>
        </p:nvSpPr>
        <p:spPr>
          <a:xfrm>
            <a:off x="8094682" y="309042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66C05-ECAC-4FA9-9CAE-6A875852E095}"/>
              </a:ext>
            </a:extLst>
          </p:cNvPr>
          <p:cNvSpPr txBox="1"/>
          <p:nvPr/>
        </p:nvSpPr>
        <p:spPr>
          <a:xfrm>
            <a:off x="9885316" y="30916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D413C9-DC4D-4CF6-B66F-BA592E53A23F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6578919" y="3275135"/>
            <a:ext cx="1515763" cy="10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0D722-B3FF-4BE4-B5D2-FD623FA4B296}"/>
              </a:ext>
            </a:extLst>
          </p:cNvPr>
          <p:cNvSpPr/>
          <p:nvPr/>
        </p:nvSpPr>
        <p:spPr>
          <a:xfrm>
            <a:off x="8089468" y="2635985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C21E3-CD71-478F-BD18-9051416578A9}"/>
              </a:ext>
            </a:extLst>
          </p:cNvPr>
          <p:cNvSpPr txBox="1"/>
          <p:nvPr/>
        </p:nvSpPr>
        <p:spPr>
          <a:xfrm>
            <a:off x="9885316" y="26360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3D8D60-DDC5-4A18-8F56-54EDA9492C92}"/>
              </a:ext>
            </a:extLst>
          </p:cNvPr>
          <p:cNvSpPr/>
          <p:nvPr/>
        </p:nvSpPr>
        <p:spPr>
          <a:xfrm>
            <a:off x="7941342" y="2561968"/>
            <a:ext cx="2640865" cy="97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B3362-CC73-4336-887A-C8595AD28632}"/>
              </a:ext>
            </a:extLst>
          </p:cNvPr>
          <p:cNvSpPr txBox="1"/>
          <p:nvPr/>
        </p:nvSpPr>
        <p:spPr>
          <a:xfrm>
            <a:off x="10568063" y="28750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2858528" y="2498311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496898" y="2373503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6523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B3885-B4E4-4B1F-AFD7-893CCEBE5399}"/>
              </a:ext>
            </a:extLst>
          </p:cNvPr>
          <p:cNvSpPr/>
          <p:nvPr/>
        </p:nvSpPr>
        <p:spPr>
          <a:xfrm>
            <a:off x="8094682" y="309042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66C05-ECAC-4FA9-9CAE-6A875852E095}"/>
              </a:ext>
            </a:extLst>
          </p:cNvPr>
          <p:cNvSpPr txBox="1"/>
          <p:nvPr/>
        </p:nvSpPr>
        <p:spPr>
          <a:xfrm>
            <a:off x="9885316" y="30916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D413C9-DC4D-4CF6-B66F-BA592E53A23F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6578919" y="3275135"/>
            <a:ext cx="1515763" cy="10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0D722-B3FF-4BE4-B5D2-FD623FA4B296}"/>
              </a:ext>
            </a:extLst>
          </p:cNvPr>
          <p:cNvSpPr/>
          <p:nvPr/>
        </p:nvSpPr>
        <p:spPr>
          <a:xfrm>
            <a:off x="8089468" y="2635985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C21E3-CD71-478F-BD18-9051416578A9}"/>
              </a:ext>
            </a:extLst>
          </p:cNvPr>
          <p:cNvSpPr txBox="1"/>
          <p:nvPr/>
        </p:nvSpPr>
        <p:spPr>
          <a:xfrm>
            <a:off x="9885316" y="263606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3D8D60-DDC5-4A18-8F56-54EDA9492C92}"/>
              </a:ext>
            </a:extLst>
          </p:cNvPr>
          <p:cNvSpPr/>
          <p:nvPr/>
        </p:nvSpPr>
        <p:spPr>
          <a:xfrm>
            <a:off x="7941342" y="2561968"/>
            <a:ext cx="2640865" cy="97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B3362-CC73-4336-887A-C8595AD28632}"/>
              </a:ext>
            </a:extLst>
          </p:cNvPr>
          <p:cNvSpPr txBox="1"/>
          <p:nvPr/>
        </p:nvSpPr>
        <p:spPr>
          <a:xfrm>
            <a:off x="10568063" y="28750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3296594" y="2718190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934964" y="2593382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26402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3D-54C5-4170-B0B4-1F6636FA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61AA-05DC-466B-8267-C34DBEB8BF3E}"/>
              </a:ext>
            </a:extLst>
          </p:cNvPr>
          <p:cNvCxnSpPr>
            <a:cxnSpLocks/>
          </p:cNvCxnSpPr>
          <p:nvPr/>
        </p:nvCxnSpPr>
        <p:spPr>
          <a:xfrm>
            <a:off x="7979352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B2B544-1634-483F-A099-0FDD24C835F8}"/>
              </a:ext>
            </a:extLst>
          </p:cNvPr>
          <p:cNvCxnSpPr>
            <a:cxnSpLocks/>
          </p:cNvCxnSpPr>
          <p:nvPr/>
        </p:nvCxnSpPr>
        <p:spPr>
          <a:xfrm>
            <a:off x="4622433" y="5120641"/>
            <a:ext cx="2117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57E5F8-5AC8-4453-B1ED-77A3334F9631}"/>
              </a:ext>
            </a:extLst>
          </p:cNvPr>
          <p:cNvSpPr txBox="1"/>
          <p:nvPr/>
        </p:nvSpPr>
        <p:spPr>
          <a:xfrm>
            <a:off x="5342601" y="5227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C38-D4A0-4E72-BC5F-DB4330A5FAB1}"/>
              </a:ext>
            </a:extLst>
          </p:cNvPr>
          <p:cNvSpPr txBox="1"/>
          <p:nvPr/>
        </p:nvSpPr>
        <p:spPr>
          <a:xfrm>
            <a:off x="8708903" y="5218531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BF7C0-B4BD-440E-B189-88FEF3B17F20}"/>
              </a:ext>
            </a:extLst>
          </p:cNvPr>
          <p:cNvSpPr/>
          <p:nvPr/>
        </p:nvSpPr>
        <p:spPr>
          <a:xfrm>
            <a:off x="8094682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12F64-77DF-43A7-8E6C-26E834A3C68C}"/>
              </a:ext>
            </a:extLst>
          </p:cNvPr>
          <p:cNvSpPr/>
          <p:nvPr/>
        </p:nvSpPr>
        <p:spPr>
          <a:xfrm>
            <a:off x="4783071" y="4642847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7660D-5D3B-4937-B40C-905729EB71A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6578919" y="482755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6F316-37E7-4D13-A29A-C9FB401A2E0B}"/>
              </a:ext>
            </a:extLst>
          </p:cNvPr>
          <p:cNvSpPr txBox="1"/>
          <p:nvPr/>
        </p:nvSpPr>
        <p:spPr>
          <a:xfrm>
            <a:off x="9890530" y="4642927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37920-2582-4727-84EB-289CC9A61FD0}"/>
              </a:ext>
            </a:extLst>
          </p:cNvPr>
          <p:cNvSpPr/>
          <p:nvPr/>
        </p:nvSpPr>
        <p:spPr>
          <a:xfrm>
            <a:off x="8094682" y="4160289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8D9FC-4436-4F6D-8E1B-F28C7A2E7BE7}"/>
              </a:ext>
            </a:extLst>
          </p:cNvPr>
          <p:cNvSpPr/>
          <p:nvPr/>
        </p:nvSpPr>
        <p:spPr>
          <a:xfrm>
            <a:off x="8094682" y="3677731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2527-8B74-4507-8E93-FC7658B1097B}"/>
              </a:ext>
            </a:extLst>
          </p:cNvPr>
          <p:cNvSpPr txBox="1"/>
          <p:nvPr/>
        </p:nvSpPr>
        <p:spPr>
          <a:xfrm>
            <a:off x="9890530" y="416036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1C1E8-52FA-4E78-9484-5EEE5A8E6343}"/>
              </a:ext>
            </a:extLst>
          </p:cNvPr>
          <p:cNvSpPr txBox="1"/>
          <p:nvPr/>
        </p:nvSpPr>
        <p:spPr>
          <a:xfrm>
            <a:off x="9890530" y="3684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F98BD-4AAA-4443-85CB-097F35B2C68C}"/>
              </a:ext>
            </a:extLst>
          </p:cNvPr>
          <p:cNvSpPr txBox="1"/>
          <p:nvPr/>
        </p:nvSpPr>
        <p:spPr>
          <a:xfrm>
            <a:off x="696756" y="1818648"/>
            <a:ext cx="40815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number;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void add(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this.number</a:t>
            </a:r>
            <a:r>
              <a:rPr lang="en-GB" sz="1200" dirty="0">
                <a:latin typeface="Consolas" panose="020B0609020204030204" pitchFamily="49" charset="0"/>
              </a:rPr>
              <a:t> += </a:t>
            </a: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num1 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 obj2 = new </a:t>
            </a:r>
            <a:r>
              <a:rPr lang="en-GB" sz="1200" dirty="0" err="1">
                <a:latin typeface="Consolas" panose="020B0609020204030204" pitchFamily="49" charset="0"/>
              </a:rPr>
              <a:t>SomeObject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obj2.add(num1);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43F0E-7F31-41B0-A027-FA7DEE7BF492}"/>
              </a:ext>
            </a:extLst>
          </p:cNvPr>
          <p:cNvSpPr/>
          <p:nvPr/>
        </p:nvSpPr>
        <p:spPr>
          <a:xfrm>
            <a:off x="4783071" y="4161364"/>
            <a:ext cx="1795848" cy="3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=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B1AE15-9005-429C-84F2-C3871BF4D1F0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>
            <a:off x="6578919" y="3862437"/>
            <a:ext cx="1515763" cy="48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02C92-689B-49F8-A592-01F02C28C3C4}"/>
              </a:ext>
            </a:extLst>
          </p:cNvPr>
          <p:cNvSpPr/>
          <p:nvPr/>
        </p:nvSpPr>
        <p:spPr>
          <a:xfrm>
            <a:off x="7946400" y="3599936"/>
            <a:ext cx="2640865" cy="1455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F62A-1CA6-4A18-9873-CB76CD047EF0}"/>
              </a:ext>
            </a:extLst>
          </p:cNvPr>
          <p:cNvSpPr txBox="1"/>
          <p:nvPr/>
        </p:nvSpPr>
        <p:spPr>
          <a:xfrm>
            <a:off x="10582207" y="41603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6DD880-2C74-450B-924B-9EED294761C4}"/>
              </a:ext>
            </a:extLst>
          </p:cNvPr>
          <p:cNvSpPr/>
          <p:nvPr/>
        </p:nvSpPr>
        <p:spPr>
          <a:xfrm flipH="1">
            <a:off x="2966414" y="3798380"/>
            <a:ext cx="1700395" cy="1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F1602-F678-4B2F-9FA6-6EAB1CCE8E7C}"/>
              </a:ext>
            </a:extLst>
          </p:cNvPr>
          <p:cNvSpPr txBox="1"/>
          <p:nvPr/>
        </p:nvSpPr>
        <p:spPr>
          <a:xfrm>
            <a:off x="4604784" y="3673572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14671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3138-88BF-45CB-9673-33D5965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79CC-DD39-49E0-947B-6EAF7803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have try without catch </a:t>
            </a:r>
            <a:r>
              <a:rPr lang="en-GB" b="1" dirty="0"/>
              <a:t>but must have finally</a:t>
            </a:r>
            <a:endParaRPr lang="en-GB" dirty="0"/>
          </a:p>
          <a:p>
            <a:r>
              <a:rPr lang="en-GB" dirty="0"/>
              <a:t>When exception is thrown:</a:t>
            </a:r>
          </a:p>
          <a:p>
            <a:r>
              <a:rPr lang="en-GB" dirty="0"/>
              <a:t>- Every finally before the first catch</a:t>
            </a:r>
          </a:p>
          <a:p>
            <a:r>
              <a:rPr lang="en-GB" dirty="0"/>
              <a:t>- First catch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127FC-96A6-4700-AF2A-ACD43FBDBAF4}"/>
              </a:ext>
            </a:extLst>
          </p:cNvPr>
          <p:cNvSpPr/>
          <p:nvPr/>
        </p:nvSpPr>
        <p:spPr>
          <a:xfrm>
            <a:off x="6435399" y="18457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Hamster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try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("First");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throw new </a:t>
            </a:r>
            <a:r>
              <a:rPr lang="en-GB" sz="1200" dirty="0" err="1">
                <a:latin typeface="Consolas" panose="020B0609020204030204" pitchFamily="49" charset="0"/>
              </a:rPr>
              <a:t>RuntimeException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("Second");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("2.5");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catch(</a:t>
            </a:r>
            <a:r>
              <a:rPr lang="en-GB" sz="1200" dirty="0" err="1">
                <a:latin typeface="Consolas" panose="020B0609020204030204" pitchFamily="49" charset="0"/>
              </a:rPr>
              <a:t>RuntimeException</a:t>
            </a:r>
            <a:r>
              <a:rPr lang="en-GB" sz="1200" dirty="0">
                <a:latin typeface="Consolas" panose="020B0609020204030204" pitchFamily="49" charset="0"/>
              </a:rPr>
              <a:t> e)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("Third");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finally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("Fourth");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3DE03-35D3-40D6-BC70-C258D4322900}"/>
              </a:ext>
            </a:extLst>
          </p:cNvPr>
          <p:cNvSpPr txBox="1"/>
          <p:nvPr/>
        </p:nvSpPr>
        <p:spPr>
          <a:xfrm>
            <a:off x="5221038" y="4645726"/>
            <a:ext cx="107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</a:rPr>
              <a:t>First</a:t>
            </a:r>
          </a:p>
          <a:p>
            <a:r>
              <a:rPr lang="en-GB" dirty="0">
                <a:latin typeface="Consolas" panose="020B0609020204030204" pitchFamily="49" charset="0"/>
              </a:rPr>
              <a:t>Second</a:t>
            </a:r>
          </a:p>
          <a:p>
            <a:r>
              <a:rPr lang="en-GB" dirty="0">
                <a:latin typeface="Consolas" panose="020B0609020204030204" pitchFamily="49" charset="0"/>
              </a:rPr>
              <a:t>Third</a:t>
            </a:r>
          </a:p>
          <a:p>
            <a:r>
              <a:rPr lang="en-GB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86830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C0F-9D2F-420C-96FB-D040C26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777-CC87-43AE-AB43-5191377C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Variables can only be captured into an anonymous class / lambda if it is effectively final</a:t>
            </a:r>
          </a:p>
          <a:p>
            <a:r>
              <a:rPr lang="en-GB" sz="2400" dirty="0"/>
              <a:t>Effectively final: Variable is not changed after initialization (see lecture notes)</a:t>
            </a:r>
          </a:p>
        </p:txBody>
      </p:sp>
    </p:spTree>
    <p:extLst>
      <p:ext uri="{BB962C8B-B14F-4D97-AF65-F5344CB8AC3E}">
        <p14:creationId xmlns:p14="http://schemas.microsoft.com/office/powerpoint/2010/main" val="2231631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</TotalTime>
  <Words>291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Consolas</vt:lpstr>
      <vt:lpstr>Wingdings</vt:lpstr>
      <vt:lpstr>Retrospect</vt:lpstr>
      <vt:lpstr>Last lab</vt:lpstr>
      <vt:lpstr>What to bring for exams?</vt:lpstr>
      <vt:lpstr>What else to do?</vt:lpstr>
      <vt:lpstr>Memory Model</vt:lpstr>
      <vt:lpstr>Memory Model</vt:lpstr>
      <vt:lpstr>Memory Model</vt:lpstr>
      <vt:lpstr>Memory Model</vt:lpstr>
      <vt:lpstr>Exceptions</vt:lpstr>
      <vt:lpstr>Variable capture</vt:lpstr>
      <vt:lpstr>Functors and Monads</vt:lpstr>
      <vt:lpstr>Anything else?</vt:lpstr>
      <vt:lpstr>Thank you for choosing this lab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s10122326@connect.np.edu.sg</dc:creator>
  <cp:lastModifiedBy>s10122326@connect.np.edu.sg</cp:lastModifiedBy>
  <cp:revision>10</cp:revision>
  <dcterms:created xsi:type="dcterms:W3CDTF">2018-04-16T14:29:24Z</dcterms:created>
  <dcterms:modified xsi:type="dcterms:W3CDTF">2018-07-13T08:48:41Z</dcterms:modified>
</cp:coreProperties>
</file>