
<file path=[Content_Types].xml><?xml version="1.0" encoding="utf-8"?>
<Types xmlns="http://schemas.openxmlformats.org/package/2006/content-types">
  <Default Extension="emf" ContentType="image/x-emf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79" r:id="rId26"/>
    <p:sldId id="282" r:id="rId27"/>
    <p:sldId id="278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2884-5C12-4733-8665-7B2AAE79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CS2030 Exam Revision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8E4E5-4BA5-4D7E-BB82-FB56AEDEF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133350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477790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7B6E4-268A-4A8B-97CC-45B881ECA752}"/>
              </a:ext>
            </a:extLst>
          </p:cNvPr>
          <p:cNvSpPr/>
          <p:nvPr/>
        </p:nvSpPr>
        <p:spPr>
          <a:xfrm>
            <a:off x="3355543" y="3888716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other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7C1CF-876C-4B84-AC89-D24D6FE4E56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1804141" y="3676534"/>
            <a:ext cx="1551402" cy="3742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FE839-56CD-43F8-A12F-7430F5411CB3}"/>
              </a:ext>
            </a:extLst>
          </p:cNvPr>
          <p:cNvSpPr/>
          <p:nvPr/>
        </p:nvSpPr>
        <p:spPr>
          <a:xfrm>
            <a:off x="3364048" y="430091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12F1-39DE-4694-9EF4-EA80CDF848B5}"/>
              </a:ext>
            </a:extLst>
          </p:cNvPr>
          <p:cNvSpPr/>
          <p:nvPr/>
        </p:nvSpPr>
        <p:spPr>
          <a:xfrm>
            <a:off x="3364048" y="469417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542E5E-292C-4717-B6D6-CC4A39C3828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 flipV="1">
            <a:off x="1795642" y="2907766"/>
            <a:ext cx="1568406" cy="19484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BB0A38-5204-492B-B8F3-EE3AB052F886}"/>
              </a:ext>
            </a:extLst>
          </p:cNvPr>
          <p:cNvSpPr txBox="1"/>
          <p:nvPr/>
        </p:nvSpPr>
        <p:spPr>
          <a:xfrm>
            <a:off x="609131" y="3713386"/>
            <a:ext cx="259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Copy of </a:t>
            </a:r>
            <a:r>
              <a:rPr lang="en-GB" u="sng" dirty="0">
                <a:solidFill>
                  <a:srgbClr val="FF0000"/>
                </a:solidFill>
              </a:rPr>
              <a:t>pointer</a:t>
            </a:r>
            <a:br>
              <a:rPr lang="en-GB" u="sng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(Points to same object)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1EE5C-ACAD-44CD-8674-89ABED586F70}"/>
              </a:ext>
            </a:extLst>
          </p:cNvPr>
          <p:cNvSpPr txBox="1"/>
          <p:nvPr/>
        </p:nvSpPr>
        <p:spPr>
          <a:xfrm>
            <a:off x="1421045" y="4298397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Copy of </a:t>
            </a:r>
            <a:r>
              <a:rPr lang="en-GB" u="sng" dirty="0">
                <a:solidFill>
                  <a:srgbClr val="FF0000"/>
                </a:solidFill>
              </a:rPr>
              <a:t>primitive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EAFC2F-8B78-4E69-A989-241972CE7AC6}"/>
              </a:ext>
            </a:extLst>
          </p:cNvPr>
          <p:cNvSpPr txBox="1"/>
          <p:nvPr/>
        </p:nvSpPr>
        <p:spPr>
          <a:xfrm>
            <a:off x="3026430" y="498323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Remember ‘this’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24C8DD-468B-D441-8ED8-D8A44F33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644248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7B6E4-268A-4A8B-97CC-45B881ECA752}"/>
              </a:ext>
            </a:extLst>
          </p:cNvPr>
          <p:cNvSpPr/>
          <p:nvPr/>
        </p:nvSpPr>
        <p:spPr>
          <a:xfrm>
            <a:off x="3355543" y="3888716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other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7C1CF-876C-4B84-AC89-D24D6FE4E56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1804141" y="3676534"/>
            <a:ext cx="1551402" cy="3742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FE839-56CD-43F8-A12F-7430F5411CB3}"/>
              </a:ext>
            </a:extLst>
          </p:cNvPr>
          <p:cNvSpPr/>
          <p:nvPr/>
        </p:nvSpPr>
        <p:spPr>
          <a:xfrm>
            <a:off x="3364048" y="430091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12F1-39DE-4694-9EF4-EA80CDF848B5}"/>
              </a:ext>
            </a:extLst>
          </p:cNvPr>
          <p:cNvSpPr/>
          <p:nvPr/>
        </p:nvSpPr>
        <p:spPr>
          <a:xfrm>
            <a:off x="3364048" y="469417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542E5E-292C-4717-B6D6-CC4A39C3828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 flipV="1">
            <a:off x="1795642" y="2907766"/>
            <a:ext cx="1568406" cy="19484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D1EE5C-ACAD-44CD-8674-89ABED586F70}"/>
              </a:ext>
            </a:extLst>
          </p:cNvPr>
          <p:cNvSpPr txBox="1"/>
          <p:nvPr/>
        </p:nvSpPr>
        <p:spPr>
          <a:xfrm>
            <a:off x="631703" y="4278321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Original c untouched</a:t>
            </a:r>
            <a:endParaRPr lang="en-GB" u="sng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C81213-F061-2445-9370-BB697573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821921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7B6E4-268A-4A8B-97CC-45B881ECA752}"/>
              </a:ext>
            </a:extLst>
          </p:cNvPr>
          <p:cNvSpPr/>
          <p:nvPr/>
        </p:nvSpPr>
        <p:spPr>
          <a:xfrm>
            <a:off x="3355543" y="3888716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other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7C1CF-876C-4B84-AC89-D24D6FE4E56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1804141" y="3676534"/>
            <a:ext cx="1551402" cy="3742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FE839-56CD-43F8-A12F-7430F5411CB3}"/>
              </a:ext>
            </a:extLst>
          </p:cNvPr>
          <p:cNvSpPr/>
          <p:nvPr/>
        </p:nvSpPr>
        <p:spPr>
          <a:xfrm>
            <a:off x="3364048" y="430091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12F1-39DE-4694-9EF4-EA80CDF848B5}"/>
              </a:ext>
            </a:extLst>
          </p:cNvPr>
          <p:cNvSpPr/>
          <p:nvPr/>
        </p:nvSpPr>
        <p:spPr>
          <a:xfrm>
            <a:off x="3364048" y="469417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542E5E-292C-4717-B6D6-CC4A39C3828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 flipV="1">
            <a:off x="1795642" y="2907766"/>
            <a:ext cx="1568406" cy="19484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C5D3547-E5F7-4848-B424-2A9D08B2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985672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7B6E4-268A-4A8B-97CC-45B881ECA752}"/>
              </a:ext>
            </a:extLst>
          </p:cNvPr>
          <p:cNvSpPr/>
          <p:nvPr/>
        </p:nvSpPr>
        <p:spPr>
          <a:xfrm>
            <a:off x="3355543" y="3888716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other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7C1CF-876C-4B84-AC89-D24D6FE4E56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1804141" y="3676534"/>
            <a:ext cx="1551402" cy="3742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FE839-56CD-43F8-A12F-7430F5411CB3}"/>
              </a:ext>
            </a:extLst>
          </p:cNvPr>
          <p:cNvSpPr/>
          <p:nvPr/>
        </p:nvSpPr>
        <p:spPr>
          <a:xfrm>
            <a:off x="3364048" y="430091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12F1-39DE-4694-9EF4-EA80CDF848B5}"/>
              </a:ext>
            </a:extLst>
          </p:cNvPr>
          <p:cNvSpPr/>
          <p:nvPr/>
        </p:nvSpPr>
        <p:spPr>
          <a:xfrm>
            <a:off x="3364048" y="4694172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542E5E-292C-4717-B6D6-CC4A39C3828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 flipV="1">
            <a:off x="1795642" y="2907766"/>
            <a:ext cx="1568406" cy="19484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2D348DB-71E0-234E-B1C0-F51826D3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20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875859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D8183A-152C-AB48-A975-07D5924D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1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FC10-8ECC-4C50-98F3-C5A7201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1C9C-E50D-41E1-BE67-1CE51F02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 to Codetrace2.java</a:t>
            </a:r>
          </a:p>
          <a:p>
            <a:r>
              <a:rPr lang="en-GB" dirty="0"/>
              <a:t>Draw the stack and heap after</a:t>
            </a:r>
          </a:p>
          <a:p>
            <a:pPr lvl="1"/>
            <a:r>
              <a:rPr lang="en-GB" dirty="0"/>
              <a:t>Line 7 (the first time)</a:t>
            </a:r>
          </a:p>
          <a:p>
            <a:pPr lvl="1"/>
            <a:r>
              <a:rPr lang="en-GB" dirty="0"/>
              <a:t>Line 28</a:t>
            </a:r>
          </a:p>
          <a:p>
            <a:pPr lvl="1"/>
            <a:r>
              <a:rPr lang="en-GB" dirty="0"/>
              <a:t>Line 16</a:t>
            </a:r>
          </a:p>
          <a:p>
            <a:pPr lvl="1"/>
            <a:r>
              <a:rPr lang="en-GB" dirty="0"/>
              <a:t>Line 31</a:t>
            </a:r>
          </a:p>
          <a:p>
            <a:r>
              <a:rPr lang="en-GB" dirty="0"/>
              <a:t>What is the output of the program?</a:t>
            </a:r>
          </a:p>
        </p:txBody>
      </p:sp>
    </p:spTree>
    <p:extLst>
      <p:ext uri="{BB962C8B-B14F-4D97-AF65-F5344CB8AC3E}">
        <p14:creationId xmlns:p14="http://schemas.microsoft.com/office/powerpoint/2010/main" val="174890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ImpToOop.java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C292-BED9-4059-BDF4-8BE720E5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27" y="1669387"/>
            <a:ext cx="70199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3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C292-BED9-4059-BDF4-8BE720E5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27" y="1669387"/>
            <a:ext cx="7019925" cy="4371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1155C7-0A77-411E-BDE4-03F7EF6BBD54}"/>
              </a:ext>
            </a:extLst>
          </p:cNvPr>
          <p:cNvCxnSpPr/>
          <p:nvPr/>
        </p:nvCxnSpPr>
        <p:spPr>
          <a:xfrm>
            <a:off x="5409301" y="2115817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86465-214B-4E76-B8C4-E5F56380B585}"/>
              </a:ext>
            </a:extLst>
          </p:cNvPr>
          <p:cNvCxnSpPr/>
          <p:nvPr/>
        </p:nvCxnSpPr>
        <p:spPr>
          <a:xfrm>
            <a:off x="5412072" y="2293156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A77F8-3357-464A-B014-AD1EDD478F3A}"/>
              </a:ext>
            </a:extLst>
          </p:cNvPr>
          <p:cNvCxnSpPr/>
          <p:nvPr/>
        </p:nvCxnSpPr>
        <p:spPr>
          <a:xfrm>
            <a:off x="5414843" y="2492660"/>
            <a:ext cx="44334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19873-9D30-4053-9CCD-B97D00D80038}"/>
              </a:ext>
            </a:extLst>
          </p:cNvPr>
          <p:cNvCxnSpPr/>
          <p:nvPr/>
        </p:nvCxnSpPr>
        <p:spPr>
          <a:xfrm>
            <a:off x="5417614" y="2669999"/>
            <a:ext cx="44334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64D49-A590-45EE-9A12-98FDDBF76065}"/>
              </a:ext>
            </a:extLst>
          </p:cNvPr>
          <p:cNvCxnSpPr/>
          <p:nvPr/>
        </p:nvCxnSpPr>
        <p:spPr>
          <a:xfrm>
            <a:off x="5406530" y="3941846"/>
            <a:ext cx="44334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6F0C39-F96C-46A5-9B19-4F3F5B47FEC9}"/>
              </a:ext>
            </a:extLst>
          </p:cNvPr>
          <p:cNvCxnSpPr/>
          <p:nvPr/>
        </p:nvCxnSpPr>
        <p:spPr>
          <a:xfrm>
            <a:off x="5409301" y="4119185"/>
            <a:ext cx="44334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DABD3-6D3F-4808-AADC-7C5F1EEE996C}"/>
              </a:ext>
            </a:extLst>
          </p:cNvPr>
          <p:cNvCxnSpPr/>
          <p:nvPr/>
        </p:nvCxnSpPr>
        <p:spPr>
          <a:xfrm>
            <a:off x="5403759" y="4834078"/>
            <a:ext cx="44334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FE61B2-B51A-4618-A401-563C15E02243}"/>
              </a:ext>
            </a:extLst>
          </p:cNvPr>
          <p:cNvCxnSpPr/>
          <p:nvPr/>
        </p:nvCxnSpPr>
        <p:spPr>
          <a:xfrm>
            <a:off x="5403759" y="5202609"/>
            <a:ext cx="44334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7E7F7D-D67C-47B1-9EA0-353CC65A7AF0}"/>
              </a:ext>
            </a:extLst>
          </p:cNvPr>
          <p:cNvCxnSpPr/>
          <p:nvPr/>
        </p:nvCxnSpPr>
        <p:spPr>
          <a:xfrm>
            <a:off x="5359426" y="3021905"/>
            <a:ext cx="4433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1D2E54-E300-42AE-9709-3FE43361A8ED}"/>
              </a:ext>
            </a:extLst>
          </p:cNvPr>
          <p:cNvCxnSpPr/>
          <p:nvPr/>
        </p:nvCxnSpPr>
        <p:spPr>
          <a:xfrm>
            <a:off x="5359426" y="3415375"/>
            <a:ext cx="4433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9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2: Create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0C292-BED9-4059-BDF4-8BE720E5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1" y="3429000"/>
            <a:ext cx="5014114" cy="31227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1155C7-0A77-411E-BDE4-03F7EF6BBD54}"/>
              </a:ext>
            </a:extLst>
          </p:cNvPr>
          <p:cNvCxnSpPr>
            <a:cxnSpLocks/>
          </p:cNvCxnSpPr>
          <p:nvPr/>
        </p:nvCxnSpPr>
        <p:spPr>
          <a:xfrm>
            <a:off x="6783686" y="3747871"/>
            <a:ext cx="3166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86465-214B-4E76-B8C4-E5F56380B585}"/>
              </a:ext>
            </a:extLst>
          </p:cNvPr>
          <p:cNvCxnSpPr>
            <a:cxnSpLocks/>
          </p:cNvCxnSpPr>
          <p:nvPr/>
        </p:nvCxnSpPr>
        <p:spPr>
          <a:xfrm>
            <a:off x="6785666" y="3874539"/>
            <a:ext cx="3166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A77F8-3357-464A-B014-AD1EDD478F3A}"/>
              </a:ext>
            </a:extLst>
          </p:cNvPr>
          <p:cNvCxnSpPr>
            <a:cxnSpLocks/>
          </p:cNvCxnSpPr>
          <p:nvPr/>
        </p:nvCxnSpPr>
        <p:spPr>
          <a:xfrm>
            <a:off x="6787645" y="4017038"/>
            <a:ext cx="31666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19873-9D30-4053-9CCD-B97D00D80038}"/>
              </a:ext>
            </a:extLst>
          </p:cNvPr>
          <p:cNvCxnSpPr>
            <a:cxnSpLocks/>
          </p:cNvCxnSpPr>
          <p:nvPr/>
        </p:nvCxnSpPr>
        <p:spPr>
          <a:xfrm>
            <a:off x="6789624" y="4143706"/>
            <a:ext cx="31666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64D49-A590-45EE-9A12-98FDDBF76065}"/>
              </a:ext>
            </a:extLst>
          </p:cNvPr>
          <p:cNvCxnSpPr>
            <a:cxnSpLocks/>
          </p:cNvCxnSpPr>
          <p:nvPr/>
        </p:nvCxnSpPr>
        <p:spPr>
          <a:xfrm>
            <a:off x="6781707" y="5052147"/>
            <a:ext cx="3166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6F0C39-F96C-46A5-9B19-4F3F5B47FEC9}"/>
              </a:ext>
            </a:extLst>
          </p:cNvPr>
          <p:cNvCxnSpPr>
            <a:cxnSpLocks/>
          </p:cNvCxnSpPr>
          <p:nvPr/>
        </p:nvCxnSpPr>
        <p:spPr>
          <a:xfrm>
            <a:off x="6783686" y="5178815"/>
            <a:ext cx="3166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DABD3-6D3F-4808-AADC-7C5F1EEE996C}"/>
              </a:ext>
            </a:extLst>
          </p:cNvPr>
          <p:cNvCxnSpPr>
            <a:cxnSpLocks/>
          </p:cNvCxnSpPr>
          <p:nvPr/>
        </p:nvCxnSpPr>
        <p:spPr>
          <a:xfrm>
            <a:off x="6779728" y="5689441"/>
            <a:ext cx="31666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FE61B2-B51A-4618-A401-563C15E02243}"/>
              </a:ext>
            </a:extLst>
          </p:cNvPr>
          <p:cNvCxnSpPr>
            <a:cxnSpLocks/>
          </p:cNvCxnSpPr>
          <p:nvPr/>
        </p:nvCxnSpPr>
        <p:spPr>
          <a:xfrm>
            <a:off x="6779728" y="5952671"/>
            <a:ext cx="31666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7E7F7D-D67C-47B1-9EA0-353CC65A7AF0}"/>
              </a:ext>
            </a:extLst>
          </p:cNvPr>
          <p:cNvCxnSpPr>
            <a:cxnSpLocks/>
          </p:cNvCxnSpPr>
          <p:nvPr/>
        </p:nvCxnSpPr>
        <p:spPr>
          <a:xfrm>
            <a:off x="6748062" y="4395062"/>
            <a:ext cx="31666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1D2E54-E300-42AE-9709-3FE43361A8ED}"/>
              </a:ext>
            </a:extLst>
          </p:cNvPr>
          <p:cNvCxnSpPr>
            <a:cxnSpLocks/>
          </p:cNvCxnSpPr>
          <p:nvPr/>
        </p:nvCxnSpPr>
        <p:spPr>
          <a:xfrm>
            <a:off x="6748062" y="4676105"/>
            <a:ext cx="31666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37B7C2D-69E5-46F0-BED0-41488A21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10" y="303454"/>
            <a:ext cx="5591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3: Add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A0898-27F1-4BD8-9FD0-E05CCAA6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965" y="2078874"/>
            <a:ext cx="516255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24604A-ED48-4A96-85BB-3287243D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32" y="3960105"/>
            <a:ext cx="6524625" cy="10382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9E242-C652-492F-9550-EA3DA17688C4}"/>
              </a:ext>
            </a:extLst>
          </p:cNvPr>
          <p:cNvCxnSpPr>
            <a:cxnSpLocks/>
          </p:cNvCxnSpPr>
          <p:nvPr/>
        </p:nvCxnSpPr>
        <p:spPr>
          <a:xfrm>
            <a:off x="7888778" y="3225338"/>
            <a:ext cx="0" cy="5403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4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B83C-5FF6-4378-9BEA-93C3572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Java Memory Model (Stack and 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C954-4F70-4EA1-8953-A37A910F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the following code:</a:t>
            </a:r>
          </a:p>
          <a:p>
            <a:r>
              <a:rPr lang="en-GB" dirty="0">
                <a:solidFill>
                  <a:schemeClr val="bg1"/>
                </a:solidFill>
              </a:rPr>
              <a:t>What is the output?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Codetrace.java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49BD3-9D35-A448-B81F-218FBB07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276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3: Add methods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9E242-C652-492F-9550-EA3DA17688C4}"/>
              </a:ext>
            </a:extLst>
          </p:cNvPr>
          <p:cNvCxnSpPr>
            <a:cxnSpLocks/>
          </p:cNvCxnSpPr>
          <p:nvPr/>
        </p:nvCxnSpPr>
        <p:spPr>
          <a:xfrm>
            <a:off x="7922029" y="2888673"/>
            <a:ext cx="0" cy="5403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011E98-754E-405E-9639-93FF40A5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29" y="3659189"/>
            <a:ext cx="4800600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53376-7EBA-4535-83FA-007146BB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91" y="1525009"/>
            <a:ext cx="44100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276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3: Add methods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9E242-C652-492F-9550-EA3DA17688C4}"/>
              </a:ext>
            </a:extLst>
          </p:cNvPr>
          <p:cNvCxnSpPr>
            <a:cxnSpLocks/>
          </p:cNvCxnSpPr>
          <p:nvPr/>
        </p:nvCxnSpPr>
        <p:spPr>
          <a:xfrm>
            <a:off x="7922029" y="2888673"/>
            <a:ext cx="0" cy="5403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011E98-754E-405E-9639-93FF40A5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29" y="3659189"/>
            <a:ext cx="4800600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53376-7EBA-4535-83FA-007146BB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91" y="1525009"/>
            <a:ext cx="44100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A3D-0BCE-43E7-BFDE-51C31C81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Imperative to 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08F-8A05-4243-84AA-71B3CCEF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276"/>
            <a:ext cx="8596668" cy="3880773"/>
          </a:xfrm>
        </p:spPr>
        <p:txBody>
          <a:bodyPr/>
          <a:lstStyle/>
          <a:p>
            <a:r>
              <a:rPr lang="en-GB" dirty="0"/>
              <a:t>Convert the following imperative</a:t>
            </a:r>
            <a:br>
              <a:rPr lang="en-GB" dirty="0"/>
            </a:br>
            <a:r>
              <a:rPr lang="en-GB" dirty="0"/>
              <a:t>code to OOP style</a:t>
            </a:r>
          </a:p>
          <a:p>
            <a:r>
              <a:rPr lang="en-GB" dirty="0"/>
              <a:t>Step 1: Identify common items</a:t>
            </a:r>
          </a:p>
          <a:p>
            <a:r>
              <a:rPr lang="en-GB" dirty="0"/>
              <a:t>Step 3: Add methods</a:t>
            </a:r>
          </a:p>
          <a:p>
            <a:r>
              <a:rPr lang="en-GB" dirty="0"/>
              <a:t>Step 4: Make main</a:t>
            </a:r>
          </a:p>
          <a:p>
            <a:endParaRPr lang="en-GB" dirty="0"/>
          </a:p>
          <a:p>
            <a:r>
              <a:rPr lang="en-GB" dirty="0"/>
              <a:t>ImpToOopSolution.java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D992D-DB58-499A-9EF7-D3E8BA23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527" y="3324511"/>
            <a:ext cx="74866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4F3A-7026-489A-8D91-79F548F8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Access Modifier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F43CDC-F9CE-460B-AA74-853A56FAE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280315"/>
              </p:ext>
            </p:extLst>
          </p:nvPr>
        </p:nvGraphicFramePr>
        <p:xfrm>
          <a:off x="1286933" y="2121635"/>
          <a:ext cx="9618134" cy="374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43">
                  <a:extLst>
                    <a:ext uri="{9D8B030D-6E8A-4147-A177-3AD203B41FA5}">
                      <a16:colId xmlns:a16="http://schemas.microsoft.com/office/drawing/2014/main" val="1368173559"/>
                    </a:ext>
                  </a:extLst>
                </a:gridCol>
                <a:gridCol w="1904243">
                  <a:extLst>
                    <a:ext uri="{9D8B030D-6E8A-4147-A177-3AD203B41FA5}">
                      <a16:colId xmlns:a16="http://schemas.microsoft.com/office/drawing/2014/main" val="2435651073"/>
                    </a:ext>
                  </a:extLst>
                </a:gridCol>
                <a:gridCol w="2001162">
                  <a:extLst>
                    <a:ext uri="{9D8B030D-6E8A-4147-A177-3AD203B41FA5}">
                      <a16:colId xmlns:a16="http://schemas.microsoft.com/office/drawing/2014/main" val="2182636120"/>
                    </a:ext>
                  </a:extLst>
                </a:gridCol>
                <a:gridCol w="1904243">
                  <a:extLst>
                    <a:ext uri="{9D8B030D-6E8A-4147-A177-3AD203B41FA5}">
                      <a16:colId xmlns:a16="http://schemas.microsoft.com/office/drawing/2014/main" val="483124387"/>
                    </a:ext>
                  </a:extLst>
                </a:gridCol>
                <a:gridCol w="1904243">
                  <a:extLst>
                    <a:ext uri="{9D8B030D-6E8A-4147-A177-3AD203B41FA5}">
                      <a16:colId xmlns:a16="http://schemas.microsoft.com/office/drawing/2014/main" val="3807775946"/>
                    </a:ext>
                  </a:extLst>
                </a:gridCol>
              </a:tblGrid>
              <a:tr h="1357130">
                <a:tc>
                  <a:txBody>
                    <a:bodyPr/>
                    <a:lstStyle/>
                    <a:p>
                      <a:r>
                        <a:rPr lang="en-GB" sz="2000"/>
                        <a:t>Access Modifier \ Accessing Class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All Classes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Same Package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Child classes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Same Class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4108548463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r>
                        <a:rPr lang="en-GB" sz="2000"/>
                        <a:t>Public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1136409601"/>
                  </a:ext>
                </a:extLst>
              </a:tr>
              <a:tr h="1053295">
                <a:tc>
                  <a:txBody>
                    <a:bodyPr/>
                    <a:lstStyle/>
                    <a:p>
                      <a:r>
                        <a:rPr lang="en-GB" sz="2000"/>
                        <a:t>Default (Package Protected)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405553954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r>
                        <a:rPr lang="en-GB" sz="2000"/>
                        <a:t>Protected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272072425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r>
                        <a:rPr lang="en-GB" sz="2000"/>
                        <a:t>Private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❌</a:t>
                      </a:r>
                    </a:p>
                  </a:txBody>
                  <a:tcPr marL="101278" marR="101278" marT="50639" marB="506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✔️</a:t>
                      </a:r>
                    </a:p>
                  </a:txBody>
                  <a:tcPr marL="101278" marR="101278" marT="50639" marB="50639"/>
                </a:tc>
                <a:extLst>
                  <a:ext uri="{0D108BD9-81ED-4DB2-BD59-A6C34878D82A}">
                    <a16:rowId xmlns:a16="http://schemas.microsoft.com/office/drawing/2014/main" val="11834526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4FDA0B-B198-40E7-AB28-AA556965ACCB}"/>
              </a:ext>
            </a:extLst>
          </p:cNvPr>
          <p:cNvSpPr txBox="1"/>
          <p:nvPr/>
        </p:nvSpPr>
        <p:spPr>
          <a:xfrm>
            <a:off x="4198685" y="1524391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“Same Class” != “Same File”</a:t>
            </a:r>
          </a:p>
        </p:txBody>
      </p:sp>
    </p:spTree>
    <p:extLst>
      <p:ext uri="{BB962C8B-B14F-4D97-AF65-F5344CB8AC3E}">
        <p14:creationId xmlns:p14="http://schemas.microsoft.com/office/powerpoint/2010/main" val="141075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92D7-75B3-474F-8AF5-D1D82B57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Polymorphism Works (Reference)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7579-0F19-4A91-9E7C-202372D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Tutorial 1 slides</a:t>
            </a: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80EBFD1E-5CBC-4C97-9219-4B1441C36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120935"/>
              </p:ext>
            </p:extLst>
          </p:nvPr>
        </p:nvGraphicFramePr>
        <p:xfrm>
          <a:off x="2468852" y="2844139"/>
          <a:ext cx="6094412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resentation" r:id="rId3" imgW="6094639" imgH="3427618" progId="PowerPoint.Show.12">
                  <p:embed/>
                </p:oleObj>
              </mc:Choice>
              <mc:Fallback>
                <p:oleObj name="Presentation" r:id="rId3" imgW="6094639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8852" y="2844139"/>
                        <a:ext cx="6094412" cy="342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37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4A71-1FE8-43A1-A74D-3F33B7F8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7430-A9BC-436C-8047-CF3962E2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to use:</a:t>
            </a:r>
          </a:p>
          <a:p>
            <a:pPr lvl="1"/>
            <a:r>
              <a:rPr lang="en-GB" dirty="0"/>
              <a:t>When it makes no sense to have an instance of the class</a:t>
            </a:r>
          </a:p>
          <a:p>
            <a:pPr lvl="1"/>
            <a:r>
              <a:rPr lang="en-GB" dirty="0"/>
              <a:t>E.g. new Shape() instead of new Rectangle()</a:t>
            </a:r>
          </a:p>
          <a:p>
            <a:r>
              <a:rPr lang="en-GB" dirty="0"/>
              <a:t>How to use:</a:t>
            </a:r>
          </a:p>
          <a:p>
            <a:pPr lvl="1"/>
            <a:r>
              <a:rPr lang="en-GB" dirty="0"/>
              <a:t>Declare abstract methods as abstract without implementation</a:t>
            </a:r>
          </a:p>
          <a:p>
            <a:pPr lvl="2"/>
            <a:r>
              <a:rPr lang="en-GB" dirty="0"/>
              <a:t>E.g. protected abstract void f();</a:t>
            </a:r>
          </a:p>
          <a:p>
            <a:pPr lvl="2"/>
            <a:r>
              <a:rPr lang="en-GB" dirty="0"/>
              <a:t>Public ✔️, Protected ✔️, Package Protected ✔️, Private ❌</a:t>
            </a:r>
          </a:p>
          <a:p>
            <a:pPr lvl="1"/>
            <a:r>
              <a:rPr lang="en-GB" dirty="0"/>
              <a:t>Child classes must override all abstract methods</a:t>
            </a:r>
          </a:p>
          <a:p>
            <a:pPr lvl="1"/>
            <a:r>
              <a:rPr lang="en-GB" dirty="0"/>
              <a:t>No such thing as common constructor</a:t>
            </a:r>
          </a:p>
          <a:p>
            <a:pPr lvl="2"/>
            <a:r>
              <a:rPr lang="en-GB" dirty="0"/>
              <a:t>To use a common constructor, call super(…) in the child constructor</a:t>
            </a:r>
          </a:p>
          <a:p>
            <a:r>
              <a:rPr lang="en-GB" dirty="0"/>
              <a:t>AbstractClass.java</a:t>
            </a:r>
          </a:p>
        </p:txBody>
      </p:sp>
    </p:spTree>
    <p:extLst>
      <p:ext uri="{BB962C8B-B14F-4D97-AF65-F5344CB8AC3E}">
        <p14:creationId xmlns:p14="http://schemas.microsoft.com/office/powerpoint/2010/main" val="402967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2A08-37C8-478A-A852-21721407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33EB-DC92-47BC-9C38-C8C44642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methods are abstract by default</a:t>
            </a:r>
          </a:p>
          <a:p>
            <a:pPr lvl="1"/>
            <a:r>
              <a:rPr lang="en-GB" dirty="0"/>
              <a:t>Use default keyword to give an implementation</a:t>
            </a:r>
          </a:p>
          <a:p>
            <a:pPr lvl="1"/>
            <a:r>
              <a:rPr lang="en-GB" dirty="0"/>
              <a:t>E.g. default int f() { return 1; }</a:t>
            </a:r>
          </a:p>
          <a:p>
            <a:r>
              <a:rPr lang="en-GB" dirty="0"/>
              <a:t>All interface variables are static</a:t>
            </a:r>
          </a:p>
          <a:p>
            <a:r>
              <a:rPr lang="en-GB" dirty="0"/>
              <a:t>A class can implement more than one interface</a:t>
            </a:r>
          </a:p>
          <a:p>
            <a:pPr lvl="1"/>
            <a:r>
              <a:rPr lang="en-GB" dirty="0"/>
              <a:t>But default methods are not to give classes plug-in functionality!</a:t>
            </a:r>
          </a:p>
          <a:p>
            <a:r>
              <a:rPr lang="en-GB" dirty="0"/>
              <a:t>Interfaces, abstract classes are types</a:t>
            </a:r>
          </a:p>
          <a:p>
            <a:pPr lvl="1"/>
            <a:r>
              <a:rPr lang="en-GB" dirty="0"/>
              <a:t>E.g. List&lt;Integer&gt; list = new </a:t>
            </a:r>
            <a:r>
              <a:rPr lang="en-GB" dirty="0" err="1"/>
              <a:t>ArrayList</a:t>
            </a:r>
            <a:r>
              <a:rPr lang="en-GB" dirty="0"/>
              <a:t>&lt;Integer&gt;();</a:t>
            </a:r>
          </a:p>
          <a:p>
            <a:pPr lvl="1"/>
            <a:r>
              <a:rPr lang="en-GB" dirty="0"/>
              <a:t>^ List is an interface</a:t>
            </a:r>
          </a:p>
          <a:p>
            <a:r>
              <a:rPr lang="en-GB" dirty="0"/>
              <a:t>The </a:t>
            </a:r>
            <a:r>
              <a:rPr lang="en-GB" u="sng" dirty="0"/>
              <a:t>type of the variable</a:t>
            </a:r>
            <a:r>
              <a:rPr lang="en-GB" dirty="0"/>
              <a:t> only affects what methods/object variables can be called</a:t>
            </a:r>
          </a:p>
        </p:txBody>
      </p:sp>
    </p:spTree>
    <p:extLst>
      <p:ext uri="{BB962C8B-B14F-4D97-AF65-F5344CB8AC3E}">
        <p14:creationId xmlns:p14="http://schemas.microsoft.com/office/powerpoint/2010/main" val="111335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59FC-A178-4FA7-9469-A2A7C25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60F6-0452-4797-BA8D-BFBDF7EA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Rewrite BasicMath.java using OOP</a:t>
            </a:r>
          </a:p>
          <a:p>
            <a:r>
              <a:rPr lang="en-GB" sz="1400" dirty="0"/>
              <a:t>Hint: Abstract class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Intended Solution: (Remove highlight below to see)</a:t>
            </a:r>
          </a:p>
          <a:p>
            <a:pPr lvl="1"/>
            <a:r>
              <a:rPr lang="en-GB" sz="1200" dirty="0">
                <a:solidFill>
                  <a:schemeClr val="tx1"/>
                </a:solidFill>
                <a:highlight>
                  <a:srgbClr val="000000"/>
                </a:highlight>
              </a:rPr>
              <a:t>Abstract class Operation, classes Addition, </a:t>
            </a:r>
            <a:r>
              <a:rPr lang="en-GB" sz="1200" dirty="0" err="1">
                <a:solidFill>
                  <a:schemeClr val="tx1"/>
                </a:solidFill>
                <a:highlight>
                  <a:srgbClr val="000000"/>
                </a:highlight>
              </a:rPr>
              <a:t>Substraction</a:t>
            </a:r>
            <a:r>
              <a:rPr lang="en-GB" sz="1200" dirty="0">
                <a:solidFill>
                  <a:schemeClr val="tx1"/>
                </a:solidFill>
                <a:highlight>
                  <a:srgbClr val="000000"/>
                </a:highlight>
              </a:rPr>
              <a:t>,… extend Operation</a:t>
            </a:r>
          </a:p>
          <a:p>
            <a:pPr lvl="1"/>
            <a:r>
              <a:rPr lang="en-GB" sz="1200" dirty="0">
                <a:solidFill>
                  <a:schemeClr val="tx1"/>
                </a:solidFill>
                <a:highlight>
                  <a:srgbClr val="000000"/>
                </a:highlight>
              </a:rPr>
              <a:t>Constructor of subclasses take a parameter int c which is stored in the object (All operations do +c so it is common)</a:t>
            </a:r>
            <a:endParaRPr lang="en-GB" sz="1400" dirty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lvl="1"/>
            <a:r>
              <a:rPr lang="en-GB" sz="1200" dirty="0">
                <a:solidFill>
                  <a:schemeClr val="tx1"/>
                </a:solidFill>
                <a:highlight>
                  <a:srgbClr val="000000"/>
                </a:highlight>
              </a:rPr>
              <a:t>Abstract method run(int a, int b) to do the calculation</a:t>
            </a:r>
            <a:endParaRPr lang="en-GB" sz="110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7017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8124A-A613-4719-B2DD-13A1678A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E0C2-EC8C-4212-8636-901EDE96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MOST IMPORTANT: finally before catch if catch is not before finally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Exceptions.java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7A8CB-D674-4A02-960D-8098AFBB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65405"/>
            <a:ext cx="5143500" cy="311467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5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B43FB-E6EA-422E-849E-ACD4BE57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61C3-4AE1-422B-A9AF-DC0D756F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AC095-5DBB-41C3-8416-4396C89A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98" y="504391"/>
            <a:ext cx="4152945" cy="584921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B83C-5FF6-4378-9BEA-93C3572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Java Memory Model (Stack and 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C954-4F70-4EA1-8953-A37A910F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the following code:</a:t>
            </a:r>
          </a:p>
          <a:p>
            <a:r>
              <a:rPr lang="en-GB" dirty="0">
                <a:solidFill>
                  <a:schemeClr val="bg1"/>
                </a:solidFill>
              </a:rPr>
              <a:t>What is the output?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2 4 3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3 8 3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7C09F-C61B-1342-B72B-3BC7879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B43FB-E6EA-422E-849E-ACD4BE57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61C3-4AE1-422B-A9AF-DC0D756F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the output?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Try main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Try 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Try 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Finally 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Catch 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After 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After 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AC095-5DBB-41C3-8416-4396C89A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98" y="504391"/>
            <a:ext cx="4152945" cy="584921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3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35FBD-BF9B-4D36-B2B2-AE0E3FB9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25C-2CFE-4BB3-8DF5-EE083B7E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Type of class where every constant is a </a:t>
            </a:r>
            <a:r>
              <a:rPr lang="en-GB" u="sng" dirty="0">
                <a:solidFill>
                  <a:schemeClr val="bg1"/>
                </a:solidFill>
              </a:rPr>
              <a:t>public static final</a:t>
            </a:r>
            <a:r>
              <a:rPr lang="en-GB" dirty="0">
                <a:solidFill>
                  <a:schemeClr val="bg1"/>
                </a:solidFill>
              </a:rPr>
              <a:t> instance of itself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That’s why the equality check works (comparing pointers)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Enums.java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FABB2-26FD-4224-AC54-A1950012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39358"/>
            <a:ext cx="5143500" cy="45667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4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77DE-42EB-4A22-AF8E-2F8CF006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674D-A967-42CA-99F2-B611617C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Can have </a:t>
            </a:r>
            <a:r>
              <a:rPr lang="en-GB" u="sng">
                <a:solidFill>
                  <a:schemeClr val="bg1"/>
                </a:solidFill>
              </a:rPr>
              <a:t>private</a:t>
            </a:r>
            <a:r>
              <a:rPr lang="en-GB">
                <a:solidFill>
                  <a:schemeClr val="bg1"/>
                </a:solidFill>
              </a:rPr>
              <a:t> constructors (default is private)</a:t>
            </a:r>
          </a:p>
          <a:p>
            <a:r>
              <a:rPr lang="en-GB">
                <a:solidFill>
                  <a:schemeClr val="bg1"/>
                </a:solidFill>
              </a:rPr>
              <a:t>Can have variables and methods (access modifiers are as per normal)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445A6-722C-4AC9-BE7A-F5B5C2FC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62" y="972608"/>
            <a:ext cx="5004777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3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B83C-5FF6-4378-9BEA-93C3572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Java Memory Model (Stack and 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C954-4F70-4EA1-8953-A37A910F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the following code:</a:t>
            </a:r>
          </a:p>
          <a:p>
            <a:r>
              <a:rPr lang="en-GB" dirty="0">
                <a:solidFill>
                  <a:schemeClr val="bg1"/>
                </a:solidFill>
              </a:rPr>
              <a:t>Draw the stack and heap after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Line 17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Line 9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Line 20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A97D65-B665-D347-BE6F-B5A9942D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Draw the stack and heap after line 17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033506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795643" y="2714080"/>
            <a:ext cx="15651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D7AA7-96A4-49D8-BB94-ED5541F44535}"/>
              </a:ext>
            </a:extLst>
          </p:cNvPr>
          <p:cNvSpPr txBox="1"/>
          <p:nvPr/>
        </p:nvSpPr>
        <p:spPr>
          <a:xfrm>
            <a:off x="2187331" y="2910982"/>
            <a:ext cx="356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Pointer to an object on the heap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3F50DE-E001-BC46-B4DA-BC69C55B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9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Draw the stack and heap after line 17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190816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C178168-A1BC-9B45-9959-64275226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Draw the stack and heap after line 17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370683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D7AA7-96A4-49D8-BB94-ED5541F44535}"/>
              </a:ext>
            </a:extLst>
          </p:cNvPr>
          <p:cNvSpPr txBox="1"/>
          <p:nvPr/>
        </p:nvSpPr>
        <p:spPr>
          <a:xfrm>
            <a:off x="1790325" y="3717026"/>
            <a:ext cx="345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Primitives are only on the stack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46652E-3C14-5548-9D73-9EF941E1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8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4703796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36CCBD-BFDF-964F-A17E-5F8713D6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3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1A2B-1923-48A3-8B5A-F1B5A296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 the stack and heap after line 9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1CB-59DE-4055-9232-F17F3E7AFD67}"/>
              </a:ext>
            </a:extLst>
          </p:cNvPr>
          <p:cNvSpPr txBox="1"/>
          <p:nvPr/>
        </p:nvSpPr>
        <p:spPr>
          <a:xfrm>
            <a:off x="817674" y="201907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61719-B23A-4D59-821D-37CE56C267AC}"/>
              </a:ext>
            </a:extLst>
          </p:cNvPr>
          <p:cNvCxnSpPr>
            <a:cxnSpLocks/>
          </p:cNvCxnSpPr>
          <p:nvPr/>
        </p:nvCxnSpPr>
        <p:spPr>
          <a:xfrm>
            <a:off x="414244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250716-AB28-4E7B-8577-F2FDCF552D26}"/>
              </a:ext>
            </a:extLst>
          </p:cNvPr>
          <p:cNvSpPr txBox="1"/>
          <p:nvPr/>
        </p:nvSpPr>
        <p:spPr>
          <a:xfrm>
            <a:off x="3541692" y="20190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C3749-6899-458D-8FAB-78DE1C9892C5}"/>
              </a:ext>
            </a:extLst>
          </p:cNvPr>
          <p:cNvCxnSpPr>
            <a:cxnSpLocks/>
          </p:cNvCxnSpPr>
          <p:nvPr/>
        </p:nvCxnSpPr>
        <p:spPr>
          <a:xfrm>
            <a:off x="3138262" y="2388407"/>
            <a:ext cx="15461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CE26E-4410-46E7-9472-D05CDA7AA4ED}"/>
              </a:ext>
            </a:extLst>
          </p:cNvPr>
          <p:cNvCxnSpPr/>
          <p:nvPr/>
        </p:nvCxnSpPr>
        <p:spPr>
          <a:xfrm>
            <a:off x="5716872" y="2477792"/>
            <a:ext cx="443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66F0C-34C7-4E34-8968-DB7ABB750FD0}"/>
              </a:ext>
            </a:extLst>
          </p:cNvPr>
          <p:cNvSpPr/>
          <p:nvPr/>
        </p:nvSpPr>
        <p:spPr>
          <a:xfrm>
            <a:off x="3360841" y="255200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BDB20-645B-4177-BA93-4B3DCD1DF455}"/>
              </a:ext>
            </a:extLst>
          </p:cNvPr>
          <p:cNvSpPr/>
          <p:nvPr/>
        </p:nvSpPr>
        <p:spPr>
          <a:xfrm>
            <a:off x="573671" y="2571100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88D7F-7939-453F-A205-B1E973010F8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1795642" y="2714080"/>
            <a:ext cx="1565199" cy="1936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F3866-785A-4FDE-A580-88C1E86DC80C}"/>
              </a:ext>
            </a:extLst>
          </p:cNvPr>
          <p:cNvSpPr/>
          <p:nvPr/>
        </p:nvSpPr>
        <p:spPr>
          <a:xfrm>
            <a:off x="3359413" y="2952634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C036E-7F1C-4DCF-AC37-A603E18AD55A}"/>
              </a:ext>
            </a:extLst>
          </p:cNvPr>
          <p:cNvSpPr/>
          <p:nvPr/>
        </p:nvSpPr>
        <p:spPr>
          <a:xfrm>
            <a:off x="582170" y="3339868"/>
            <a:ext cx="1221971" cy="6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b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3A94F-403F-488A-8819-CE2F040770D1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1804141" y="3114710"/>
            <a:ext cx="1555272" cy="5618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BE83-4A6D-4F7B-AA3C-BFB92743F738}"/>
              </a:ext>
            </a:extLst>
          </p:cNvPr>
          <p:cNvSpPr/>
          <p:nvPr/>
        </p:nvSpPr>
        <p:spPr>
          <a:xfrm>
            <a:off x="3359413" y="3366585"/>
            <a:ext cx="1221971" cy="32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c =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66242-133B-4B73-9A80-A182EA5C1F51}"/>
              </a:ext>
            </a:extLst>
          </p:cNvPr>
          <p:cNvSpPr/>
          <p:nvPr/>
        </p:nvSpPr>
        <p:spPr>
          <a:xfrm>
            <a:off x="3042458" y="3798916"/>
            <a:ext cx="1892081" cy="161266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ADB0-D480-4B62-89A8-AE568378EDF5}"/>
              </a:ext>
            </a:extLst>
          </p:cNvPr>
          <p:cNvSpPr txBox="1"/>
          <p:nvPr/>
        </p:nvSpPr>
        <p:spPr>
          <a:xfrm>
            <a:off x="2760403" y="370343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BB0A38-5204-492B-B8F3-EE3AB052F886}"/>
              </a:ext>
            </a:extLst>
          </p:cNvPr>
          <p:cNvSpPr txBox="1"/>
          <p:nvPr/>
        </p:nvSpPr>
        <p:spPr>
          <a:xfrm>
            <a:off x="1113466" y="4089556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scope when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entering method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6AB7FA-7652-3E42-8DAD-A7538538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13218"/>
            <a:ext cx="51435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44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876</Words>
  <Application>Microsoft Office PowerPoint</Application>
  <PresentationFormat>Widescreen</PresentationFormat>
  <Paragraphs>238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Presentation</vt:lpstr>
      <vt:lpstr>CS2030 Exam Revision Part 1</vt:lpstr>
      <vt:lpstr>Java Memory Model (Stack and Heap)</vt:lpstr>
      <vt:lpstr>Java Memory Model (Stack and Heap)</vt:lpstr>
      <vt:lpstr>Java Memory Model (Stack and Heap)</vt:lpstr>
      <vt:lpstr>Draw the stack and heap after line 17</vt:lpstr>
      <vt:lpstr>Draw the stack and heap after line 17</vt:lpstr>
      <vt:lpstr>Draw the stack and heap after line 17</vt:lpstr>
      <vt:lpstr>Draw the stack and heap after line 9</vt:lpstr>
      <vt:lpstr>Draw the stack and heap after line 9</vt:lpstr>
      <vt:lpstr>Draw the stack and heap after line 9</vt:lpstr>
      <vt:lpstr>Draw the stack and heap after line 9</vt:lpstr>
      <vt:lpstr>Draw the stack and heap after line 9</vt:lpstr>
      <vt:lpstr>Draw the stack and heap after line 9</vt:lpstr>
      <vt:lpstr>Draw the stack and heap after line 20</vt:lpstr>
      <vt:lpstr>Practice Question 1</vt:lpstr>
      <vt:lpstr>Imperative to OOP</vt:lpstr>
      <vt:lpstr>Imperative to OOP</vt:lpstr>
      <vt:lpstr>Imperative to OOP</vt:lpstr>
      <vt:lpstr>Imperative to OOP</vt:lpstr>
      <vt:lpstr>Imperative to OOP</vt:lpstr>
      <vt:lpstr>Imperative to OOP</vt:lpstr>
      <vt:lpstr>Imperative to OOP</vt:lpstr>
      <vt:lpstr>Access Modifier</vt:lpstr>
      <vt:lpstr>How Polymorphism Works (Reference)</vt:lpstr>
      <vt:lpstr>Abstract classes</vt:lpstr>
      <vt:lpstr>Interfaces</vt:lpstr>
      <vt:lpstr>Practice Question 2</vt:lpstr>
      <vt:lpstr>Exceptions</vt:lpstr>
      <vt:lpstr>Exceptions</vt:lpstr>
      <vt:lpstr>Exceptions</vt:lpstr>
      <vt:lpstr>Enum</vt:lpstr>
      <vt:lpstr>Enum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CS2030 Exam Revision Part 1</dc:title>
  <dc:creator>Jeremy Lim Yu Xuan</dc:creator>
  <cp:lastModifiedBy>Jeremy Lim</cp:lastModifiedBy>
  <cp:revision>4</cp:revision>
  <dcterms:created xsi:type="dcterms:W3CDTF">2018-11-12T02:20:10Z</dcterms:created>
  <dcterms:modified xsi:type="dcterms:W3CDTF">2019-04-13T09:03:53Z</dcterms:modified>
</cp:coreProperties>
</file>