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6" autoAdjust="0"/>
    <p:restoredTop sz="94660"/>
  </p:normalViewPr>
  <p:slideViewPr>
    <p:cSldViewPr snapToGrid="0">
      <p:cViewPr varScale="1">
        <p:scale>
          <a:sx n="82" d="100"/>
          <a:sy n="82" d="100"/>
        </p:scale>
        <p:origin x="18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AA7AC-E2A9-4166-8296-7C76DA0F58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CS2030 Exam Revision Part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EBC593-9418-4E37-8EF1-26732EBCDE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Jeremy Lim</a:t>
            </a:r>
          </a:p>
        </p:txBody>
      </p:sp>
    </p:spTree>
    <p:extLst>
      <p:ext uri="{BB962C8B-B14F-4D97-AF65-F5344CB8AC3E}">
        <p14:creationId xmlns:p14="http://schemas.microsoft.com/office/powerpoint/2010/main" val="1378808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CDC1C-B260-4E0D-B59B-E3CC17C92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Lambdas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5D4DE-629A-46BC-B2C0-B42A302E4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[single parameter] -&gt; [one-liner];</a:t>
            </a:r>
          </a:p>
          <a:p>
            <a:pPr lvl="1"/>
            <a:r>
              <a:rPr lang="en-GB" dirty="0"/>
              <a:t>x -&gt; x + 1;</a:t>
            </a:r>
          </a:p>
          <a:p>
            <a:r>
              <a:rPr lang="en-GB" dirty="0"/>
              <a:t>([more than one parameter]) -&gt; {[more than one line]};</a:t>
            </a:r>
          </a:p>
          <a:p>
            <a:pPr lvl="1"/>
            <a:r>
              <a:rPr lang="en-GB" dirty="0"/>
              <a:t>(x, y) -&gt; { </a:t>
            </a:r>
            <a:r>
              <a:rPr lang="en-GB" dirty="0" err="1"/>
              <a:t>System.out.println</a:t>
            </a:r>
            <a:r>
              <a:rPr lang="en-GB" dirty="0"/>
              <a:t>(x); return x + y; }</a:t>
            </a:r>
          </a:p>
          <a:p>
            <a:r>
              <a:rPr lang="en-GB" dirty="0"/>
              <a:t>Input types optional</a:t>
            </a:r>
          </a:p>
          <a:p>
            <a:pPr lvl="1"/>
            <a:r>
              <a:rPr lang="en-GB" dirty="0"/>
              <a:t>(Integer x, Double y) -&gt; { </a:t>
            </a:r>
            <a:r>
              <a:rPr lang="en-GB" dirty="0" err="1"/>
              <a:t>System.out.println</a:t>
            </a:r>
            <a:r>
              <a:rPr lang="en-GB" dirty="0"/>
              <a:t>(x); return x + y; }</a:t>
            </a:r>
          </a:p>
          <a:p>
            <a:pPr lvl="1"/>
            <a:r>
              <a:rPr lang="en-GB" dirty="0"/>
              <a:t>^ cannot do (int x, double y)</a:t>
            </a:r>
          </a:p>
          <a:p>
            <a:r>
              <a:rPr lang="en-GB" dirty="0"/>
              <a:t>Type of lambda specified by type of variable</a:t>
            </a:r>
          </a:p>
          <a:p>
            <a:pPr lvl="1"/>
            <a:r>
              <a:rPr lang="en-GB" dirty="0"/>
              <a:t>Lambda has to match variable</a:t>
            </a:r>
          </a:p>
          <a:p>
            <a:pPr lvl="1"/>
            <a:r>
              <a:rPr lang="it-IT" dirty="0"/>
              <a:t>Predicate&lt;Integer&gt; f = x -&gt; x.isInfinite(); </a:t>
            </a:r>
            <a:r>
              <a:rPr lang="en-GB" dirty="0"/>
              <a:t>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D00BF2-FD06-4213-8624-10E36079F1CA}"/>
              </a:ext>
            </a:extLst>
          </p:cNvPr>
          <p:cNvSpPr txBox="1"/>
          <p:nvPr/>
        </p:nvSpPr>
        <p:spPr>
          <a:xfrm>
            <a:off x="4314306" y="5856696"/>
            <a:ext cx="3829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^ Method of Double but not Integer</a:t>
            </a:r>
          </a:p>
        </p:txBody>
      </p:sp>
    </p:spTree>
    <p:extLst>
      <p:ext uri="{BB962C8B-B14F-4D97-AF65-F5344CB8AC3E}">
        <p14:creationId xmlns:p14="http://schemas.microsoft.com/office/powerpoint/2010/main" val="1796703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2C2C008-5275-4A14-82FF-EFF7D7CE0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 dirty="0"/>
              <a:t>Common Functional Interfaces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55CAF497-B160-43E4-8092-589D22CF0B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6089710"/>
              </p:ext>
            </p:extLst>
          </p:nvPr>
        </p:nvGraphicFramePr>
        <p:xfrm>
          <a:off x="677863" y="2160588"/>
          <a:ext cx="859631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4124390264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2686910698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24036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871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⭕️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⭕️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034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Predicate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⭕️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Boolean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521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Supplier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⭕️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092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Consumer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⭕️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332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9783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6FC37-661C-441B-815D-E79626D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6076B-4B41-4084-9659-79B8D15F2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Joining multiple lambdas to get n inputs</a:t>
            </a:r>
          </a:p>
          <a:p>
            <a:r>
              <a:rPr lang="en-GB" dirty="0"/>
              <a:t>Function &amp; </a:t>
            </a:r>
            <a:r>
              <a:rPr lang="en-GB" dirty="0" err="1"/>
              <a:t>BiFunction</a:t>
            </a:r>
            <a:r>
              <a:rPr lang="en-GB" dirty="0"/>
              <a:t>, what about </a:t>
            </a:r>
            <a:r>
              <a:rPr lang="en-GB" dirty="0" err="1"/>
              <a:t>TriFunction</a:t>
            </a:r>
            <a:r>
              <a:rPr lang="en-GB" dirty="0"/>
              <a:t>?</a:t>
            </a:r>
          </a:p>
          <a:p>
            <a:r>
              <a:rPr lang="en-GB" dirty="0">
                <a:solidFill>
                  <a:srgbClr val="FF0000"/>
                </a:solidFill>
              </a:rPr>
              <a:t>x</a:t>
            </a:r>
            <a:r>
              <a:rPr lang="en-GB" dirty="0"/>
              <a:t> -&gt; </a:t>
            </a:r>
            <a:r>
              <a:rPr lang="en-GB" dirty="0">
                <a:solidFill>
                  <a:srgbClr val="00B050"/>
                </a:solidFill>
              </a:rPr>
              <a:t>y</a:t>
            </a:r>
            <a:r>
              <a:rPr lang="en-GB" dirty="0"/>
              <a:t> -&gt; </a:t>
            </a:r>
            <a:r>
              <a:rPr lang="en-GB" dirty="0">
                <a:solidFill>
                  <a:schemeClr val="accent6"/>
                </a:solidFill>
              </a:rPr>
              <a:t>z</a:t>
            </a:r>
            <a:r>
              <a:rPr lang="en-GB" dirty="0"/>
              <a:t> -&gt; </a:t>
            </a:r>
            <a:r>
              <a:rPr lang="en-GB" dirty="0">
                <a:solidFill>
                  <a:srgbClr val="7030A0"/>
                </a:solidFill>
              </a:rPr>
              <a:t>x * y + z</a:t>
            </a:r>
            <a:r>
              <a:rPr lang="en-GB" dirty="0"/>
              <a:t>;</a:t>
            </a:r>
          </a:p>
          <a:p>
            <a:pPr lvl="1"/>
            <a:r>
              <a:rPr lang="en-GB" dirty="0"/>
              <a:t>Function&lt;</a:t>
            </a:r>
            <a:r>
              <a:rPr lang="en-GB" dirty="0">
                <a:solidFill>
                  <a:srgbClr val="FF0000"/>
                </a:solidFill>
              </a:rPr>
              <a:t>Integer</a:t>
            </a:r>
            <a:r>
              <a:rPr lang="en-GB" dirty="0"/>
              <a:t>, Function&lt;</a:t>
            </a:r>
            <a:r>
              <a:rPr lang="en-GB" dirty="0">
                <a:solidFill>
                  <a:srgbClr val="00B050"/>
                </a:solidFill>
              </a:rPr>
              <a:t>Integer</a:t>
            </a:r>
            <a:r>
              <a:rPr lang="en-GB" dirty="0"/>
              <a:t>, Function&lt;</a:t>
            </a:r>
            <a:r>
              <a:rPr lang="en-GB" dirty="0">
                <a:solidFill>
                  <a:schemeClr val="accent6"/>
                </a:solidFill>
              </a:rPr>
              <a:t>Integer</a:t>
            </a:r>
            <a:r>
              <a:rPr lang="en-GB" dirty="0"/>
              <a:t>, </a:t>
            </a:r>
            <a:r>
              <a:rPr lang="en-GB" dirty="0">
                <a:solidFill>
                  <a:srgbClr val="7030A0"/>
                </a:solidFill>
              </a:rPr>
              <a:t>Integer</a:t>
            </a:r>
            <a:r>
              <a:rPr lang="en-GB" dirty="0"/>
              <a:t>&gt;&gt;&gt; f</a:t>
            </a:r>
          </a:p>
          <a:p>
            <a:pPr lvl="1"/>
            <a:endParaRPr lang="en-GB" dirty="0"/>
          </a:p>
          <a:p>
            <a:pPr lvl="1"/>
            <a:r>
              <a:rPr lang="en-GB" dirty="0" err="1"/>
              <a:t>f.apply</a:t>
            </a:r>
            <a:r>
              <a:rPr lang="en-GB" dirty="0"/>
              <a:t>(2).apply(3).apply(4)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A41A19B-05B1-4113-B92C-62BFF9123C06}"/>
              </a:ext>
            </a:extLst>
          </p:cNvPr>
          <p:cNvCxnSpPr/>
          <p:nvPr/>
        </p:nvCxnSpPr>
        <p:spPr>
          <a:xfrm>
            <a:off x="4829695" y="3657601"/>
            <a:ext cx="2385752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4BE396F-05D8-4469-AA87-F8A51AFDC67A}"/>
              </a:ext>
            </a:extLst>
          </p:cNvPr>
          <p:cNvCxnSpPr>
            <a:cxnSpLocks/>
          </p:cNvCxnSpPr>
          <p:nvPr/>
        </p:nvCxnSpPr>
        <p:spPr>
          <a:xfrm>
            <a:off x="2039390" y="3269674"/>
            <a:ext cx="1294014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83E095C-24C7-4638-8FBA-95D9C0EC966D}"/>
              </a:ext>
            </a:extLst>
          </p:cNvPr>
          <p:cNvCxnSpPr>
            <a:cxnSpLocks/>
          </p:cNvCxnSpPr>
          <p:nvPr/>
        </p:nvCxnSpPr>
        <p:spPr>
          <a:xfrm>
            <a:off x="3158836" y="3737957"/>
            <a:ext cx="4150822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8F6C299-8F1E-4ED5-B721-103190256C9B}"/>
              </a:ext>
            </a:extLst>
          </p:cNvPr>
          <p:cNvCxnSpPr>
            <a:cxnSpLocks/>
          </p:cNvCxnSpPr>
          <p:nvPr/>
        </p:nvCxnSpPr>
        <p:spPr>
          <a:xfrm>
            <a:off x="1565563" y="3319552"/>
            <a:ext cx="1767841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BEB7C02-0B28-4EDA-8C3B-BCE68D531ED3}"/>
              </a:ext>
            </a:extLst>
          </p:cNvPr>
          <p:cNvCxnSpPr>
            <a:cxnSpLocks/>
          </p:cNvCxnSpPr>
          <p:nvPr/>
        </p:nvCxnSpPr>
        <p:spPr>
          <a:xfrm>
            <a:off x="1487978" y="3840480"/>
            <a:ext cx="593251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BEFB4E6-B58E-445F-BBB4-3F257EF45251}"/>
              </a:ext>
            </a:extLst>
          </p:cNvPr>
          <p:cNvCxnSpPr>
            <a:cxnSpLocks/>
          </p:cNvCxnSpPr>
          <p:nvPr/>
        </p:nvCxnSpPr>
        <p:spPr>
          <a:xfrm>
            <a:off x="1124989" y="3377743"/>
            <a:ext cx="220841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484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D945C-D28A-4E5E-B972-8B3D045B8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Anonymous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04A5E-9707-410E-A280-C65EA3536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[variable] = new </a:t>
            </a:r>
            <a:r>
              <a:rPr lang="en-GB" dirty="0" err="1"/>
              <a:t>SomeInterface</a:t>
            </a:r>
            <a:r>
              <a:rPr lang="en-GB" dirty="0"/>
              <a:t> {…}</a:t>
            </a:r>
          </a:p>
          <a:p>
            <a:r>
              <a:rPr lang="en-GB" dirty="0"/>
              <a:t>[variable] = new </a:t>
            </a:r>
            <a:r>
              <a:rPr lang="en-GB" dirty="0" err="1"/>
              <a:t>SomeClass</a:t>
            </a:r>
            <a:r>
              <a:rPr lang="en-GB" dirty="0"/>
              <a:t> {…}</a:t>
            </a:r>
          </a:p>
          <a:p>
            <a:r>
              <a:rPr lang="en-GB" dirty="0"/>
              <a:t>Usually used with either interfaces or abstract classes</a:t>
            </a:r>
          </a:p>
          <a:p>
            <a:r>
              <a:rPr lang="en-GB" dirty="0"/>
              <a:t>{…}: Implement abstract methods or override existing methods</a:t>
            </a:r>
          </a:p>
          <a:p>
            <a:r>
              <a:rPr lang="en-GB" dirty="0"/>
              <a:t>When </a:t>
            </a:r>
            <a:r>
              <a:rPr lang="en-GB" dirty="0" err="1"/>
              <a:t>SomeInterface</a:t>
            </a:r>
            <a:r>
              <a:rPr lang="en-GB" dirty="0"/>
              <a:t> is a functional interface, and {…} implements the abstract method, that is equivalent to writing a lambda</a:t>
            </a:r>
          </a:p>
        </p:txBody>
      </p:sp>
    </p:spTree>
    <p:extLst>
      <p:ext uri="{BB962C8B-B14F-4D97-AF65-F5344CB8AC3E}">
        <p14:creationId xmlns:p14="http://schemas.microsoft.com/office/powerpoint/2010/main" val="1523901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5CF8AE1-5731-4D67-9EBC-EAB9DE69F5A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Anonymous Class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GB" dirty="0"/>
                  <a:t> Lambda</a:t>
                </a:r>
                <a:br>
                  <a:rPr lang="en-GB" dirty="0"/>
                </a:br>
                <a:r>
                  <a:rPr lang="en-GB" dirty="0"/>
                  <a:t>(For Functional Interfaces)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5CF8AE1-5731-4D67-9EBC-EAB9DE69F5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128" t="-6452" b="-78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86D6DDC-FE61-4B7C-9BBA-FF41FAE14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930399"/>
            <a:ext cx="4245058" cy="7871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FC180E-C92B-4E01-A748-BE925AAB90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3" y="2998372"/>
            <a:ext cx="4952599" cy="5139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229ADB-4058-4D1B-ABC6-F5951FEE09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9267" y="2998372"/>
            <a:ext cx="5795596" cy="18293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640983-594F-4112-BFEF-604A1039F5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9267" y="4827751"/>
            <a:ext cx="3983043" cy="5133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7825D3-6F8B-4413-A00F-D30D855DC4DF}"/>
              </a:ext>
            </a:extLst>
          </p:cNvPr>
          <p:cNvSpPr txBox="1"/>
          <p:nvPr/>
        </p:nvSpPr>
        <p:spPr>
          <a:xfrm>
            <a:off x="677333" y="3793131"/>
            <a:ext cx="4734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Possible to write a lambda as an anonymous</a:t>
            </a:r>
            <a:br>
              <a:rPr lang="en-GB" dirty="0"/>
            </a:br>
            <a:r>
              <a:rPr lang="en-GB" dirty="0"/>
              <a:t>class (Possible exam </a:t>
            </a:r>
            <a:r>
              <a:rPr lang="en-GB" dirty="0" err="1"/>
              <a:t>qns</a:t>
            </a:r>
            <a:r>
              <a:rPr lang="en-GB" dirty="0"/>
              <a:t>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0154AC-05AF-43B3-9F61-8BD01AA7E42D}"/>
              </a:ext>
            </a:extLst>
          </p:cNvPr>
          <p:cNvCxnSpPr>
            <a:cxnSpLocks/>
          </p:cNvCxnSpPr>
          <p:nvPr/>
        </p:nvCxnSpPr>
        <p:spPr>
          <a:xfrm>
            <a:off x="5272756" y="3490169"/>
            <a:ext cx="1025495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4C4C46-2A06-4FEB-8750-3309330FE58D}"/>
              </a:ext>
            </a:extLst>
          </p:cNvPr>
          <p:cNvCxnSpPr/>
          <p:nvPr/>
        </p:nvCxnSpPr>
        <p:spPr>
          <a:xfrm>
            <a:off x="6554624" y="3913061"/>
            <a:ext cx="84603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C187B51-7276-4089-8CCE-655AC22816FD}"/>
              </a:ext>
            </a:extLst>
          </p:cNvPr>
          <p:cNvSpPr txBox="1"/>
          <p:nvPr/>
        </p:nvSpPr>
        <p:spPr>
          <a:xfrm>
            <a:off x="6423940" y="2615346"/>
            <a:ext cx="3467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Remember the access modifier!</a:t>
            </a:r>
          </a:p>
        </p:txBody>
      </p:sp>
    </p:spTree>
    <p:extLst>
      <p:ext uri="{BB962C8B-B14F-4D97-AF65-F5344CB8AC3E}">
        <p14:creationId xmlns:p14="http://schemas.microsoft.com/office/powerpoint/2010/main" val="3431500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91787-2D2B-4A00-9A2F-668E3CD01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Anonymous class Variable Capture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E7B47-87BF-49E0-9EF5-E43B840D7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 </a:t>
            </a:r>
            <a:r>
              <a:rPr lang="en-GB" dirty="0" err="1"/>
              <a:t>someVar</a:t>
            </a:r>
            <a:r>
              <a:rPr lang="en-GB" dirty="0"/>
              <a:t> = 3;</a:t>
            </a:r>
            <a:br>
              <a:rPr lang="en-GB" dirty="0"/>
            </a:br>
            <a:r>
              <a:rPr lang="en-GB" dirty="0"/>
              <a:t>Fi anon = new Fi() {…}</a:t>
            </a:r>
          </a:p>
          <a:p>
            <a:r>
              <a:rPr lang="en-GB" dirty="0"/>
              <a:t>Variables must be </a:t>
            </a:r>
            <a:r>
              <a:rPr lang="en-GB" b="1" dirty="0"/>
              <a:t>effectively final</a:t>
            </a:r>
            <a:r>
              <a:rPr lang="en-GB" dirty="0"/>
              <a:t> to be captured</a:t>
            </a:r>
          </a:p>
          <a:p>
            <a:pPr lvl="1"/>
            <a:r>
              <a:rPr lang="en-GB" dirty="0"/>
              <a:t>Either declared with final keyword or does not change once initialised</a:t>
            </a:r>
          </a:p>
          <a:p>
            <a:r>
              <a:rPr lang="en-GB" dirty="0"/>
              <a:t>int </a:t>
            </a:r>
            <a:r>
              <a:rPr lang="en-GB" dirty="0" err="1"/>
              <a:t>otherVar</a:t>
            </a:r>
            <a:r>
              <a:rPr lang="en-GB" dirty="0"/>
              <a:t>;</a:t>
            </a:r>
            <a:br>
              <a:rPr lang="en-GB" dirty="0"/>
            </a:br>
            <a:r>
              <a:rPr lang="en-GB" dirty="0" err="1"/>
              <a:t>otherVar</a:t>
            </a:r>
            <a:r>
              <a:rPr lang="en-GB" dirty="0"/>
              <a:t> = 3;</a:t>
            </a:r>
          </a:p>
          <a:p>
            <a:pPr lvl="1"/>
            <a:r>
              <a:rPr lang="en-GB" dirty="0"/>
              <a:t>This is NOT effectively final</a:t>
            </a:r>
          </a:p>
          <a:p>
            <a:pPr lvl="1"/>
            <a:r>
              <a:rPr lang="en-GB" dirty="0"/>
              <a:t>Final means value must be set at declaration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E00A9C-D95B-4958-BD4C-89F82A97F47C}"/>
              </a:ext>
            </a:extLst>
          </p:cNvPr>
          <p:cNvSpPr txBox="1"/>
          <p:nvPr/>
        </p:nvSpPr>
        <p:spPr>
          <a:xfrm>
            <a:off x="4067799" y="2452643"/>
            <a:ext cx="5249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anon has access to </a:t>
            </a:r>
            <a:r>
              <a:rPr lang="en-GB" dirty="0" err="1">
                <a:solidFill>
                  <a:srgbClr val="FF0000"/>
                </a:solidFill>
              </a:rPr>
              <a:t>someVar</a:t>
            </a:r>
            <a:r>
              <a:rPr lang="en-GB" dirty="0">
                <a:solidFill>
                  <a:srgbClr val="FF0000"/>
                </a:solidFill>
              </a:rPr>
              <a:t> and can use it inside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80B30A0-978E-485F-8029-03528CC64D04}"/>
              </a:ext>
            </a:extLst>
          </p:cNvPr>
          <p:cNvCxnSpPr/>
          <p:nvPr/>
        </p:nvCxnSpPr>
        <p:spPr>
          <a:xfrm flipH="1">
            <a:off x="3307223" y="2637309"/>
            <a:ext cx="76057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449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871A-17F3-4171-92DB-5C63767E6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Bye 😢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172EF-7D6D-43F8-A1A5-B80A1E4FA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Updated revision slides will be sent to you</a:t>
            </a:r>
          </a:p>
          <a:p>
            <a:r>
              <a:rPr lang="en-GB" dirty="0"/>
              <a:t>Attend next week’s wed/</a:t>
            </a:r>
            <a:r>
              <a:rPr lang="en-GB" dirty="0" err="1"/>
              <a:t>thurs</a:t>
            </a:r>
            <a:r>
              <a:rPr lang="en-GB" dirty="0"/>
              <a:t> tut if you want to go through the last tut</a:t>
            </a:r>
          </a:p>
          <a:p>
            <a:r>
              <a:rPr lang="en-GB" dirty="0"/>
              <a:t>Email any questions (long lists are fine, no </a:t>
            </a:r>
            <a:r>
              <a:rPr lang="en-GB" dirty="0" err="1"/>
              <a:t>paiseh</a:t>
            </a:r>
            <a:r>
              <a:rPr lang="en-GB" dirty="0"/>
              <a:t>)</a:t>
            </a:r>
          </a:p>
          <a:p>
            <a:r>
              <a:rPr lang="en-GB" dirty="0"/>
              <a:t>Please </a:t>
            </a:r>
            <a:r>
              <a:rPr lang="en-GB" strike="sngStrike" dirty="0">
                <a:solidFill>
                  <a:schemeClr val="bg1">
                    <a:lumMod val="65000"/>
                  </a:schemeClr>
                </a:solidFill>
              </a:rPr>
              <a:t>like and subscribe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dirty="0"/>
              <a:t>provide teaching feedback online!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See you next year!</a:t>
            </a:r>
          </a:p>
        </p:txBody>
      </p:sp>
    </p:spTree>
    <p:extLst>
      <p:ext uri="{BB962C8B-B14F-4D97-AF65-F5344CB8AC3E}">
        <p14:creationId xmlns:p14="http://schemas.microsoft.com/office/powerpoint/2010/main" val="2368233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003AD-4B1C-43F7-B334-156DEBDB5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SOLID Design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B990B-E755-4F98-86D0-0FE6F7051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Single Responsibility</a:t>
            </a:r>
          </a:p>
          <a:p>
            <a:r>
              <a:rPr lang="en-GB" dirty="0"/>
              <a:t>Open-Closed</a:t>
            </a:r>
          </a:p>
          <a:p>
            <a:r>
              <a:rPr lang="en-GB" dirty="0" err="1"/>
              <a:t>Liskov</a:t>
            </a:r>
            <a:r>
              <a:rPr lang="en-GB" dirty="0"/>
              <a:t> Substitution</a:t>
            </a:r>
          </a:p>
          <a:p>
            <a:r>
              <a:rPr lang="en-GB" dirty="0"/>
              <a:t>Interface Segregation</a:t>
            </a:r>
          </a:p>
          <a:p>
            <a:r>
              <a:rPr lang="en-GB" dirty="0"/>
              <a:t>Dependency Inversion</a:t>
            </a:r>
          </a:p>
        </p:txBody>
      </p:sp>
    </p:spTree>
    <p:extLst>
      <p:ext uri="{BB962C8B-B14F-4D97-AF65-F5344CB8AC3E}">
        <p14:creationId xmlns:p14="http://schemas.microsoft.com/office/powerpoint/2010/main" val="2533467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AC536-730A-4D33-9FDB-A8EAA793D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Single Responsibility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78F44-D725-4EAC-B3A9-CAD427827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Each class handles 1 function</a:t>
            </a:r>
          </a:p>
          <a:p>
            <a:r>
              <a:rPr lang="en-GB" dirty="0"/>
              <a:t>Do one thing and do it well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1082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F6363-66B8-48B3-9D30-CAA3DBDB1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Open-Closed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53EA2-8B07-4709-8452-7FE0816DB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Open for extension</a:t>
            </a:r>
          </a:p>
          <a:p>
            <a:pPr lvl="1"/>
            <a:r>
              <a:rPr lang="en-GB" dirty="0"/>
              <a:t>Able to extend a class to add new features</a:t>
            </a:r>
          </a:p>
          <a:p>
            <a:r>
              <a:rPr lang="en-GB" dirty="0"/>
              <a:t>Closed for modification</a:t>
            </a:r>
          </a:p>
          <a:p>
            <a:pPr lvl="1"/>
            <a:r>
              <a:rPr lang="en-GB" dirty="0"/>
              <a:t>Don’t have to edit more than one class when adding a new feature</a:t>
            </a:r>
          </a:p>
          <a:p>
            <a:r>
              <a:rPr lang="en-GB" dirty="0"/>
              <a:t>(Related to Single Responsibility Principle)</a:t>
            </a:r>
          </a:p>
        </p:txBody>
      </p:sp>
    </p:spTree>
    <p:extLst>
      <p:ext uri="{BB962C8B-B14F-4D97-AF65-F5344CB8AC3E}">
        <p14:creationId xmlns:p14="http://schemas.microsoft.com/office/powerpoint/2010/main" val="2909906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10EB0-8A7E-4E28-9C4E-064984462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Liskov</a:t>
            </a:r>
            <a:r>
              <a:rPr lang="en-GB" dirty="0"/>
              <a:t> Substitution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16E14-9751-4627-9848-6ED65DD09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Child classes should be able to do what the parents can do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Child classes should do what the parents are expected to do</a:t>
            </a:r>
          </a:p>
          <a:p>
            <a:pPr lvl="1"/>
            <a:r>
              <a:rPr lang="en-GB" dirty="0"/>
              <a:t>Same “Expected behaviour”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CB432E-2841-4144-8625-C5EBE1F50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7210" y="1400175"/>
            <a:ext cx="4276725" cy="20288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6ECB6C-BC05-4763-9D7A-9A94BF827116}"/>
              </a:ext>
            </a:extLst>
          </p:cNvPr>
          <p:cNvSpPr txBox="1"/>
          <p:nvPr/>
        </p:nvSpPr>
        <p:spPr>
          <a:xfrm>
            <a:off x="6634065" y="2718432"/>
            <a:ext cx="729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BAD</a:t>
            </a:r>
          </a:p>
        </p:txBody>
      </p:sp>
    </p:spTree>
    <p:extLst>
      <p:ext uri="{BB962C8B-B14F-4D97-AF65-F5344CB8AC3E}">
        <p14:creationId xmlns:p14="http://schemas.microsoft.com/office/powerpoint/2010/main" val="3088607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36003-0644-46A8-906C-736F1866E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 Segregation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56A60-A66E-4E8A-80FA-490DAE09A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Interface should only contain related methods</a:t>
            </a:r>
          </a:p>
          <a:p>
            <a:pPr lvl="1"/>
            <a:r>
              <a:rPr lang="en-GB" dirty="0"/>
              <a:t>Again related to Single Responsibility Principle</a:t>
            </a:r>
          </a:p>
          <a:p>
            <a:r>
              <a:rPr lang="en-GB" dirty="0"/>
              <a:t>Split large interfaces into smaller ones that do one thing each</a:t>
            </a:r>
          </a:p>
          <a:p>
            <a:r>
              <a:rPr lang="en-GB" dirty="0"/>
              <a:t>E.g. Java interfaces List, Queue implemented by LinkedList</a:t>
            </a:r>
          </a:p>
          <a:p>
            <a:endParaRPr lang="en-GB" dirty="0"/>
          </a:p>
          <a:p>
            <a:r>
              <a:rPr lang="en-GB" dirty="0"/>
              <a:t>Depend on an interface, not on a class</a:t>
            </a:r>
          </a:p>
          <a:p>
            <a:pPr lvl="1"/>
            <a:r>
              <a:rPr lang="en-GB" dirty="0"/>
              <a:t>WHERE IT IS APPROPRIATE</a:t>
            </a:r>
          </a:p>
          <a:p>
            <a:pPr lvl="1"/>
            <a:r>
              <a:rPr lang="en-GB" dirty="0"/>
              <a:t>(Don’t add interfaces to everything)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68B056-B8DC-4280-9592-2715CD74483F}"/>
              </a:ext>
            </a:extLst>
          </p:cNvPr>
          <p:cNvSpPr/>
          <p:nvPr/>
        </p:nvSpPr>
        <p:spPr>
          <a:xfrm>
            <a:off x="5228706" y="3917862"/>
            <a:ext cx="1487978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243B85-E5DA-49BD-B6C6-58C95E7F35E0}"/>
              </a:ext>
            </a:extLst>
          </p:cNvPr>
          <p:cNvSpPr/>
          <p:nvPr/>
        </p:nvSpPr>
        <p:spPr>
          <a:xfrm>
            <a:off x="8041179" y="3917862"/>
            <a:ext cx="1487978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91781F1-F3BA-4D39-8468-03C9E5C7CACA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716684" y="4192182"/>
            <a:ext cx="132449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9BA8077-8CCD-400E-A4CE-70E0B2820019}"/>
              </a:ext>
            </a:extLst>
          </p:cNvPr>
          <p:cNvSpPr txBox="1"/>
          <p:nvPr/>
        </p:nvSpPr>
        <p:spPr>
          <a:xfrm>
            <a:off x="7066987" y="3822850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D4C571-2F64-4D1E-93CD-7EB8EB86D568}"/>
              </a:ext>
            </a:extLst>
          </p:cNvPr>
          <p:cNvSpPr/>
          <p:nvPr/>
        </p:nvSpPr>
        <p:spPr>
          <a:xfrm>
            <a:off x="5228706" y="4659093"/>
            <a:ext cx="1487978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47DEFD-6AC7-4956-A45D-94727A9A3E39}"/>
              </a:ext>
            </a:extLst>
          </p:cNvPr>
          <p:cNvSpPr/>
          <p:nvPr/>
        </p:nvSpPr>
        <p:spPr>
          <a:xfrm>
            <a:off x="8041179" y="4659093"/>
            <a:ext cx="1487978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 (interface)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EDC1088-5570-40A0-BFC8-EF41EE926D63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716684" y="4933413"/>
            <a:ext cx="132449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F7BD1D0-29D0-4E30-829F-7E93E5446989}"/>
              </a:ext>
            </a:extLst>
          </p:cNvPr>
          <p:cNvSpPr txBox="1"/>
          <p:nvPr/>
        </p:nvSpPr>
        <p:spPr>
          <a:xfrm>
            <a:off x="7066987" y="4564081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9C5B17-F893-4ECA-8EFE-486259809A8F}"/>
              </a:ext>
            </a:extLst>
          </p:cNvPr>
          <p:cNvSpPr/>
          <p:nvPr/>
        </p:nvSpPr>
        <p:spPr>
          <a:xfrm>
            <a:off x="8041179" y="5785833"/>
            <a:ext cx="1487978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ConcreteB</a:t>
            </a:r>
            <a:endParaRPr lang="en-GB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C84A1D-1259-46D5-9575-A21880691527}"/>
              </a:ext>
            </a:extLst>
          </p:cNvPr>
          <p:cNvCxnSpPr>
            <a:cxnSpLocks/>
            <a:stCxn id="16" idx="0"/>
            <a:endCxn id="11" idx="2"/>
          </p:cNvCxnSpPr>
          <p:nvPr/>
        </p:nvCxnSpPr>
        <p:spPr>
          <a:xfrm flipV="1">
            <a:off x="8785168" y="5207733"/>
            <a:ext cx="0" cy="578100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50CACF3-8077-48CA-8111-13EF4B1C9295}"/>
              </a:ext>
            </a:extLst>
          </p:cNvPr>
          <p:cNvSpPr txBox="1"/>
          <p:nvPr/>
        </p:nvSpPr>
        <p:spPr>
          <a:xfrm>
            <a:off x="7309179" y="5297387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implements</a:t>
            </a:r>
          </a:p>
        </p:txBody>
      </p:sp>
    </p:spTree>
    <p:extLst>
      <p:ext uri="{BB962C8B-B14F-4D97-AF65-F5344CB8AC3E}">
        <p14:creationId xmlns:p14="http://schemas.microsoft.com/office/powerpoint/2010/main" val="730436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C4BE6C8-506C-43BB-AE48-B3D8CEA63813}"/>
              </a:ext>
            </a:extLst>
          </p:cNvPr>
          <p:cNvCxnSpPr/>
          <p:nvPr/>
        </p:nvCxnSpPr>
        <p:spPr>
          <a:xfrm>
            <a:off x="2925030" y="3046045"/>
            <a:ext cx="0" cy="338328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609FA70-79D6-440F-B715-FC98E6E7D8F7}"/>
              </a:ext>
            </a:extLst>
          </p:cNvPr>
          <p:cNvSpPr txBox="1"/>
          <p:nvPr/>
        </p:nvSpPr>
        <p:spPr>
          <a:xfrm>
            <a:off x="966596" y="3027731"/>
            <a:ext cx="1211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Package 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89DE61-9249-4354-9904-80FCCEB0BC34}"/>
              </a:ext>
            </a:extLst>
          </p:cNvPr>
          <p:cNvSpPr txBox="1"/>
          <p:nvPr/>
        </p:nvSpPr>
        <p:spPr>
          <a:xfrm>
            <a:off x="3615465" y="3019501"/>
            <a:ext cx="1217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Package B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7904E7F-B8E5-4A14-88DB-00A27CD482EE}"/>
              </a:ext>
            </a:extLst>
          </p:cNvPr>
          <p:cNvCxnSpPr/>
          <p:nvPr/>
        </p:nvCxnSpPr>
        <p:spPr>
          <a:xfrm>
            <a:off x="8218038" y="3050772"/>
            <a:ext cx="0" cy="338328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0DACB2A-270D-4277-8E01-67D27C302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Dependency Inversion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C8BBB-DE39-4C2D-9B3B-C1403F050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Interface defined by the user class instead of by the used</a:t>
            </a:r>
          </a:p>
          <a:p>
            <a:r>
              <a:rPr lang="en-GB" dirty="0"/>
              <a:t>Define what you </a:t>
            </a:r>
            <a:r>
              <a:rPr lang="en-GB" b="1" u="sng" dirty="0"/>
              <a:t>need</a:t>
            </a:r>
            <a:r>
              <a:rPr lang="en-GB" dirty="0"/>
              <a:t> instead of define what you </a:t>
            </a:r>
            <a:r>
              <a:rPr lang="en-GB" b="1" u="sng" dirty="0"/>
              <a:t>do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68B4C2-3346-49B3-B4D7-E5E55FFB5648}"/>
              </a:ext>
            </a:extLst>
          </p:cNvPr>
          <p:cNvSpPr/>
          <p:nvPr/>
        </p:nvSpPr>
        <p:spPr>
          <a:xfrm>
            <a:off x="6096000" y="4276708"/>
            <a:ext cx="1487978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3B9F00-FDCB-486B-A0AD-E1D2BAC59B29}"/>
              </a:ext>
            </a:extLst>
          </p:cNvPr>
          <p:cNvSpPr/>
          <p:nvPr/>
        </p:nvSpPr>
        <p:spPr>
          <a:xfrm>
            <a:off x="8908473" y="4276708"/>
            <a:ext cx="1487978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 (interface)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4F43BEF-14D1-40CB-829A-6B52EB633301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7583978" y="4551028"/>
            <a:ext cx="132449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2D72AEF-1A82-444F-954E-65950669A818}"/>
              </a:ext>
            </a:extLst>
          </p:cNvPr>
          <p:cNvSpPr txBox="1"/>
          <p:nvPr/>
        </p:nvSpPr>
        <p:spPr>
          <a:xfrm>
            <a:off x="7934281" y="4181696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4EEBD0-BEB1-40C1-A93F-6DB8A920DD7C}"/>
              </a:ext>
            </a:extLst>
          </p:cNvPr>
          <p:cNvSpPr/>
          <p:nvPr/>
        </p:nvSpPr>
        <p:spPr>
          <a:xfrm>
            <a:off x="8908473" y="5403448"/>
            <a:ext cx="1487978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ConcreteB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3DDAF1B-7D47-4EC3-834A-07D187ED69C9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9652462" y="4825348"/>
            <a:ext cx="0" cy="578100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A2F05DF-252C-4D22-96F8-88A0EC8FFCE3}"/>
              </a:ext>
            </a:extLst>
          </p:cNvPr>
          <p:cNvSpPr txBox="1"/>
          <p:nvPr/>
        </p:nvSpPr>
        <p:spPr>
          <a:xfrm>
            <a:off x="8176473" y="4915002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implements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706458-9697-448B-BC6B-4C373C8BAB22}"/>
              </a:ext>
            </a:extLst>
          </p:cNvPr>
          <p:cNvSpPr txBox="1"/>
          <p:nvPr/>
        </p:nvSpPr>
        <p:spPr>
          <a:xfrm>
            <a:off x="7119798" y="3752807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 defines what it does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760726-D4E9-423A-BB89-E941B87B297D}"/>
              </a:ext>
            </a:extLst>
          </p:cNvPr>
          <p:cNvSpPr/>
          <p:nvPr/>
        </p:nvSpPr>
        <p:spPr>
          <a:xfrm>
            <a:off x="752252" y="4276708"/>
            <a:ext cx="1487978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FF182B-329B-4A8C-BE1C-7CDE6F0479BF}"/>
              </a:ext>
            </a:extLst>
          </p:cNvPr>
          <p:cNvSpPr/>
          <p:nvPr/>
        </p:nvSpPr>
        <p:spPr>
          <a:xfrm>
            <a:off x="752252" y="5403448"/>
            <a:ext cx="1487978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 (interface)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CA1F89C-FB2A-45B2-9A5B-ECDDDE0C9ED6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1496241" y="4825348"/>
            <a:ext cx="0" cy="5781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D70E854-6702-40E8-98E1-39B371468275}"/>
              </a:ext>
            </a:extLst>
          </p:cNvPr>
          <p:cNvSpPr txBox="1"/>
          <p:nvPr/>
        </p:nvSpPr>
        <p:spPr>
          <a:xfrm>
            <a:off x="872352" y="4870871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CCECAB-067E-4023-B19A-FAB48EC714BC}"/>
              </a:ext>
            </a:extLst>
          </p:cNvPr>
          <p:cNvSpPr/>
          <p:nvPr/>
        </p:nvSpPr>
        <p:spPr>
          <a:xfrm>
            <a:off x="3564725" y="5403448"/>
            <a:ext cx="1487978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ConcreteB</a:t>
            </a:r>
            <a:endParaRPr lang="en-GB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430F97D-01DD-41B6-9DCC-670C3875A250}"/>
              </a:ext>
            </a:extLst>
          </p:cNvPr>
          <p:cNvCxnSpPr>
            <a:cxnSpLocks/>
            <a:stCxn id="16" idx="1"/>
            <a:endCxn id="13" idx="3"/>
          </p:cNvCxnSpPr>
          <p:nvPr/>
        </p:nvCxnSpPr>
        <p:spPr>
          <a:xfrm flipH="1">
            <a:off x="2240230" y="5677768"/>
            <a:ext cx="1324495" cy="0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2038B02-0798-4D4B-AD3C-F23A2BCC04C7}"/>
              </a:ext>
            </a:extLst>
          </p:cNvPr>
          <p:cNvSpPr txBox="1"/>
          <p:nvPr/>
        </p:nvSpPr>
        <p:spPr>
          <a:xfrm>
            <a:off x="2220531" y="5271424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implements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22C160-CFD4-4929-881E-BA8B9E70861F}"/>
              </a:ext>
            </a:extLst>
          </p:cNvPr>
          <p:cNvSpPr txBox="1"/>
          <p:nvPr/>
        </p:nvSpPr>
        <p:spPr>
          <a:xfrm>
            <a:off x="1776050" y="3752807"/>
            <a:ext cx="2605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 defines what it needs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AB784C0-B4A7-4FAC-98EB-99C873BC8404}"/>
              </a:ext>
            </a:extLst>
          </p:cNvPr>
          <p:cNvSpPr txBox="1"/>
          <p:nvPr/>
        </p:nvSpPr>
        <p:spPr>
          <a:xfrm>
            <a:off x="6259604" y="3032458"/>
            <a:ext cx="1211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Package 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55FF8F-EA3A-4003-B0D5-BFD25685D343}"/>
              </a:ext>
            </a:extLst>
          </p:cNvPr>
          <p:cNvSpPr txBox="1"/>
          <p:nvPr/>
        </p:nvSpPr>
        <p:spPr>
          <a:xfrm>
            <a:off x="8908473" y="3024228"/>
            <a:ext cx="1217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Package B</a:t>
            </a:r>
          </a:p>
        </p:txBody>
      </p:sp>
    </p:spTree>
    <p:extLst>
      <p:ext uri="{BB962C8B-B14F-4D97-AF65-F5344CB8AC3E}">
        <p14:creationId xmlns:p14="http://schemas.microsoft.com/office/powerpoint/2010/main" val="2713955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B73C8-AA7E-493A-905B-9D028E258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60C36-5205-415F-A533-26A816E64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Primitives auto-boxed to Objects</a:t>
            </a:r>
          </a:p>
          <a:p>
            <a:endParaRPr lang="en-GB" dirty="0"/>
          </a:p>
          <a:p>
            <a:r>
              <a:rPr lang="en-GB" dirty="0"/>
              <a:t>List&lt;Number&gt; list = new </a:t>
            </a:r>
            <a:r>
              <a:rPr lang="en-GB" dirty="0" err="1"/>
              <a:t>ArrayList</a:t>
            </a:r>
            <a:r>
              <a:rPr lang="en-GB" dirty="0"/>
              <a:t>&lt;Number&gt;(); ✔️</a:t>
            </a:r>
          </a:p>
          <a:p>
            <a:r>
              <a:rPr lang="en-GB" dirty="0" err="1"/>
              <a:t>ArrayList</a:t>
            </a:r>
            <a:r>
              <a:rPr lang="en-GB" dirty="0"/>
              <a:t>&lt;Number&gt; list = new </a:t>
            </a:r>
            <a:r>
              <a:rPr lang="en-GB" dirty="0" err="1"/>
              <a:t>ArrayList</a:t>
            </a:r>
            <a:r>
              <a:rPr lang="en-GB" dirty="0"/>
              <a:t>&lt;Integer&gt;(); ❌</a:t>
            </a:r>
          </a:p>
          <a:p>
            <a:pPr lvl="1"/>
            <a:r>
              <a:rPr lang="en-GB" dirty="0" err="1"/>
              <a:t>ArrayList</a:t>
            </a:r>
            <a:r>
              <a:rPr lang="en-GB" dirty="0"/>
              <a:t>&lt;? extends Number&gt; list2 = new </a:t>
            </a:r>
            <a:r>
              <a:rPr lang="en-GB" dirty="0" err="1"/>
              <a:t>ArrayList</a:t>
            </a:r>
            <a:r>
              <a:rPr lang="en-GB" dirty="0"/>
              <a:t>&lt;Integer&gt;();</a:t>
            </a:r>
          </a:p>
          <a:p>
            <a:r>
              <a:rPr lang="en-GB" dirty="0"/>
              <a:t>List&lt;Number&gt; list = new </a:t>
            </a:r>
            <a:r>
              <a:rPr lang="en-GB" dirty="0" err="1"/>
              <a:t>ArrayList</a:t>
            </a:r>
            <a:r>
              <a:rPr lang="en-GB" dirty="0"/>
              <a:t>&lt;Integer&gt;(); ❌</a:t>
            </a:r>
          </a:p>
          <a:p>
            <a:pPr lvl="1"/>
            <a:r>
              <a:rPr lang="en-GB" dirty="0"/>
              <a:t>List&lt;? extends Number&gt; list3 = new </a:t>
            </a:r>
            <a:r>
              <a:rPr lang="en-GB" dirty="0" err="1"/>
              <a:t>ArrayList</a:t>
            </a:r>
            <a:r>
              <a:rPr lang="en-GB" dirty="0"/>
              <a:t>&lt;Integer&gt;();</a:t>
            </a:r>
          </a:p>
        </p:txBody>
      </p:sp>
    </p:spTree>
    <p:extLst>
      <p:ext uri="{BB962C8B-B14F-4D97-AF65-F5344CB8AC3E}">
        <p14:creationId xmlns:p14="http://schemas.microsoft.com/office/powerpoint/2010/main" val="3860044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E4D4F-4485-44B1-A9AD-81EA774C3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43865-0331-4658-BFC4-6EFDFA6DF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Producer Extends</a:t>
            </a:r>
          </a:p>
          <a:p>
            <a:pPr lvl="1"/>
            <a:r>
              <a:rPr lang="en-GB" dirty="0"/>
              <a:t>List&lt;? extends T&gt; list to use T as an upper bound when </a:t>
            </a:r>
            <a:r>
              <a:rPr lang="en-GB" u="sng" dirty="0"/>
              <a:t>list is the producer</a:t>
            </a:r>
          </a:p>
          <a:p>
            <a:pPr lvl="1"/>
            <a:r>
              <a:rPr lang="en-GB" dirty="0"/>
              <a:t>Method takes a producer of T</a:t>
            </a:r>
          </a:p>
          <a:p>
            <a:r>
              <a:rPr lang="en-GB" dirty="0"/>
              <a:t>Consumer Super</a:t>
            </a:r>
          </a:p>
          <a:p>
            <a:pPr lvl="1"/>
            <a:r>
              <a:rPr lang="en-GB" dirty="0"/>
              <a:t>List&lt;? super T&gt; list to use T as a lower bound when </a:t>
            </a:r>
            <a:r>
              <a:rPr lang="en-GB" u="sng" dirty="0"/>
              <a:t>list is the consumer</a:t>
            </a:r>
          </a:p>
          <a:p>
            <a:pPr lvl="1"/>
            <a:r>
              <a:rPr lang="en-GB" dirty="0"/>
              <a:t>Method takes a consumer of T</a:t>
            </a:r>
          </a:p>
          <a:p>
            <a:r>
              <a:rPr lang="en-GB" dirty="0"/>
              <a:t>(Also see Tutorial 8 slides)</a:t>
            </a:r>
          </a:p>
        </p:txBody>
      </p:sp>
    </p:spTree>
    <p:extLst>
      <p:ext uri="{BB962C8B-B14F-4D97-AF65-F5344CB8AC3E}">
        <p14:creationId xmlns:p14="http://schemas.microsoft.com/office/powerpoint/2010/main" val="13338993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302</TotalTime>
  <Words>690</Words>
  <Application>Microsoft Macintosh PowerPoint</Application>
  <PresentationFormat>Widescreen</PresentationFormat>
  <Paragraphs>137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Cambria Math</vt:lpstr>
      <vt:lpstr>Trebuchet MS</vt:lpstr>
      <vt:lpstr>Wingdings 3</vt:lpstr>
      <vt:lpstr>Facet</vt:lpstr>
      <vt:lpstr>CS2030 Exam Revision Part 2</vt:lpstr>
      <vt:lpstr>SOLID Design Principles</vt:lpstr>
      <vt:lpstr>Single Responsibility Principle</vt:lpstr>
      <vt:lpstr>Open-Closed Principle</vt:lpstr>
      <vt:lpstr>Liskov Substitution Principle</vt:lpstr>
      <vt:lpstr>Interface Segregation Principle</vt:lpstr>
      <vt:lpstr>Dependency Inversion Principle</vt:lpstr>
      <vt:lpstr>Generics</vt:lpstr>
      <vt:lpstr>Generics</vt:lpstr>
      <vt:lpstr>Lambdas</vt:lpstr>
      <vt:lpstr>Common Functional Interfaces</vt:lpstr>
      <vt:lpstr>Currying</vt:lpstr>
      <vt:lpstr>Anonymous Classes</vt:lpstr>
      <vt:lpstr>Anonymous Class ≡ Lambda (For Functional Interfaces)</vt:lpstr>
      <vt:lpstr>Anonymous class Variable Capture</vt:lpstr>
      <vt:lpstr>Bye 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CS2030 Exam Revision Part 2</dc:title>
  <dc:creator>s10122326@connect.np.edu.sg</dc:creator>
  <cp:lastModifiedBy>Jeremy Lim Yu Xuan</cp:lastModifiedBy>
  <cp:revision>30</cp:revision>
  <dcterms:created xsi:type="dcterms:W3CDTF">2018-11-11T08:10:56Z</dcterms:created>
  <dcterms:modified xsi:type="dcterms:W3CDTF">2019-04-12T08:46:39Z</dcterms:modified>
</cp:coreProperties>
</file>