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2" r:id="rId12"/>
    <p:sldId id="267" r:id="rId13"/>
    <p:sldId id="268" r:id="rId14"/>
    <p:sldId id="283" r:id="rId15"/>
    <p:sldId id="284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1" r:id="rId27"/>
    <p:sldId id="28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70" r:id="rId36"/>
    <p:sldId id="271" r:id="rId37"/>
    <p:sldId id="297" r:id="rId38"/>
    <p:sldId id="286" r:id="rId39"/>
    <p:sldId id="287" r:id="rId40"/>
    <p:sldId id="298" r:id="rId41"/>
    <p:sldId id="299" r:id="rId42"/>
    <p:sldId id="300" r:id="rId43"/>
    <p:sldId id="272" r:id="rId44"/>
    <p:sldId id="269" r:id="rId45"/>
    <p:sldId id="28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0CB4-8201-4DA7-BF02-504435089992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D0C17-2BCF-4CBB-9010-C08CF262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7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case: Need to copy paste block of code for each message.</a:t>
            </a:r>
          </a:p>
          <a:p>
            <a:endParaRPr lang="en-US" dirty="0"/>
          </a:p>
          <a:p>
            <a:r>
              <a:rPr lang="en-US" dirty="0"/>
              <a:t>Second case: Duplicate 1 line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case: Pass the URL into every method call. What if URL changes?</a:t>
            </a:r>
          </a:p>
          <a:p>
            <a:endParaRPr lang="en-US" dirty="0"/>
          </a:p>
          <a:p>
            <a:r>
              <a:rPr lang="en-US" dirty="0"/>
              <a:t>Second case: Change URL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make it easier to add new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complicated 1-liners (main)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complicated 1-liners (methods)</a:t>
            </a:r>
          </a:p>
          <a:p>
            <a:r>
              <a:rPr lang="en-US" dirty="0"/>
              <a:t>And rename method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inline ifs into proper ifs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numbersAdded</a:t>
            </a:r>
            <a:r>
              <a:rPr lang="en-US" dirty="0"/>
              <a:t> is 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38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2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83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1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4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9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5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4267-AF23-4780-9050-CFD5F96CAC90}" type="datetimeFigureOut">
              <a:rPr lang="en-GB" smtClean="0"/>
              <a:t>2019-02-07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276BE9-B1FE-4E70-AA06-0ACFF3DAA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1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occc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ythkatz/Telegram-Bot-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953C-2303-4519-BD60-483D91D04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408D7-7645-4ABC-9462-EDE1202DB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304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624B-DC9A-42DC-968B-0F32EE7D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06F1-DD7F-5442-85C9-901DE01B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How to write readable &amp; manageable code</a:t>
            </a:r>
          </a:p>
        </p:txBody>
      </p:sp>
    </p:spTree>
    <p:extLst>
      <p:ext uri="{BB962C8B-B14F-4D97-AF65-F5344CB8AC3E}">
        <p14:creationId xmlns:p14="http://schemas.microsoft.com/office/powerpoint/2010/main" val="138072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AE4E8C4-2C3A-4C2F-AFC2-1B11941A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Foreword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450EB8-AB31-4CF0-9085-1FABBF7C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Code quality isn’t as important this semester as previous semesters (when I made these slides)</a:t>
            </a:r>
          </a:p>
          <a:p>
            <a:r>
              <a:rPr lang="en-GB" dirty="0"/>
              <a:t>I’m not conducting labs this semester so I don’t need to stare at bad code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But your lab TAs will appreciate it if you take the time to make your code understandable</a:t>
            </a:r>
          </a:p>
          <a:p>
            <a:r>
              <a:rPr lang="en-GB" dirty="0">
                <a:sym typeface="Wingdings" panose="05000000000000000000" pitchFamily="2" charset="2"/>
              </a:rPr>
              <a:t>You will understand your own code better as well when you need to debug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7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4F20-6D79-B646-BD0A-26851F61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AE32-9DB4-4B43-B0E1-DAC19AE2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is easy to understand (Readable)</a:t>
            </a:r>
          </a:p>
          <a:p>
            <a:pPr lvl="1"/>
            <a:r>
              <a:rPr lang="en-US" dirty="0"/>
              <a:t>i.e. mostly self-explanatory</a:t>
            </a:r>
          </a:p>
          <a:p>
            <a:r>
              <a:rPr lang="en-US" dirty="0"/>
              <a:t>Code that is easy to add on to (Manageable)</a:t>
            </a:r>
          </a:p>
        </p:txBody>
      </p:sp>
    </p:spTree>
    <p:extLst>
      <p:ext uri="{BB962C8B-B14F-4D97-AF65-F5344CB8AC3E}">
        <p14:creationId xmlns:p14="http://schemas.microsoft.com/office/powerpoint/2010/main" val="292250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6D25E-83A3-F345-9717-1CAA99D0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1: Commenting, Naming, and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5CF39-72C6-FD41-AC35-8D4111A20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3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01407-449A-49C3-93B2-B1EE6AE5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261C1-2F28-430D-94E8-B93C90F6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Terrible code generously crafted and donated by a friend.</a:t>
            </a:r>
          </a:p>
        </p:txBody>
      </p:sp>
    </p:spTree>
    <p:extLst>
      <p:ext uri="{BB962C8B-B14F-4D97-AF65-F5344CB8AC3E}">
        <p14:creationId xmlns:p14="http://schemas.microsoft.com/office/powerpoint/2010/main" val="400879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10 seconds.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5D561-6904-1044-87AB-12A3CE69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08404"/>
            <a:ext cx="1084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3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No.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968FF2-F383-344D-BF9A-D0233BF8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03501"/>
            <a:ext cx="106426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054EA0-FBDE-485A-84B0-B7951CABFFFA}"/>
              </a:ext>
            </a:extLst>
          </p:cNvPr>
          <p:cNvCxnSpPr/>
          <p:nvPr/>
        </p:nvCxnSpPr>
        <p:spPr>
          <a:xfrm>
            <a:off x="1085850" y="3429000"/>
            <a:ext cx="533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7E959-2E77-4957-8D69-8229B723F17B}"/>
              </a:ext>
            </a:extLst>
          </p:cNvPr>
          <p:cNvCxnSpPr/>
          <p:nvPr/>
        </p:nvCxnSpPr>
        <p:spPr>
          <a:xfrm>
            <a:off x="1085850" y="3676650"/>
            <a:ext cx="533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73D87B-AE45-4F78-A553-194EC17DF499}"/>
              </a:ext>
            </a:extLst>
          </p:cNvPr>
          <p:cNvSpPr txBox="1"/>
          <p:nvPr/>
        </p:nvSpPr>
        <p:spPr>
          <a:xfrm>
            <a:off x="5204388" y="2165802"/>
            <a:ext cx="32358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Work done: Commented code</a:t>
            </a:r>
          </a:p>
        </p:txBody>
      </p:sp>
    </p:spTree>
    <p:extLst>
      <p:ext uri="{BB962C8B-B14F-4D97-AF65-F5344CB8AC3E}">
        <p14:creationId xmlns:p14="http://schemas.microsoft.com/office/powerpoint/2010/main" val="40069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A bit.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A88B3-9D8A-0A48-BB28-9E23783B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3614"/>
            <a:ext cx="12192000" cy="33510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B8A831-47FC-492B-B02A-6CEB6AEB16EE}"/>
              </a:ext>
            </a:extLst>
          </p:cNvPr>
          <p:cNvCxnSpPr>
            <a:cxnSpLocks/>
          </p:cNvCxnSpPr>
          <p:nvPr/>
        </p:nvCxnSpPr>
        <p:spPr>
          <a:xfrm>
            <a:off x="2857500" y="4313431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488B9-AA7A-421F-B58F-CE18DC29D938}"/>
              </a:ext>
            </a:extLst>
          </p:cNvPr>
          <p:cNvCxnSpPr>
            <a:cxnSpLocks/>
          </p:cNvCxnSpPr>
          <p:nvPr/>
        </p:nvCxnSpPr>
        <p:spPr>
          <a:xfrm>
            <a:off x="2857500" y="4963265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46FF8C-F920-484D-9503-22DDFE157395}"/>
              </a:ext>
            </a:extLst>
          </p:cNvPr>
          <p:cNvCxnSpPr>
            <a:cxnSpLocks/>
          </p:cNvCxnSpPr>
          <p:nvPr/>
        </p:nvCxnSpPr>
        <p:spPr>
          <a:xfrm>
            <a:off x="7153275" y="3884806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3D8E4-C6CB-4E69-9EB6-49E85655CA6E}"/>
              </a:ext>
            </a:extLst>
          </p:cNvPr>
          <p:cNvCxnSpPr>
            <a:cxnSpLocks/>
          </p:cNvCxnSpPr>
          <p:nvPr/>
        </p:nvCxnSpPr>
        <p:spPr>
          <a:xfrm>
            <a:off x="3496205" y="3847511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E150B8-7E8E-4DE8-8164-6DE9CAD918B6}"/>
              </a:ext>
            </a:extLst>
          </p:cNvPr>
          <p:cNvCxnSpPr>
            <a:cxnSpLocks/>
          </p:cNvCxnSpPr>
          <p:nvPr/>
        </p:nvCxnSpPr>
        <p:spPr>
          <a:xfrm>
            <a:off x="8696325" y="4551556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B02F21-EED5-4905-B79D-27AAB4015284}"/>
              </a:ext>
            </a:extLst>
          </p:cNvPr>
          <p:cNvCxnSpPr>
            <a:cxnSpLocks/>
          </p:cNvCxnSpPr>
          <p:nvPr/>
        </p:nvCxnSpPr>
        <p:spPr>
          <a:xfrm flipV="1">
            <a:off x="3915305" y="5613100"/>
            <a:ext cx="286280" cy="2733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7A497-3B51-4862-B9A7-6B7229EDE8CB}"/>
              </a:ext>
            </a:extLst>
          </p:cNvPr>
          <p:cNvSpPr txBox="1"/>
          <p:nvPr/>
        </p:nvSpPr>
        <p:spPr>
          <a:xfrm>
            <a:off x="5204388" y="2165802"/>
            <a:ext cx="332744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Work done: Renamed methods</a:t>
            </a:r>
          </a:p>
        </p:txBody>
      </p:sp>
    </p:spTree>
    <p:extLst>
      <p:ext uri="{BB962C8B-B14F-4D97-AF65-F5344CB8AC3E}">
        <p14:creationId xmlns:p14="http://schemas.microsoft.com/office/powerpoint/2010/main" val="187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2A235A6-98D3-4C49-88E2-C096B47B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8" y="2660652"/>
            <a:ext cx="10845434" cy="40751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Yes. I understand main() now.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45C39-8FDC-4D1D-9E07-8DE833C2A31A}"/>
              </a:ext>
            </a:extLst>
          </p:cNvPr>
          <p:cNvCxnSpPr>
            <a:cxnSpLocks/>
          </p:cNvCxnSpPr>
          <p:nvPr/>
        </p:nvCxnSpPr>
        <p:spPr>
          <a:xfrm>
            <a:off x="1156519" y="4062094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F3093-0D89-487B-B3FD-7B8381B2FA6C}"/>
              </a:ext>
            </a:extLst>
          </p:cNvPr>
          <p:cNvCxnSpPr>
            <a:cxnSpLocks/>
          </p:cNvCxnSpPr>
          <p:nvPr/>
        </p:nvCxnSpPr>
        <p:spPr>
          <a:xfrm>
            <a:off x="1156519" y="4332481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89565-3226-46B3-B734-1B8869DBD333}"/>
              </a:ext>
            </a:extLst>
          </p:cNvPr>
          <p:cNvCxnSpPr>
            <a:cxnSpLocks/>
          </p:cNvCxnSpPr>
          <p:nvPr/>
        </p:nvCxnSpPr>
        <p:spPr>
          <a:xfrm>
            <a:off x="1156519" y="4578288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7A43C4-DEC7-4D36-A497-6E0551B9BB93}"/>
              </a:ext>
            </a:extLst>
          </p:cNvPr>
          <p:cNvSpPr txBox="1"/>
          <p:nvPr/>
        </p:nvSpPr>
        <p:spPr>
          <a:xfrm>
            <a:off x="5247116" y="2122431"/>
            <a:ext cx="599939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Work done: Split a single line into multiple lines of code</a:t>
            </a:r>
          </a:p>
        </p:txBody>
      </p:sp>
    </p:spTree>
    <p:extLst>
      <p:ext uri="{BB962C8B-B14F-4D97-AF65-F5344CB8AC3E}">
        <p14:creationId xmlns:p14="http://schemas.microsoft.com/office/powerpoint/2010/main" val="7066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C881A-BD29-4B95-BC92-3059178D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372425"/>
            <a:ext cx="9139237" cy="52865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79EADB-F2AC-4538-ADAA-4D7B51F662F3}"/>
              </a:ext>
            </a:extLst>
          </p:cNvPr>
          <p:cNvCxnSpPr>
            <a:cxnSpLocks/>
          </p:cNvCxnSpPr>
          <p:nvPr/>
        </p:nvCxnSpPr>
        <p:spPr>
          <a:xfrm>
            <a:off x="6900094" y="5000625"/>
            <a:ext cx="419100" cy="292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9121B-C24B-4DBD-97FB-B527E1CF97EC}"/>
              </a:ext>
            </a:extLst>
          </p:cNvPr>
          <p:cNvCxnSpPr>
            <a:cxnSpLocks/>
          </p:cNvCxnSpPr>
          <p:nvPr/>
        </p:nvCxnSpPr>
        <p:spPr>
          <a:xfrm>
            <a:off x="8214544" y="2970305"/>
            <a:ext cx="419100" cy="292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DFF819-D950-42A6-984C-57286A1E743B}"/>
              </a:ext>
            </a:extLst>
          </p:cNvPr>
          <p:cNvSpPr txBox="1"/>
          <p:nvPr/>
        </p:nvSpPr>
        <p:spPr>
          <a:xfrm>
            <a:off x="6268247" y="1166249"/>
            <a:ext cx="431169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Work done: Renamed inputs to methods</a:t>
            </a:r>
          </a:p>
        </p:txBody>
      </p:sp>
    </p:spTree>
    <p:extLst>
      <p:ext uri="{BB962C8B-B14F-4D97-AF65-F5344CB8AC3E}">
        <p14:creationId xmlns:p14="http://schemas.microsoft.com/office/powerpoint/2010/main" val="26989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371A-2303-4CD8-9428-7D9793EC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Week: How Polymorphism Works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8601C-870A-4326-AA0E-5E904F00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87" y="2709409"/>
            <a:ext cx="2328348" cy="207107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A4ABF7-2FDE-4E44-8061-F090BFE63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8710"/>
              </p:ext>
            </p:extLst>
          </p:nvPr>
        </p:nvGraphicFramePr>
        <p:xfrm>
          <a:off x="5740429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0C2E9B-FA0F-41ED-95BD-E367B9EEB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45790"/>
              </p:ext>
            </p:extLst>
          </p:nvPr>
        </p:nvGraphicFramePr>
        <p:xfrm>
          <a:off x="5740429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869F2C-132E-46DD-96A0-900E2D06D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306"/>
              </p:ext>
            </p:extLst>
          </p:nvPr>
        </p:nvGraphicFramePr>
        <p:xfrm>
          <a:off x="7722543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AB20B2-B506-4179-836A-D8D3B4D0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16658"/>
              </p:ext>
            </p:extLst>
          </p:nvPr>
        </p:nvGraphicFramePr>
        <p:xfrm>
          <a:off x="7722543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B17CD-98F9-4AE1-A031-6845A093E824}"/>
              </a:ext>
            </a:extLst>
          </p:cNvPr>
          <p:cNvCxnSpPr/>
          <p:nvPr/>
        </p:nvCxnSpPr>
        <p:spPr>
          <a:xfrm>
            <a:off x="6970613" y="2709409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1CF015-5A8B-40D0-8DDE-28783EA152D9}"/>
              </a:ext>
            </a:extLst>
          </p:cNvPr>
          <p:cNvCxnSpPr/>
          <p:nvPr/>
        </p:nvCxnSpPr>
        <p:spPr>
          <a:xfrm>
            <a:off x="6970613" y="3074619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F8BC0-4B22-484A-B540-4445BC29A422}"/>
              </a:ext>
            </a:extLst>
          </p:cNvPr>
          <p:cNvCxnSpPr>
            <a:cxnSpLocks/>
          </p:cNvCxnSpPr>
          <p:nvPr/>
        </p:nvCxnSpPr>
        <p:spPr>
          <a:xfrm flipV="1">
            <a:off x="6970613" y="2709409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F5C7B3-F645-42D7-888B-4147F7844FEF}"/>
              </a:ext>
            </a:extLst>
          </p:cNvPr>
          <p:cNvCxnSpPr>
            <a:cxnSpLocks/>
          </p:cNvCxnSpPr>
          <p:nvPr/>
        </p:nvCxnSpPr>
        <p:spPr>
          <a:xfrm flipV="1">
            <a:off x="6970613" y="3074619"/>
            <a:ext cx="751930" cy="1843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7A9B0E-549B-4748-9FB4-7C62314D36A1}"/>
              </a:ext>
            </a:extLst>
          </p:cNvPr>
          <p:cNvCxnSpPr/>
          <p:nvPr/>
        </p:nvCxnSpPr>
        <p:spPr>
          <a:xfrm>
            <a:off x="6970613" y="5263823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5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181D3-1884-4845-97AF-091F3E25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50" y="2424112"/>
            <a:ext cx="9765500" cy="365283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54C4E-67C2-4CBD-AD63-AA24F23395A6}"/>
              </a:ext>
            </a:extLst>
          </p:cNvPr>
          <p:cNvSpPr txBox="1"/>
          <p:nvPr/>
        </p:nvSpPr>
        <p:spPr>
          <a:xfrm>
            <a:off x="4302077" y="1930400"/>
            <a:ext cx="653480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Work done: Change ternary operator to if-else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5945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181D3-1884-4845-97AF-091F3E25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50" y="2424112"/>
            <a:ext cx="9765500" cy="365283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No.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911FC2-2A4E-4830-BCD2-9FEFD7AF6EF1}"/>
              </a:ext>
            </a:extLst>
          </p:cNvPr>
          <p:cNvCxnSpPr>
            <a:cxnSpLocks/>
          </p:cNvCxnSpPr>
          <p:nvPr/>
        </p:nvCxnSpPr>
        <p:spPr>
          <a:xfrm>
            <a:off x="1213250" y="2823844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08C9F8-34B9-44F7-BE5D-587D05745254}"/>
              </a:ext>
            </a:extLst>
          </p:cNvPr>
          <p:cNvSpPr txBox="1"/>
          <p:nvPr/>
        </p:nvSpPr>
        <p:spPr>
          <a:xfrm>
            <a:off x="3678234" y="1992590"/>
            <a:ext cx="706379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Go through logic of code – The variable is never used meaningfully</a:t>
            </a:r>
          </a:p>
        </p:txBody>
      </p:sp>
    </p:spTree>
    <p:extLst>
      <p:ext uri="{BB962C8B-B14F-4D97-AF65-F5344CB8AC3E}">
        <p14:creationId xmlns:p14="http://schemas.microsoft.com/office/powerpoint/2010/main" val="393113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Almost.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96504-F78D-4C7E-8D8B-3700C395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1" y="2762613"/>
            <a:ext cx="10653643" cy="30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Almost.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96504-F78D-4C7E-8D8B-3700C395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1" y="2762613"/>
            <a:ext cx="10653643" cy="30381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B8E24D-D58B-4001-B527-291A2996E99A}"/>
              </a:ext>
            </a:extLst>
          </p:cNvPr>
          <p:cNvCxnSpPr>
            <a:cxnSpLocks/>
          </p:cNvCxnSpPr>
          <p:nvPr/>
        </p:nvCxnSpPr>
        <p:spPr>
          <a:xfrm flipH="1">
            <a:off x="5608688" y="4037963"/>
            <a:ext cx="40558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4F7AB1-59C8-45C2-8391-66F9E0E4C5E5}"/>
              </a:ext>
            </a:extLst>
          </p:cNvPr>
          <p:cNvSpPr txBox="1"/>
          <p:nvPr/>
        </p:nvSpPr>
        <p:spPr>
          <a:xfrm>
            <a:off x="6093582" y="3843772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This is useless code according to Java docs.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45ADE-44A9-4D6B-B177-3A50ECF2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69" y="3186700"/>
            <a:ext cx="3706934" cy="6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Yes!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90B5E-43FF-4290-80CD-30AD281A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053127"/>
            <a:ext cx="1059910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670-EA59-42B9-B923-D64A3849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Mystery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1D3B-6CFF-497F-AE3D-4658F4F6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GB" dirty="0"/>
              <a:t>More readable than the original right?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B209E-947B-4609-B70E-E74B7F53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790700"/>
            <a:ext cx="7991475" cy="47815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1E713-7F47-4239-9F92-A6D50A349397}"/>
              </a:ext>
            </a:extLst>
          </p:cNvPr>
          <p:cNvCxnSpPr>
            <a:cxnSpLocks/>
          </p:cNvCxnSpPr>
          <p:nvPr/>
        </p:nvCxnSpPr>
        <p:spPr>
          <a:xfrm flipH="1">
            <a:off x="5019675" y="5162550"/>
            <a:ext cx="301225" cy="2139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8B1452-FDB1-4FCB-82FF-300743DCF026}"/>
              </a:ext>
            </a:extLst>
          </p:cNvPr>
          <p:cNvSpPr txBox="1"/>
          <p:nvPr/>
        </p:nvSpPr>
        <p:spPr>
          <a:xfrm>
            <a:off x="5320900" y="4864917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Left as an exercise for the reader.</a:t>
            </a:r>
          </a:p>
        </p:txBody>
      </p:sp>
    </p:spTree>
    <p:extLst>
      <p:ext uri="{BB962C8B-B14F-4D97-AF65-F5344CB8AC3E}">
        <p14:creationId xmlns:p14="http://schemas.microsoft.com/office/powerpoint/2010/main" val="67503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B37C-A3F8-4F68-AF85-96BEBC6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8E11-834F-4D32-A3CC-1800D0C9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meaningful variable and method names</a:t>
            </a:r>
          </a:p>
          <a:p>
            <a:pPr lvl="1"/>
            <a:r>
              <a:rPr lang="en-GB" dirty="0"/>
              <a:t>NO MATH NOTATION ALLOWED (</a:t>
            </a:r>
            <a:r>
              <a:rPr lang="en-GB" dirty="0" err="1"/>
              <a:t>f,g,h</a:t>
            </a:r>
            <a:r>
              <a:rPr lang="en-GB" dirty="0"/>
              <a:t>, etc.) – Exception: </a:t>
            </a:r>
            <a:r>
              <a:rPr lang="en-GB" dirty="0" err="1"/>
              <a:t>i,j,k,l</a:t>
            </a:r>
            <a:r>
              <a:rPr lang="en-GB" dirty="0"/>
              <a:t> for loops (common practice)</a:t>
            </a:r>
          </a:p>
          <a:p>
            <a:r>
              <a:rPr lang="en-GB" dirty="0"/>
              <a:t>Split complex code into multiple lines, use new variables if you have to</a:t>
            </a:r>
          </a:p>
          <a:p>
            <a:r>
              <a:rPr lang="en-GB" dirty="0"/>
              <a:t>Comment code if it is not immediately obvious what the method / code does (by looking at the method name)</a:t>
            </a:r>
          </a:p>
          <a:p>
            <a:r>
              <a:rPr lang="en-GB" dirty="0"/>
              <a:t>Generally, ternary operator should not be used for complex code, use if-else instead</a:t>
            </a:r>
          </a:p>
        </p:txBody>
      </p:sp>
    </p:spTree>
    <p:extLst>
      <p:ext uri="{BB962C8B-B14F-4D97-AF65-F5344CB8AC3E}">
        <p14:creationId xmlns:p14="http://schemas.microsoft.com/office/powerpoint/2010/main" val="397259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9FE4-C2BA-4CB1-B45C-04913F02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32F0-8BDB-4BE8-B6D1-DEA0663B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Like what you see?</a:t>
            </a:r>
          </a:p>
          <a:p>
            <a:r>
              <a:rPr lang="en-GB" sz="3600" dirty="0">
                <a:hlinkClick r:id="rId2"/>
              </a:rPr>
              <a:t>http://ioccc.org/</a:t>
            </a:r>
            <a:r>
              <a:rPr lang="en-GB" sz="3600" dirty="0"/>
              <a:t> for more bad code or join competitive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224860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CB28-ED33-3D4B-A40E-410010FD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E39B-2A88-CF47-A88A-5E71749F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j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//Read in a stream of integers (delimited by new line) until EOF.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//Print the sum of all positive integers.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(new j().f((l=new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&lt;&gt;()),new j().r(l, new Scanner(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0)));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r(List&lt;Integer&gt; s, Scanner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k) {return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())&gt;-1?(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s.add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(k)?1:0):0))+r(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s,i,k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)):0;}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f(List&lt;Integer&gt; l,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z) {return --z&gt;-1?l.get(z)+f(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l,z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):0;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43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60C-81C3-7F40-841A-939CE6A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5CA2-C915-A545-A1DC-CAA0D23E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j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//Read in a stream of integers (delimited by new line) until EOF.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the number of non-negative integers, a space, followed by the sum of all positive integers.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//Assume that sum of values will not exceed the size of an integer, and that there are at least 2 values.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(new j().r(0, new Scanner(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0));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z, Scanner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k)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z!=0?(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())&gt;-1?((z+=k)!=-1?1:0):"\0"))+r(z,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,~k)):" "+z):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())&gt;=0?((z+=k)==k?z&amp;1:0):"\0"))+r(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z,i,z^k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)):" "+z).split(" ")).reduce((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)-&gt;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+ " " + b)).get();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3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E23-F4CE-4D26-AA9C-FF8DD12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Abstract Classes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54AA9-7B55-4210-9447-B4FAD309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8157"/>
              </p:ext>
            </p:extLst>
          </p:nvPr>
        </p:nvGraphicFramePr>
        <p:xfrm>
          <a:off x="5740429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570AFA-29B6-44CE-9F94-359F071EF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05576"/>
              </p:ext>
            </p:extLst>
          </p:nvPr>
        </p:nvGraphicFramePr>
        <p:xfrm>
          <a:off x="5740429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E6C510-7E2F-4D2A-AE90-7953159C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61076"/>
              </p:ext>
            </p:extLst>
          </p:nvPr>
        </p:nvGraphicFramePr>
        <p:xfrm>
          <a:off x="7722543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EF4D65-3433-497C-BB61-AFA4B52E3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8355"/>
              </p:ext>
            </p:extLst>
          </p:nvPr>
        </p:nvGraphicFramePr>
        <p:xfrm>
          <a:off x="7722543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50361-99FA-470C-942B-EDD37F8D2980}"/>
              </a:ext>
            </a:extLst>
          </p:cNvPr>
          <p:cNvCxnSpPr/>
          <p:nvPr/>
        </p:nvCxnSpPr>
        <p:spPr>
          <a:xfrm>
            <a:off x="6970613" y="2709409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D7B601-7DDF-42B9-A448-77896EEA875F}"/>
              </a:ext>
            </a:extLst>
          </p:cNvPr>
          <p:cNvCxnSpPr>
            <a:cxnSpLocks/>
          </p:cNvCxnSpPr>
          <p:nvPr/>
        </p:nvCxnSpPr>
        <p:spPr>
          <a:xfrm flipV="1">
            <a:off x="6970613" y="2709409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CC30C-AC46-4D59-8CEC-44309C6059F9}"/>
              </a:ext>
            </a:extLst>
          </p:cNvPr>
          <p:cNvCxnSpPr>
            <a:cxnSpLocks/>
          </p:cNvCxnSpPr>
          <p:nvPr/>
        </p:nvCxnSpPr>
        <p:spPr>
          <a:xfrm>
            <a:off x="6970613" y="4918521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3F291-DD8E-401C-9675-315A5BCF7889}"/>
              </a:ext>
            </a:extLst>
          </p:cNvPr>
          <p:cNvCxnSpPr/>
          <p:nvPr/>
        </p:nvCxnSpPr>
        <p:spPr>
          <a:xfrm>
            <a:off x="6970613" y="5263823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6DD8AD-7E8A-4137-96A0-E161B7CB6D0C}"/>
              </a:ext>
            </a:extLst>
          </p:cNvPr>
          <p:cNvCxnSpPr/>
          <p:nvPr/>
        </p:nvCxnSpPr>
        <p:spPr>
          <a:xfrm>
            <a:off x="6970613" y="3099934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B47A94-A386-4F39-8DA9-367475D61E1A}"/>
              </a:ext>
            </a:extLst>
          </p:cNvPr>
          <p:cNvSpPr txBox="1"/>
          <p:nvPr/>
        </p:nvSpPr>
        <p:spPr>
          <a:xfrm>
            <a:off x="5674407" y="1701513"/>
            <a:ext cx="379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has two() but no 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B3A0C-BD32-40BC-A20C-408403EE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4" y="2256290"/>
            <a:ext cx="3664917" cy="30075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96A60-391B-4DCE-B868-64685BFCA6A9}"/>
              </a:ext>
            </a:extLst>
          </p:cNvPr>
          <p:cNvSpPr txBox="1"/>
          <p:nvPr/>
        </p:nvSpPr>
        <p:spPr>
          <a:xfrm>
            <a:off x="5605510" y="5480612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Subclasses need to implement two()</a:t>
            </a:r>
          </a:p>
        </p:txBody>
      </p:sp>
    </p:spTree>
    <p:extLst>
      <p:ext uri="{BB962C8B-B14F-4D97-AF65-F5344CB8AC3E}">
        <p14:creationId xmlns:p14="http://schemas.microsoft.com/office/powerpoint/2010/main" val="185259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36B9F-642F-D24D-B401-7A17CB70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Abstracting into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52927-3FCF-8444-AB98-B8D974B3A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2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E9B2-BFA9-A543-8749-C553E35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B090-F160-2645-9A3F-8136DA83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pseudocode for a chatbot (based on real old PHP code)</a:t>
            </a:r>
          </a:p>
        </p:txBody>
      </p:sp>
    </p:spTree>
    <p:extLst>
      <p:ext uri="{BB962C8B-B14F-4D97-AF65-F5344CB8AC3E}">
        <p14:creationId xmlns:p14="http://schemas.microsoft.com/office/powerpoint/2010/main" val="424187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C753A7-4720-E64C-A2F0-05CBC2EF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 case: If you need to copy-paste a block of code, put it into a method</a:t>
            </a:r>
          </a:p>
          <a:p>
            <a:pPr lvl="1"/>
            <a:r>
              <a:rPr lang="en-US" dirty="0"/>
              <a:t>Reduce repetition</a:t>
            </a:r>
          </a:p>
          <a:p>
            <a:pPr lvl="1"/>
            <a:r>
              <a:rPr lang="en-US" dirty="0"/>
              <a:t>Easier to modify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8F1B5-0EFF-A747-BE5D-B117B0B8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6" y="3485859"/>
            <a:ext cx="76327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FF777-DDE0-9044-B885-73C1E1CD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6" y="5114637"/>
            <a:ext cx="7739116" cy="146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048A0-0D76-9E4E-817E-2E0D1424B074}"/>
              </a:ext>
            </a:extLst>
          </p:cNvPr>
          <p:cNvSpPr txBox="1"/>
          <p:nvPr/>
        </p:nvSpPr>
        <p:spPr>
          <a:xfrm>
            <a:off x="5012990" y="469978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5079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FF777-DDE0-9044-B885-73C1E1CD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6" y="1653806"/>
            <a:ext cx="7739116" cy="146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048A0-0D76-9E4E-817E-2E0D1424B074}"/>
              </a:ext>
            </a:extLst>
          </p:cNvPr>
          <p:cNvSpPr txBox="1"/>
          <p:nvPr/>
        </p:nvSpPr>
        <p:spPr>
          <a:xfrm>
            <a:off x="4779941" y="324137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7F87A-3B17-AE41-A6DF-0B7C4918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28527"/>
            <a:ext cx="966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9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D1035-DEFD-7648-8CF3-9A71BBD9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5165"/>
            <a:ext cx="9664700" cy="278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449982-F379-2A43-B40A-77C61A07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59" y="4615726"/>
            <a:ext cx="9779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9A91-3090-C64B-9605-EFF23E79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BDC-851B-4F4A-A037-66960506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764"/>
            <a:ext cx="8596668" cy="3880773"/>
          </a:xfrm>
        </p:spPr>
        <p:txBody>
          <a:bodyPr/>
          <a:lstStyle/>
          <a:p>
            <a:r>
              <a:rPr lang="en-US" dirty="0"/>
              <a:t>Second use case: Make code cleaner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E4E3F-0C2D-6648-A90B-49809D03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36" y="2088428"/>
            <a:ext cx="7518400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92722-5972-4342-A355-F5FF50D88FB4}"/>
              </a:ext>
            </a:extLst>
          </p:cNvPr>
          <p:cNvSpPr txBox="1"/>
          <p:nvPr/>
        </p:nvSpPr>
        <p:spPr>
          <a:xfrm>
            <a:off x="3865613" y="177697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is a very simplified 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C75B0-9108-2742-AEF4-CF00A934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36" y="4764111"/>
            <a:ext cx="5219700" cy="181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CF438-DB20-9844-A5B0-F9295065DD6A}"/>
              </a:ext>
            </a:extLst>
          </p:cNvPr>
          <p:cNvSpPr txBox="1"/>
          <p:nvPr/>
        </p:nvSpPr>
        <p:spPr>
          <a:xfrm>
            <a:off x="4368959" y="4232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184997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9F4E-48FF-2140-BD2C-F81E255E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B0B6-6548-BE8C-7FBAEE02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example</a:t>
            </a:r>
          </a:p>
          <a:p>
            <a:r>
              <a:rPr lang="en-US" dirty="0"/>
              <a:t>What if I want to be able to reuse IDs?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4BBAA-F9E3-48B8-AF4E-324CD7CB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353262"/>
            <a:ext cx="5525645" cy="2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EAB4-F8D0-45BB-9CB8-671B807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4EA4-7928-404F-A5DD-4768C03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Maybe like this?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9D8AE-1B14-41C9-8745-1079466D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23" y="3429000"/>
            <a:ext cx="5162954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EAB4-F8D0-45BB-9CB8-671B807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4EA4-7928-404F-A5DD-4768C03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make it clearer?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2DFE9-84B7-4179-8F82-B6528267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79" y="3500900"/>
            <a:ext cx="5528642" cy="14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5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4D6-B6D5-4DA6-9839-75D78A4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7C46-C11C-41A5-84B6-6F5BA93F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yourself: From the point of view of the constructor, does it need to care about how your IDs are implemented?</a:t>
            </a:r>
          </a:p>
          <a:p>
            <a:r>
              <a:rPr lang="en-GB" dirty="0"/>
              <a:t>No. It just needs the next ID.</a:t>
            </a:r>
          </a:p>
          <a:p>
            <a:r>
              <a:rPr lang="en-GB" dirty="0"/>
              <a:t>Now your ID implementation can</a:t>
            </a:r>
            <a:br>
              <a:rPr lang="en-GB" dirty="0"/>
            </a:br>
            <a:r>
              <a:rPr lang="en-GB" dirty="0"/>
              <a:t>change and not affect the rest</a:t>
            </a:r>
            <a:br>
              <a:rPr lang="en-GB" dirty="0"/>
            </a:br>
            <a:r>
              <a:rPr lang="en-GB" dirty="0"/>
              <a:t>of the code.</a:t>
            </a:r>
            <a:br>
              <a:rPr lang="en-GB" dirty="0"/>
            </a:br>
            <a:r>
              <a:rPr lang="en-GB" dirty="0"/>
              <a:t>E.g. Every even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A4C8-AFF5-4B44-8A58-76D8FE47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97" y="2860489"/>
            <a:ext cx="5035377" cy="34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E23-F4CE-4D26-AA9C-FF8DD12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Abstract Classes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54AA9-7B55-4210-9447-B4FAD309F2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570AFA-29B6-44CE-9F94-359F071EF1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E6C510-7E2F-4D2A-AE90-7953159C2F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EF4D65-3433-497C-BB61-AFA4B52E3F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50361-99FA-470C-942B-EDD37F8D2980}"/>
              </a:ext>
            </a:extLst>
          </p:cNvPr>
          <p:cNvCxnSpPr/>
          <p:nvPr/>
        </p:nvCxnSpPr>
        <p:spPr>
          <a:xfrm>
            <a:off x="6970613" y="2709409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D7B601-7DDF-42B9-A448-77896EEA875F}"/>
              </a:ext>
            </a:extLst>
          </p:cNvPr>
          <p:cNvCxnSpPr>
            <a:cxnSpLocks/>
          </p:cNvCxnSpPr>
          <p:nvPr/>
        </p:nvCxnSpPr>
        <p:spPr>
          <a:xfrm flipV="1">
            <a:off x="6970613" y="2709409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CC30C-AC46-4D59-8CEC-44309C6059F9}"/>
              </a:ext>
            </a:extLst>
          </p:cNvPr>
          <p:cNvCxnSpPr>
            <a:cxnSpLocks/>
          </p:cNvCxnSpPr>
          <p:nvPr/>
        </p:nvCxnSpPr>
        <p:spPr>
          <a:xfrm>
            <a:off x="6970613" y="4918521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3F291-DD8E-401C-9675-315A5BCF7889}"/>
              </a:ext>
            </a:extLst>
          </p:cNvPr>
          <p:cNvCxnSpPr/>
          <p:nvPr/>
        </p:nvCxnSpPr>
        <p:spPr>
          <a:xfrm>
            <a:off x="6970613" y="5263823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6DD8AD-7E8A-4137-96A0-E161B7CB6D0C}"/>
              </a:ext>
            </a:extLst>
          </p:cNvPr>
          <p:cNvCxnSpPr/>
          <p:nvPr/>
        </p:nvCxnSpPr>
        <p:spPr>
          <a:xfrm>
            <a:off x="6970613" y="3099934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B47A94-A386-4F39-8DA9-367475D61E1A}"/>
              </a:ext>
            </a:extLst>
          </p:cNvPr>
          <p:cNvSpPr txBox="1"/>
          <p:nvPr/>
        </p:nvSpPr>
        <p:spPr>
          <a:xfrm>
            <a:off x="5674407" y="1701513"/>
            <a:ext cx="379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has two() but no 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B3A0C-BD32-40BC-A20C-408403EE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4" y="2256290"/>
            <a:ext cx="3664917" cy="30075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96A60-391B-4DCE-B868-64685BFCA6A9}"/>
              </a:ext>
            </a:extLst>
          </p:cNvPr>
          <p:cNvSpPr txBox="1"/>
          <p:nvPr/>
        </p:nvSpPr>
        <p:spPr>
          <a:xfrm>
            <a:off x="5605510" y="5480612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Subclasses need to implement two()</a:t>
            </a:r>
          </a:p>
        </p:txBody>
      </p:sp>
    </p:spTree>
    <p:extLst>
      <p:ext uri="{BB962C8B-B14F-4D97-AF65-F5344CB8AC3E}">
        <p14:creationId xmlns:p14="http://schemas.microsoft.com/office/powerpoint/2010/main" val="126753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C7E-F69B-ED40-AEDB-4FE510CC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Abstracting into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F714-5EFB-F848-AEC7-B0A777585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1AD74-BD03-4D46-80FD-F3ABD657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994CC-D216-4E44-B51A-27811060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 Case: Share common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B1BBE-71CC-DD4A-AA4A-FEAC58FC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8" y="2705341"/>
            <a:ext cx="9601200" cy="3924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C0D27-0C5B-494D-B289-5FA241371744}"/>
              </a:ext>
            </a:extLst>
          </p:cNvPr>
          <p:cNvCxnSpPr/>
          <p:nvPr/>
        </p:nvCxnSpPr>
        <p:spPr>
          <a:xfrm>
            <a:off x="2986268" y="4919241"/>
            <a:ext cx="5451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19F8F-F3F0-9A44-89D4-159453D01727}"/>
              </a:ext>
            </a:extLst>
          </p:cNvPr>
          <p:cNvCxnSpPr/>
          <p:nvPr/>
        </p:nvCxnSpPr>
        <p:spPr>
          <a:xfrm>
            <a:off x="2986268" y="6136512"/>
            <a:ext cx="5451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60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F8A562-9DCC-8445-937F-EB56CA56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61640"/>
            <a:ext cx="8499512" cy="5506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63612-0182-B147-B8A9-7539B0B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B3864-8BD8-BA47-8C61-656C061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75" y="127000"/>
            <a:ext cx="5892800" cy="965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F52AB-6CE2-5F4E-B619-C3BD0872F91A}"/>
              </a:ext>
            </a:extLst>
          </p:cNvPr>
          <p:cNvCxnSpPr>
            <a:cxnSpLocks/>
          </p:cNvCxnSpPr>
          <p:nvPr/>
        </p:nvCxnSpPr>
        <p:spPr>
          <a:xfrm>
            <a:off x="3055717" y="5000264"/>
            <a:ext cx="2708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671B2-CE25-2147-A8E0-1048B990E491}"/>
              </a:ext>
            </a:extLst>
          </p:cNvPr>
          <p:cNvCxnSpPr>
            <a:cxnSpLocks/>
          </p:cNvCxnSpPr>
          <p:nvPr/>
        </p:nvCxnSpPr>
        <p:spPr>
          <a:xfrm>
            <a:off x="3055717" y="6055489"/>
            <a:ext cx="2708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20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0FD1-A27A-7D45-BC75-783696BD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E5EB-1EA0-3948-91A4-FF5371B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store the same data twice, only use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694C3-CF8B-5C49-B8D5-450082CB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4" y="2721819"/>
            <a:ext cx="3302000" cy="185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D109D-E8E7-CB49-9638-C8D10B63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4745138"/>
            <a:ext cx="4419600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C6360-4B46-F644-A6F9-14BC3DB9E669}"/>
              </a:ext>
            </a:extLst>
          </p:cNvPr>
          <p:cNvSpPr txBox="1"/>
          <p:nvPr/>
        </p:nvSpPr>
        <p:spPr>
          <a:xfrm>
            <a:off x="4871334" y="38542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D80CC-CE1C-C142-BE11-F002E800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4872138"/>
            <a:ext cx="31369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C39DD-7BB6-3A45-BB9E-CB2628DB0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2" y="2982169"/>
            <a:ext cx="279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9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03F8-5F44-244E-B291-D57F44F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66D4-0768-4340-BD5E-E57579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use case: Too many methods</a:t>
            </a:r>
          </a:p>
          <a:p>
            <a:r>
              <a:rPr lang="en-US" dirty="0"/>
              <a:t>Each method has many lines of code</a:t>
            </a:r>
          </a:p>
          <a:p>
            <a:r>
              <a:rPr lang="en-US" dirty="0"/>
              <a:t>Very complicated and hard to navigate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8BA7-755E-4B46-8D05-0A6E22CCF20D}"/>
              </a:ext>
            </a:extLst>
          </p:cNvPr>
          <p:cNvSpPr txBox="1"/>
          <p:nvPr/>
        </p:nvSpPr>
        <p:spPr>
          <a:xfrm>
            <a:off x="971550" y="1745734"/>
            <a:ext cx="654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*More advanced* It is okay if you do not understand this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CCA8F-A720-41A3-A199-847A7839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17" y="2253012"/>
            <a:ext cx="4860858" cy="39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2371-7081-4EB6-AC01-046533EF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0002-50F2-4E22-A0D5-19D83264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more manageable.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4EF40-470C-497F-8137-BDBFF72B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8" y="2741613"/>
            <a:ext cx="4858529" cy="298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9B48A-3C74-43C2-9D27-B6D0EE58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89" y="2741613"/>
            <a:ext cx="6316753" cy="29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4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098A-953E-4619-9A45-CF0D664B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you’re interested in real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1DC3-F929-479C-9C5B-BB6C8A9C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https://github.com/keythkatz/Telegram-Bot-Core</a:t>
            </a:r>
            <a:endParaRPr lang="en-GB" dirty="0"/>
          </a:p>
          <a:p>
            <a:pPr lvl="1"/>
            <a:r>
              <a:rPr lang="en-GB" dirty="0"/>
              <a:t>Heavily abstracted with barely any reuse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HelpCommand</a:t>
            </a:r>
            <a:r>
              <a:rPr lang="en-GB" dirty="0"/>
              <a:t> extends Command</a:t>
            </a:r>
            <a:br>
              <a:rPr lang="en-GB" dirty="0"/>
            </a:br>
            <a:r>
              <a:rPr lang="en-GB" dirty="0" err="1"/>
              <a:t>Command</a:t>
            </a:r>
            <a:r>
              <a:rPr lang="en-GB" dirty="0"/>
              <a:t> extends </a:t>
            </a:r>
            <a:r>
              <a:rPr lang="en-GB" dirty="0" err="1"/>
              <a:t>ForwardableHandler</a:t>
            </a:r>
            <a:br>
              <a:rPr lang="en-GB" dirty="0"/>
            </a:br>
            <a:r>
              <a:rPr lang="en-GB" dirty="0" err="1"/>
              <a:t>ForwardableHandler</a:t>
            </a:r>
            <a:r>
              <a:rPr lang="en-GB" dirty="0"/>
              <a:t> extends </a:t>
            </a:r>
            <a:r>
              <a:rPr lang="en-GB" dirty="0" err="1"/>
              <a:t>BaseHandler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4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E23-F4CE-4D26-AA9C-FF8DD12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Abstract Classes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54AA9-7B55-4210-9447-B4FAD309F2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570AFA-29B6-44CE-9F94-359F071EF1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E6C510-7E2F-4D2A-AE90-7953159C2F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EF4D65-3433-497C-BB61-AFA4B52E3F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50361-99FA-470C-942B-EDD37F8D2980}"/>
              </a:ext>
            </a:extLst>
          </p:cNvPr>
          <p:cNvCxnSpPr/>
          <p:nvPr/>
        </p:nvCxnSpPr>
        <p:spPr>
          <a:xfrm>
            <a:off x="6970613" y="2709409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D7B601-7DDF-42B9-A448-77896EEA875F}"/>
              </a:ext>
            </a:extLst>
          </p:cNvPr>
          <p:cNvCxnSpPr>
            <a:cxnSpLocks/>
          </p:cNvCxnSpPr>
          <p:nvPr/>
        </p:nvCxnSpPr>
        <p:spPr>
          <a:xfrm flipV="1">
            <a:off x="6970613" y="2709409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CC30C-AC46-4D59-8CEC-44309C6059F9}"/>
              </a:ext>
            </a:extLst>
          </p:cNvPr>
          <p:cNvCxnSpPr>
            <a:cxnSpLocks/>
          </p:cNvCxnSpPr>
          <p:nvPr/>
        </p:nvCxnSpPr>
        <p:spPr>
          <a:xfrm>
            <a:off x="6970613" y="4918521"/>
            <a:ext cx="75193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3F291-DD8E-401C-9675-315A5BCF7889}"/>
              </a:ext>
            </a:extLst>
          </p:cNvPr>
          <p:cNvCxnSpPr/>
          <p:nvPr/>
        </p:nvCxnSpPr>
        <p:spPr>
          <a:xfrm>
            <a:off x="6970613" y="5263823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6DD8AD-7E8A-4137-96A0-E161B7CB6D0C}"/>
              </a:ext>
            </a:extLst>
          </p:cNvPr>
          <p:cNvCxnSpPr/>
          <p:nvPr/>
        </p:nvCxnSpPr>
        <p:spPr>
          <a:xfrm>
            <a:off x="6970613" y="3099934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B47A94-A386-4F39-8DA9-367475D61E1A}"/>
              </a:ext>
            </a:extLst>
          </p:cNvPr>
          <p:cNvSpPr txBox="1"/>
          <p:nvPr/>
        </p:nvSpPr>
        <p:spPr>
          <a:xfrm>
            <a:off x="2139468" y="3860307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NOT okay</a:t>
            </a:r>
          </a:p>
          <a:p>
            <a:r>
              <a:rPr lang="en-GB" dirty="0">
                <a:solidFill>
                  <a:srgbClr val="FF0000"/>
                </a:solidFill>
              </a:rPr>
              <a:t>No instances of abstract classes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B3A0C-BD32-40BC-A20C-408403EE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0" y="1843448"/>
            <a:ext cx="2110483" cy="1731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81D8B8-4553-42FF-B3B8-563420EE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7" y="3988211"/>
            <a:ext cx="1333500" cy="390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944F1A-42A2-4B60-883C-C5D5BF7D0624}"/>
              </a:ext>
            </a:extLst>
          </p:cNvPr>
          <p:cNvSpPr txBox="1"/>
          <p:nvPr/>
        </p:nvSpPr>
        <p:spPr>
          <a:xfrm>
            <a:off x="732032" y="4419629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Why? two() is defined but no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A6B5B-122C-494A-AC8B-050AA42C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7" y="4819474"/>
            <a:ext cx="1019460" cy="4569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5E1B2B-D0FB-44BD-B0C5-55422DF1B62D}"/>
              </a:ext>
            </a:extLst>
          </p:cNvPr>
          <p:cNvSpPr txBox="1"/>
          <p:nvPr/>
        </p:nvSpPr>
        <p:spPr>
          <a:xfrm>
            <a:off x="744381" y="5291679"/>
            <a:ext cx="6997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(Intuitively) This should be a valid call,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but no implementation = not okay</a:t>
            </a:r>
          </a:p>
          <a:p>
            <a:r>
              <a:rPr lang="en-GB" dirty="0">
                <a:solidFill>
                  <a:srgbClr val="FF0000"/>
                </a:solidFill>
              </a:rPr>
              <a:t>(Actually) Abstract classes do not need to have abstract methods,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just that you can’t initialise an instance of one</a:t>
            </a:r>
          </a:p>
        </p:txBody>
      </p:sp>
    </p:spTree>
    <p:extLst>
      <p:ext uri="{BB962C8B-B14F-4D97-AF65-F5344CB8AC3E}">
        <p14:creationId xmlns:p14="http://schemas.microsoft.com/office/powerpoint/2010/main" val="33385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E23-F4CE-4D26-AA9C-FF8DD12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Abstract Classes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54AA9-7B55-4210-9447-B4FAD309F2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570AFA-29B6-44CE-9F94-359F071EF1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E6C510-7E2F-4D2A-AE90-7953159C2F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212933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EF4D65-3433-497C-BB61-AFA4B52E3F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3988211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50361-99FA-470C-942B-EDD37F8D2980}"/>
              </a:ext>
            </a:extLst>
          </p:cNvPr>
          <p:cNvCxnSpPr/>
          <p:nvPr/>
        </p:nvCxnSpPr>
        <p:spPr>
          <a:xfrm>
            <a:off x="6970613" y="2709409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CC30C-AC46-4D59-8CEC-44309C6059F9}"/>
              </a:ext>
            </a:extLst>
          </p:cNvPr>
          <p:cNvCxnSpPr>
            <a:cxnSpLocks/>
          </p:cNvCxnSpPr>
          <p:nvPr/>
        </p:nvCxnSpPr>
        <p:spPr>
          <a:xfrm>
            <a:off x="6970613" y="3067940"/>
            <a:ext cx="751930" cy="18505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B47A94-A386-4F39-8DA9-367475D61E1A}"/>
              </a:ext>
            </a:extLst>
          </p:cNvPr>
          <p:cNvSpPr txBox="1"/>
          <p:nvPr/>
        </p:nvSpPr>
        <p:spPr>
          <a:xfrm>
            <a:off x="2417958" y="3810624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okay</a:t>
            </a:r>
          </a:p>
          <a:p>
            <a:r>
              <a:rPr lang="en-GB" dirty="0">
                <a:solidFill>
                  <a:srgbClr val="FF0000"/>
                </a:solidFill>
              </a:rPr>
              <a:t>Abstract classes can be the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u="sng" dirty="0">
                <a:solidFill>
                  <a:srgbClr val="FF0000"/>
                </a:solidFill>
              </a:rPr>
              <a:t>type of a variable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B3A0C-BD32-40BC-A20C-408403EE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0" y="1843448"/>
            <a:ext cx="2110483" cy="17319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2FA95-4C10-4EC4-8EE2-BD7B9FB0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8" y="3878812"/>
            <a:ext cx="1981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E1D1-234F-455B-ABF2-2ECF9F3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interfaces work in one slide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E995F5-CCE4-4048-81F2-3958E4D6C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32407"/>
              </p:ext>
            </p:extLst>
          </p:nvPr>
        </p:nvGraphicFramePr>
        <p:xfrm>
          <a:off x="5740429" y="1351668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51594-BE5F-4E33-A628-943DE4B30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64305"/>
              </p:ext>
            </p:extLst>
          </p:nvPr>
        </p:nvGraphicFramePr>
        <p:xfrm>
          <a:off x="5740429" y="3210544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8F49BB-1F65-4F40-A4F6-FD9C0F531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57223"/>
              </p:ext>
            </p:extLst>
          </p:nvPr>
        </p:nvGraphicFramePr>
        <p:xfrm>
          <a:off x="7722543" y="1351668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EF6184-9AF7-4F11-BB84-C1D35142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84338"/>
              </p:ext>
            </p:extLst>
          </p:nvPr>
        </p:nvGraphicFramePr>
        <p:xfrm>
          <a:off x="7722543" y="3210544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9294A-2BCD-483C-929D-90C71AF777BC}"/>
              </a:ext>
            </a:extLst>
          </p:cNvPr>
          <p:cNvCxnSpPr/>
          <p:nvPr/>
        </p:nvCxnSpPr>
        <p:spPr>
          <a:xfrm>
            <a:off x="6970613" y="1931742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45227-DC65-4498-8A43-1CE053E17677}"/>
              </a:ext>
            </a:extLst>
          </p:cNvPr>
          <p:cNvCxnSpPr>
            <a:cxnSpLocks/>
          </p:cNvCxnSpPr>
          <p:nvPr/>
        </p:nvCxnSpPr>
        <p:spPr>
          <a:xfrm flipV="1">
            <a:off x="6970613" y="1931742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55BF4C-E654-4E7B-B73B-179D66214E46}"/>
              </a:ext>
            </a:extLst>
          </p:cNvPr>
          <p:cNvCxnSpPr>
            <a:cxnSpLocks/>
          </p:cNvCxnSpPr>
          <p:nvPr/>
        </p:nvCxnSpPr>
        <p:spPr>
          <a:xfrm>
            <a:off x="6970613" y="4140854"/>
            <a:ext cx="75193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AEA0F-8309-485A-BB3C-F0DADD46E683}"/>
              </a:ext>
            </a:extLst>
          </p:cNvPr>
          <p:cNvCxnSpPr/>
          <p:nvPr/>
        </p:nvCxnSpPr>
        <p:spPr>
          <a:xfrm>
            <a:off x="6970613" y="4486156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0A1706-F048-4E1A-9D16-BD718C96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53777"/>
              </p:ext>
            </p:extLst>
          </p:nvPr>
        </p:nvGraphicFramePr>
        <p:xfrm>
          <a:off x="5740428" y="503920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723D074-A5E4-46DC-9AB7-0AC80154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1668"/>
            <a:ext cx="3526482" cy="3027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58D766-B9A3-41E4-A73C-6A653F44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59" y="5506332"/>
            <a:ext cx="2305262" cy="6193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2A50F1-C83B-4A47-B30F-93CE1A20C312}"/>
              </a:ext>
            </a:extLst>
          </p:cNvPr>
          <p:cNvCxnSpPr/>
          <p:nvPr/>
        </p:nvCxnSpPr>
        <p:spPr>
          <a:xfrm>
            <a:off x="3277729" y="6043891"/>
            <a:ext cx="21022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BEE6E-6B78-47FB-8A16-A7808E94B9B8}"/>
              </a:ext>
            </a:extLst>
          </p:cNvPr>
          <p:cNvCxnSpPr>
            <a:cxnSpLocks/>
          </p:cNvCxnSpPr>
          <p:nvPr/>
        </p:nvCxnSpPr>
        <p:spPr>
          <a:xfrm flipV="1">
            <a:off x="6970613" y="4580546"/>
            <a:ext cx="831697" cy="1777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E1D1-234F-455B-ABF2-2ECF9F3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get 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E995F5-CCE4-4048-81F2-3958E4D6CA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1351668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51594-BE5F-4E33-A628-943DE4B30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9" y="3210544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8F49BB-1F65-4F40-A4F6-FD9C0F5312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1351668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EF6184-9AF7-4F11-BB84-C1D351424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543" y="3210544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9294A-2BCD-483C-929D-90C71AF777BC}"/>
              </a:ext>
            </a:extLst>
          </p:cNvPr>
          <p:cNvCxnSpPr/>
          <p:nvPr/>
        </p:nvCxnSpPr>
        <p:spPr>
          <a:xfrm>
            <a:off x="6970613" y="1931742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45227-DC65-4498-8A43-1CE053E17677}"/>
              </a:ext>
            </a:extLst>
          </p:cNvPr>
          <p:cNvCxnSpPr>
            <a:cxnSpLocks/>
          </p:cNvCxnSpPr>
          <p:nvPr/>
        </p:nvCxnSpPr>
        <p:spPr>
          <a:xfrm flipV="1">
            <a:off x="6970613" y="1931742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55BF4C-E654-4E7B-B73B-179D66214E46}"/>
              </a:ext>
            </a:extLst>
          </p:cNvPr>
          <p:cNvCxnSpPr>
            <a:cxnSpLocks/>
          </p:cNvCxnSpPr>
          <p:nvPr/>
        </p:nvCxnSpPr>
        <p:spPr>
          <a:xfrm>
            <a:off x="6970613" y="4140854"/>
            <a:ext cx="75193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AEA0F-8309-485A-BB3C-F0DADD46E683}"/>
              </a:ext>
            </a:extLst>
          </p:cNvPr>
          <p:cNvCxnSpPr/>
          <p:nvPr/>
        </p:nvCxnSpPr>
        <p:spPr>
          <a:xfrm>
            <a:off x="6970613" y="4486156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0A1706-F048-4E1A-9D16-BD718C962A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428" y="5039205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723D074-A5E4-46DC-9AB7-0AC80154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1668"/>
            <a:ext cx="3526482" cy="3027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58D766-B9A3-41E4-A73C-6A653F44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59" y="5506332"/>
            <a:ext cx="2305262" cy="6193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2A50F1-C83B-4A47-B30F-93CE1A20C312}"/>
              </a:ext>
            </a:extLst>
          </p:cNvPr>
          <p:cNvCxnSpPr/>
          <p:nvPr/>
        </p:nvCxnSpPr>
        <p:spPr>
          <a:xfrm>
            <a:off x="3277729" y="6043891"/>
            <a:ext cx="21022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BEE6E-6B78-47FB-8A16-A7808E94B9B8}"/>
              </a:ext>
            </a:extLst>
          </p:cNvPr>
          <p:cNvCxnSpPr>
            <a:cxnSpLocks/>
          </p:cNvCxnSpPr>
          <p:nvPr/>
        </p:nvCxnSpPr>
        <p:spPr>
          <a:xfrm flipV="1">
            <a:off x="6970613" y="4580546"/>
            <a:ext cx="831697" cy="1777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A1FF3A-C4E4-47C5-86B9-144533D2913A}"/>
              </a:ext>
            </a:extLst>
          </p:cNvPr>
          <p:cNvSpPr/>
          <p:nvPr/>
        </p:nvSpPr>
        <p:spPr>
          <a:xfrm>
            <a:off x="7722543" y="5039205"/>
            <a:ext cx="1551459" cy="148336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9683D-DF44-4B06-9944-E809B021D2E1}"/>
              </a:ext>
            </a:extLst>
          </p:cNvPr>
          <p:cNvSpPr txBox="1"/>
          <p:nvPr/>
        </p:nvSpPr>
        <p:spPr>
          <a:xfrm>
            <a:off x="8153198" y="4281270"/>
            <a:ext cx="38154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Interfaces have no implementation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(In general)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C1823-CB38-4ED0-B065-9AEE7AEF856C}"/>
              </a:ext>
            </a:extLst>
          </p:cNvPr>
          <p:cNvSpPr txBox="1"/>
          <p:nvPr/>
        </p:nvSpPr>
        <p:spPr>
          <a:xfrm>
            <a:off x="557599" y="4469255"/>
            <a:ext cx="5182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Interfaces can be used as a type of a variable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i.e. If you understand polymorphism fully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(which you hopefully do), defines what methods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the variable has</a:t>
            </a:r>
          </a:p>
        </p:txBody>
      </p:sp>
    </p:spTree>
    <p:extLst>
      <p:ext uri="{BB962C8B-B14F-4D97-AF65-F5344CB8AC3E}">
        <p14:creationId xmlns:p14="http://schemas.microsoft.com/office/powerpoint/2010/main" val="341624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4F3D-ED39-4D13-A278-FAB5BC9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words on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6080-1BD8-45EB-BA77-08C922C2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Interfaces guarantee that a class has implemented a set of methods</a:t>
            </a:r>
          </a:p>
          <a:p>
            <a:pPr lvl="1"/>
            <a:r>
              <a:rPr lang="en-GB" dirty="0"/>
              <a:t>So you are able to use the methods without caring how it is implemented or what else the class does</a:t>
            </a:r>
          </a:p>
          <a:p>
            <a:r>
              <a:rPr lang="en-GB" dirty="0"/>
              <a:t>E.g. a </a:t>
            </a:r>
            <a:r>
              <a:rPr lang="en-GB" b="1" dirty="0"/>
              <a:t>Phone</a:t>
            </a:r>
            <a:r>
              <a:rPr lang="en-GB" dirty="0"/>
              <a:t> implements a </a:t>
            </a:r>
            <a:r>
              <a:rPr lang="en-GB" b="1" dirty="0"/>
              <a:t>Clock </a:t>
            </a:r>
            <a:r>
              <a:rPr lang="en-GB" dirty="0"/>
              <a:t>that you can </a:t>
            </a:r>
            <a:r>
              <a:rPr lang="en-GB" b="1" dirty="0" err="1"/>
              <a:t>getTime</a:t>
            </a:r>
            <a:r>
              <a:rPr lang="en-GB" b="1" dirty="0"/>
              <a:t>()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With proper naming of methods, </a:t>
            </a:r>
            <a:r>
              <a:rPr lang="en-GB" dirty="0" err="1"/>
              <a:t>getTime</a:t>
            </a:r>
            <a:r>
              <a:rPr lang="en-GB" dirty="0"/>
              <a:t>() gets the time regardless of how the time is stored and how the time is retrieved, or what else the phone does (it is irrelevant)</a:t>
            </a:r>
          </a:p>
          <a:p>
            <a:r>
              <a:rPr lang="en-GB" dirty="0"/>
              <a:t>E.g. Sending letters to someone else and you don’t care when or how it reaches them</a:t>
            </a:r>
          </a:p>
          <a:p>
            <a:pPr lvl="1"/>
            <a:r>
              <a:rPr lang="en-GB" dirty="0"/>
              <a:t>When you </a:t>
            </a:r>
            <a:r>
              <a:rPr lang="en-GB" dirty="0" err="1"/>
              <a:t>sendLetter</a:t>
            </a:r>
            <a:r>
              <a:rPr lang="en-GB" dirty="0"/>
              <a:t>(), you don’t care if it is sent via Email, </a:t>
            </a:r>
            <a:r>
              <a:rPr lang="en-GB" dirty="0" err="1"/>
              <a:t>SnailMail</a:t>
            </a:r>
            <a:r>
              <a:rPr lang="en-GB" dirty="0"/>
              <a:t>, </a:t>
            </a:r>
            <a:r>
              <a:rPr lang="en-GB" dirty="0" err="1"/>
              <a:t>MorseCode</a:t>
            </a:r>
            <a:r>
              <a:rPr lang="en-GB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75854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1540</Words>
  <Application>Microsoft Office PowerPoint</Application>
  <PresentationFormat>Widescreen</PresentationFormat>
  <Paragraphs>274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Wingdings 3</vt:lpstr>
      <vt:lpstr>Facet</vt:lpstr>
      <vt:lpstr>Tutorial 2</vt:lpstr>
      <vt:lpstr>Last Week: How Polymorphism Works</vt:lpstr>
      <vt:lpstr>How Abstract Classes Work</vt:lpstr>
      <vt:lpstr>How Abstract Classes Work</vt:lpstr>
      <vt:lpstr>How Abstract Classes Work</vt:lpstr>
      <vt:lpstr>How Abstract Classes Work</vt:lpstr>
      <vt:lpstr>How interfaces work in one slide</vt:lpstr>
      <vt:lpstr>Don’t get it?</vt:lpstr>
      <vt:lpstr>More words on interfaces</vt:lpstr>
      <vt:lpstr>How to write readable &amp; manageable code</vt:lpstr>
      <vt:lpstr>Foreword</vt:lpstr>
      <vt:lpstr>End goal</vt:lpstr>
      <vt:lpstr>Level 1: Commenting, Naming, and Formatting</vt:lpstr>
      <vt:lpstr>Context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Not Mystery Code</vt:lpstr>
      <vt:lpstr>Key learning points</vt:lpstr>
      <vt:lpstr>PowerPoint Presentation</vt:lpstr>
      <vt:lpstr>PowerPoint Presentation</vt:lpstr>
      <vt:lpstr>PowerPoint Presentation</vt:lpstr>
      <vt:lpstr>Level 2: Abstracting into methods</vt:lpstr>
      <vt:lpstr>Context for the examples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Level 3: Abstracting into classes</vt:lpstr>
      <vt:lpstr>Abstracting into classes</vt:lpstr>
      <vt:lpstr>Abstracting into classes</vt:lpstr>
      <vt:lpstr>Abstracting into classes</vt:lpstr>
      <vt:lpstr>Abstracting into classes</vt:lpstr>
      <vt:lpstr>Abstracting into classes</vt:lpstr>
      <vt:lpstr>If you’re interested in real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Jeremy Lim</dc:creator>
  <cp:lastModifiedBy>Jeremy Lim</cp:lastModifiedBy>
  <cp:revision>5</cp:revision>
  <dcterms:created xsi:type="dcterms:W3CDTF">2019-02-07T16:15:58Z</dcterms:created>
  <dcterms:modified xsi:type="dcterms:W3CDTF">2019-02-07T16:18:51Z</dcterms:modified>
</cp:coreProperties>
</file>