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68" r:id="rId21"/>
    <p:sldId id="269" r:id="rId22"/>
    <p:sldId id="270" r:id="rId23"/>
    <p:sldId id="272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5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12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59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44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4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51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3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4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8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76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5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19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0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4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48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5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74D3-FEFF-4DB9-96EF-E7E8EB72D211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5AC78D-42FD-4A57-9427-A3F0B839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8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lang/RuntimeException.html" TargetMode="External"/><Relationship Id="rId2" Type="http://schemas.openxmlformats.org/officeDocument/2006/relationships/hyperlink" Target="https://docs.oracle.com/javase/9/docs/api/java/lang/Excep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lang/RuntimeException.html" TargetMode="External"/><Relationship Id="rId2" Type="http://schemas.openxmlformats.org/officeDocument/2006/relationships/hyperlink" Target="https://docs.oracle.com/javase/9/docs/api/java/lang/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lang/RuntimeException.html" TargetMode="External"/><Relationship Id="rId2" Type="http://schemas.openxmlformats.org/officeDocument/2006/relationships/hyperlink" Target="https://docs.oracle.com/javase/9/docs/api/java/lang/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lang/RuntimeException.html" TargetMode="External"/><Relationship Id="rId2" Type="http://schemas.openxmlformats.org/officeDocument/2006/relationships/hyperlink" Target="https://docs.oracle.com/javase/9/docs/api/java/lang/Excepti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B3F7-15D0-4738-BAF2-FCE99D16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Actual 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41900-0EA2-40AA-8C13-0E83183E7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  <a:br>
              <a:rPr lang="en-GB" dirty="0"/>
            </a:br>
            <a:r>
              <a:rPr lang="en-GB" dirty="0"/>
              <a:t>(Based on slides by Jeremy Choo, 18/19 Sem 1 TA)</a:t>
            </a:r>
          </a:p>
        </p:txBody>
      </p:sp>
    </p:spTree>
    <p:extLst>
      <p:ext uri="{BB962C8B-B14F-4D97-AF65-F5344CB8AC3E}">
        <p14:creationId xmlns:p14="http://schemas.microsoft.com/office/powerpoint/2010/main" val="266339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CFCC4-16F6-4E60-9784-76D746E2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Q1b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4997-CF90-42E9-9FE1-C501D5CF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if we change Shape and Printable from interfaces to abstract class?</a:t>
            </a:r>
          </a:p>
          <a:p>
            <a:r>
              <a:rPr lang="en-GB" dirty="0">
                <a:solidFill>
                  <a:schemeClr val="bg1"/>
                </a:solidFill>
              </a:rPr>
              <a:t>Cannot.</a:t>
            </a:r>
          </a:p>
          <a:p>
            <a:r>
              <a:rPr lang="en-GB" dirty="0">
                <a:solidFill>
                  <a:schemeClr val="bg1"/>
                </a:solidFill>
              </a:rPr>
              <a:t>Can only extend from 1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E25B7-7F43-4CE0-BBDF-A7B832E6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419760"/>
            <a:ext cx="5143500" cy="200596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CFCC4-16F6-4E60-9784-76D746E2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4997-CF90-42E9-9FE1-C501D5CF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Can we define a new interface </a:t>
            </a:r>
            <a:r>
              <a:rPr lang="en-GB" dirty="0" err="1">
                <a:solidFill>
                  <a:schemeClr val="bg1"/>
                </a:solidFill>
              </a:rPr>
              <a:t>PrintableShape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E25B7-7F43-4CE0-BBDF-A7B832E6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419760"/>
            <a:ext cx="5143500" cy="200596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D1EDE-6E3A-4574-AC44-2258AB38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97" y="1257300"/>
            <a:ext cx="66865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5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CFCC4-16F6-4E60-9784-76D746E2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4997-CF90-42E9-9FE1-C501D5CF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Can we define a new interface </a:t>
            </a:r>
            <a:r>
              <a:rPr lang="en-GB" dirty="0" err="1">
                <a:solidFill>
                  <a:schemeClr val="bg1"/>
                </a:solidFill>
              </a:rPr>
              <a:t>PrintableShape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  <a:p>
            <a:r>
              <a:rPr lang="en-GB" dirty="0">
                <a:solidFill>
                  <a:schemeClr val="bg1"/>
                </a:solidFill>
              </a:rPr>
              <a:t>Yes. Interfaces can inherit from multiple </a:t>
            </a:r>
            <a:r>
              <a:rPr lang="en-GB" u="sng" dirty="0">
                <a:solidFill>
                  <a:schemeClr val="bg1"/>
                </a:solidFill>
              </a:rPr>
              <a:t>parent interfaces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Not from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E25B7-7F43-4CE0-BBDF-A7B832E6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419760"/>
            <a:ext cx="5143500" cy="200596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D1EDE-6E3A-4574-AC44-2258AB38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97" y="1257300"/>
            <a:ext cx="66865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2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719A-E058-4FD9-8458-A2D1CB35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7A7D-B732-46C5-BFDE-977DE5CB468A}"/>
              </a:ext>
            </a:extLst>
          </p:cNvPr>
          <p:cNvSpPr/>
          <p:nvPr/>
        </p:nvSpPr>
        <p:spPr>
          <a:xfrm>
            <a:off x="991312" y="2016807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7FAC8-FECD-4C65-859F-446E2C07B998}"/>
              </a:ext>
            </a:extLst>
          </p:cNvPr>
          <p:cNvSpPr/>
          <p:nvPr/>
        </p:nvSpPr>
        <p:spPr>
          <a:xfrm>
            <a:off x="6778630" y="2016807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39795-6FBF-4B02-AFC0-28BF6FAC53EF}"/>
              </a:ext>
            </a:extLst>
          </p:cNvPr>
          <p:cNvCxnSpPr>
            <a:cxnSpLocks/>
          </p:cNvCxnSpPr>
          <p:nvPr/>
        </p:nvCxnSpPr>
        <p:spPr>
          <a:xfrm>
            <a:off x="3486684" y="2722903"/>
            <a:ext cx="32321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283409-D9F1-4E85-8CB9-7590B1E8F944}"/>
              </a:ext>
            </a:extLst>
          </p:cNvPr>
          <p:cNvSpPr txBox="1"/>
          <p:nvPr/>
        </p:nvSpPr>
        <p:spPr>
          <a:xfrm>
            <a:off x="4363506" y="2353571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 A uses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C881D-C0D2-4080-B87F-0928E68D2295}"/>
              </a:ext>
            </a:extLst>
          </p:cNvPr>
          <p:cNvSpPr txBox="1"/>
          <p:nvPr/>
        </p:nvSpPr>
        <p:spPr>
          <a:xfrm>
            <a:off x="3404094" y="3621338"/>
            <a:ext cx="3857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i.e. something like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public A(B b) { </a:t>
            </a:r>
            <a:r>
              <a:rPr lang="en-GB" dirty="0" err="1">
                <a:latin typeface="Consolas" panose="020B0609020204030204" pitchFamily="49" charset="0"/>
              </a:rPr>
              <a:t>this.b</a:t>
            </a:r>
            <a:r>
              <a:rPr lang="en-GB" dirty="0">
                <a:latin typeface="Consolas" panose="020B0609020204030204" pitchFamily="49" charset="0"/>
              </a:rPr>
              <a:t> = b; }</a:t>
            </a:r>
          </a:p>
          <a:p>
            <a:r>
              <a:rPr lang="en-GB" dirty="0">
                <a:latin typeface="Consolas" panose="020B0609020204030204" pitchFamily="49" charset="0"/>
              </a:rPr>
              <a:t>…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</a:rPr>
              <a:t>this.b.f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br>
              <a:rPr lang="en-GB" dirty="0"/>
            </a:br>
            <a:r>
              <a:rPr lang="en-GB" dirty="0"/>
              <a:t>somewhere in the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A8B83-86AC-4677-8E7D-97EB033FC678}"/>
              </a:ext>
            </a:extLst>
          </p:cNvPr>
          <p:cNvSpPr txBox="1"/>
          <p:nvPr/>
        </p:nvSpPr>
        <p:spPr>
          <a:xfrm>
            <a:off x="7244148" y="3896883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Constructor accepts an instance of B</a:t>
            </a:r>
          </a:p>
        </p:txBody>
      </p:sp>
    </p:spTree>
    <p:extLst>
      <p:ext uri="{BB962C8B-B14F-4D97-AF65-F5344CB8AC3E}">
        <p14:creationId xmlns:p14="http://schemas.microsoft.com/office/powerpoint/2010/main" val="427998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719A-E058-4FD9-8458-A2D1CB35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7A7D-B732-46C5-BFDE-977DE5CB468A}"/>
              </a:ext>
            </a:extLst>
          </p:cNvPr>
          <p:cNvSpPr/>
          <p:nvPr/>
        </p:nvSpPr>
        <p:spPr>
          <a:xfrm>
            <a:off x="991312" y="2016807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7FAC8-FECD-4C65-859F-446E2C07B998}"/>
              </a:ext>
            </a:extLst>
          </p:cNvPr>
          <p:cNvSpPr/>
          <p:nvPr/>
        </p:nvSpPr>
        <p:spPr>
          <a:xfrm>
            <a:off x="6778630" y="2016807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Interface</a:t>
            </a:r>
          </a:p>
          <a:p>
            <a:pPr algn="ctr"/>
            <a:r>
              <a:rPr lang="en-GB" sz="3200" dirty="0"/>
              <a:t>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39795-6FBF-4B02-AFC0-28BF6FAC53EF}"/>
              </a:ext>
            </a:extLst>
          </p:cNvPr>
          <p:cNvCxnSpPr>
            <a:cxnSpLocks/>
          </p:cNvCxnSpPr>
          <p:nvPr/>
        </p:nvCxnSpPr>
        <p:spPr>
          <a:xfrm>
            <a:off x="3486684" y="2722903"/>
            <a:ext cx="32321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283409-D9F1-4E85-8CB9-7590B1E8F944}"/>
              </a:ext>
            </a:extLst>
          </p:cNvPr>
          <p:cNvSpPr txBox="1"/>
          <p:nvPr/>
        </p:nvSpPr>
        <p:spPr>
          <a:xfrm>
            <a:off x="4363506" y="2353571"/>
            <a:ext cx="151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 A uses 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1E7034-E1FD-4F0A-80E8-B8760C6C3AB6}"/>
              </a:ext>
            </a:extLst>
          </p:cNvPr>
          <p:cNvSpPr/>
          <p:nvPr/>
        </p:nvSpPr>
        <p:spPr>
          <a:xfrm>
            <a:off x="6778630" y="4836207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03FBDC-07EA-4AC2-A8AC-845B5A8B8580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8026316" y="3429000"/>
            <a:ext cx="0" cy="140720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EA2B90-F454-4C5C-BDE0-7CD5A336299F}"/>
              </a:ext>
            </a:extLst>
          </p:cNvPr>
          <p:cNvSpPr txBox="1"/>
          <p:nvPr/>
        </p:nvSpPr>
        <p:spPr>
          <a:xfrm>
            <a:off x="6299561" y="403683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 implements 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82663-592E-4385-B914-56EA36008665}"/>
              </a:ext>
            </a:extLst>
          </p:cNvPr>
          <p:cNvSpPr txBox="1"/>
          <p:nvPr/>
        </p:nvSpPr>
        <p:spPr>
          <a:xfrm>
            <a:off x="452016" y="1625067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Constructor accepts an instance of I</a:t>
            </a:r>
          </a:p>
        </p:txBody>
      </p:sp>
    </p:spTree>
    <p:extLst>
      <p:ext uri="{BB962C8B-B14F-4D97-AF65-F5344CB8AC3E}">
        <p14:creationId xmlns:p14="http://schemas.microsoft.com/office/powerpoint/2010/main" val="130048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719A-E058-4FD9-8458-A2D1CB35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7A7D-B732-46C5-BFDE-977DE5CB468A}"/>
              </a:ext>
            </a:extLst>
          </p:cNvPr>
          <p:cNvSpPr/>
          <p:nvPr/>
        </p:nvSpPr>
        <p:spPr>
          <a:xfrm>
            <a:off x="991312" y="2016807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7FAC8-FECD-4C65-859F-446E2C07B998}"/>
              </a:ext>
            </a:extLst>
          </p:cNvPr>
          <p:cNvSpPr/>
          <p:nvPr/>
        </p:nvSpPr>
        <p:spPr>
          <a:xfrm>
            <a:off x="6778630" y="2016807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Interface</a:t>
            </a:r>
          </a:p>
          <a:p>
            <a:pPr algn="ctr"/>
            <a:r>
              <a:rPr lang="en-GB" sz="3200" dirty="0"/>
              <a:t>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39795-6FBF-4B02-AFC0-28BF6FAC53EF}"/>
              </a:ext>
            </a:extLst>
          </p:cNvPr>
          <p:cNvCxnSpPr>
            <a:cxnSpLocks/>
          </p:cNvCxnSpPr>
          <p:nvPr/>
        </p:nvCxnSpPr>
        <p:spPr>
          <a:xfrm>
            <a:off x="3486684" y="2722903"/>
            <a:ext cx="32321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283409-D9F1-4E85-8CB9-7590B1E8F944}"/>
              </a:ext>
            </a:extLst>
          </p:cNvPr>
          <p:cNvSpPr txBox="1"/>
          <p:nvPr/>
        </p:nvSpPr>
        <p:spPr>
          <a:xfrm>
            <a:off x="4363506" y="2353571"/>
            <a:ext cx="151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 A uses 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1E7034-E1FD-4F0A-80E8-B8760C6C3AB6}"/>
              </a:ext>
            </a:extLst>
          </p:cNvPr>
          <p:cNvSpPr/>
          <p:nvPr/>
        </p:nvSpPr>
        <p:spPr>
          <a:xfrm>
            <a:off x="6778630" y="4836207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03FBDC-07EA-4AC2-A8AC-845B5A8B8580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8026316" y="3429000"/>
            <a:ext cx="0" cy="140720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EA2B90-F454-4C5C-BDE0-7CD5A336299F}"/>
              </a:ext>
            </a:extLst>
          </p:cNvPr>
          <p:cNvSpPr txBox="1"/>
          <p:nvPr/>
        </p:nvSpPr>
        <p:spPr>
          <a:xfrm>
            <a:off x="2443901" y="385217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B, C, D implements 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AAC6FC-0B99-4E9B-89FA-9B4D05A1D204}"/>
              </a:ext>
            </a:extLst>
          </p:cNvPr>
          <p:cNvSpPr/>
          <p:nvPr/>
        </p:nvSpPr>
        <p:spPr>
          <a:xfrm>
            <a:off x="3600628" y="4836207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A581F-4B44-4305-8D36-F909FDB00905}"/>
              </a:ext>
            </a:extLst>
          </p:cNvPr>
          <p:cNvSpPr/>
          <p:nvPr/>
        </p:nvSpPr>
        <p:spPr>
          <a:xfrm>
            <a:off x="548355" y="4836206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0C26B-DF53-4557-98CA-523C0D032FA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848314" y="3429000"/>
            <a:ext cx="3178002" cy="140720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6A55-FC64-4A3C-9A59-D94C138626E1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1796041" y="3429000"/>
            <a:ext cx="6230275" cy="140720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FF5771-FCA5-41EF-9E23-BCC9E930BF34}"/>
              </a:ext>
            </a:extLst>
          </p:cNvPr>
          <p:cNvSpPr txBox="1"/>
          <p:nvPr/>
        </p:nvSpPr>
        <p:spPr>
          <a:xfrm>
            <a:off x="991312" y="1297390"/>
            <a:ext cx="336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can use any of B, C, D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without touching the code in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47F73-45DD-496D-A514-E8585CB6E597}"/>
              </a:ext>
            </a:extLst>
          </p:cNvPr>
          <p:cNvSpPr txBox="1"/>
          <p:nvPr/>
        </p:nvSpPr>
        <p:spPr>
          <a:xfrm>
            <a:off x="4673584" y="1426763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More maintainable, easier to swap classes</a:t>
            </a:r>
          </a:p>
        </p:txBody>
      </p:sp>
    </p:spTree>
    <p:extLst>
      <p:ext uri="{BB962C8B-B14F-4D97-AF65-F5344CB8AC3E}">
        <p14:creationId xmlns:p14="http://schemas.microsoft.com/office/powerpoint/2010/main" val="288276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719A-E058-4FD9-8458-A2D1CB35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7A7D-B732-46C5-BFDE-977DE5CB468A}"/>
              </a:ext>
            </a:extLst>
          </p:cNvPr>
          <p:cNvSpPr/>
          <p:nvPr/>
        </p:nvSpPr>
        <p:spPr>
          <a:xfrm>
            <a:off x="3855060" y="4742916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27FAC8-FECD-4C65-859F-446E2C07B998}"/>
                  </a:ext>
                </a:extLst>
              </p:cNvPr>
              <p:cNvSpPr/>
              <p:nvPr/>
            </p:nvSpPr>
            <p:spPr>
              <a:xfrm>
                <a:off x="993128" y="2016807"/>
                <a:ext cx="2495372" cy="1412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27FAC8-FECD-4C65-859F-446E2C07B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28" y="2016807"/>
                <a:ext cx="2495372" cy="1412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39795-6FBF-4B02-AFC0-28BF6FAC53EF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5102746" y="3428998"/>
            <a:ext cx="2861932" cy="131391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536778-C15E-4047-8999-D256205D1125}"/>
                  </a:ext>
                </a:extLst>
              </p:cNvPr>
              <p:cNvSpPr/>
              <p:nvPr/>
            </p:nvSpPr>
            <p:spPr>
              <a:xfrm>
                <a:off x="3855060" y="2016806"/>
                <a:ext cx="2495372" cy="1412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536778-C15E-4047-8999-D256205D1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060" y="2016806"/>
                <a:ext cx="2495372" cy="1412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F6E48A-7241-4265-8737-45F43B73B13C}"/>
                  </a:ext>
                </a:extLst>
              </p:cNvPr>
              <p:cNvSpPr/>
              <p:nvPr/>
            </p:nvSpPr>
            <p:spPr>
              <a:xfrm>
                <a:off x="6716992" y="2016805"/>
                <a:ext cx="2495372" cy="1412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F6E48A-7241-4265-8737-45F43B73B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92" y="2016805"/>
                <a:ext cx="2495372" cy="1412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D34AF9-57A3-4644-960C-B54B5326D7FA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5102746" y="3428999"/>
            <a:ext cx="0" cy="131391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DDD0C-BB89-4D96-9D31-C20482BC6C6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240814" y="3429000"/>
            <a:ext cx="2861932" cy="131391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A84679-77FD-4DB0-84B7-E04F77724DE6}"/>
              </a:ext>
            </a:extLst>
          </p:cNvPr>
          <p:cNvSpPr txBox="1"/>
          <p:nvPr/>
        </p:nvSpPr>
        <p:spPr>
          <a:xfrm>
            <a:off x="6533712" y="4085957"/>
            <a:ext cx="363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implements multiple interfaces</a:t>
            </a:r>
          </a:p>
        </p:txBody>
      </p:sp>
    </p:spTree>
    <p:extLst>
      <p:ext uri="{BB962C8B-B14F-4D97-AF65-F5344CB8AC3E}">
        <p14:creationId xmlns:p14="http://schemas.microsoft.com/office/powerpoint/2010/main" val="1609458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719A-E058-4FD9-8458-A2D1CB35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7A7D-B732-46C5-BFDE-977DE5CB468A}"/>
              </a:ext>
            </a:extLst>
          </p:cNvPr>
          <p:cNvSpPr/>
          <p:nvPr/>
        </p:nvSpPr>
        <p:spPr>
          <a:xfrm>
            <a:off x="3855060" y="4742916"/>
            <a:ext cx="2495372" cy="141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27FAC8-FECD-4C65-859F-446E2C07B998}"/>
                  </a:ext>
                </a:extLst>
              </p:cNvPr>
              <p:cNvSpPr/>
              <p:nvPr/>
            </p:nvSpPr>
            <p:spPr>
              <a:xfrm>
                <a:off x="993128" y="2016807"/>
                <a:ext cx="2495372" cy="141219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27FAC8-FECD-4C65-859F-446E2C07B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28" y="2016807"/>
                <a:ext cx="2495372" cy="1412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39795-6FBF-4B02-AFC0-28BF6FAC53EF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5102746" y="3428998"/>
            <a:ext cx="2861932" cy="131391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536778-C15E-4047-8999-D256205D1125}"/>
                  </a:ext>
                </a:extLst>
              </p:cNvPr>
              <p:cNvSpPr/>
              <p:nvPr/>
            </p:nvSpPr>
            <p:spPr>
              <a:xfrm>
                <a:off x="3855060" y="2016806"/>
                <a:ext cx="2495372" cy="1412193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536778-C15E-4047-8999-D256205D1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060" y="2016806"/>
                <a:ext cx="2495372" cy="1412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F6E48A-7241-4265-8737-45F43B73B13C}"/>
                  </a:ext>
                </a:extLst>
              </p:cNvPr>
              <p:cNvSpPr/>
              <p:nvPr/>
            </p:nvSpPr>
            <p:spPr>
              <a:xfrm>
                <a:off x="6716992" y="2016805"/>
                <a:ext cx="2495372" cy="1412193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F6E48A-7241-4265-8737-45F43B73B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92" y="2016805"/>
                <a:ext cx="2495372" cy="1412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D34AF9-57A3-4644-960C-B54B5326D7FA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5102746" y="3428999"/>
            <a:ext cx="0" cy="131391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DDD0C-BB89-4D96-9D31-C20482BC6C6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240814" y="3429000"/>
            <a:ext cx="2861932" cy="131391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A84679-77FD-4DB0-84B7-E04F77724DE6}"/>
              </a:ext>
            </a:extLst>
          </p:cNvPr>
          <p:cNvSpPr txBox="1"/>
          <p:nvPr/>
        </p:nvSpPr>
        <p:spPr>
          <a:xfrm>
            <a:off x="6533712" y="4085957"/>
            <a:ext cx="363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implements multiple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5962F-365E-498E-9A96-F911B203306E}"/>
              </a:ext>
            </a:extLst>
          </p:cNvPr>
          <p:cNvSpPr txBox="1"/>
          <p:nvPr/>
        </p:nvSpPr>
        <p:spPr>
          <a:xfrm>
            <a:off x="3006659" y="1270000"/>
            <a:ext cx="427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Can choose a subset of methods to use,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because sometimes you don’t need all</a:t>
            </a:r>
          </a:p>
        </p:txBody>
      </p:sp>
    </p:spTree>
    <p:extLst>
      <p:ext uri="{BB962C8B-B14F-4D97-AF65-F5344CB8AC3E}">
        <p14:creationId xmlns:p14="http://schemas.microsoft.com/office/powerpoint/2010/main" val="202340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A74E-2815-4874-9AF6-37EE2ED1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B341-DD31-4E00-9D6D-F755D6D2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LinkedList implements List, Queue</a:t>
            </a:r>
          </a:p>
          <a:p>
            <a:r>
              <a:rPr lang="en-GB" dirty="0"/>
              <a:t>If you only need a queue (Add to head, remove from tail), you don’t care about what is in the middle</a:t>
            </a:r>
          </a:p>
          <a:p>
            <a:r>
              <a:rPr lang="en-GB" dirty="0"/>
              <a:t>You could just use LinkedList directly</a:t>
            </a:r>
          </a:p>
          <a:p>
            <a:pPr lvl="1"/>
            <a:r>
              <a:rPr lang="en-GB" dirty="0"/>
              <a:t>But harder for someone else to understand your code</a:t>
            </a:r>
          </a:p>
          <a:p>
            <a:r>
              <a:rPr lang="en-GB" dirty="0"/>
              <a:t>What if a better performing queue than LinkedList is added?</a:t>
            </a:r>
          </a:p>
          <a:p>
            <a:pPr lvl="1"/>
            <a:r>
              <a:rPr lang="en-GB" dirty="0"/>
              <a:t>Have to change every usage of LinkedList to </a:t>
            </a:r>
            <a:r>
              <a:rPr lang="en-GB" dirty="0" err="1"/>
              <a:t>NewQueue</a:t>
            </a:r>
            <a:endParaRPr lang="en-GB" dirty="0"/>
          </a:p>
          <a:p>
            <a:pPr lvl="1"/>
            <a:r>
              <a:rPr lang="en-GB" dirty="0"/>
              <a:t>Instead of just changing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Queue&lt;Item&gt; queue 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new LinkedList()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NewQueue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592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F326-4560-4FD3-9B3B-10B84281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5666-9A41-4FD2-A094-FA426F49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Flexibility</a:t>
            </a:r>
          </a:p>
          <a:p>
            <a:r>
              <a:rPr lang="en-GB" dirty="0"/>
              <a:t>Maintainability</a:t>
            </a:r>
          </a:p>
          <a:p>
            <a:r>
              <a:rPr lang="en-GB" dirty="0"/>
              <a:t>Understandability</a:t>
            </a:r>
          </a:p>
        </p:txBody>
      </p:sp>
    </p:spTree>
    <p:extLst>
      <p:ext uri="{BB962C8B-B14F-4D97-AF65-F5344CB8AC3E}">
        <p14:creationId xmlns:p14="http://schemas.microsoft.com/office/powerpoint/2010/main" val="20702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0884-2CDD-4648-B704-98A6EA24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not from one of my tuts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BD24-DD3E-EF43-BB99-0F300E200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mark attendance</a:t>
            </a:r>
          </a:p>
          <a:p>
            <a:r>
              <a:rPr lang="en-US" dirty="0"/>
              <a:t>You will get a copy of this week’s slides also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4B3-45C5-4681-A565-0C92BE10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4DD9-B2DA-4BFE-8ED2-969C560C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class Rectangle that implements Shape and Printable, using bottom-left and top-right points. Handle the case where the two points do not define a proper rectangle.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0B34E-AED0-4E49-BF17-2FF7DB584A71}"/>
              </a:ext>
            </a:extLst>
          </p:cNvPr>
          <p:cNvSpPr/>
          <p:nvPr/>
        </p:nvSpPr>
        <p:spPr>
          <a:xfrm>
            <a:off x="4119073" y="3279152"/>
            <a:ext cx="4913832" cy="276221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AB302-744A-4DCD-8082-1B08600AF3EC}"/>
              </a:ext>
            </a:extLst>
          </p:cNvPr>
          <p:cNvSpPr txBox="1"/>
          <p:nvPr/>
        </p:nvSpPr>
        <p:spPr>
          <a:xfrm>
            <a:off x="2764215" y="590221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bottomLeft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FB75F-136F-4F90-A586-D46B81FD9BE5}"/>
              </a:ext>
            </a:extLst>
          </p:cNvPr>
          <p:cNvSpPr txBox="1"/>
          <p:nvPr/>
        </p:nvSpPr>
        <p:spPr>
          <a:xfrm>
            <a:off x="8622699" y="290982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topRight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52F65-F998-40A9-B7A8-C4BD80DE15E6}"/>
              </a:ext>
            </a:extLst>
          </p:cNvPr>
          <p:cNvSpPr/>
          <p:nvPr/>
        </p:nvSpPr>
        <p:spPr>
          <a:xfrm>
            <a:off x="6096000" y="4337091"/>
            <a:ext cx="817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08725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4B3-45C5-4681-A565-0C92BE10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4DD9-B2DA-4BFE-8ED2-969C560C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class Rectangle that implements Shape and Printable, using bottom-left and top-right points. Handle the case where the two points do not define a proper rectangle.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0B34E-AED0-4E49-BF17-2FF7DB584A71}"/>
              </a:ext>
            </a:extLst>
          </p:cNvPr>
          <p:cNvSpPr/>
          <p:nvPr/>
        </p:nvSpPr>
        <p:spPr>
          <a:xfrm>
            <a:off x="4119073" y="3279152"/>
            <a:ext cx="4913832" cy="276221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AB302-744A-4DCD-8082-1B08600AF3EC}"/>
              </a:ext>
            </a:extLst>
          </p:cNvPr>
          <p:cNvSpPr txBox="1"/>
          <p:nvPr/>
        </p:nvSpPr>
        <p:spPr>
          <a:xfrm>
            <a:off x="8470705" y="28642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bottomLeft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FB75F-136F-4F90-A586-D46B81FD9BE5}"/>
              </a:ext>
            </a:extLst>
          </p:cNvPr>
          <p:cNvSpPr txBox="1"/>
          <p:nvPr/>
        </p:nvSpPr>
        <p:spPr>
          <a:xfrm>
            <a:off x="3057564" y="604136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topRight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52F65-F998-40A9-B7A8-C4BD80DE15E6}"/>
              </a:ext>
            </a:extLst>
          </p:cNvPr>
          <p:cNvSpPr/>
          <p:nvPr/>
        </p:nvSpPr>
        <p:spPr>
          <a:xfrm>
            <a:off x="6096000" y="4337091"/>
            <a:ext cx="817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82571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4B3-45C5-4681-A565-0C92BE10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4DD9-B2DA-4BFE-8ED2-969C560C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462"/>
            <a:ext cx="8596668" cy="3880773"/>
          </a:xfrm>
        </p:spPr>
        <p:txBody>
          <a:bodyPr/>
          <a:lstStyle/>
          <a:p>
            <a:r>
              <a:rPr lang="en-GB" dirty="0"/>
              <a:t>Write a class Rectangle that implements Shape and Printable, using bottom-left and top-right points. Handle the case where the two points do not define a proper rectangle.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468D4-61E5-4911-A2D1-091BEC52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524" y="3267074"/>
            <a:ext cx="6500806" cy="2631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CE66A-D218-408B-8942-20DFB706D468}"/>
              </a:ext>
            </a:extLst>
          </p:cNvPr>
          <p:cNvSpPr txBox="1"/>
          <p:nvPr/>
        </p:nvSpPr>
        <p:spPr>
          <a:xfrm>
            <a:off x="677334" y="3777809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Don’t directly create a Rectangle,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use a static method to check constraints</a:t>
            </a:r>
          </a:p>
        </p:txBody>
      </p:sp>
    </p:spTree>
    <p:extLst>
      <p:ext uri="{BB962C8B-B14F-4D97-AF65-F5344CB8AC3E}">
        <p14:creationId xmlns:p14="http://schemas.microsoft.com/office/powerpoint/2010/main" val="3667087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4B3-45C5-4681-A565-0C92BE10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4DD9-B2DA-4BFE-8ED2-969C560C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462"/>
            <a:ext cx="8596668" cy="3880773"/>
          </a:xfrm>
        </p:spPr>
        <p:txBody>
          <a:bodyPr/>
          <a:lstStyle/>
          <a:p>
            <a:r>
              <a:rPr lang="en-GB" dirty="0"/>
              <a:t>Write a class Rectangle that implements Shape and Printable, using bottom-left and top-right points. Handle the case where the two points do not define a proper rectangle.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468D4-61E5-4911-A2D1-091BEC52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524" y="3267074"/>
            <a:ext cx="6500806" cy="2631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CE66A-D218-408B-8942-20DFB706D468}"/>
              </a:ext>
            </a:extLst>
          </p:cNvPr>
          <p:cNvSpPr txBox="1"/>
          <p:nvPr/>
        </p:nvSpPr>
        <p:spPr>
          <a:xfrm>
            <a:off x="677334" y="3777809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Don’t directly create a Rectangle,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use a static method to check constraints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5D10A6-7FE4-43DC-8A75-6148D9DC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85" y="2039842"/>
            <a:ext cx="5143500" cy="100965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EDD562B-41BC-4DC2-86A8-D8872DFE6993}"/>
              </a:ext>
            </a:extLst>
          </p:cNvPr>
          <p:cNvCxnSpPr/>
          <p:nvPr/>
        </p:nvCxnSpPr>
        <p:spPr>
          <a:xfrm rot="10800000" flipV="1">
            <a:off x="6776816" y="2691925"/>
            <a:ext cx="3537959" cy="1264778"/>
          </a:xfrm>
          <a:prstGeom prst="bentConnector3">
            <a:avLst>
              <a:gd name="adj1" fmla="val 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E53F84-0596-4F82-A25A-3E457A6DAD45}"/>
              </a:ext>
            </a:extLst>
          </p:cNvPr>
          <p:cNvCxnSpPr/>
          <p:nvPr/>
        </p:nvCxnSpPr>
        <p:spPr>
          <a:xfrm>
            <a:off x="5993985" y="2333002"/>
            <a:ext cx="7828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AEDE5F-C92E-40E2-B448-4B5435F93A19}"/>
              </a:ext>
            </a:extLst>
          </p:cNvPr>
          <p:cNvSpPr txBox="1"/>
          <p:nvPr/>
        </p:nvSpPr>
        <p:spPr>
          <a:xfrm>
            <a:off x="2478912" y="2360001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Force creation using the static method</a:t>
            </a:r>
          </a:p>
        </p:txBody>
      </p:sp>
    </p:spTree>
    <p:extLst>
      <p:ext uri="{BB962C8B-B14F-4D97-AF65-F5344CB8AC3E}">
        <p14:creationId xmlns:p14="http://schemas.microsoft.com/office/powerpoint/2010/main" val="2937658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4B3-45C5-4681-A565-0C92BE10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4DD9-B2DA-4BFE-8ED2-969C560C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462"/>
            <a:ext cx="8596668" cy="3880773"/>
          </a:xfrm>
        </p:spPr>
        <p:txBody>
          <a:bodyPr/>
          <a:lstStyle/>
          <a:p>
            <a:r>
              <a:rPr lang="en-GB" dirty="0"/>
              <a:t>Write a class Rectangle that implements Shape and Printable, using bottom-left and top-right points. Handle the case where the two points do not define a proper rectangle.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468D4-61E5-4911-A2D1-091BEC52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524" y="3267074"/>
            <a:ext cx="6500806" cy="2631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CE66A-D218-408B-8942-20DFB706D468}"/>
              </a:ext>
            </a:extLst>
          </p:cNvPr>
          <p:cNvSpPr txBox="1"/>
          <p:nvPr/>
        </p:nvSpPr>
        <p:spPr>
          <a:xfrm>
            <a:off x="677334" y="3777809"/>
            <a:ext cx="4381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Don’t directly create a Rectangle,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use a static method to check constraints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Alt: Throw exception in constructor</a:t>
            </a:r>
          </a:p>
          <a:p>
            <a:r>
              <a:rPr lang="en-GB" dirty="0">
                <a:solidFill>
                  <a:srgbClr val="FF0000"/>
                </a:solidFill>
              </a:rPr>
              <a:t>Specifically </a:t>
            </a:r>
            <a:r>
              <a:rPr lang="en-GB" dirty="0" err="1">
                <a:solidFill>
                  <a:srgbClr val="FF0000"/>
                </a:solidFill>
              </a:rPr>
              <a:t>IllegalArgumentException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5D10A6-7FE4-43DC-8A75-6148D9DC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85" y="2039842"/>
            <a:ext cx="5143500" cy="100965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EDD562B-41BC-4DC2-86A8-D8872DFE6993}"/>
              </a:ext>
            </a:extLst>
          </p:cNvPr>
          <p:cNvCxnSpPr/>
          <p:nvPr/>
        </p:nvCxnSpPr>
        <p:spPr>
          <a:xfrm rot="10800000" flipV="1">
            <a:off x="6776816" y="2691925"/>
            <a:ext cx="3537959" cy="1264778"/>
          </a:xfrm>
          <a:prstGeom prst="bentConnector3">
            <a:avLst>
              <a:gd name="adj1" fmla="val 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E53F84-0596-4F82-A25A-3E457A6DAD45}"/>
              </a:ext>
            </a:extLst>
          </p:cNvPr>
          <p:cNvCxnSpPr/>
          <p:nvPr/>
        </p:nvCxnSpPr>
        <p:spPr>
          <a:xfrm>
            <a:off x="5993985" y="2333002"/>
            <a:ext cx="7828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AEDE5F-C92E-40E2-B448-4B5435F93A19}"/>
              </a:ext>
            </a:extLst>
          </p:cNvPr>
          <p:cNvSpPr txBox="1"/>
          <p:nvPr/>
        </p:nvSpPr>
        <p:spPr>
          <a:xfrm>
            <a:off x="2478912" y="2360001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Force creation using the static method</a:t>
            </a:r>
          </a:p>
        </p:txBody>
      </p:sp>
    </p:spTree>
    <p:extLst>
      <p:ext uri="{BB962C8B-B14F-4D97-AF65-F5344CB8AC3E}">
        <p14:creationId xmlns:p14="http://schemas.microsoft.com/office/powerpoint/2010/main" val="160108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FDDA-9D55-4C56-9578-A9F8D618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API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DDD9-5831-42E1-9435-0DED73A4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462"/>
            <a:ext cx="8596668" cy="388077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https://docs.oracle.com/javase/9/docs/api/java/lang/Exception.html</a:t>
            </a:r>
            <a:endParaRPr lang="en-GB" dirty="0"/>
          </a:p>
          <a:p>
            <a:r>
              <a:rPr lang="en-GB" dirty="0">
                <a:hlinkClick r:id="rId3"/>
              </a:rPr>
              <a:t>https://docs.oracle.com/javase/9/docs/api/java/lang/RuntimeException.html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329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FDDA-9D55-4C56-9578-A9F8D618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API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DDD9-5831-42E1-9435-0DED73A4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462"/>
            <a:ext cx="8596668" cy="388077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https://docs.oracle.com/javase/9/docs/api/java/lang/Exception.html</a:t>
            </a:r>
            <a:endParaRPr lang="en-GB" dirty="0"/>
          </a:p>
          <a:p>
            <a:r>
              <a:rPr lang="en-GB" dirty="0">
                <a:hlinkClick r:id="rId3"/>
              </a:rPr>
              <a:t>https://docs.oracle.com/javase/9/docs/api/java/lang/RuntimeException.html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67682-DA5B-4CDB-8FC4-64F893652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347662"/>
            <a:ext cx="77533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FDDA-9D55-4C56-9578-A9F8D618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API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DDD9-5831-42E1-9435-0DED73A4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462"/>
            <a:ext cx="8596668" cy="388077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https://docs.oracle.com/javase/9/docs/api/java/lang/Exception.html</a:t>
            </a:r>
            <a:endParaRPr lang="en-GB" dirty="0"/>
          </a:p>
          <a:p>
            <a:r>
              <a:rPr lang="en-GB" dirty="0">
                <a:hlinkClick r:id="rId3"/>
              </a:rPr>
              <a:t>https://docs.oracle.com/javase/9/docs/api/java/lang/RuntimeException.html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D313B-99AC-4B9E-9250-5111769E4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238125"/>
            <a:ext cx="76676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3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FDDA-9D55-4C56-9578-A9F8D618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API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DDD9-5831-42E1-9435-0DED73A4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462"/>
            <a:ext cx="8596668" cy="4950938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https://docs.oracle.com/javase/9/docs/api/java/lang/Exception.html</a:t>
            </a:r>
            <a:endParaRPr lang="en-GB" dirty="0"/>
          </a:p>
          <a:p>
            <a:r>
              <a:rPr lang="en-GB" dirty="0">
                <a:hlinkClick r:id="rId3"/>
              </a:rPr>
              <a:t>https://docs.oracle.com/javase/9/docs/api/java/lang/RuntimeException.html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Generally: Choose exception that best suits our use case</a:t>
            </a:r>
          </a:p>
          <a:p>
            <a:r>
              <a:rPr lang="en-GB" dirty="0"/>
              <a:t>Exception class: “Checked exceptions” - force program to handle a possible exception</a:t>
            </a:r>
          </a:p>
          <a:p>
            <a:pPr lvl="1"/>
            <a:r>
              <a:rPr lang="en-GB" dirty="0"/>
              <a:t>Have to use a try { } catch { }</a:t>
            </a:r>
          </a:p>
          <a:p>
            <a:pPr lvl="1"/>
            <a:r>
              <a:rPr lang="en-GB" dirty="0"/>
              <a:t>Most common: file I/O (</a:t>
            </a:r>
            <a:r>
              <a:rPr lang="en-GB" dirty="0" err="1"/>
              <a:t>IOException</a:t>
            </a:r>
            <a:r>
              <a:rPr lang="en-GB" dirty="0"/>
              <a:t>)</a:t>
            </a:r>
          </a:p>
          <a:p>
            <a:r>
              <a:rPr lang="en-GB" dirty="0" err="1"/>
              <a:t>RuntimeException</a:t>
            </a:r>
            <a:r>
              <a:rPr lang="en-GB" dirty="0"/>
              <a:t> class: mainly constraint/input checking</a:t>
            </a:r>
          </a:p>
          <a:p>
            <a:pPr lvl="1"/>
            <a:r>
              <a:rPr lang="en-GB" dirty="0"/>
              <a:t>Method cannot tell if a parameter is wrong until runtime</a:t>
            </a:r>
          </a:p>
          <a:p>
            <a:pPr lvl="1"/>
            <a:r>
              <a:rPr lang="en-GB" dirty="0"/>
              <a:t>Common: </a:t>
            </a:r>
            <a:r>
              <a:rPr lang="en-GB" dirty="0" err="1"/>
              <a:t>IllegalArgumentException</a:t>
            </a:r>
            <a:r>
              <a:rPr lang="en-GB" dirty="0"/>
              <a:t>, </a:t>
            </a:r>
            <a:r>
              <a:rPr lang="en-GB" dirty="0" err="1"/>
              <a:t>NullPointerException</a:t>
            </a:r>
            <a:r>
              <a:rPr lang="en-GB" dirty="0"/>
              <a:t>, </a:t>
            </a:r>
            <a:r>
              <a:rPr lang="en-GB" dirty="0" err="1"/>
              <a:t>NoSuchElementException</a:t>
            </a:r>
            <a:r>
              <a:rPr lang="en-GB" dirty="0"/>
              <a:t>, </a:t>
            </a:r>
            <a:r>
              <a:rPr lang="en-GB" dirty="0" err="1"/>
              <a:t>RangeException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943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15B4-2F74-47FF-87E0-A8B43976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1D38-DCD8-4087-9A45-14972550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it yourself </a:t>
            </a:r>
            <a:r>
              <a:rPr lang="en-GB" dirty="0">
                <a:sym typeface="Wingdings" panose="05000000000000000000" pitchFamily="2" charset="2"/>
              </a:rPr>
              <a:t> (Like a mini-lab)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01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46A0-4399-4205-BCA8-14DB1A4A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C3DE5-4FF6-41C7-A0D3-EF614600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4" y="1420837"/>
            <a:ext cx="4842151" cy="258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8F0DC-F486-4069-B24A-EE663715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15" y="1272760"/>
            <a:ext cx="6607356" cy="2703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BF5F0-3B8F-405D-B0FA-78F10495CA56}"/>
              </a:ext>
            </a:extLst>
          </p:cNvPr>
          <p:cNvSpPr txBox="1"/>
          <p:nvPr/>
        </p:nvSpPr>
        <p:spPr>
          <a:xfrm>
            <a:off x="6913370" y="2255239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Are the following statements allowed?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689AB-DE69-4A5B-9B2C-8EDB3F089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80" y="4075219"/>
            <a:ext cx="5728018" cy="22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99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Q4a: Any errors?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1030193-CE08-4197-A483-475C0E24D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562" y="2017713"/>
            <a:ext cx="4642164" cy="388143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BA15A8-9A65-44A5-9260-44E5F72F0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97551"/>
              </p:ext>
            </p:extLst>
          </p:nvPr>
        </p:nvGraphicFramePr>
        <p:xfrm>
          <a:off x="6630330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7C46D4-1C5E-46F9-8E9D-C95D4D00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77790"/>
              </p:ext>
            </p:extLst>
          </p:nvPr>
        </p:nvGraphicFramePr>
        <p:xfrm>
          <a:off x="6630329" y="358759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9A5360-E67B-4ABC-B205-BF52E635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61996"/>
              </p:ext>
            </p:extLst>
          </p:nvPr>
        </p:nvGraphicFramePr>
        <p:xfrm>
          <a:off x="8676845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7BC723-2BF6-4200-8165-E3021DA54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44365"/>
              </p:ext>
            </p:extLst>
          </p:nvPr>
        </p:nvGraphicFramePr>
        <p:xfrm>
          <a:off x="8676845" y="3601107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D8D5E-94D5-4BC8-8A5F-B490F6428965}"/>
              </a:ext>
            </a:extLst>
          </p:cNvPr>
          <p:cNvCxnSpPr>
            <a:cxnSpLocks/>
          </p:cNvCxnSpPr>
          <p:nvPr/>
        </p:nvCxnSpPr>
        <p:spPr>
          <a:xfrm>
            <a:off x="7740520" y="3191520"/>
            <a:ext cx="93632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E55D17-3421-4AB2-B89A-76D06DEB4D71}"/>
              </a:ext>
            </a:extLst>
          </p:cNvPr>
          <p:cNvCxnSpPr>
            <a:cxnSpLocks/>
          </p:cNvCxnSpPr>
          <p:nvPr/>
        </p:nvCxnSpPr>
        <p:spPr>
          <a:xfrm flipV="1">
            <a:off x="7740520" y="3259942"/>
            <a:ext cx="936325" cy="8563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290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Q4b: Any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BA15A8-9A65-44A5-9260-44E5F72F02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30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7C46D4-1C5E-46F9-8E9D-C95D4D00F6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29" y="358759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9A5360-E67B-4ABC-B205-BF52E635CD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76845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7BC723-2BF6-4200-8165-E3021DA54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84824"/>
              </p:ext>
            </p:extLst>
          </p:nvPr>
        </p:nvGraphicFramePr>
        <p:xfrm>
          <a:off x="8676845" y="3601107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D8D5E-94D5-4BC8-8A5F-B490F6428965}"/>
              </a:ext>
            </a:extLst>
          </p:cNvPr>
          <p:cNvCxnSpPr>
            <a:cxnSpLocks/>
          </p:cNvCxnSpPr>
          <p:nvPr/>
        </p:nvCxnSpPr>
        <p:spPr>
          <a:xfrm>
            <a:off x="7740520" y="3191521"/>
            <a:ext cx="936325" cy="92481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E55D17-3421-4AB2-B89A-76D06DEB4D71}"/>
              </a:ext>
            </a:extLst>
          </p:cNvPr>
          <p:cNvCxnSpPr>
            <a:cxnSpLocks/>
          </p:cNvCxnSpPr>
          <p:nvPr/>
        </p:nvCxnSpPr>
        <p:spPr>
          <a:xfrm>
            <a:off x="7740520" y="4116334"/>
            <a:ext cx="93632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8FA2B61-6A64-4507-B682-DA0F7F574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39" y="1767311"/>
            <a:ext cx="4287457" cy="469804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FE30F0-3FE8-482D-9A76-0B1626072F9A}"/>
              </a:ext>
            </a:extLst>
          </p:cNvPr>
          <p:cNvCxnSpPr>
            <a:cxnSpLocks/>
          </p:cNvCxnSpPr>
          <p:nvPr/>
        </p:nvCxnSpPr>
        <p:spPr>
          <a:xfrm>
            <a:off x="7740520" y="3191521"/>
            <a:ext cx="9363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587DC7-CA47-4471-B886-A9C6BB4287DA}"/>
              </a:ext>
            </a:extLst>
          </p:cNvPr>
          <p:cNvCxnSpPr>
            <a:cxnSpLocks/>
          </p:cNvCxnSpPr>
          <p:nvPr/>
        </p:nvCxnSpPr>
        <p:spPr>
          <a:xfrm>
            <a:off x="488607" y="6198216"/>
            <a:ext cx="377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6CC4EC-989A-4DCC-9553-09F45E81015A}"/>
              </a:ext>
            </a:extLst>
          </p:cNvPr>
          <p:cNvCxnSpPr>
            <a:cxnSpLocks/>
          </p:cNvCxnSpPr>
          <p:nvPr/>
        </p:nvCxnSpPr>
        <p:spPr>
          <a:xfrm>
            <a:off x="480854" y="5709682"/>
            <a:ext cx="377454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D4C497-1851-4727-9D99-1294C1DE45EA}"/>
              </a:ext>
            </a:extLst>
          </p:cNvPr>
          <p:cNvCxnSpPr>
            <a:cxnSpLocks/>
          </p:cNvCxnSpPr>
          <p:nvPr/>
        </p:nvCxnSpPr>
        <p:spPr>
          <a:xfrm>
            <a:off x="490184" y="5186964"/>
            <a:ext cx="377454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49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Q4c: Any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BA15A8-9A65-44A5-9260-44E5F72F02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30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7C46D4-1C5E-46F9-8E9D-C95D4D00F6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29" y="358759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9A5360-E67B-4ABC-B205-BF52E635CD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76845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7BC723-2BF6-4200-8165-E3021DA54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79104"/>
              </p:ext>
            </p:extLst>
          </p:nvPr>
        </p:nvGraphicFramePr>
        <p:xfrm>
          <a:off x="8676845" y="3601107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D8D5E-94D5-4BC8-8A5F-B490F6428965}"/>
              </a:ext>
            </a:extLst>
          </p:cNvPr>
          <p:cNvCxnSpPr>
            <a:cxnSpLocks/>
          </p:cNvCxnSpPr>
          <p:nvPr/>
        </p:nvCxnSpPr>
        <p:spPr>
          <a:xfrm>
            <a:off x="7740520" y="3191521"/>
            <a:ext cx="936325" cy="94003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FE30F0-3FE8-482D-9A76-0B1626072F9A}"/>
              </a:ext>
            </a:extLst>
          </p:cNvPr>
          <p:cNvCxnSpPr>
            <a:cxnSpLocks/>
          </p:cNvCxnSpPr>
          <p:nvPr/>
        </p:nvCxnSpPr>
        <p:spPr>
          <a:xfrm>
            <a:off x="7740520" y="4131560"/>
            <a:ext cx="9363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587DC7-CA47-4471-B886-A9C6BB4287DA}"/>
              </a:ext>
            </a:extLst>
          </p:cNvPr>
          <p:cNvCxnSpPr>
            <a:cxnSpLocks/>
          </p:cNvCxnSpPr>
          <p:nvPr/>
        </p:nvCxnSpPr>
        <p:spPr>
          <a:xfrm>
            <a:off x="488607" y="5694014"/>
            <a:ext cx="377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6CC4EC-989A-4DCC-9553-09F45E81015A}"/>
              </a:ext>
            </a:extLst>
          </p:cNvPr>
          <p:cNvCxnSpPr>
            <a:cxnSpLocks/>
          </p:cNvCxnSpPr>
          <p:nvPr/>
        </p:nvCxnSpPr>
        <p:spPr>
          <a:xfrm>
            <a:off x="480854" y="6273708"/>
            <a:ext cx="377454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B1336918-9EBB-4BBA-9332-78041887B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428" y="1602112"/>
            <a:ext cx="4757576" cy="4895478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809000F6-88EA-41AB-B134-0C834286AD2D}"/>
              </a:ext>
            </a:extLst>
          </p:cNvPr>
          <p:cNvSpPr/>
          <p:nvPr/>
        </p:nvSpPr>
        <p:spPr>
          <a:xfrm rot="10800000">
            <a:off x="9436657" y="3067940"/>
            <a:ext cx="700755" cy="1193902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DDE5A-6D05-4D39-88A9-27C411FF0A04}"/>
              </a:ext>
            </a:extLst>
          </p:cNvPr>
          <p:cNvSpPr txBox="1"/>
          <p:nvPr/>
        </p:nvSpPr>
        <p:spPr>
          <a:xfrm>
            <a:off x="8464108" y="4365399"/>
            <a:ext cx="13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Output: A f</a:t>
            </a:r>
          </a:p>
          <a:p>
            <a:pPr algn="r"/>
            <a:r>
              <a:rPr lang="en-GB" dirty="0">
                <a:solidFill>
                  <a:srgbClr val="FF0000"/>
                </a:solidFill>
              </a:rPr>
              <a:t>B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960687-5D16-43FC-A9BC-25146458417A}"/>
              </a:ext>
            </a:extLst>
          </p:cNvPr>
          <p:cNvSpPr txBox="1"/>
          <p:nvPr/>
        </p:nvSpPr>
        <p:spPr>
          <a:xfrm>
            <a:off x="7009834" y="4365917"/>
            <a:ext cx="1322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00B0F0"/>
                </a:solidFill>
              </a:rPr>
              <a:t>Output: A f</a:t>
            </a:r>
          </a:p>
          <a:p>
            <a:pPr algn="r"/>
            <a:r>
              <a:rPr lang="en-GB" dirty="0">
                <a:solidFill>
                  <a:srgbClr val="00B0F0"/>
                </a:solidFill>
              </a:rPr>
              <a:t>B f</a:t>
            </a:r>
          </a:p>
          <a:p>
            <a:pPr algn="r"/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4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Q4d: Any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BA15A8-9A65-44A5-9260-44E5F72F02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30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7C46D4-1C5E-46F9-8E9D-C95D4D00F6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29" y="358759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9A5360-E67B-4ABC-B205-BF52E635CD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76845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7BC723-2BF6-4200-8165-E3021DA547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76845" y="3601107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D8D5E-94D5-4BC8-8A5F-B490F6428965}"/>
              </a:ext>
            </a:extLst>
          </p:cNvPr>
          <p:cNvCxnSpPr>
            <a:cxnSpLocks/>
          </p:cNvCxnSpPr>
          <p:nvPr/>
        </p:nvCxnSpPr>
        <p:spPr>
          <a:xfrm>
            <a:off x="7740520" y="3191521"/>
            <a:ext cx="936325" cy="94003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FE30F0-3FE8-482D-9A76-0B1626072F9A}"/>
              </a:ext>
            </a:extLst>
          </p:cNvPr>
          <p:cNvCxnSpPr>
            <a:cxnSpLocks/>
          </p:cNvCxnSpPr>
          <p:nvPr/>
        </p:nvCxnSpPr>
        <p:spPr>
          <a:xfrm>
            <a:off x="7740520" y="4131560"/>
            <a:ext cx="9363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1418FE3-ADCE-4273-957B-0723FFE75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246" y="1646872"/>
            <a:ext cx="4679758" cy="4929231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809000F6-88EA-41AB-B134-0C834286AD2D}"/>
              </a:ext>
            </a:extLst>
          </p:cNvPr>
          <p:cNvSpPr/>
          <p:nvPr/>
        </p:nvSpPr>
        <p:spPr>
          <a:xfrm rot="10800000">
            <a:off x="3482627" y="3601107"/>
            <a:ext cx="446023" cy="58928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02433A7F-F254-49DC-9F0F-A1400D0A6A65}"/>
              </a:ext>
            </a:extLst>
          </p:cNvPr>
          <p:cNvSpPr/>
          <p:nvPr/>
        </p:nvSpPr>
        <p:spPr>
          <a:xfrm>
            <a:off x="1114017" y="3607336"/>
            <a:ext cx="446023" cy="58928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8F47E-7388-4021-A2F9-6963CA1AE8F6}"/>
              </a:ext>
            </a:extLst>
          </p:cNvPr>
          <p:cNvSpPr txBox="1"/>
          <p:nvPr/>
        </p:nvSpPr>
        <p:spPr>
          <a:xfrm>
            <a:off x="6497998" y="4558269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Can compile but infinite loop</a:t>
            </a:r>
          </a:p>
        </p:txBody>
      </p:sp>
    </p:spTree>
    <p:extLst>
      <p:ext uri="{BB962C8B-B14F-4D97-AF65-F5344CB8AC3E}">
        <p14:creationId xmlns:p14="http://schemas.microsoft.com/office/powerpoint/2010/main" val="150464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Q4e: Any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BA15A8-9A65-44A5-9260-44E5F72F0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48362"/>
              </p:ext>
            </p:extLst>
          </p:nvPr>
        </p:nvGraphicFramePr>
        <p:xfrm>
          <a:off x="6630330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7C46D4-1C5E-46F9-8E9D-C95D4D00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61546"/>
              </p:ext>
            </p:extLst>
          </p:nvPr>
        </p:nvGraphicFramePr>
        <p:xfrm>
          <a:off x="6630329" y="3587591"/>
          <a:ext cx="111019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01096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ABEA4FC7-7EDE-4909-8DBE-545151AA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56" y="1930400"/>
            <a:ext cx="4428855" cy="46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97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6E4-C881-4AE7-A2A9-9441C257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Flashback Tutorial 1 Q4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9920E2-B127-40B6-B686-500B71A04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400581"/>
            <a:ext cx="6584324" cy="3616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2C786-3367-4189-BBC5-CAD33B7B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24" y="2223204"/>
            <a:ext cx="3869982" cy="2544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E29B3-BD5B-4BAA-BCDF-77F299902C4A}"/>
              </a:ext>
            </a:extLst>
          </p:cNvPr>
          <p:cNvSpPr txBox="1"/>
          <p:nvPr/>
        </p:nvSpPr>
        <p:spPr>
          <a:xfrm>
            <a:off x="3649540" y="3135180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Error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f(int) = f(int)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E1A96-C0F3-4B3B-B3E6-32A189EE513C}"/>
              </a:ext>
            </a:extLst>
          </p:cNvPr>
          <p:cNvSpPr txBox="1"/>
          <p:nvPr/>
        </p:nvSpPr>
        <p:spPr>
          <a:xfrm>
            <a:off x="3649540" y="4031716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Error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Can’t decide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which to 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3B262-D77B-4B84-A130-4530A1938648}"/>
              </a:ext>
            </a:extLst>
          </p:cNvPr>
          <p:cNvSpPr txBox="1"/>
          <p:nvPr/>
        </p:nvSpPr>
        <p:spPr>
          <a:xfrm>
            <a:off x="7937335" y="2388267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Error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Can’t decide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what to return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EBC91-EE38-CF49-AB36-A40FCE11F363}"/>
              </a:ext>
            </a:extLst>
          </p:cNvPr>
          <p:cNvSpPr txBox="1"/>
          <p:nvPr/>
        </p:nvSpPr>
        <p:spPr>
          <a:xfrm>
            <a:off x="1552061" y="1189547"/>
            <a:ext cx="760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Considered: Name, return type, input parameters (type, number, order)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2EF9D-F5EC-4578-88CA-C5042FB2F58F}"/>
              </a:ext>
            </a:extLst>
          </p:cNvPr>
          <p:cNvSpPr/>
          <p:nvPr/>
        </p:nvSpPr>
        <p:spPr>
          <a:xfrm>
            <a:off x="5101023" y="2223204"/>
            <a:ext cx="4590086" cy="144294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74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Q4e: Any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BA15A8-9A65-44A5-9260-44E5F72F02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30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7C46D4-1C5E-46F9-8E9D-C95D4D00F6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29" y="3587591"/>
          <a:ext cx="111019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01096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ABEA4FC7-7EDE-4909-8DBE-545151AA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56" y="1930400"/>
            <a:ext cx="4428855" cy="4661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0787E-3BA7-4736-96BC-1CA4D1F9E4DC}"/>
              </a:ext>
            </a:extLst>
          </p:cNvPr>
          <p:cNvSpPr txBox="1"/>
          <p:nvPr/>
        </p:nvSpPr>
        <p:spPr>
          <a:xfrm>
            <a:off x="1886361" y="569149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Can’t decide what to return</a:t>
            </a:r>
          </a:p>
        </p:txBody>
      </p:sp>
    </p:spTree>
    <p:extLst>
      <p:ext uri="{BB962C8B-B14F-4D97-AF65-F5344CB8AC3E}">
        <p14:creationId xmlns:p14="http://schemas.microsoft.com/office/powerpoint/2010/main" val="3878439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Q4f: Any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BA15A8-9A65-44A5-9260-44E5F72F02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30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7C46D4-1C5E-46F9-8E9D-C95D4D00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70892"/>
              </p:ext>
            </p:extLst>
          </p:nvPr>
        </p:nvGraphicFramePr>
        <p:xfrm>
          <a:off x="6630329" y="3587591"/>
          <a:ext cx="111019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8150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9A5360-E67B-4ABC-B205-BF52E635CD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76845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7BC723-2BF6-4200-8165-E3021DA54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65654"/>
              </p:ext>
            </p:extLst>
          </p:nvPr>
        </p:nvGraphicFramePr>
        <p:xfrm>
          <a:off x="8676845" y="3601107"/>
          <a:ext cx="111019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34812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FE30F0-3FE8-482D-9A76-0B1626072F9A}"/>
              </a:ext>
            </a:extLst>
          </p:cNvPr>
          <p:cNvCxnSpPr>
            <a:cxnSpLocks/>
          </p:cNvCxnSpPr>
          <p:nvPr/>
        </p:nvCxnSpPr>
        <p:spPr>
          <a:xfrm>
            <a:off x="7740520" y="4524669"/>
            <a:ext cx="9363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D9B58B4-8D2E-43A1-BD1E-BB6BB298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3937"/>
            <a:ext cx="4418361" cy="479524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4BF004-E4C2-4A7F-958F-2969434D90D5}"/>
              </a:ext>
            </a:extLst>
          </p:cNvPr>
          <p:cNvCxnSpPr>
            <a:cxnSpLocks/>
          </p:cNvCxnSpPr>
          <p:nvPr/>
        </p:nvCxnSpPr>
        <p:spPr>
          <a:xfrm flipV="1">
            <a:off x="7740520" y="3187581"/>
            <a:ext cx="936325" cy="976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26BDC9-B028-41D8-B543-08B9B27AFEB1}"/>
              </a:ext>
            </a:extLst>
          </p:cNvPr>
          <p:cNvCxnSpPr/>
          <p:nvPr/>
        </p:nvCxnSpPr>
        <p:spPr>
          <a:xfrm>
            <a:off x="769121" y="5187298"/>
            <a:ext cx="1743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05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Q4f: Any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BA15A8-9A65-44A5-9260-44E5F72F02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30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7C46D4-1C5E-46F9-8E9D-C95D4D00F6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29" y="3587591"/>
          <a:ext cx="111019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8150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9A5360-E67B-4ABC-B205-BF52E635CD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76845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7BC723-2BF6-4200-8165-E3021DA547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76845" y="3601107"/>
          <a:ext cx="111019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34812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FD9B58B4-8D2E-43A1-BD1E-BB6BB298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3937"/>
            <a:ext cx="4418361" cy="479524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4BF004-E4C2-4A7F-958F-2969434D90D5}"/>
              </a:ext>
            </a:extLst>
          </p:cNvPr>
          <p:cNvCxnSpPr>
            <a:cxnSpLocks/>
          </p:cNvCxnSpPr>
          <p:nvPr/>
        </p:nvCxnSpPr>
        <p:spPr>
          <a:xfrm>
            <a:off x="7740520" y="3187581"/>
            <a:ext cx="9363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26BDC9-B028-41D8-B543-08B9B27AFEB1}"/>
              </a:ext>
            </a:extLst>
          </p:cNvPr>
          <p:cNvCxnSpPr>
            <a:cxnSpLocks/>
          </p:cNvCxnSpPr>
          <p:nvPr/>
        </p:nvCxnSpPr>
        <p:spPr>
          <a:xfrm>
            <a:off x="769121" y="5922239"/>
            <a:ext cx="10511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30677-C7FD-4D74-94A5-49A53AB0A0FA}"/>
              </a:ext>
            </a:extLst>
          </p:cNvPr>
          <p:cNvSpPr txBox="1"/>
          <p:nvPr/>
        </p:nvSpPr>
        <p:spPr>
          <a:xfrm>
            <a:off x="1606609" y="616127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allowed</a:t>
            </a:r>
          </a:p>
        </p:txBody>
      </p:sp>
    </p:spTree>
    <p:extLst>
      <p:ext uri="{BB962C8B-B14F-4D97-AF65-F5344CB8AC3E}">
        <p14:creationId xmlns:p14="http://schemas.microsoft.com/office/powerpoint/2010/main" val="89673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Q4g: Any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BA15A8-9A65-44A5-9260-44E5F72F02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330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7C46D4-1C5E-46F9-8E9D-C95D4D00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44002"/>
              </p:ext>
            </p:extLst>
          </p:nvPr>
        </p:nvGraphicFramePr>
        <p:xfrm>
          <a:off x="6630329" y="358759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Mtds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9A5360-E67B-4ABC-B205-BF52E635CD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76845" y="2652481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67BC723-2BF6-4200-8165-E3021DA54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12222"/>
              </p:ext>
            </p:extLst>
          </p:nvPr>
        </p:nvGraphicFramePr>
        <p:xfrm>
          <a:off x="8676845" y="3601107"/>
          <a:ext cx="111019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0191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GB" dirty="0" err="1"/>
                        <a:t>Impl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4BF004-E4C2-4A7F-958F-2969434D90D5}"/>
              </a:ext>
            </a:extLst>
          </p:cNvPr>
          <p:cNvCxnSpPr>
            <a:cxnSpLocks/>
          </p:cNvCxnSpPr>
          <p:nvPr/>
        </p:nvCxnSpPr>
        <p:spPr>
          <a:xfrm>
            <a:off x="7740520" y="3187581"/>
            <a:ext cx="931074" cy="9642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55750F3-378D-468C-9844-AD38042F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3879"/>
            <a:ext cx="4889059" cy="49816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AAC83-404C-4CD8-AE05-F367A455A9A6}"/>
              </a:ext>
            </a:extLst>
          </p:cNvPr>
          <p:cNvCxnSpPr>
            <a:cxnSpLocks/>
          </p:cNvCxnSpPr>
          <p:nvPr/>
        </p:nvCxnSpPr>
        <p:spPr>
          <a:xfrm>
            <a:off x="7735269" y="4151831"/>
            <a:ext cx="9363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46A0-4399-4205-BCA8-14DB1A4A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8F0DC-F486-4069-B24A-EE663715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45" y="418181"/>
            <a:ext cx="5532752" cy="2263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BF5F0-3B8F-405D-B0FA-78F10495CA56}"/>
              </a:ext>
            </a:extLst>
          </p:cNvPr>
          <p:cNvSpPr txBox="1"/>
          <p:nvPr/>
        </p:nvSpPr>
        <p:spPr>
          <a:xfrm>
            <a:off x="2614835" y="1192446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Are the following statements allowed?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C5F00B4-948F-4398-90B5-794134FC7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25607"/>
              </p:ext>
            </p:extLst>
          </p:nvPr>
        </p:nvGraphicFramePr>
        <p:xfrm>
          <a:off x="3916779" y="2623678"/>
          <a:ext cx="20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Circle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4F11149-FDA1-41EC-8F9A-EAB2019D7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51569"/>
              </p:ext>
            </p:extLst>
          </p:nvPr>
        </p:nvGraphicFramePr>
        <p:xfrm>
          <a:off x="3916778" y="3886418"/>
          <a:ext cx="2041035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Printable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6A7B0D7-1CEA-4642-B922-CF3C6FC39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34135"/>
              </p:ext>
            </p:extLst>
          </p:nvPr>
        </p:nvGraphicFramePr>
        <p:xfrm>
          <a:off x="3916778" y="5452147"/>
          <a:ext cx="20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Shape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FF5B67-3995-43E7-95EF-40832755B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17652"/>
              </p:ext>
            </p:extLst>
          </p:nvPr>
        </p:nvGraphicFramePr>
        <p:xfrm>
          <a:off x="7152133" y="2629908"/>
          <a:ext cx="2861387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1387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58643">
                <a:tc>
                  <a:txBody>
                    <a:bodyPr/>
                    <a:lstStyle/>
                    <a:p>
                      <a:r>
                        <a:rPr lang="en-GB" dirty="0"/>
                        <a:t>Circle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007BCA7-39B0-46AC-8C07-891F0A75AF7A}"/>
              </a:ext>
            </a:extLst>
          </p:cNvPr>
          <p:cNvSpPr/>
          <p:nvPr/>
        </p:nvSpPr>
        <p:spPr>
          <a:xfrm>
            <a:off x="7075918" y="3886418"/>
            <a:ext cx="3042303" cy="276221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29A5B-0C5B-4780-86C3-0614C6E18683}"/>
              </a:ext>
            </a:extLst>
          </p:cNvPr>
          <p:cNvSpPr txBox="1"/>
          <p:nvPr/>
        </p:nvSpPr>
        <p:spPr>
          <a:xfrm>
            <a:off x="7560203" y="4944357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Interfaces have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no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32145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Q4h: Any errors?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901C70-56CC-462C-9059-46A980EA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1625"/>
            <a:ext cx="5428233" cy="4944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06529-963F-4AC7-8FCF-09801274BC72}"/>
              </a:ext>
            </a:extLst>
          </p:cNvPr>
          <p:cNvSpPr txBox="1"/>
          <p:nvPr/>
        </p:nvSpPr>
        <p:spPr>
          <a:xfrm>
            <a:off x="3485456" y="1762826"/>
            <a:ext cx="363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Private access, B cannot override</a:t>
            </a:r>
          </a:p>
        </p:txBody>
      </p:sp>
    </p:spTree>
    <p:extLst>
      <p:ext uri="{BB962C8B-B14F-4D97-AF65-F5344CB8AC3E}">
        <p14:creationId xmlns:p14="http://schemas.microsoft.com/office/powerpoint/2010/main" val="2908087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Q4i: Any errors?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F85F6-E2C3-4A23-9773-D6F529AB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55" y="1435693"/>
            <a:ext cx="5392201" cy="5135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20877-169B-4F34-A877-0CE0FFC8915C}"/>
              </a:ext>
            </a:extLst>
          </p:cNvPr>
          <p:cNvSpPr txBox="1"/>
          <p:nvPr/>
        </p:nvSpPr>
        <p:spPr>
          <a:xfrm>
            <a:off x="4238250" y="1811709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Non-static cannot override static</a:t>
            </a:r>
          </a:p>
        </p:txBody>
      </p:sp>
    </p:spTree>
    <p:extLst>
      <p:ext uri="{BB962C8B-B14F-4D97-AF65-F5344CB8AC3E}">
        <p14:creationId xmlns:p14="http://schemas.microsoft.com/office/powerpoint/2010/main" val="510002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Q4j (static override static) is OK. Q4k: Any errors?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1E1F7-1FB9-4BF1-A35C-E3F8CB83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97306"/>
            <a:ext cx="5478080" cy="4638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917FB9-EA6E-4697-8A98-C7C6751B2396}"/>
              </a:ext>
            </a:extLst>
          </p:cNvPr>
          <p:cNvSpPr txBox="1"/>
          <p:nvPr/>
        </p:nvSpPr>
        <p:spPr>
          <a:xfrm>
            <a:off x="6430580" y="3752189"/>
            <a:ext cx="287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Accessing private variable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from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726245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B5C7-95B2-456E-A270-DDEFF35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Q4l: Any errors?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17FB9-EA6E-4697-8A98-C7C6751B2396}"/>
              </a:ext>
            </a:extLst>
          </p:cNvPr>
          <p:cNvSpPr txBox="1"/>
          <p:nvPr/>
        </p:nvSpPr>
        <p:spPr>
          <a:xfrm>
            <a:off x="6430580" y="3752189"/>
            <a:ext cx="287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Accessing private variable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from another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47E8D-6526-4705-A84D-0AE491A9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7" y="2007487"/>
            <a:ext cx="5656247" cy="3865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38F01-5C9F-1B48-917E-4D15465B11E6}"/>
              </a:ext>
            </a:extLst>
          </p:cNvPr>
          <p:cNvSpPr txBox="1"/>
          <p:nvPr/>
        </p:nvSpPr>
        <p:spPr>
          <a:xfrm>
            <a:off x="6430580" y="853325"/>
            <a:ext cx="4239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Proper way to access private variables:</a:t>
            </a:r>
          </a:p>
          <a:p>
            <a:r>
              <a:rPr lang="en-US" dirty="0"/>
              <a:t>Within the class A:</a:t>
            </a:r>
          </a:p>
          <a:p>
            <a:r>
              <a:rPr lang="en-US" dirty="0"/>
              <a:t>Protected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getX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 err="1"/>
              <a:t>this.x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Within </a:t>
            </a:r>
            <a:r>
              <a:rPr lang="en-US" dirty="0" err="1"/>
              <a:t>B.f</a:t>
            </a:r>
            <a:r>
              <a:rPr lang="en-US" dirty="0"/>
              <a:t>():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getX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43204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3BB9-45F2-42D8-9716-D9AFC94F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M, N,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9F3A-E1F8-46EA-BFAE-79F3D1C0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Protected can be accessed from subclass.</a:t>
            </a:r>
          </a:p>
          <a:p>
            <a:r>
              <a:rPr lang="en-GB" dirty="0"/>
              <a:t>All OK.</a:t>
            </a:r>
          </a:p>
        </p:txBody>
      </p:sp>
    </p:spTree>
    <p:extLst>
      <p:ext uri="{BB962C8B-B14F-4D97-AF65-F5344CB8AC3E}">
        <p14:creationId xmlns:p14="http://schemas.microsoft.com/office/powerpoint/2010/main" val="765976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5D9D-4DD1-448B-A938-4935EA2B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Hopefully you now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F880-41B0-4D1B-844B-DD339D8B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Polymorphism / Dynamic Binding</a:t>
            </a:r>
          </a:p>
          <a:p>
            <a:r>
              <a:rPr lang="en-GB" dirty="0"/>
              <a:t>Interfaces (See slides sent last week also)</a:t>
            </a:r>
          </a:p>
        </p:txBody>
      </p:sp>
    </p:spTree>
    <p:extLst>
      <p:ext uri="{BB962C8B-B14F-4D97-AF65-F5344CB8AC3E}">
        <p14:creationId xmlns:p14="http://schemas.microsoft.com/office/powerpoint/2010/main" val="54140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46A0-4399-4205-BCA8-14DB1A4A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8F0DC-F486-4069-B24A-EE663715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45" y="418181"/>
            <a:ext cx="5532752" cy="2263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BF5F0-3B8F-405D-B0FA-78F10495CA56}"/>
              </a:ext>
            </a:extLst>
          </p:cNvPr>
          <p:cNvSpPr txBox="1"/>
          <p:nvPr/>
        </p:nvSpPr>
        <p:spPr>
          <a:xfrm>
            <a:off x="2614835" y="1192446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Are the following statements allowed?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C5F00B4-948F-4398-90B5-794134FC7E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9" y="2623678"/>
          <a:ext cx="20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Circle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4F11149-FDA1-41EC-8F9A-EAB2019D7E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8" y="3886418"/>
          <a:ext cx="2041035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Printable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6A7B0D7-1CEA-4642-B922-CF3C6FC395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8" y="5452147"/>
          <a:ext cx="20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Shape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FF5B67-3995-43E7-95EF-40832755BE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2133" y="2629908"/>
          <a:ext cx="2861387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1387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58643">
                <a:tc>
                  <a:txBody>
                    <a:bodyPr/>
                    <a:lstStyle/>
                    <a:p>
                      <a:r>
                        <a:rPr lang="en-GB" dirty="0"/>
                        <a:t>Circle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007BCA7-39B0-46AC-8C07-891F0A75AF7A}"/>
              </a:ext>
            </a:extLst>
          </p:cNvPr>
          <p:cNvSpPr/>
          <p:nvPr/>
        </p:nvSpPr>
        <p:spPr>
          <a:xfrm>
            <a:off x="7075918" y="3886418"/>
            <a:ext cx="3042303" cy="276221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29A5B-0C5B-4780-86C3-0614C6E18683}"/>
              </a:ext>
            </a:extLst>
          </p:cNvPr>
          <p:cNvSpPr txBox="1"/>
          <p:nvPr/>
        </p:nvSpPr>
        <p:spPr>
          <a:xfrm>
            <a:off x="7560203" y="4944357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Interfaces have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no implementation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FD1D-B800-4A08-861A-C201114D956D}"/>
              </a:ext>
            </a:extLst>
          </p:cNvPr>
          <p:cNvCxnSpPr/>
          <p:nvPr/>
        </p:nvCxnSpPr>
        <p:spPr>
          <a:xfrm>
            <a:off x="999858" y="1649337"/>
            <a:ext cx="4834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BA7E5F-CEC6-4001-8BD3-943C90A0508D}"/>
              </a:ext>
            </a:extLst>
          </p:cNvPr>
          <p:cNvCxnSpPr>
            <a:cxnSpLocks/>
          </p:cNvCxnSpPr>
          <p:nvPr/>
        </p:nvCxnSpPr>
        <p:spPr>
          <a:xfrm flipV="1">
            <a:off x="5735652" y="2811566"/>
            <a:ext cx="1416481" cy="2852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A0F2F5-4B85-452A-910A-F6B2E5954363}"/>
              </a:ext>
            </a:extLst>
          </p:cNvPr>
          <p:cNvSpPr txBox="1"/>
          <p:nvPr/>
        </p:nvSpPr>
        <p:spPr>
          <a:xfrm>
            <a:off x="3916778" y="619533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(no print)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34D5E-EA1B-4462-81B4-2FD3F23DBC9A}"/>
              </a:ext>
            </a:extLst>
          </p:cNvPr>
          <p:cNvSpPr txBox="1"/>
          <p:nvPr/>
        </p:nvSpPr>
        <p:spPr>
          <a:xfrm>
            <a:off x="2784185" y="144968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157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46A0-4399-4205-BCA8-14DB1A4A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8F0DC-F486-4069-B24A-EE663715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45" y="418181"/>
            <a:ext cx="5532752" cy="2263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BF5F0-3B8F-405D-B0FA-78F10495CA56}"/>
              </a:ext>
            </a:extLst>
          </p:cNvPr>
          <p:cNvSpPr txBox="1"/>
          <p:nvPr/>
        </p:nvSpPr>
        <p:spPr>
          <a:xfrm>
            <a:off x="2614835" y="1192446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Are the following statements allowed?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C5F00B4-948F-4398-90B5-794134FC7E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9" y="2623678"/>
          <a:ext cx="20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Circle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4F11149-FDA1-41EC-8F9A-EAB2019D7E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8" y="3886418"/>
          <a:ext cx="2041035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Printable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6A7B0D7-1CEA-4642-B922-CF3C6FC395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8" y="5452147"/>
          <a:ext cx="20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Shape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FF5B67-3995-43E7-95EF-40832755BE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2133" y="2629908"/>
          <a:ext cx="2861387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1387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58643">
                <a:tc>
                  <a:txBody>
                    <a:bodyPr/>
                    <a:lstStyle/>
                    <a:p>
                      <a:r>
                        <a:rPr lang="en-GB" dirty="0"/>
                        <a:t>Circle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007BCA7-39B0-46AC-8C07-891F0A75AF7A}"/>
              </a:ext>
            </a:extLst>
          </p:cNvPr>
          <p:cNvSpPr/>
          <p:nvPr/>
        </p:nvSpPr>
        <p:spPr>
          <a:xfrm>
            <a:off x="7075918" y="3886418"/>
            <a:ext cx="3042303" cy="276221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29A5B-0C5B-4780-86C3-0614C6E18683}"/>
              </a:ext>
            </a:extLst>
          </p:cNvPr>
          <p:cNvSpPr txBox="1"/>
          <p:nvPr/>
        </p:nvSpPr>
        <p:spPr>
          <a:xfrm>
            <a:off x="7560203" y="4944357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Interfaces have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no implementation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FD1D-B800-4A08-861A-C201114D956D}"/>
              </a:ext>
            </a:extLst>
          </p:cNvPr>
          <p:cNvCxnSpPr/>
          <p:nvPr/>
        </p:nvCxnSpPr>
        <p:spPr>
          <a:xfrm>
            <a:off x="999858" y="1897168"/>
            <a:ext cx="4834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BA7E5F-CEC6-4001-8BD3-943C90A0508D}"/>
              </a:ext>
            </a:extLst>
          </p:cNvPr>
          <p:cNvCxnSpPr>
            <a:cxnSpLocks/>
          </p:cNvCxnSpPr>
          <p:nvPr/>
        </p:nvCxnSpPr>
        <p:spPr>
          <a:xfrm flipV="1">
            <a:off x="5957813" y="2811566"/>
            <a:ext cx="1194320" cy="13643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834D5E-EA1B-4462-81B4-2FD3F23DBC9A}"/>
              </a:ext>
            </a:extLst>
          </p:cNvPr>
          <p:cNvSpPr txBox="1"/>
          <p:nvPr/>
        </p:nvSpPr>
        <p:spPr>
          <a:xfrm>
            <a:off x="2784185" y="144968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DC1A2-6763-4378-ADEB-D58E1DEADA82}"/>
              </a:ext>
            </a:extLst>
          </p:cNvPr>
          <p:cNvSpPr txBox="1"/>
          <p:nvPr/>
        </p:nvSpPr>
        <p:spPr>
          <a:xfrm>
            <a:off x="2792731" y="1717115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4281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46A0-4399-4205-BCA8-14DB1A4A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8F0DC-F486-4069-B24A-EE663715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45" y="418181"/>
            <a:ext cx="5532752" cy="2263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BF5F0-3B8F-405D-B0FA-78F10495CA56}"/>
              </a:ext>
            </a:extLst>
          </p:cNvPr>
          <p:cNvSpPr txBox="1"/>
          <p:nvPr/>
        </p:nvSpPr>
        <p:spPr>
          <a:xfrm>
            <a:off x="2614835" y="1192446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Are the following statements allowed?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C5F00B4-948F-4398-90B5-794134FC7E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9" y="2623678"/>
          <a:ext cx="20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Circle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4F11149-FDA1-41EC-8F9A-EAB2019D7E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8" y="3886418"/>
          <a:ext cx="2041035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Printable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6A7B0D7-1CEA-4642-B922-CF3C6FC395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8" y="5452147"/>
          <a:ext cx="20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Shape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FF5B67-3995-43E7-95EF-40832755BE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2133" y="2629908"/>
          <a:ext cx="2861387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1387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58643">
                <a:tc>
                  <a:txBody>
                    <a:bodyPr/>
                    <a:lstStyle/>
                    <a:p>
                      <a:r>
                        <a:rPr lang="en-GB" dirty="0"/>
                        <a:t>Circle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007BCA7-39B0-46AC-8C07-891F0A75AF7A}"/>
              </a:ext>
            </a:extLst>
          </p:cNvPr>
          <p:cNvSpPr/>
          <p:nvPr/>
        </p:nvSpPr>
        <p:spPr>
          <a:xfrm>
            <a:off x="7075918" y="3886418"/>
            <a:ext cx="3042303" cy="276221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29A5B-0C5B-4780-86C3-0614C6E18683}"/>
              </a:ext>
            </a:extLst>
          </p:cNvPr>
          <p:cNvSpPr txBox="1"/>
          <p:nvPr/>
        </p:nvSpPr>
        <p:spPr>
          <a:xfrm>
            <a:off x="7560203" y="4944357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Interfaces have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no implementation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FD1D-B800-4A08-861A-C201114D956D}"/>
              </a:ext>
            </a:extLst>
          </p:cNvPr>
          <p:cNvCxnSpPr/>
          <p:nvPr/>
        </p:nvCxnSpPr>
        <p:spPr>
          <a:xfrm>
            <a:off x="999858" y="2162088"/>
            <a:ext cx="4834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BA7E5F-CEC6-4001-8BD3-943C90A0508D}"/>
              </a:ext>
            </a:extLst>
          </p:cNvPr>
          <p:cNvCxnSpPr>
            <a:cxnSpLocks/>
          </p:cNvCxnSpPr>
          <p:nvPr/>
        </p:nvCxnSpPr>
        <p:spPr>
          <a:xfrm flipV="1">
            <a:off x="5957813" y="2811566"/>
            <a:ext cx="1194320" cy="2779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834D5E-EA1B-4462-81B4-2FD3F23DBC9A}"/>
              </a:ext>
            </a:extLst>
          </p:cNvPr>
          <p:cNvSpPr txBox="1"/>
          <p:nvPr/>
        </p:nvSpPr>
        <p:spPr>
          <a:xfrm>
            <a:off x="2784185" y="144968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DC1A2-6763-4378-ADEB-D58E1DEADA82}"/>
              </a:ext>
            </a:extLst>
          </p:cNvPr>
          <p:cNvSpPr txBox="1"/>
          <p:nvPr/>
        </p:nvSpPr>
        <p:spPr>
          <a:xfrm>
            <a:off x="2792731" y="1717115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9B80A-1A55-4852-BD96-F684442E6DBC}"/>
              </a:ext>
            </a:extLst>
          </p:cNvPr>
          <p:cNvSpPr txBox="1"/>
          <p:nvPr/>
        </p:nvSpPr>
        <p:spPr>
          <a:xfrm>
            <a:off x="2984015" y="1978564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84148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46A0-4399-4205-BCA8-14DB1A4A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8F0DC-F486-4069-B24A-EE663715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45" y="418181"/>
            <a:ext cx="5532752" cy="2263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BF5F0-3B8F-405D-B0FA-78F10495CA56}"/>
              </a:ext>
            </a:extLst>
          </p:cNvPr>
          <p:cNvSpPr txBox="1"/>
          <p:nvPr/>
        </p:nvSpPr>
        <p:spPr>
          <a:xfrm>
            <a:off x="2614835" y="1192446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Are the following statements allowed?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C5F00B4-948F-4398-90B5-794134FC7E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9" y="2623678"/>
          <a:ext cx="20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Circle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4F11149-FDA1-41EC-8F9A-EAB2019D7E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8" y="3886418"/>
          <a:ext cx="2041035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Printable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6A7B0D7-1CEA-4642-B922-CF3C6FC395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6778" y="5452147"/>
          <a:ext cx="2041035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35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Shape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FF5B67-3995-43E7-95EF-40832755BE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2133" y="2629908"/>
          <a:ext cx="2861387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1387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58643">
                <a:tc>
                  <a:txBody>
                    <a:bodyPr/>
                    <a:lstStyle/>
                    <a:p>
                      <a:r>
                        <a:rPr lang="en-GB" dirty="0"/>
                        <a:t>Circle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getArea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007BCA7-39B0-46AC-8C07-891F0A75AF7A}"/>
              </a:ext>
            </a:extLst>
          </p:cNvPr>
          <p:cNvSpPr/>
          <p:nvPr/>
        </p:nvSpPr>
        <p:spPr>
          <a:xfrm>
            <a:off x="7075918" y="3886418"/>
            <a:ext cx="3042303" cy="276221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29A5B-0C5B-4780-86C3-0614C6E18683}"/>
              </a:ext>
            </a:extLst>
          </p:cNvPr>
          <p:cNvSpPr txBox="1"/>
          <p:nvPr/>
        </p:nvSpPr>
        <p:spPr>
          <a:xfrm>
            <a:off x="7560203" y="4944357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Interfaces have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no implementation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FD1D-B800-4A08-861A-C201114D956D}"/>
              </a:ext>
            </a:extLst>
          </p:cNvPr>
          <p:cNvCxnSpPr/>
          <p:nvPr/>
        </p:nvCxnSpPr>
        <p:spPr>
          <a:xfrm>
            <a:off x="999858" y="2427009"/>
            <a:ext cx="4834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BA7E5F-CEC6-4001-8BD3-943C90A0508D}"/>
              </a:ext>
            </a:extLst>
          </p:cNvPr>
          <p:cNvCxnSpPr>
            <a:cxnSpLocks/>
          </p:cNvCxnSpPr>
          <p:nvPr/>
        </p:nvCxnSpPr>
        <p:spPr>
          <a:xfrm flipV="1">
            <a:off x="5957813" y="2811566"/>
            <a:ext cx="1194320" cy="13643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834D5E-EA1B-4462-81B4-2FD3F23DBC9A}"/>
              </a:ext>
            </a:extLst>
          </p:cNvPr>
          <p:cNvSpPr txBox="1"/>
          <p:nvPr/>
        </p:nvSpPr>
        <p:spPr>
          <a:xfrm>
            <a:off x="2784185" y="144968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DC1A2-6763-4378-ADEB-D58E1DEADA82}"/>
              </a:ext>
            </a:extLst>
          </p:cNvPr>
          <p:cNvSpPr txBox="1"/>
          <p:nvPr/>
        </p:nvSpPr>
        <p:spPr>
          <a:xfrm>
            <a:off x="2792731" y="1717115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9B80A-1A55-4852-BD96-F684442E6DBC}"/>
              </a:ext>
            </a:extLst>
          </p:cNvPr>
          <p:cNvSpPr txBox="1"/>
          <p:nvPr/>
        </p:nvSpPr>
        <p:spPr>
          <a:xfrm>
            <a:off x="2984015" y="1978564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42CFC6-37D3-40DA-B16B-1F606398DC37}"/>
              </a:ext>
            </a:extLst>
          </p:cNvPr>
          <p:cNvSpPr txBox="1"/>
          <p:nvPr/>
        </p:nvSpPr>
        <p:spPr>
          <a:xfrm>
            <a:off x="3011972" y="22423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1048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CFCC4-16F6-4E60-9784-76D746E2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Q1b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4997-CF90-42E9-9FE1-C501D5CF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What if we change from interfaces to abstract class?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E25B7-7F43-4CE0-BBDF-A7B832E6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419760"/>
            <a:ext cx="5143500" cy="200596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47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1216</Words>
  <Application>Microsoft Macintosh PowerPoint</Application>
  <PresentationFormat>Widescreen</PresentationFormat>
  <Paragraphs>300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Cambria Math</vt:lpstr>
      <vt:lpstr>Consolas</vt:lpstr>
      <vt:lpstr>Trebuchet MS</vt:lpstr>
      <vt:lpstr>Wingdings 3</vt:lpstr>
      <vt:lpstr>Facet</vt:lpstr>
      <vt:lpstr>Actual Tutorial 2</vt:lpstr>
      <vt:lpstr>If you are not from one of my tuts</vt:lpstr>
      <vt:lpstr>Q1</vt:lpstr>
      <vt:lpstr>Q1</vt:lpstr>
      <vt:lpstr>Q1</vt:lpstr>
      <vt:lpstr>Q1</vt:lpstr>
      <vt:lpstr>Q1</vt:lpstr>
      <vt:lpstr>Q1</vt:lpstr>
      <vt:lpstr>Q1b</vt:lpstr>
      <vt:lpstr>Q1b</vt:lpstr>
      <vt:lpstr>Q1c</vt:lpstr>
      <vt:lpstr>Q1c</vt:lpstr>
      <vt:lpstr>Interface use case</vt:lpstr>
      <vt:lpstr>Interface use case</vt:lpstr>
      <vt:lpstr>Interface use case</vt:lpstr>
      <vt:lpstr>Interface use case</vt:lpstr>
      <vt:lpstr>Interface use case</vt:lpstr>
      <vt:lpstr>Interface use case</vt:lpstr>
      <vt:lpstr>Key points</vt:lpstr>
      <vt:lpstr>Q2</vt:lpstr>
      <vt:lpstr>Q2</vt:lpstr>
      <vt:lpstr>Q2</vt:lpstr>
      <vt:lpstr>Q2</vt:lpstr>
      <vt:lpstr>Q2</vt:lpstr>
      <vt:lpstr>Java API Exceptions</vt:lpstr>
      <vt:lpstr>Java API Exceptions</vt:lpstr>
      <vt:lpstr>Java API Exceptions</vt:lpstr>
      <vt:lpstr>Java API Exceptions</vt:lpstr>
      <vt:lpstr>Q3</vt:lpstr>
      <vt:lpstr>Q4a: Any errors?</vt:lpstr>
      <vt:lpstr>Q4b: Any errors?</vt:lpstr>
      <vt:lpstr>Q4c: Any errors?</vt:lpstr>
      <vt:lpstr>Q4d: Any errors?</vt:lpstr>
      <vt:lpstr>Q4e: Any errors?</vt:lpstr>
      <vt:lpstr>Flashback Tutorial 1 Q4</vt:lpstr>
      <vt:lpstr>Q4e: Any errors?</vt:lpstr>
      <vt:lpstr>Q4f: Any errors?</vt:lpstr>
      <vt:lpstr>Q4f: Any errors?</vt:lpstr>
      <vt:lpstr>Q4g: Any errors?</vt:lpstr>
      <vt:lpstr>Q4h: Any errors?</vt:lpstr>
      <vt:lpstr>Q4i: Any errors?</vt:lpstr>
      <vt:lpstr>Q4j (static override static) is OK. Q4k: Any errors?</vt:lpstr>
      <vt:lpstr>Q4l: Any errors?</vt:lpstr>
      <vt:lpstr>M, N, O</vt:lpstr>
      <vt:lpstr>Hopefully you now understand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 Tutorial 2</dc:title>
  <dc:creator>Jeremy Lim</dc:creator>
  <cp:lastModifiedBy>Jeremy Lim Yu Xuan</cp:lastModifiedBy>
  <cp:revision>69</cp:revision>
  <dcterms:created xsi:type="dcterms:W3CDTF">2019-02-14T15:56:46Z</dcterms:created>
  <dcterms:modified xsi:type="dcterms:W3CDTF">2019-02-15T08:04:14Z</dcterms:modified>
</cp:coreProperties>
</file>