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81" r:id="rId10"/>
    <p:sldId id="282" r:id="rId11"/>
    <p:sldId id="263" r:id="rId12"/>
    <p:sldId id="264" r:id="rId13"/>
    <p:sldId id="266" r:id="rId14"/>
    <p:sldId id="267" r:id="rId15"/>
    <p:sldId id="283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10"/>
    <p:restoredTop sz="94681"/>
  </p:normalViewPr>
  <p:slideViewPr>
    <p:cSldViewPr snapToGrid="0" snapToObjects="1">
      <p:cViewPr varScale="1">
        <p:scale>
          <a:sx n="112" d="100"/>
          <a:sy n="112" d="100"/>
        </p:scale>
        <p:origin x="7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74B6-7746-784F-88A7-A670415A0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FE4C6-6289-454B-89E4-7EEF225AE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Jeremy Lim</a:t>
            </a:r>
          </a:p>
        </p:txBody>
      </p:sp>
    </p:spTree>
    <p:extLst>
      <p:ext uri="{BB962C8B-B14F-4D97-AF65-F5344CB8AC3E}">
        <p14:creationId xmlns:p14="http://schemas.microsoft.com/office/powerpoint/2010/main" val="382205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3BA4-297A-1C4D-A5DB-9157E9F8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D7E9B-C407-8943-971D-570D369D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87" y="4686046"/>
            <a:ext cx="2095500" cy="508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492D2-2FFF-8C47-A046-8113BEEA5121}"/>
              </a:ext>
            </a:extLst>
          </p:cNvPr>
          <p:cNvCxnSpPr>
            <a:cxnSpLocks/>
          </p:cNvCxnSpPr>
          <p:nvPr/>
        </p:nvCxnSpPr>
        <p:spPr>
          <a:xfrm>
            <a:off x="2572989" y="2531428"/>
            <a:ext cx="991047" cy="11422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F1077E-96A6-2E4F-94A7-2653D8A4DA1F}"/>
              </a:ext>
            </a:extLst>
          </p:cNvPr>
          <p:cNvSpPr txBox="1">
            <a:spLocks/>
          </p:cNvSpPr>
          <p:nvPr/>
        </p:nvSpPr>
        <p:spPr>
          <a:xfrm>
            <a:off x="6537225" y="2160588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“But the signatures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don’t match!!!”</a:t>
            </a:r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29E0E5DC-172E-AD4B-9B34-38B5951B09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816490"/>
              </p:ext>
            </p:extLst>
          </p:nvPr>
        </p:nvGraphicFramePr>
        <p:xfrm>
          <a:off x="7004819" y="3509803"/>
          <a:ext cx="189565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method() :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801F9CBD-7089-504C-B114-D4BEB01DEE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9588182"/>
              </p:ext>
            </p:extLst>
          </p:nvPr>
        </p:nvGraphicFramePr>
        <p:xfrm>
          <a:off x="7004818" y="4859018"/>
          <a:ext cx="189565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method() :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4C8741-A1AC-FD48-85E0-D048FFDEAFD1}"/>
              </a:ext>
            </a:extLst>
          </p:cNvPr>
          <p:cNvCxnSpPr>
            <a:endCxn id="14" idx="2"/>
          </p:cNvCxnSpPr>
          <p:nvPr/>
        </p:nvCxnSpPr>
        <p:spPr>
          <a:xfrm flipV="1">
            <a:off x="7952645" y="4251483"/>
            <a:ext cx="1" cy="60753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D8D5A1-C45F-5641-97F2-55B4CCD97F73}"/>
              </a:ext>
            </a:extLst>
          </p:cNvPr>
          <p:cNvSpPr txBox="1"/>
          <p:nvPr/>
        </p:nvSpPr>
        <p:spPr>
          <a:xfrm>
            <a:off x="7952645" y="4370584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inherits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15D7-BBC2-D148-9FE6-86736C347379}"/>
              </a:ext>
            </a:extLst>
          </p:cNvPr>
          <p:cNvSpPr txBox="1"/>
          <p:nvPr/>
        </p:nvSpPr>
        <p:spPr>
          <a:xfrm>
            <a:off x="3099775" y="4260352"/>
            <a:ext cx="373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Instance of B can be returned as 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FEF15D-BC85-9549-B0C7-19A520B30378}"/>
              </a:ext>
            </a:extLst>
          </p:cNvPr>
          <p:cNvCxnSpPr>
            <a:cxnSpLocks/>
          </p:cNvCxnSpPr>
          <p:nvPr/>
        </p:nvCxnSpPr>
        <p:spPr>
          <a:xfrm flipV="1">
            <a:off x="3703899" y="4044483"/>
            <a:ext cx="0" cy="2158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5">
            <a:extLst>
              <a:ext uri="{FF2B5EF4-FFF2-40B4-BE49-F238E27FC236}">
                <a16:creationId xmlns:a16="http://schemas.microsoft.com/office/drawing/2014/main" id="{3D685AEB-AD9F-4B1E-856A-09D2DCABF9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921799"/>
              </p:ext>
            </p:extLst>
          </p:nvPr>
        </p:nvGraphicFramePr>
        <p:xfrm>
          <a:off x="677863" y="2160588"/>
          <a:ext cx="189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E1E9A821-2EF5-42BD-8C69-3D90C2CB07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64204"/>
              </p:ext>
            </p:extLst>
          </p:nvPr>
        </p:nvGraphicFramePr>
        <p:xfrm>
          <a:off x="677334" y="3302803"/>
          <a:ext cx="189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id="{FBC5830F-0377-4296-B5AF-6813A72BD9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997095"/>
              </p:ext>
            </p:extLst>
          </p:nvPr>
        </p:nvGraphicFramePr>
        <p:xfrm>
          <a:off x="3564037" y="2160588"/>
          <a:ext cx="26293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373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DD0F0D73-A63E-4EF3-B39D-282F9E6C12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154751"/>
              </p:ext>
            </p:extLst>
          </p:nvPr>
        </p:nvGraphicFramePr>
        <p:xfrm>
          <a:off x="3564036" y="3302803"/>
          <a:ext cx="26293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373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419EBEF-B2D8-43B5-972B-2F6E8DBB9B13}"/>
              </a:ext>
            </a:extLst>
          </p:cNvPr>
          <p:cNvSpPr txBox="1"/>
          <p:nvPr/>
        </p:nvSpPr>
        <p:spPr>
          <a:xfrm>
            <a:off x="4307488" y="4653526"/>
            <a:ext cx="2348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 logic as storing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instance of B in var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of type A</a:t>
            </a:r>
          </a:p>
        </p:txBody>
      </p:sp>
    </p:spTree>
    <p:extLst>
      <p:ext uri="{BB962C8B-B14F-4D97-AF65-F5344CB8AC3E}">
        <p14:creationId xmlns:p14="http://schemas.microsoft.com/office/powerpoint/2010/main" val="167256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46BAA-B8FB-3F40-B45D-03D014FD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A9A4-D364-3B4D-96F5-63754376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Does it compile?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86DC4-696E-D549-B491-CF45820B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52" y="972608"/>
            <a:ext cx="2707397" cy="4900269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3DC80-F523-46B0-8DC2-8F23F8703819}"/>
              </a:ext>
            </a:extLst>
          </p:cNvPr>
          <p:cNvSpPr/>
          <p:nvPr/>
        </p:nvSpPr>
        <p:spPr>
          <a:xfrm>
            <a:off x="8480910" y="2226493"/>
            <a:ext cx="238897" cy="280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637B76-5845-44C6-9FB5-0AFC1D7BC135}"/>
              </a:ext>
            </a:extLst>
          </p:cNvPr>
          <p:cNvSpPr/>
          <p:nvPr/>
        </p:nvSpPr>
        <p:spPr>
          <a:xfrm>
            <a:off x="9324277" y="2490103"/>
            <a:ext cx="238897" cy="280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8D8B6-1A63-42FD-A713-D9DE87222730}"/>
              </a:ext>
            </a:extLst>
          </p:cNvPr>
          <p:cNvSpPr/>
          <p:nvPr/>
        </p:nvSpPr>
        <p:spPr>
          <a:xfrm>
            <a:off x="8480909" y="4776103"/>
            <a:ext cx="238897" cy="280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7FFF5D-C8E8-4558-A399-99630727EE56}"/>
              </a:ext>
            </a:extLst>
          </p:cNvPr>
          <p:cNvSpPr/>
          <p:nvPr/>
        </p:nvSpPr>
        <p:spPr>
          <a:xfrm>
            <a:off x="9323318" y="5033752"/>
            <a:ext cx="238897" cy="280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9275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3BA4-297A-1C4D-A5DB-9157E9F8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A5F980-1533-E742-9963-C7AB19346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083429"/>
              </p:ext>
            </p:extLst>
          </p:nvPr>
        </p:nvGraphicFramePr>
        <p:xfrm>
          <a:off x="677863" y="2160588"/>
          <a:ext cx="189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50C77616-F1F9-0D42-A725-AC155CBDA3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671874"/>
              </p:ext>
            </p:extLst>
          </p:nvPr>
        </p:nvGraphicFramePr>
        <p:xfrm>
          <a:off x="677334" y="3302803"/>
          <a:ext cx="189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FB9B9AA-93DC-7B4C-B167-A6BDB06300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949261"/>
              </p:ext>
            </p:extLst>
          </p:nvPr>
        </p:nvGraphicFramePr>
        <p:xfrm>
          <a:off x="3564037" y="2160588"/>
          <a:ext cx="26293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373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BB16A538-2BA2-E14A-8663-8336A510D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684169"/>
              </p:ext>
            </p:extLst>
          </p:nvPr>
        </p:nvGraphicFramePr>
        <p:xfrm>
          <a:off x="3564036" y="3302803"/>
          <a:ext cx="26293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373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8DD7E9B-C407-8943-971D-570D369D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87" y="4686046"/>
            <a:ext cx="2095500" cy="508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492D2-2FFF-8C47-A046-8113BEEA5121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573518" y="2531428"/>
            <a:ext cx="990518" cy="11422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29E0E5DC-172E-AD4B-9B34-38B5951B09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313779"/>
              </p:ext>
            </p:extLst>
          </p:nvPr>
        </p:nvGraphicFramePr>
        <p:xfrm>
          <a:off x="7004819" y="2059935"/>
          <a:ext cx="189565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method() :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801F9CBD-7089-504C-B114-D4BEB01DEE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419929"/>
              </p:ext>
            </p:extLst>
          </p:nvPr>
        </p:nvGraphicFramePr>
        <p:xfrm>
          <a:off x="7004818" y="3409150"/>
          <a:ext cx="189565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method() :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4C8741-A1AC-FD48-85E0-D048FFDEAFD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952645" y="2801615"/>
            <a:ext cx="1" cy="60753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D8D5A1-C45F-5641-97F2-55B4CCD97F73}"/>
              </a:ext>
            </a:extLst>
          </p:cNvPr>
          <p:cNvSpPr txBox="1"/>
          <p:nvPr/>
        </p:nvSpPr>
        <p:spPr>
          <a:xfrm>
            <a:off x="7952645" y="2920716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inherits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A3F11E-F23B-4FC5-840B-9A6F0873E0AF}"/>
              </a:ext>
            </a:extLst>
          </p:cNvPr>
          <p:cNvSpPr txBox="1"/>
          <p:nvPr/>
        </p:nvSpPr>
        <p:spPr>
          <a:xfrm>
            <a:off x="1242406" y="294779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 expected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AC6B68-2E71-4B34-A006-399B1D3309E3}"/>
              </a:ext>
            </a:extLst>
          </p:cNvPr>
          <p:cNvSpPr txBox="1"/>
          <p:nvPr/>
        </p:nvSpPr>
        <p:spPr>
          <a:xfrm>
            <a:off x="4184240" y="4087750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received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A74996-5F96-476E-96FA-7A26F28B0E4E}"/>
              </a:ext>
            </a:extLst>
          </p:cNvPr>
          <p:cNvCxnSpPr>
            <a:cxnSpLocks/>
          </p:cNvCxnSpPr>
          <p:nvPr/>
        </p:nvCxnSpPr>
        <p:spPr>
          <a:xfrm flipV="1">
            <a:off x="1991075" y="2780520"/>
            <a:ext cx="0" cy="2299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59A27B-09A2-45B1-BEB3-4E6A44B095F0}"/>
              </a:ext>
            </a:extLst>
          </p:cNvPr>
          <p:cNvCxnSpPr>
            <a:cxnSpLocks/>
          </p:cNvCxnSpPr>
          <p:nvPr/>
        </p:nvCxnSpPr>
        <p:spPr>
          <a:xfrm flipV="1">
            <a:off x="4871061" y="3907257"/>
            <a:ext cx="0" cy="2299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15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46BAA-B8FB-3F40-B45D-03D014FD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A9A4-D364-3B4D-96F5-63754376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the output, and why?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6531C6-B9D0-4A90-8BD2-51DAE88D8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558" y="1114425"/>
            <a:ext cx="4999880" cy="490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2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B8AB-22E0-485A-8EF6-C58C9CE5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03775A-D641-4158-851E-A9D84C7AE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822" y="323550"/>
            <a:ext cx="6508247" cy="6386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DF922-9EC8-4EF6-AEF0-D236E2DD46DB}"/>
              </a:ext>
            </a:extLst>
          </p:cNvPr>
          <p:cNvSpPr txBox="1"/>
          <p:nvPr/>
        </p:nvSpPr>
        <p:spPr>
          <a:xfrm>
            <a:off x="2232452" y="5115697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96935E-6AFD-4084-9D6B-513A65B464CC}"/>
              </a:ext>
            </a:extLst>
          </p:cNvPr>
          <p:cNvCxnSpPr/>
          <p:nvPr/>
        </p:nvCxnSpPr>
        <p:spPr>
          <a:xfrm>
            <a:off x="2577418" y="5263979"/>
            <a:ext cx="56119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0812C8-2F11-4B9C-BC65-D5B29E70E253}"/>
              </a:ext>
            </a:extLst>
          </p:cNvPr>
          <p:cNvSpPr txBox="1"/>
          <p:nvPr/>
        </p:nvSpPr>
        <p:spPr>
          <a:xfrm>
            <a:off x="1951853" y="337740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4CC384-A3E7-44D3-97FC-DCC501C65C5D}"/>
              </a:ext>
            </a:extLst>
          </p:cNvPr>
          <p:cNvCxnSpPr/>
          <p:nvPr/>
        </p:nvCxnSpPr>
        <p:spPr>
          <a:xfrm>
            <a:off x="2296819" y="3525682"/>
            <a:ext cx="56119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8E875B-8A26-4F92-A68F-E3E0525FD682}"/>
              </a:ext>
            </a:extLst>
          </p:cNvPr>
          <p:cNvSpPr txBox="1"/>
          <p:nvPr/>
        </p:nvSpPr>
        <p:spPr>
          <a:xfrm>
            <a:off x="2232452" y="1674916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3.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5443A7-EA1D-4D18-9536-F8DB987C480C}"/>
              </a:ext>
            </a:extLst>
          </p:cNvPr>
          <p:cNvCxnSpPr/>
          <p:nvPr/>
        </p:nvCxnSpPr>
        <p:spPr>
          <a:xfrm>
            <a:off x="2577418" y="1823198"/>
            <a:ext cx="56119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FD4C6A-8FDF-44B6-BD8D-D1719EBE09D5}"/>
              </a:ext>
            </a:extLst>
          </p:cNvPr>
          <p:cNvSpPr txBox="1"/>
          <p:nvPr/>
        </p:nvSpPr>
        <p:spPr>
          <a:xfrm>
            <a:off x="2232452" y="216417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4.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4992E2-942C-4F0D-9505-61E545A7C4D0}"/>
              </a:ext>
            </a:extLst>
          </p:cNvPr>
          <p:cNvCxnSpPr/>
          <p:nvPr/>
        </p:nvCxnSpPr>
        <p:spPr>
          <a:xfrm>
            <a:off x="2577418" y="2312457"/>
            <a:ext cx="56119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D6B0E9-0F20-45B7-962B-CBA874251934}"/>
              </a:ext>
            </a:extLst>
          </p:cNvPr>
          <p:cNvSpPr txBox="1"/>
          <p:nvPr/>
        </p:nvSpPr>
        <p:spPr>
          <a:xfrm>
            <a:off x="2232452" y="559731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5.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C669A3-AA39-49B0-BC90-DE8D1DE76667}"/>
              </a:ext>
            </a:extLst>
          </p:cNvPr>
          <p:cNvCxnSpPr/>
          <p:nvPr/>
        </p:nvCxnSpPr>
        <p:spPr>
          <a:xfrm>
            <a:off x="2577418" y="5745600"/>
            <a:ext cx="56119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64F87F-67CA-4AA1-B251-BDC2A09976AB}"/>
              </a:ext>
            </a:extLst>
          </p:cNvPr>
          <p:cNvSpPr txBox="1"/>
          <p:nvPr/>
        </p:nvSpPr>
        <p:spPr>
          <a:xfrm>
            <a:off x="1523484" y="3891139"/>
            <a:ext cx="8082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</a:rPr>
              <a:t>Skipped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3A928E-4C79-432B-AB1A-97A748690775}"/>
              </a:ext>
            </a:extLst>
          </p:cNvPr>
          <p:cNvCxnSpPr/>
          <p:nvPr/>
        </p:nvCxnSpPr>
        <p:spPr>
          <a:xfrm>
            <a:off x="2296819" y="4039421"/>
            <a:ext cx="56119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412B14-A15D-4055-A6F2-6EC180446B71}"/>
              </a:ext>
            </a:extLst>
          </p:cNvPr>
          <p:cNvSpPr txBox="1"/>
          <p:nvPr/>
        </p:nvSpPr>
        <p:spPr>
          <a:xfrm>
            <a:off x="6096000" y="1850792"/>
            <a:ext cx="3809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Key Point:</a:t>
            </a:r>
          </a:p>
          <a:p>
            <a:r>
              <a:rPr lang="en-GB" dirty="0">
                <a:latin typeface="Consolas" panose="020B0609020204030204" pitchFamily="49" charset="0"/>
              </a:rPr>
              <a:t>finally</a:t>
            </a:r>
            <a:r>
              <a:rPr lang="en-GB" dirty="0"/>
              <a:t> in a try-catch block</a:t>
            </a:r>
            <a:br>
              <a:rPr lang="en-GB" dirty="0"/>
            </a:br>
            <a:r>
              <a:rPr lang="en-GB" dirty="0"/>
              <a:t>executes before an </a:t>
            </a:r>
            <a:r>
              <a:rPr lang="en-GB" b="1" dirty="0"/>
              <a:t>external catch</a:t>
            </a:r>
          </a:p>
        </p:txBody>
      </p:sp>
    </p:spTree>
    <p:extLst>
      <p:ext uri="{BB962C8B-B14F-4D97-AF65-F5344CB8AC3E}">
        <p14:creationId xmlns:p14="http://schemas.microsoft.com/office/powerpoint/2010/main" val="2887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8E7C-2662-4763-B4B0-5BB7C660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C45D-AB31-472E-8B7F-E42D7B8C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a class QA (and other classes) such that it can replace MCQ and TFQ</a:t>
            </a:r>
          </a:p>
          <a:p>
            <a:r>
              <a:rPr lang="en-GB" dirty="0"/>
              <a:t>i.e. Imagine an exam system, each QA instance is 1 </a:t>
            </a:r>
            <a:r>
              <a:rPr lang="en-GB" dirty="0" err="1"/>
              <a:t>qns</a:t>
            </a:r>
            <a:r>
              <a:rPr lang="en-GB" dirty="0"/>
              <a:t>, and it can either be MCQ or TFQ</a:t>
            </a:r>
          </a:p>
        </p:txBody>
      </p:sp>
    </p:spTree>
    <p:extLst>
      <p:ext uri="{BB962C8B-B14F-4D97-AF65-F5344CB8AC3E}">
        <p14:creationId xmlns:p14="http://schemas.microsoft.com/office/powerpoint/2010/main" val="74281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8CEF-293C-4227-99E1-FDCC980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E965-6AB9-467E-8702-74C3C039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9795"/>
            <a:ext cx="8596668" cy="3880773"/>
          </a:xfrm>
        </p:spPr>
        <p:txBody>
          <a:bodyPr/>
          <a:lstStyle/>
          <a:p>
            <a:r>
              <a:rPr lang="en-GB" dirty="0"/>
              <a:t>Step 1: Abstract out common code in TFQ and MCQ to a common place QA</a:t>
            </a:r>
          </a:p>
          <a:p>
            <a:r>
              <a:rPr lang="en-GB" dirty="0"/>
              <a:t>MCQ and TFQ inherits from QA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InvalidMCQException</a:t>
            </a:r>
            <a:r>
              <a:rPr lang="en-GB" dirty="0"/>
              <a:t> and</a:t>
            </a:r>
            <a:br>
              <a:rPr lang="en-GB" dirty="0"/>
            </a:br>
            <a:r>
              <a:rPr lang="en-GB" dirty="0" err="1"/>
              <a:t>InvalidTFQException</a:t>
            </a:r>
            <a:br>
              <a:rPr lang="en-GB" dirty="0"/>
            </a:br>
            <a:r>
              <a:rPr lang="en-GB" dirty="0">
                <a:latin typeface="Consolas" panose="020B0609020204030204" pitchFamily="49" charset="0"/>
              </a:rPr>
              <a:t>extends </a:t>
            </a:r>
            <a:r>
              <a:rPr lang="en-GB" dirty="0" err="1">
                <a:latin typeface="Consolas" panose="020B0609020204030204" pitchFamily="49" charset="0"/>
              </a:rPr>
              <a:t>InvalidAnswerException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E5E5B-457C-4BFB-A96C-B783AF19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93487"/>
            <a:ext cx="2962275" cy="151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373D7F-A19F-45D2-B8F4-282AFDA94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796" y="2493487"/>
            <a:ext cx="5495925" cy="180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5407A-9780-4E22-AC8E-84C409B04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796" y="4713681"/>
            <a:ext cx="5505450" cy="1695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BFA6A2-E674-4A2A-9D2C-7D1BDC459889}"/>
              </a:ext>
            </a:extLst>
          </p:cNvPr>
          <p:cNvSpPr txBox="1"/>
          <p:nvPr/>
        </p:nvSpPr>
        <p:spPr>
          <a:xfrm>
            <a:off x="1018100" y="3737806"/>
            <a:ext cx="18389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(+ more on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76870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3D1A-AC8D-4963-B580-B51DFA85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D1EC-007A-4437-A95D-C5DCF50E7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8565"/>
            <a:ext cx="8596668" cy="3880773"/>
          </a:xfrm>
        </p:spPr>
        <p:txBody>
          <a:bodyPr/>
          <a:lstStyle/>
          <a:p>
            <a:r>
              <a:rPr lang="en-GB" dirty="0"/>
              <a:t>2 ways from here: First – Abstract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C7A5E-3178-4398-AE65-900AB64D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102" y="1868776"/>
            <a:ext cx="5562600" cy="320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D82872-69A9-4CD6-8255-68EB0EDB9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23" y="1868776"/>
            <a:ext cx="5314950" cy="27813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630049-B3B4-43A7-BF49-07EBDE9E8346}"/>
              </a:ext>
            </a:extLst>
          </p:cNvPr>
          <p:cNvSpPr/>
          <p:nvPr/>
        </p:nvSpPr>
        <p:spPr>
          <a:xfrm>
            <a:off x="556591" y="3641697"/>
            <a:ext cx="4778734" cy="8428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0558E8-B9A5-48A9-8463-EF1E3960D6AF}"/>
              </a:ext>
            </a:extLst>
          </p:cNvPr>
          <p:cNvCxnSpPr/>
          <p:nvPr/>
        </p:nvCxnSpPr>
        <p:spPr>
          <a:xfrm>
            <a:off x="5923722" y="2369489"/>
            <a:ext cx="48502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C33A1-F4C7-4018-8712-E4A53C94CD5C}"/>
              </a:ext>
            </a:extLst>
          </p:cNvPr>
          <p:cNvCxnSpPr/>
          <p:nvPr/>
        </p:nvCxnSpPr>
        <p:spPr>
          <a:xfrm>
            <a:off x="5923722" y="4016734"/>
            <a:ext cx="48502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8A6928-B59B-45F7-918C-1DC01EE80788}"/>
              </a:ext>
            </a:extLst>
          </p:cNvPr>
          <p:cNvSpPr txBox="1"/>
          <p:nvPr/>
        </p:nvSpPr>
        <p:spPr>
          <a:xfrm>
            <a:off x="112471" y="1776511"/>
            <a:ext cx="167199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rgbClr val="00B0F0"/>
                </a:solidFill>
              </a:rPr>
              <a:t>abstract class </a:t>
            </a:r>
            <a:r>
              <a:rPr lang="en-GB" sz="1400" dirty="0">
                <a:solidFill>
                  <a:schemeClr val="accent1"/>
                </a:solidFill>
              </a:rPr>
              <a:t>QA</a:t>
            </a:r>
            <a:r>
              <a:rPr lang="en-GB" sz="1400" dirty="0">
                <a:solidFill>
                  <a:schemeClr val="bg1"/>
                </a:solidFill>
              </a:rPr>
              <a:t> 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27CC4-3A02-40E4-B4A7-0705C9A32B25}"/>
              </a:ext>
            </a:extLst>
          </p:cNvPr>
          <p:cNvSpPr txBox="1"/>
          <p:nvPr/>
        </p:nvSpPr>
        <p:spPr>
          <a:xfrm>
            <a:off x="645530" y="3695044"/>
            <a:ext cx="623569" cy="169277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3084624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3D1A-AC8D-4963-B580-B51DFA85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D1EC-007A-4437-A95D-C5DCF50E7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8565"/>
            <a:ext cx="8596668" cy="3880773"/>
          </a:xfrm>
        </p:spPr>
        <p:txBody>
          <a:bodyPr/>
          <a:lstStyle/>
          <a:p>
            <a:r>
              <a:rPr lang="en-GB" dirty="0"/>
              <a:t>2 ways from here: Second – Abstract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1BB55-6AAD-45E7-AF4E-C203D7671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0" y="1868776"/>
            <a:ext cx="5133975" cy="2990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C693C4-6527-4A6A-A362-8F5967E17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132" y="1868776"/>
            <a:ext cx="5505450" cy="27813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4805DE-F9F9-4496-A817-B790BA476533}"/>
              </a:ext>
            </a:extLst>
          </p:cNvPr>
          <p:cNvSpPr/>
          <p:nvPr/>
        </p:nvSpPr>
        <p:spPr>
          <a:xfrm>
            <a:off x="6096000" y="2052484"/>
            <a:ext cx="5227582" cy="9928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12C35-7DED-4E70-981B-E841430B2222}"/>
              </a:ext>
            </a:extLst>
          </p:cNvPr>
          <p:cNvSpPr txBox="1"/>
          <p:nvPr/>
        </p:nvSpPr>
        <p:spPr>
          <a:xfrm>
            <a:off x="231740" y="1776511"/>
            <a:ext cx="167199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rgbClr val="00B0F0"/>
                </a:solidFill>
              </a:rPr>
              <a:t>abstract class </a:t>
            </a:r>
            <a:r>
              <a:rPr lang="en-GB" sz="1400" dirty="0">
                <a:solidFill>
                  <a:schemeClr val="accent1"/>
                </a:solidFill>
              </a:rPr>
              <a:t>QA</a:t>
            </a:r>
            <a:r>
              <a:rPr lang="en-GB" sz="1400" dirty="0">
                <a:solidFill>
                  <a:schemeClr val="bg1"/>
                </a:solidFill>
              </a:rPr>
              <a:t> {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021FF5-0D9C-4636-8924-D247F346F819}"/>
              </a:ext>
            </a:extLst>
          </p:cNvPr>
          <p:cNvSpPr/>
          <p:nvPr/>
        </p:nvSpPr>
        <p:spPr>
          <a:xfrm>
            <a:off x="6096000" y="3500946"/>
            <a:ext cx="5227582" cy="9928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7EDA72-4338-4CCF-BADD-9F6498406FB7}"/>
              </a:ext>
            </a:extLst>
          </p:cNvPr>
          <p:cNvCxnSpPr/>
          <p:nvPr/>
        </p:nvCxnSpPr>
        <p:spPr>
          <a:xfrm>
            <a:off x="524787" y="3983604"/>
            <a:ext cx="48502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042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82D6-0EC3-4463-99EF-7385E5EF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954EE3-FF68-4687-81AF-8433DE918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223" y="1114382"/>
            <a:ext cx="6056653" cy="5019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72E90E-341E-44AE-9662-52D66F8BF0FA}"/>
              </a:ext>
            </a:extLst>
          </p:cNvPr>
          <p:cNvSpPr txBox="1"/>
          <p:nvPr/>
        </p:nvSpPr>
        <p:spPr>
          <a:xfrm>
            <a:off x="3715265" y="4168346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72744-4C3C-4C3F-BC15-2B12D07FD445}"/>
              </a:ext>
            </a:extLst>
          </p:cNvPr>
          <p:cNvSpPr txBox="1"/>
          <p:nvPr/>
        </p:nvSpPr>
        <p:spPr>
          <a:xfrm>
            <a:off x="3715265" y="186335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C2DD0-FAA9-4F16-937D-F28798F6C46B}"/>
              </a:ext>
            </a:extLst>
          </p:cNvPr>
          <p:cNvSpPr txBox="1"/>
          <p:nvPr/>
        </p:nvSpPr>
        <p:spPr>
          <a:xfrm>
            <a:off x="3695182" y="2791594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A0D33-7BEF-4644-88FB-9FE7AB7911E1}"/>
              </a:ext>
            </a:extLst>
          </p:cNvPr>
          <p:cNvSpPr txBox="1"/>
          <p:nvPr/>
        </p:nvSpPr>
        <p:spPr>
          <a:xfrm>
            <a:off x="3715265" y="462373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B5A67-8BBF-4781-B5CF-60512854F6FC}"/>
              </a:ext>
            </a:extLst>
          </p:cNvPr>
          <p:cNvSpPr txBox="1"/>
          <p:nvPr/>
        </p:nvSpPr>
        <p:spPr>
          <a:xfrm>
            <a:off x="7624833" y="2460395"/>
            <a:ext cx="2225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Key Point:</a:t>
            </a:r>
          </a:p>
          <a:p>
            <a:r>
              <a:rPr lang="en-GB" dirty="0"/>
              <a:t>Exception caught in</a:t>
            </a:r>
            <a:br>
              <a:rPr lang="en-GB" dirty="0"/>
            </a:br>
            <a:r>
              <a:rPr lang="en-GB" dirty="0"/>
              <a:t>first catch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4C8AC4-9492-344A-B234-1B7A55D0C689}"/>
              </a:ext>
            </a:extLst>
          </p:cNvPr>
          <p:cNvCxnSpPr/>
          <p:nvPr/>
        </p:nvCxnSpPr>
        <p:spPr>
          <a:xfrm>
            <a:off x="3525625" y="2479249"/>
            <a:ext cx="5145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D4C093-3F06-8844-B677-76000C6B402E}"/>
              </a:ext>
            </a:extLst>
          </p:cNvPr>
          <p:cNvSpPr txBox="1"/>
          <p:nvPr/>
        </p:nvSpPr>
        <p:spPr>
          <a:xfrm>
            <a:off x="677334" y="2285156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Unreachable statement</a:t>
            </a:r>
          </a:p>
        </p:txBody>
      </p:sp>
    </p:spTree>
    <p:extLst>
      <p:ext uri="{BB962C8B-B14F-4D97-AF65-F5344CB8AC3E}">
        <p14:creationId xmlns:p14="http://schemas.microsoft.com/office/powerpoint/2010/main" val="331306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01B35-69A9-C24B-9BA6-5F8CCF0B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5E9A-D25B-9E43-872F-320292A8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Does this violate LSP?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EA51A-551A-984A-8930-023A7B868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04608"/>
            <a:ext cx="5143500" cy="443626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00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82D6-0EC3-4463-99EF-7385E5EF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7F5F9-4D84-4378-BA37-E697CD965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33" y="941945"/>
            <a:ext cx="6229350" cy="4743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2D66D2-D70D-4A0C-8D09-496581A396FF}"/>
              </a:ext>
            </a:extLst>
          </p:cNvPr>
          <p:cNvSpPr txBox="1"/>
          <p:nvPr/>
        </p:nvSpPr>
        <p:spPr>
          <a:xfrm>
            <a:off x="3887748" y="3591697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52DAD-FC04-4036-862F-5ECA96F23FFD}"/>
              </a:ext>
            </a:extLst>
          </p:cNvPr>
          <p:cNvSpPr txBox="1"/>
          <p:nvPr/>
        </p:nvSpPr>
        <p:spPr>
          <a:xfrm>
            <a:off x="3715265" y="1686639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0699A-1026-4068-B044-0B1DA8A70042}"/>
              </a:ext>
            </a:extLst>
          </p:cNvPr>
          <p:cNvSpPr txBox="1"/>
          <p:nvPr/>
        </p:nvSpPr>
        <p:spPr>
          <a:xfrm>
            <a:off x="3715265" y="2154627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9F5E4-03FF-4736-BE26-9BA8BF4713D4}"/>
              </a:ext>
            </a:extLst>
          </p:cNvPr>
          <p:cNvSpPr txBox="1"/>
          <p:nvPr/>
        </p:nvSpPr>
        <p:spPr>
          <a:xfrm>
            <a:off x="3882342" y="4057409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533666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B942-6F61-4D6B-B532-3C070903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0BF80-B72F-4B84-825E-9B602DBD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095375"/>
            <a:ext cx="6096000" cy="4667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4E7EAD-80A6-47E7-9E8B-17139DF3B8D6}"/>
              </a:ext>
            </a:extLst>
          </p:cNvPr>
          <p:cNvSpPr txBox="1"/>
          <p:nvPr/>
        </p:nvSpPr>
        <p:spPr>
          <a:xfrm>
            <a:off x="4176584" y="3741653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C7F4D-1238-412C-8600-8EB69D4E23F9}"/>
              </a:ext>
            </a:extLst>
          </p:cNvPr>
          <p:cNvSpPr txBox="1"/>
          <p:nvPr/>
        </p:nvSpPr>
        <p:spPr>
          <a:xfrm>
            <a:off x="4201298" y="184876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A5426B-11AC-4716-A4EB-E7BF6E32AF67}"/>
              </a:ext>
            </a:extLst>
          </p:cNvPr>
          <p:cNvCxnSpPr/>
          <p:nvPr/>
        </p:nvCxnSpPr>
        <p:spPr>
          <a:xfrm>
            <a:off x="5741773" y="2123590"/>
            <a:ext cx="9967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55A62-AE7A-427F-AFBA-DDF11627B9FD}"/>
              </a:ext>
            </a:extLst>
          </p:cNvPr>
          <p:cNvCxnSpPr>
            <a:cxnSpLocks/>
          </p:cNvCxnSpPr>
          <p:nvPr/>
        </p:nvCxnSpPr>
        <p:spPr>
          <a:xfrm>
            <a:off x="6273114" y="1649915"/>
            <a:ext cx="25001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F03778-3E2A-4D41-89F2-9AA14F72F361}"/>
              </a:ext>
            </a:extLst>
          </p:cNvPr>
          <p:cNvSpPr txBox="1"/>
          <p:nvPr/>
        </p:nvSpPr>
        <p:spPr>
          <a:xfrm>
            <a:off x="3989673" y="2747015"/>
            <a:ext cx="6125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Exception is more general than </a:t>
            </a:r>
            <a:r>
              <a:rPr lang="en-GB" dirty="0" err="1">
                <a:solidFill>
                  <a:srgbClr val="FF0000"/>
                </a:solidFill>
              </a:rPr>
              <a:t>IllegalArgumentException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(not caught)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1F6DF1-27C5-4EEF-92C5-87EB624C1EDB}"/>
              </a:ext>
            </a:extLst>
          </p:cNvPr>
          <p:cNvCxnSpPr/>
          <p:nvPr/>
        </p:nvCxnSpPr>
        <p:spPr>
          <a:xfrm flipH="1" flipV="1">
            <a:off x="8332967" y="2266122"/>
            <a:ext cx="941035" cy="4808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5DFBF8-D15A-47A8-B287-CA5B94946614}"/>
              </a:ext>
            </a:extLst>
          </p:cNvPr>
          <p:cNvSpPr txBox="1"/>
          <p:nvPr/>
        </p:nvSpPr>
        <p:spPr>
          <a:xfrm>
            <a:off x="3989673" y="784205"/>
            <a:ext cx="580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Incompatible type (Same as returning the wrong type)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15FFEC-6931-4A4A-9AE0-4719C976FABA}"/>
              </a:ext>
            </a:extLst>
          </p:cNvPr>
          <p:cNvCxnSpPr>
            <a:cxnSpLocks/>
          </p:cNvCxnSpPr>
          <p:nvPr/>
        </p:nvCxnSpPr>
        <p:spPr>
          <a:xfrm>
            <a:off x="7267492" y="1169022"/>
            <a:ext cx="159026" cy="2496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85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0D87-1D66-451D-A2D8-E98B2E9A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5E208-9087-4011-BACF-2B550D8F7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993045"/>
            <a:ext cx="5876925" cy="4657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C8C68-2D84-4A33-9D4D-0F2674BB08C9}"/>
              </a:ext>
            </a:extLst>
          </p:cNvPr>
          <p:cNvSpPr txBox="1"/>
          <p:nvPr/>
        </p:nvSpPr>
        <p:spPr>
          <a:xfrm>
            <a:off x="4176584" y="361247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E1523-65DE-4E51-992C-3BC2895974E2}"/>
              </a:ext>
            </a:extLst>
          </p:cNvPr>
          <p:cNvSpPr txBox="1"/>
          <p:nvPr/>
        </p:nvSpPr>
        <p:spPr>
          <a:xfrm>
            <a:off x="4143634" y="169339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777BE-2C19-4411-A75E-90EABAF25450}"/>
              </a:ext>
            </a:extLst>
          </p:cNvPr>
          <p:cNvSpPr txBox="1"/>
          <p:nvPr/>
        </p:nvSpPr>
        <p:spPr>
          <a:xfrm>
            <a:off x="4151870" y="2185303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F4527-D5CF-4BE9-820F-3B097B117269}"/>
              </a:ext>
            </a:extLst>
          </p:cNvPr>
          <p:cNvSpPr txBox="1"/>
          <p:nvPr/>
        </p:nvSpPr>
        <p:spPr>
          <a:xfrm>
            <a:off x="4176584" y="4085354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26204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4519-2105-4706-A712-C6B6876A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FC0D-3A45-4C8F-9E99-F2EAC324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0DF9C-2B9B-4583-8F6B-D8CC1E9D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1100137"/>
            <a:ext cx="6524625" cy="465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C7F05-2E3B-49A6-BA34-2BF54C90CE84}"/>
              </a:ext>
            </a:extLst>
          </p:cNvPr>
          <p:cNvSpPr txBox="1"/>
          <p:nvPr/>
        </p:nvSpPr>
        <p:spPr>
          <a:xfrm>
            <a:off x="677334" y="3852662"/>
            <a:ext cx="3318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Key Point:</a:t>
            </a:r>
          </a:p>
          <a:p>
            <a:r>
              <a:rPr lang="en-GB" dirty="0"/>
              <a:t>Exception caught in</a:t>
            </a:r>
            <a:br>
              <a:rPr lang="en-GB" dirty="0"/>
            </a:br>
            <a:r>
              <a:rPr lang="en-GB" dirty="0"/>
              <a:t>first </a:t>
            </a:r>
            <a:r>
              <a:rPr lang="en-GB" b="1" u="sng" dirty="0"/>
              <a:t>matching</a:t>
            </a:r>
            <a:r>
              <a:rPr lang="en-GB" dirty="0"/>
              <a:t> catch, program</a:t>
            </a:r>
            <a:br>
              <a:rPr lang="en-GB" dirty="0"/>
            </a:br>
            <a:r>
              <a:rPr lang="en-GB" dirty="0"/>
              <a:t>executes from there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39BC0-C681-4629-8D4D-0F19C18D6028}"/>
              </a:ext>
            </a:extLst>
          </p:cNvPr>
          <p:cNvSpPr txBox="1"/>
          <p:nvPr/>
        </p:nvSpPr>
        <p:spPr>
          <a:xfrm>
            <a:off x="4151870" y="372781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6764D-8D2E-486A-B3F0-418D61A2E543}"/>
              </a:ext>
            </a:extLst>
          </p:cNvPr>
          <p:cNvSpPr txBox="1"/>
          <p:nvPr/>
        </p:nvSpPr>
        <p:spPr>
          <a:xfrm>
            <a:off x="4118920" y="1808727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6CF3B-1753-477C-AEC7-FA869FFA48C0}"/>
              </a:ext>
            </a:extLst>
          </p:cNvPr>
          <p:cNvSpPr txBox="1"/>
          <p:nvPr/>
        </p:nvSpPr>
        <p:spPr>
          <a:xfrm>
            <a:off x="4135394" y="467848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3.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43EE22-B15E-4F59-94B8-F09B5734A770}"/>
              </a:ext>
            </a:extLst>
          </p:cNvPr>
          <p:cNvCxnSpPr>
            <a:cxnSpLocks/>
          </p:cNvCxnSpPr>
          <p:nvPr/>
        </p:nvCxnSpPr>
        <p:spPr>
          <a:xfrm>
            <a:off x="5564660" y="2118851"/>
            <a:ext cx="313449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2E5BBE-B3E3-4C93-9145-DD99326A4860}"/>
              </a:ext>
            </a:extLst>
          </p:cNvPr>
          <p:cNvCxnSpPr>
            <a:cxnSpLocks/>
          </p:cNvCxnSpPr>
          <p:nvPr/>
        </p:nvCxnSpPr>
        <p:spPr>
          <a:xfrm>
            <a:off x="5000368" y="2339432"/>
            <a:ext cx="25784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4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74DC-CA2A-4B8A-BAA2-4DD2F67F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821D-B075-4EF8-8CDF-46894BD7D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FA0EB-0449-4215-A068-D92C666A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747712"/>
            <a:ext cx="7172325" cy="5362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0450C3-D307-4F62-821A-AACF77D3C759}"/>
              </a:ext>
            </a:extLst>
          </p:cNvPr>
          <p:cNvSpPr txBox="1"/>
          <p:nvPr/>
        </p:nvSpPr>
        <p:spPr>
          <a:xfrm>
            <a:off x="3806904" y="388169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5C156-3A67-4F60-87AA-B4ECE0769A35}"/>
              </a:ext>
            </a:extLst>
          </p:cNvPr>
          <p:cNvSpPr txBox="1"/>
          <p:nvPr/>
        </p:nvSpPr>
        <p:spPr>
          <a:xfrm>
            <a:off x="3773952" y="151723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45AF6-0D2B-4F1F-AFA0-71F6F9C4B6D3}"/>
              </a:ext>
            </a:extLst>
          </p:cNvPr>
          <p:cNvSpPr txBox="1"/>
          <p:nvPr/>
        </p:nvSpPr>
        <p:spPr>
          <a:xfrm>
            <a:off x="3773952" y="2457112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78626-8A46-4DD3-862B-C7856E0C307E}"/>
              </a:ext>
            </a:extLst>
          </p:cNvPr>
          <p:cNvSpPr txBox="1"/>
          <p:nvPr/>
        </p:nvSpPr>
        <p:spPr>
          <a:xfrm>
            <a:off x="3798666" y="436506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116765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1C7D-0C24-4F03-8893-2AB97631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063C-A642-490E-9C63-F95B7E47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4837A-6C0D-4F7F-8F33-CB623613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866775"/>
            <a:ext cx="7067550" cy="5124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BF38C8-82D7-4F67-BCBE-63342916689A}"/>
              </a:ext>
            </a:extLst>
          </p:cNvPr>
          <p:cNvSpPr txBox="1"/>
          <p:nvPr/>
        </p:nvSpPr>
        <p:spPr>
          <a:xfrm>
            <a:off x="3806904" y="395584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83563-16A1-4E3E-A00D-A82F1729E48C}"/>
              </a:ext>
            </a:extLst>
          </p:cNvPr>
          <p:cNvSpPr txBox="1"/>
          <p:nvPr/>
        </p:nvSpPr>
        <p:spPr>
          <a:xfrm>
            <a:off x="3773952" y="160784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10AFE-4CA1-4948-A5AB-442517C334E5}"/>
              </a:ext>
            </a:extLst>
          </p:cNvPr>
          <p:cNvSpPr txBox="1"/>
          <p:nvPr/>
        </p:nvSpPr>
        <p:spPr>
          <a:xfrm>
            <a:off x="3773952" y="207816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606F-C30C-4ED4-B326-32D197158244}"/>
              </a:ext>
            </a:extLst>
          </p:cNvPr>
          <p:cNvSpPr/>
          <p:nvPr/>
        </p:nvSpPr>
        <p:spPr>
          <a:xfrm>
            <a:off x="3806904" y="2328279"/>
            <a:ext cx="5716037" cy="7444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E964A5-A0DC-4965-8892-C1C2B59B9E65}"/>
              </a:ext>
            </a:extLst>
          </p:cNvPr>
          <p:cNvSpPr txBox="1"/>
          <p:nvPr/>
        </p:nvSpPr>
        <p:spPr>
          <a:xfrm>
            <a:off x="1612072" y="2494121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Never reaches here</a:t>
            </a: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(Compile Error)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5A7E7-7E23-4E42-B1DD-ED47AD7CDF4C}"/>
              </a:ext>
            </a:extLst>
          </p:cNvPr>
          <p:cNvSpPr txBox="1"/>
          <p:nvPr/>
        </p:nvSpPr>
        <p:spPr>
          <a:xfrm>
            <a:off x="427880" y="3406244"/>
            <a:ext cx="3516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Key Point:</a:t>
            </a:r>
          </a:p>
          <a:p>
            <a:r>
              <a:rPr lang="en-GB" dirty="0"/>
              <a:t>Catch-all at the end,</a:t>
            </a:r>
            <a:br>
              <a:rPr lang="en-GB" dirty="0"/>
            </a:br>
            <a:r>
              <a:rPr lang="en-GB" dirty="0"/>
              <a:t>or better, don’t catch Exception</a:t>
            </a:r>
          </a:p>
        </p:txBody>
      </p:sp>
    </p:spTree>
    <p:extLst>
      <p:ext uri="{BB962C8B-B14F-4D97-AF65-F5344CB8AC3E}">
        <p14:creationId xmlns:p14="http://schemas.microsoft.com/office/powerpoint/2010/main" val="297289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008F-395D-4C5A-A4E7-2AF81ADC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868F-2405-4DE2-8E8F-857B5B34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6E9A5-FDC1-4DF9-8291-C3DF2155D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876300"/>
            <a:ext cx="6962775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75E42A-3A6E-420E-8216-60AE1278650B}"/>
              </a:ext>
            </a:extLst>
          </p:cNvPr>
          <p:cNvSpPr txBox="1"/>
          <p:nvPr/>
        </p:nvSpPr>
        <p:spPr>
          <a:xfrm>
            <a:off x="3864570" y="3931126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96D62-7233-45FE-8537-FCB03FD447C3}"/>
              </a:ext>
            </a:extLst>
          </p:cNvPr>
          <p:cNvSpPr txBox="1"/>
          <p:nvPr/>
        </p:nvSpPr>
        <p:spPr>
          <a:xfrm>
            <a:off x="3831618" y="1583134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7A335-BBD1-4DF3-9DF6-E79F447B408D}"/>
              </a:ext>
            </a:extLst>
          </p:cNvPr>
          <p:cNvSpPr txBox="1"/>
          <p:nvPr/>
        </p:nvSpPr>
        <p:spPr>
          <a:xfrm>
            <a:off x="3831618" y="2053454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0E97F-F569-4F1B-B2E6-27854D2CFE7D}"/>
              </a:ext>
            </a:extLst>
          </p:cNvPr>
          <p:cNvSpPr txBox="1"/>
          <p:nvPr/>
        </p:nvSpPr>
        <p:spPr>
          <a:xfrm>
            <a:off x="3856332" y="440625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720832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4FFF-33BB-4EE3-BCAB-C1B524C4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D8F5-1BA7-4DD7-BC88-7EF7AA5B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21D50-AE2C-4A29-9EE9-BCA1A11C7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109662"/>
            <a:ext cx="6191250" cy="4638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D1779-2538-404F-9203-66A27FAA277C}"/>
              </a:ext>
            </a:extLst>
          </p:cNvPr>
          <p:cNvSpPr txBox="1"/>
          <p:nvPr/>
        </p:nvSpPr>
        <p:spPr>
          <a:xfrm>
            <a:off x="4169370" y="371694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046D9-C588-4DB2-A48D-C1BEDAF6B808}"/>
              </a:ext>
            </a:extLst>
          </p:cNvPr>
          <p:cNvSpPr txBox="1"/>
          <p:nvPr/>
        </p:nvSpPr>
        <p:spPr>
          <a:xfrm>
            <a:off x="4112218" y="180640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09E93-442F-439B-BB8F-1B63CD86C5EC}"/>
              </a:ext>
            </a:extLst>
          </p:cNvPr>
          <p:cNvSpPr txBox="1"/>
          <p:nvPr/>
        </p:nvSpPr>
        <p:spPr>
          <a:xfrm>
            <a:off x="4136418" y="4683889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26620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3377-FDDB-C946-9CE2-3BA69854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dirty="0"/>
              <a:t>Recall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34197A-EA34-5E45-9798-8498034E1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898" y="3766937"/>
            <a:ext cx="5958573" cy="2518119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9DDB55-109A-324F-A3D2-721AA014E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468" y="345020"/>
            <a:ext cx="5845003" cy="2571800"/>
          </a:xfrm>
          <a:prstGeom prst="rect">
            <a:avLst/>
          </a:prstGeom>
          <a:ln w="76200">
            <a:solidFill>
              <a:schemeClr val="accent5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630F5-9AB8-424F-B175-8206B58745ED}"/>
              </a:ext>
            </a:extLst>
          </p:cNvPr>
          <p:cNvSpPr txBox="1"/>
          <p:nvPr/>
        </p:nvSpPr>
        <p:spPr>
          <a:xfrm>
            <a:off x="6627457" y="297254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98682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01B35-69A9-C24B-9BA6-5F8CCF0B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5E9A-D25B-9E43-872F-320292A8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Does this violate LSP?</a:t>
            </a:r>
          </a:p>
          <a:p>
            <a:r>
              <a:rPr lang="en-US" dirty="0">
                <a:solidFill>
                  <a:schemeClr val="bg1"/>
                </a:solidFill>
              </a:rPr>
              <a:t>Yes, the “desirable property” (purpose) of the method no longer holds as URL changes the behavior of </a:t>
            </a:r>
            <a:r>
              <a:rPr lang="en-US" dirty="0" err="1">
                <a:solidFill>
                  <a:schemeClr val="bg1"/>
                </a:solidFill>
              </a:rPr>
              <a:t>toggleUnderline</a:t>
            </a:r>
            <a:r>
              <a:rPr lang="en-US" dirty="0">
                <a:solidFill>
                  <a:schemeClr val="bg1"/>
                </a:solidFill>
              </a:rPr>
              <a:t>().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EA51A-551A-984A-8930-023A7B868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04608"/>
            <a:ext cx="5143500" cy="443626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E02025-CA7F-E547-B30C-1B43C7911F9C}"/>
              </a:ext>
            </a:extLst>
          </p:cNvPr>
          <p:cNvSpPr/>
          <p:nvPr/>
        </p:nvSpPr>
        <p:spPr>
          <a:xfrm>
            <a:off x="6403861" y="4157220"/>
            <a:ext cx="3205113" cy="754145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8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46BAA-B8FB-3F40-B45D-03D014FD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A9A4-D364-3B4D-96F5-63754376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Does it compile?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86DC4-696E-D549-B491-CF45820B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52" y="972608"/>
            <a:ext cx="2707397" cy="4900269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9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BF259-B2F1-F942-9334-9065DE424065}"/>
              </a:ext>
            </a:extLst>
          </p:cNvPr>
          <p:cNvSpPr txBox="1"/>
          <p:nvPr/>
        </p:nvSpPr>
        <p:spPr>
          <a:xfrm>
            <a:off x="5796253" y="1842895"/>
            <a:ext cx="735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Yes.</a:t>
            </a:r>
          </a:p>
        </p:txBody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743E99B6-BE32-BA44-837D-A9EBC6858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117" y="2500132"/>
            <a:ext cx="9763767" cy="286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3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3BA4-297A-1C4D-A5DB-9157E9F8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A5F980-1533-E742-9963-C7AB19346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828066"/>
              </p:ext>
            </p:extLst>
          </p:nvPr>
        </p:nvGraphicFramePr>
        <p:xfrm>
          <a:off x="677863" y="2160588"/>
          <a:ext cx="189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50C77616-F1F9-0D42-A725-AC155CBDA3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897683"/>
              </p:ext>
            </p:extLst>
          </p:nvPr>
        </p:nvGraphicFramePr>
        <p:xfrm>
          <a:off x="677334" y="3302803"/>
          <a:ext cx="189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FB9B9AA-93DC-7B4C-B167-A6BDB06300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441331"/>
              </p:ext>
            </p:extLst>
          </p:nvPr>
        </p:nvGraphicFramePr>
        <p:xfrm>
          <a:off x="3564037" y="2160588"/>
          <a:ext cx="26293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373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BB16A538-2BA2-E14A-8663-8336A510D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084944"/>
              </p:ext>
            </p:extLst>
          </p:nvPr>
        </p:nvGraphicFramePr>
        <p:xfrm>
          <a:off x="3564036" y="3302803"/>
          <a:ext cx="26293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373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81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3BA4-297A-1C4D-A5DB-9157E9F8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D7E9B-C407-8943-971D-570D369D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87" y="4686046"/>
            <a:ext cx="2095500" cy="508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492D2-2FFF-8C47-A046-8113BEEA5121}"/>
              </a:ext>
            </a:extLst>
          </p:cNvPr>
          <p:cNvCxnSpPr>
            <a:cxnSpLocks/>
          </p:cNvCxnSpPr>
          <p:nvPr/>
        </p:nvCxnSpPr>
        <p:spPr>
          <a:xfrm>
            <a:off x="2572989" y="2531428"/>
            <a:ext cx="991047" cy="11422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5">
            <a:extLst>
              <a:ext uri="{FF2B5EF4-FFF2-40B4-BE49-F238E27FC236}">
                <a16:creationId xmlns:a16="http://schemas.microsoft.com/office/drawing/2014/main" id="{D653248B-65B4-457D-B149-6158F8B29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921799"/>
              </p:ext>
            </p:extLst>
          </p:nvPr>
        </p:nvGraphicFramePr>
        <p:xfrm>
          <a:off x="677863" y="2160588"/>
          <a:ext cx="189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7C01DD9F-6A3D-4F0C-87EC-B1D7FC4153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64204"/>
              </p:ext>
            </p:extLst>
          </p:nvPr>
        </p:nvGraphicFramePr>
        <p:xfrm>
          <a:off x="677334" y="3302803"/>
          <a:ext cx="189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id="{7AB496D9-8AAD-4E1A-9747-DA5CCF4DB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997095"/>
              </p:ext>
            </p:extLst>
          </p:nvPr>
        </p:nvGraphicFramePr>
        <p:xfrm>
          <a:off x="3564037" y="2160588"/>
          <a:ext cx="26293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373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DF7FE690-8FC0-424E-A441-C8493242E9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154751"/>
              </p:ext>
            </p:extLst>
          </p:nvPr>
        </p:nvGraphicFramePr>
        <p:xfrm>
          <a:off x="3564036" y="3302803"/>
          <a:ext cx="26293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373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27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3BA4-297A-1C4D-A5DB-9157E9F8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D7E9B-C407-8943-971D-570D369D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87" y="4686046"/>
            <a:ext cx="2095500" cy="508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492D2-2FFF-8C47-A046-8113BEEA5121}"/>
              </a:ext>
            </a:extLst>
          </p:cNvPr>
          <p:cNvCxnSpPr>
            <a:cxnSpLocks/>
          </p:cNvCxnSpPr>
          <p:nvPr/>
        </p:nvCxnSpPr>
        <p:spPr>
          <a:xfrm>
            <a:off x="2572989" y="2531428"/>
            <a:ext cx="991047" cy="11422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F1077E-96A6-2E4F-94A7-2653D8A4DA1F}"/>
              </a:ext>
            </a:extLst>
          </p:cNvPr>
          <p:cNvSpPr txBox="1">
            <a:spLocks/>
          </p:cNvSpPr>
          <p:nvPr/>
        </p:nvSpPr>
        <p:spPr>
          <a:xfrm>
            <a:off x="6537225" y="2160588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“But the signatures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don’t match!!!”</a:t>
            </a:r>
          </a:p>
        </p:txBody>
      </p:sp>
      <p:graphicFrame>
        <p:nvGraphicFramePr>
          <p:cNvPr id="20" name="Content Placeholder 5">
            <a:extLst>
              <a:ext uri="{FF2B5EF4-FFF2-40B4-BE49-F238E27FC236}">
                <a16:creationId xmlns:a16="http://schemas.microsoft.com/office/drawing/2014/main" id="{E69C3595-05E6-4601-92F4-8209C4727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921799"/>
              </p:ext>
            </p:extLst>
          </p:nvPr>
        </p:nvGraphicFramePr>
        <p:xfrm>
          <a:off x="677863" y="2160588"/>
          <a:ext cx="189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0B8224FC-F328-406C-BF73-6A2FDAF94A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64204"/>
              </p:ext>
            </p:extLst>
          </p:nvPr>
        </p:nvGraphicFramePr>
        <p:xfrm>
          <a:off x="677334" y="3302803"/>
          <a:ext cx="189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655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id="{73A363CE-96BA-4CFF-B2F8-FF1F3818A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997095"/>
              </p:ext>
            </p:extLst>
          </p:nvPr>
        </p:nvGraphicFramePr>
        <p:xfrm>
          <a:off x="3564037" y="2160588"/>
          <a:ext cx="26293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373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78FB6ED9-99E2-433B-8A86-1BF2B7D985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154751"/>
              </p:ext>
            </p:extLst>
          </p:nvPr>
        </p:nvGraphicFramePr>
        <p:xfrm>
          <a:off x="3564036" y="3302803"/>
          <a:ext cx="26293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373">
                  <a:extLst>
                    <a:ext uri="{9D8B030D-6E8A-4147-A177-3AD203B41FA5}">
                      <a16:colId xmlns:a16="http://schemas.microsoft.com/office/drawing/2014/main" val="239139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method() :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67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9944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</TotalTime>
  <Words>479</Words>
  <Application>Microsoft Office PowerPoint</Application>
  <PresentationFormat>Widescreen</PresentationFormat>
  <Paragraphs>160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Consolas</vt:lpstr>
      <vt:lpstr>Trebuchet MS</vt:lpstr>
      <vt:lpstr>Wingdings</vt:lpstr>
      <vt:lpstr>Wingdings 3</vt:lpstr>
      <vt:lpstr>Facet</vt:lpstr>
      <vt:lpstr>Tutorial 3</vt:lpstr>
      <vt:lpstr>Q1</vt:lpstr>
      <vt:lpstr>Recall</vt:lpstr>
      <vt:lpstr>Q1</vt:lpstr>
      <vt:lpstr>Q2</vt:lpstr>
      <vt:lpstr>PowerPoint Presentation</vt:lpstr>
      <vt:lpstr>Why?</vt:lpstr>
      <vt:lpstr>Why?</vt:lpstr>
      <vt:lpstr>Why?</vt:lpstr>
      <vt:lpstr>Why?</vt:lpstr>
      <vt:lpstr>Q2</vt:lpstr>
      <vt:lpstr>No.</vt:lpstr>
      <vt:lpstr>Q3</vt:lpstr>
      <vt:lpstr>Q3</vt:lpstr>
      <vt:lpstr>Q4</vt:lpstr>
      <vt:lpstr>Q4</vt:lpstr>
      <vt:lpstr>Q4</vt:lpstr>
      <vt:lpstr>Q4</vt:lpstr>
      <vt:lpstr>Q5</vt:lpstr>
      <vt:lpstr>Q5</vt:lpstr>
      <vt:lpstr>Q5</vt:lpstr>
      <vt:lpstr>Q5</vt:lpstr>
      <vt:lpstr>Q5</vt:lpstr>
      <vt:lpstr>Q5</vt:lpstr>
      <vt:lpstr>Q5</vt:lpstr>
      <vt:lpstr>Q5</vt:lpstr>
      <vt:lpstr>Q5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3</dc:title>
  <dc:creator>Jeremy Lim Yu Xuan</dc:creator>
  <cp:lastModifiedBy>Jeremy Lim</cp:lastModifiedBy>
  <cp:revision>47</cp:revision>
  <dcterms:created xsi:type="dcterms:W3CDTF">2018-09-13T04:28:10Z</dcterms:created>
  <dcterms:modified xsi:type="dcterms:W3CDTF">2019-02-23T07:16:30Z</dcterms:modified>
</cp:coreProperties>
</file>