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1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85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2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86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0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3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8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90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9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6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EB89-22C9-401E-8253-6FC8E0FD6F2F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61720C-C783-4894-A0BC-0181C619C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84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7/html/jls-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998544/method-has-the-same-erasure-as-another-method-in-ty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E61-4916-4CA5-849F-3AB44D489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380A4-DABC-4341-B58A-1221DF7A9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2583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941B-8211-4740-866F-F025C839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Compile, Run,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0C6C-FC68-4957-8646-3F17B093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class B&lt;T&gt; {</a:t>
            </a:r>
          </a:p>
          <a:p>
            <a:pPr marL="0" indent="0">
              <a:buNone/>
            </a:pPr>
            <a:r>
              <a:rPr lang="fr-FR" dirty="0"/>
              <a:t>	T x;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static</a:t>
            </a:r>
            <a:r>
              <a:rPr lang="fr-FR" dirty="0"/>
              <a:t> T y;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n-SG" dirty="0"/>
          </a:p>
          <a:p>
            <a:r>
              <a:rPr lang="en-GB" dirty="0"/>
              <a:t>Compile error. Generic cannot be referenced from static context</a:t>
            </a:r>
          </a:p>
          <a:p>
            <a:r>
              <a:rPr lang="en-GB" dirty="0"/>
              <a:t>Imagine calling </a:t>
            </a:r>
            <a:r>
              <a:rPr lang="en-GB" dirty="0" err="1"/>
              <a:t>B.y</a:t>
            </a:r>
            <a:r>
              <a:rPr lang="en-GB" dirty="0"/>
              <a:t>: What type is it?</a:t>
            </a:r>
          </a:p>
          <a:p>
            <a:r>
              <a:rPr lang="en-GB" dirty="0"/>
              <a:t>No such thing as B&lt;Integer&gt;.y</a:t>
            </a:r>
          </a:p>
        </p:txBody>
      </p:sp>
    </p:spTree>
    <p:extLst>
      <p:ext uri="{BB962C8B-B14F-4D97-AF65-F5344CB8AC3E}">
        <p14:creationId xmlns:p14="http://schemas.microsoft.com/office/powerpoint/2010/main" val="354400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0E51-BC8D-4DC4-BE22-6FCA015F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Compile, Run,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7A43-48F4-490C-9AE1-CD5F508C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1175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class C&lt;T&gt; 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b = 0;</a:t>
            </a:r>
          </a:p>
          <a:p>
            <a:pPr marL="0" indent="0">
              <a:buNone/>
            </a:pPr>
            <a:r>
              <a:rPr lang="fr-FR" dirty="0"/>
              <a:t>	T y;</a:t>
            </a:r>
          </a:p>
          <a:p>
            <a:pPr marL="0" indent="0">
              <a:buNone/>
            </a:pPr>
            <a:r>
              <a:rPr lang="fr-FR" dirty="0"/>
              <a:t>	C() {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this.b</a:t>
            </a:r>
            <a:r>
              <a:rPr lang="fr-FR" dirty="0"/>
              <a:t>++;</a:t>
            </a:r>
          </a:p>
          <a:p>
            <a:pPr marL="0" indent="0">
              <a:buNone/>
            </a:pPr>
            <a:r>
              <a:rPr lang="fr-FR" dirty="0"/>
              <a:t>	}</a:t>
            </a:r>
          </a:p>
          <a:p>
            <a:pPr marL="0" indent="0">
              <a:buNone/>
            </a:pPr>
            <a:r>
              <a:rPr lang="fr-FR" dirty="0"/>
              <a:t>	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args) {</a:t>
            </a:r>
          </a:p>
          <a:p>
            <a:pPr marL="0" indent="0">
              <a:buNone/>
            </a:pPr>
            <a:r>
              <a:rPr lang="fr-FR" dirty="0"/>
              <a:t>		C&lt;Integer&gt; x = new C&lt;&gt;();</a:t>
            </a:r>
          </a:p>
          <a:p>
            <a:pPr marL="0" indent="0">
              <a:buNone/>
            </a:pPr>
            <a:r>
              <a:rPr lang="fr-FR" dirty="0"/>
              <a:t>		C&lt;String&gt; y = new C&lt;&gt;();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System.out.println</a:t>
            </a:r>
            <a:r>
              <a:rPr lang="fr-FR" dirty="0"/>
              <a:t>(</a:t>
            </a:r>
            <a:r>
              <a:rPr lang="fr-FR" dirty="0" err="1"/>
              <a:t>x.b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System.out.println</a:t>
            </a:r>
            <a:r>
              <a:rPr lang="fr-FR" dirty="0"/>
              <a:t>(</a:t>
            </a:r>
            <a:r>
              <a:rPr lang="fr-FR" dirty="0" err="1"/>
              <a:t>y.b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	}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n-SG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DFCCEF-02A0-4B4D-8113-98554C2BB3CC}"/>
              </a:ext>
            </a:extLst>
          </p:cNvPr>
          <p:cNvSpPr txBox="1">
            <a:spLocks/>
          </p:cNvSpPr>
          <p:nvPr/>
        </p:nvSpPr>
        <p:spPr>
          <a:xfrm>
            <a:off x="4752254" y="2160588"/>
            <a:ext cx="39117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Output:</a:t>
            </a:r>
          </a:p>
          <a:p>
            <a:pPr lvl="1"/>
            <a:r>
              <a:rPr lang="en-GB" dirty="0"/>
              <a:t>2</a:t>
            </a:r>
          </a:p>
          <a:p>
            <a:pPr lvl="1"/>
            <a:r>
              <a:rPr lang="en-GB" dirty="0"/>
              <a:t>2</a:t>
            </a:r>
          </a:p>
          <a:p>
            <a:r>
              <a:rPr lang="en-GB" dirty="0"/>
              <a:t>There is only 1 class C although the generic type is different.</a:t>
            </a:r>
          </a:p>
          <a:p>
            <a:r>
              <a:rPr lang="en-GB" dirty="0" err="1"/>
              <a:t>C.b</a:t>
            </a:r>
            <a:r>
              <a:rPr lang="en-GB" dirty="0"/>
              <a:t> is shared among all C</a:t>
            </a:r>
          </a:p>
        </p:txBody>
      </p:sp>
    </p:spTree>
    <p:extLst>
      <p:ext uri="{BB962C8B-B14F-4D97-AF65-F5344CB8AC3E}">
        <p14:creationId xmlns:p14="http://schemas.microsoft.com/office/powerpoint/2010/main" val="248372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94A-828D-45A9-B123-EB6DBE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6BF9-2F6F-42F7-8B9F-9CD95A17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Which of the following code fragments will compile? If so, what is printed?</a:t>
            </a:r>
          </a:p>
          <a:p>
            <a:pPr marL="0" indent="0">
              <a:buNone/>
            </a:pPr>
            <a:r>
              <a:rPr lang="en-SG" dirty="0"/>
              <a:t>List&lt;Integer&gt; list = new </a:t>
            </a:r>
            <a:r>
              <a:rPr lang="en-SG" dirty="0" err="1"/>
              <a:t>ArrayList</a:t>
            </a:r>
            <a:r>
              <a:rPr lang="en-SG" dirty="0"/>
              <a:t>&lt;&gt;();</a:t>
            </a:r>
          </a:p>
          <a:p>
            <a:pPr marL="0" indent="0">
              <a:buNone/>
            </a:pPr>
            <a:r>
              <a:rPr lang="en-SG" dirty="0"/>
              <a:t>int one = 1;</a:t>
            </a:r>
          </a:p>
          <a:p>
            <a:pPr marL="0" indent="0">
              <a:buNone/>
            </a:pPr>
            <a:r>
              <a:rPr lang="en-SG" dirty="0"/>
              <a:t>Integer two = 2;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(one);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autoboxed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(two);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(3);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autoboxed</a:t>
            </a:r>
            <a:r>
              <a:rPr lang="en-SG" dirty="0">
                <a:solidFill>
                  <a:srgbClr val="FF0000"/>
                </a:solidFill>
              </a:rPr>
              <a:t>)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for (Integer </a:t>
            </a:r>
            <a:r>
              <a:rPr lang="en-SG" dirty="0" err="1"/>
              <a:t>num</a:t>
            </a:r>
            <a:r>
              <a:rPr lang="en-SG" dirty="0"/>
              <a:t> : list) {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num</a:t>
            </a:r>
            <a:r>
              <a:rPr lang="en-SG" dirty="0"/>
              <a:t>); </a:t>
            </a:r>
            <a:r>
              <a:rPr lang="en-SG" dirty="0">
                <a:solidFill>
                  <a:srgbClr val="FF0000"/>
                </a:solidFill>
              </a:rPr>
              <a:t>(auto unboxed)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109C2-7215-406E-B7D6-09D3435F4944}"/>
              </a:ext>
            </a:extLst>
          </p:cNvPr>
          <p:cNvSpPr txBox="1"/>
          <p:nvPr/>
        </p:nvSpPr>
        <p:spPr>
          <a:xfrm>
            <a:off x="5200650" y="3071813"/>
            <a:ext cx="81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Prints: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5A837-AE86-47D0-8F6A-566FDFA5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876" y="4714576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7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94A-828D-45A9-B123-EB6DBE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6BF9-2F6F-42F7-8B9F-9CD95A17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Which of the following code fragments will compile? If so, what is printed?</a:t>
            </a:r>
          </a:p>
          <a:p>
            <a:pPr marL="0" indent="0">
              <a:buNone/>
            </a:pPr>
            <a:r>
              <a:rPr lang="en-SG" dirty="0"/>
              <a:t>List&lt;Integer&gt; list = new </a:t>
            </a:r>
            <a:r>
              <a:rPr lang="en-SG" dirty="0" err="1"/>
              <a:t>ArrayList</a:t>
            </a:r>
            <a:r>
              <a:rPr lang="en-SG" dirty="0"/>
              <a:t>&lt;&gt;();</a:t>
            </a:r>
          </a:p>
          <a:p>
            <a:pPr marL="0" indent="0">
              <a:buNone/>
            </a:pPr>
            <a:r>
              <a:rPr lang="en-SG" dirty="0"/>
              <a:t>int one = 1;</a:t>
            </a:r>
          </a:p>
          <a:p>
            <a:pPr marL="0" indent="0">
              <a:buNone/>
            </a:pPr>
            <a:r>
              <a:rPr lang="en-SG" dirty="0"/>
              <a:t>Integer two = 2;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(one);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autoboxed</a:t>
            </a:r>
            <a:r>
              <a:rPr lang="en-SG" dirty="0">
                <a:solidFill>
                  <a:srgbClr val="FF0000"/>
                </a:solidFill>
              </a:rPr>
              <a:t>)</a:t>
            </a:r>
            <a:endParaRPr lang="en-SG" dirty="0"/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(two);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(3);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autoboxed</a:t>
            </a:r>
            <a:r>
              <a:rPr lang="en-SG" dirty="0">
                <a:solidFill>
                  <a:srgbClr val="FF0000"/>
                </a:solidFill>
              </a:rPr>
              <a:t>)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for (int </a:t>
            </a:r>
            <a:r>
              <a:rPr lang="en-SG" dirty="0" err="1"/>
              <a:t>num</a:t>
            </a:r>
            <a:r>
              <a:rPr lang="en-SG" dirty="0"/>
              <a:t> : list) { </a:t>
            </a:r>
            <a:r>
              <a:rPr lang="en-SG" dirty="0">
                <a:solidFill>
                  <a:srgbClr val="FF0000"/>
                </a:solidFill>
              </a:rPr>
              <a:t>(auto unboxed)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num</a:t>
            </a:r>
            <a:r>
              <a:rPr lang="en-SG" dirty="0"/>
              <a:t>);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0C2D5-B302-4C8D-89BB-C711035E5772}"/>
              </a:ext>
            </a:extLst>
          </p:cNvPr>
          <p:cNvSpPr txBox="1"/>
          <p:nvPr/>
        </p:nvSpPr>
        <p:spPr>
          <a:xfrm>
            <a:off x="5200650" y="3071813"/>
            <a:ext cx="81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Prints: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D69CD-F9D8-4217-9C2F-DBDA95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1" y="478708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4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94A-828D-45A9-B123-EB6DBE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6BF9-2F6F-42F7-8B9F-9CD95A17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Which of the following code fragments will compile? If so, what is printed?</a:t>
            </a:r>
          </a:p>
          <a:p>
            <a:pPr marL="0" indent="0">
              <a:buNone/>
            </a:pPr>
            <a:r>
              <a:rPr lang="en-SG" dirty="0"/>
              <a:t>List&lt;Integer&gt; list = </a:t>
            </a:r>
            <a:r>
              <a:rPr lang="en-SG" dirty="0" err="1"/>
              <a:t>Arrays.asList</a:t>
            </a:r>
            <a:r>
              <a:rPr lang="en-SG" dirty="0"/>
              <a:t>(1, 2, 3);</a:t>
            </a:r>
          </a:p>
          <a:p>
            <a:pPr marL="0" indent="0">
              <a:buNone/>
            </a:pPr>
            <a:r>
              <a:rPr lang="en-SG" dirty="0"/>
              <a:t>for (Double </a:t>
            </a:r>
            <a:r>
              <a:rPr lang="en-SG" dirty="0" err="1"/>
              <a:t>num</a:t>
            </a:r>
            <a:r>
              <a:rPr lang="en-SG" dirty="0"/>
              <a:t> : list) { </a:t>
            </a:r>
            <a:r>
              <a:rPr lang="en-US" dirty="0">
                <a:solidFill>
                  <a:srgbClr val="FF0000"/>
                </a:solidFill>
              </a:rPr>
              <a:t>(Integer cannot be converted to Double)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num</a:t>
            </a:r>
            <a:r>
              <a:rPr lang="en-SG" dirty="0"/>
              <a:t>);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7519-3782-4977-A740-5B03F9F0E24D}"/>
              </a:ext>
            </a:extLst>
          </p:cNvPr>
          <p:cNvSpPr txBox="1"/>
          <p:nvPr/>
        </p:nvSpPr>
        <p:spPr>
          <a:xfrm>
            <a:off x="2914650" y="4019647"/>
            <a:ext cx="815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prog.java:8: error: incompatible types: Integer cannot be converted to Double</a:t>
            </a:r>
          </a:p>
          <a:p>
            <a:r>
              <a:rPr lang="en-SG" dirty="0">
                <a:solidFill>
                  <a:srgbClr val="FF0000"/>
                </a:solidFill>
              </a:rPr>
              <a:t>for (Double </a:t>
            </a:r>
            <a:r>
              <a:rPr lang="en-SG" dirty="0" err="1">
                <a:solidFill>
                  <a:srgbClr val="FF0000"/>
                </a:solidFill>
              </a:rPr>
              <a:t>num</a:t>
            </a:r>
            <a:r>
              <a:rPr lang="en-SG" dirty="0">
                <a:solidFill>
                  <a:srgbClr val="FF0000"/>
                </a:solidFill>
              </a:rPr>
              <a:t> : list) {</a:t>
            </a:r>
          </a:p>
          <a:p>
            <a:r>
              <a:rPr lang="en-SG" dirty="0">
                <a:solidFill>
                  <a:srgbClr val="FF0000"/>
                </a:solidFill>
              </a:rPr>
              <a:t>^</a:t>
            </a:r>
          </a:p>
          <a:p>
            <a:r>
              <a:rPr lang="en-SG" dirty="0">
                <a:solidFill>
                  <a:srgbClr val="FF0000"/>
                </a:solidFill>
              </a:rPr>
              <a:t>1 error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5C3E6FA7-0DB1-4C7F-A4E8-9EBA905E2F02}"/>
              </a:ext>
            </a:extLst>
          </p:cNvPr>
          <p:cNvSpPr/>
          <p:nvPr/>
        </p:nvSpPr>
        <p:spPr>
          <a:xfrm>
            <a:off x="0" y="4019647"/>
            <a:ext cx="3078335" cy="30783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547F1-B9EF-4C61-93A5-A0AC03E0A6EB}"/>
              </a:ext>
            </a:extLst>
          </p:cNvPr>
          <p:cNvSpPr txBox="1"/>
          <p:nvPr/>
        </p:nvSpPr>
        <p:spPr>
          <a:xfrm>
            <a:off x="4375127" y="3244334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But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GB" dirty="0">
                <a:solidFill>
                  <a:srgbClr val="FF0000"/>
                </a:solidFill>
              </a:rPr>
              <a:t>can be converted to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9826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94A-828D-45A9-B123-EB6DBE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6BF9-2F6F-42F7-8B9F-9CD95A17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Which of the following code fragments will compile? If so, what is printed?</a:t>
            </a:r>
          </a:p>
          <a:p>
            <a:pPr marL="0" indent="0">
              <a:buNone/>
            </a:pPr>
            <a:r>
              <a:rPr lang="en-SG" dirty="0"/>
              <a:t>List&lt;Integer&gt; list = </a:t>
            </a:r>
            <a:r>
              <a:rPr lang="en-SG" dirty="0" err="1"/>
              <a:t>Arrays.asList</a:t>
            </a:r>
            <a:r>
              <a:rPr lang="en-SG" dirty="0"/>
              <a:t>(1, 2, 3);</a:t>
            </a:r>
          </a:p>
          <a:p>
            <a:pPr marL="0" indent="0">
              <a:buNone/>
            </a:pPr>
            <a:r>
              <a:rPr lang="en-SG" dirty="0"/>
              <a:t>for (double </a:t>
            </a:r>
            <a:r>
              <a:rPr lang="en-SG" dirty="0" err="1"/>
              <a:t>num</a:t>
            </a:r>
            <a:r>
              <a:rPr lang="en-SG" dirty="0"/>
              <a:t> : list) { </a:t>
            </a:r>
            <a:r>
              <a:rPr lang="en-SG" dirty="0">
                <a:solidFill>
                  <a:srgbClr val="FF0000"/>
                </a:solidFill>
              </a:rPr>
              <a:t>(Auto unboxed and widened)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num</a:t>
            </a:r>
            <a:r>
              <a:rPr lang="en-SG" dirty="0"/>
              <a:t>);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9294-9236-42A9-B2A3-94B435E48132}"/>
              </a:ext>
            </a:extLst>
          </p:cNvPr>
          <p:cNvSpPr txBox="1"/>
          <p:nvPr/>
        </p:nvSpPr>
        <p:spPr>
          <a:xfrm>
            <a:off x="6986588" y="2928937"/>
            <a:ext cx="776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Prints: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2.0</a:t>
            </a:r>
          </a:p>
          <a:p>
            <a:r>
              <a:rPr lang="en-US" dirty="0"/>
              <a:t>3.0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8A7E7-2B18-4701-A4FE-211D2C93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1" y="478708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94A-828D-45A9-B123-EB6DBE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6BF9-2F6F-42F7-8B9F-9CD95A17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Which of the following code fragments will compile? If so, what is printed?</a:t>
            </a:r>
          </a:p>
          <a:p>
            <a:pPr marL="0" indent="0">
              <a:buNone/>
            </a:pPr>
            <a:r>
              <a:rPr lang="en-SG" dirty="0"/>
              <a:t>List&lt;Integer&gt; list = </a:t>
            </a:r>
            <a:r>
              <a:rPr lang="en-SG" dirty="0" err="1"/>
              <a:t>Arrays.asList</a:t>
            </a:r>
            <a:r>
              <a:rPr lang="en-SG" dirty="0"/>
              <a:t>(1, 2, 3);</a:t>
            </a:r>
          </a:p>
          <a:p>
            <a:pPr marL="0" indent="0">
              <a:buNone/>
            </a:pPr>
            <a:r>
              <a:rPr lang="en-SG" dirty="0"/>
              <a:t>for (double </a:t>
            </a:r>
            <a:r>
              <a:rPr lang="en-SG" dirty="0" err="1"/>
              <a:t>num</a:t>
            </a:r>
            <a:r>
              <a:rPr lang="en-SG" dirty="0"/>
              <a:t> : list) { </a:t>
            </a:r>
            <a:r>
              <a:rPr lang="en-SG" dirty="0">
                <a:solidFill>
                  <a:srgbClr val="FF0000"/>
                </a:solidFill>
              </a:rPr>
              <a:t>(Auto unboxed and widened)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num</a:t>
            </a:r>
            <a:r>
              <a:rPr lang="en-SG" dirty="0"/>
              <a:t>);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9294-9236-42A9-B2A3-94B435E48132}"/>
              </a:ext>
            </a:extLst>
          </p:cNvPr>
          <p:cNvSpPr txBox="1"/>
          <p:nvPr/>
        </p:nvSpPr>
        <p:spPr>
          <a:xfrm>
            <a:off x="6986588" y="2928937"/>
            <a:ext cx="776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Prints: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2.0</a:t>
            </a:r>
          </a:p>
          <a:p>
            <a:r>
              <a:rPr lang="en-US" dirty="0"/>
              <a:t>3.0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8A7E7-2B18-4701-A4FE-211D2C93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1" y="4787087"/>
            <a:ext cx="2143424" cy="214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51C71-EE90-FF49-A29A-D7DA55A6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37" y="2704723"/>
            <a:ext cx="5290329" cy="33366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EDB027-1D81-8945-B7DC-E105E87E6442}"/>
              </a:ext>
            </a:extLst>
          </p:cNvPr>
          <p:cNvSpPr/>
          <p:nvPr/>
        </p:nvSpPr>
        <p:spPr>
          <a:xfrm>
            <a:off x="6384758" y="5358063"/>
            <a:ext cx="5129908" cy="683299"/>
          </a:xfrm>
          <a:prstGeom prst="rect">
            <a:avLst/>
          </a:prstGeom>
          <a:solidFill>
            <a:srgbClr val="FFFF0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94A-828D-45A9-B123-EB6DBE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6BF9-2F6F-42F7-8B9F-9CD95A17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Which of the following code fragments will compile? If so, what is printed?</a:t>
            </a:r>
          </a:p>
          <a:p>
            <a:pPr marL="0" indent="0">
              <a:buNone/>
            </a:pPr>
            <a:r>
              <a:rPr lang="en-SG" dirty="0"/>
              <a:t>List&lt;Integer&gt; list = new LinkedList&lt;&gt;();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(5);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(4);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(3);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(2);</a:t>
            </a:r>
          </a:p>
          <a:p>
            <a:pPr marL="0" indent="0">
              <a:buNone/>
            </a:pPr>
            <a:r>
              <a:rPr lang="en-SG" dirty="0" err="1"/>
              <a:t>list.add</a:t>
            </a:r>
            <a:r>
              <a:rPr lang="en-SG" dirty="0"/>
              <a:t>(1);</a:t>
            </a:r>
          </a:p>
          <a:p>
            <a:pPr marL="0" indent="0">
              <a:buNone/>
            </a:pPr>
            <a:r>
              <a:rPr lang="en-SG" dirty="0"/>
              <a:t>Iterator&lt;Integer&gt; it = </a:t>
            </a:r>
            <a:r>
              <a:rPr lang="en-SG" dirty="0" err="1"/>
              <a:t>list.iterator</a:t>
            </a:r>
            <a:r>
              <a:rPr lang="en-SG" dirty="0"/>
              <a:t>();</a:t>
            </a:r>
          </a:p>
          <a:p>
            <a:pPr marL="0" indent="0">
              <a:buNone/>
            </a:pPr>
            <a:r>
              <a:rPr lang="en-SG" dirty="0"/>
              <a:t>while (</a:t>
            </a:r>
            <a:r>
              <a:rPr lang="en-SG" dirty="0" err="1"/>
              <a:t>it.hasNext</a:t>
            </a:r>
            <a:r>
              <a:rPr lang="en-SG" dirty="0"/>
              <a:t>()) {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it.next</a:t>
            </a:r>
            <a:r>
              <a:rPr lang="en-SG" dirty="0"/>
              <a:t>());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0F9B2-A75D-49AD-814B-A3E23B0D3832}"/>
              </a:ext>
            </a:extLst>
          </p:cNvPr>
          <p:cNvSpPr txBox="1"/>
          <p:nvPr/>
        </p:nvSpPr>
        <p:spPr>
          <a:xfrm>
            <a:off x="4943475" y="3186113"/>
            <a:ext cx="776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Prints: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C4144-DABD-44D0-9FFB-5AFBE288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1" y="4787087"/>
            <a:ext cx="2143424" cy="21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59618-7487-4602-B37D-A8F8EB94101D}"/>
              </a:ext>
            </a:extLst>
          </p:cNvPr>
          <p:cNvSpPr txBox="1"/>
          <p:nvPr/>
        </p:nvSpPr>
        <p:spPr>
          <a:xfrm>
            <a:off x="6181095" y="3657600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Same as</a:t>
            </a:r>
          </a:p>
          <a:p>
            <a:r>
              <a:rPr lang="en-GB" dirty="0">
                <a:solidFill>
                  <a:srgbClr val="FF0000"/>
                </a:solidFill>
              </a:rPr>
              <a:t>for (Integer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: list) {</a:t>
            </a:r>
          </a:p>
          <a:p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System.out.println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);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24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99E7-E254-EE48-A199-AFFD2E97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</a:t>
            </a:r>
            <a:br>
              <a:rPr lang="en-US" dirty="0"/>
            </a:br>
            <a:r>
              <a:rPr lang="en-US" dirty="0"/>
              <a:t>(Casting, Boxing, Widening/Narrowing)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D37A-A87B-3240-87A0-8601EAB9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https://docs.oracle.com/javase/specs/jls/se7/html/jls-5.html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F1EA-9012-4D32-A1CE-3FC92831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Are these valid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C6A5-602D-486B-84D2-FD364DC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List&lt;? super Integer&gt; list = new List&lt;Object&gt;();</a:t>
            </a:r>
            <a:endParaRPr lang="en-GB" dirty="0"/>
          </a:p>
          <a:p>
            <a:pPr lvl="1"/>
            <a:r>
              <a:rPr lang="en-GB" dirty="0"/>
              <a:t>Not valid. Cannot create an instance of List as it is an interface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430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EB6E1-83B4-42D6-85CA-13CDF918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Q1: Are these valid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504D-491E-4C04-9FDB-AC9961CD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SG" u="sng" dirty="0">
                <a:solidFill>
                  <a:schemeClr val="bg1"/>
                </a:solidFill>
              </a:rPr>
              <a:t>List&lt;?&gt;</a:t>
            </a:r>
            <a:r>
              <a:rPr lang="en-SG" dirty="0">
                <a:solidFill>
                  <a:schemeClr val="bg1"/>
                </a:solidFill>
              </a:rPr>
              <a:t> list = new </a:t>
            </a:r>
            <a:r>
              <a:rPr lang="en-SG" dirty="0" err="1">
                <a:solidFill>
                  <a:schemeClr val="bg1"/>
                </a:solidFill>
              </a:rPr>
              <a:t>ArrayList</a:t>
            </a:r>
            <a:r>
              <a:rPr lang="en-SG" dirty="0">
                <a:solidFill>
                  <a:schemeClr val="bg1"/>
                </a:solidFill>
              </a:rPr>
              <a:t>&lt;String&gt;();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Valid. </a:t>
            </a:r>
            <a:r>
              <a:rPr lang="en-GB" dirty="0" err="1">
                <a:solidFill>
                  <a:schemeClr val="bg1"/>
                </a:solidFill>
              </a:rPr>
              <a:t>ArrayList</a:t>
            </a:r>
            <a:r>
              <a:rPr lang="en-GB" dirty="0">
                <a:solidFill>
                  <a:schemeClr val="bg1"/>
                </a:solidFill>
              </a:rPr>
              <a:t> implements List and &lt;?&gt; is bound to String.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Cannot add anything to the list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Can use List methods to get Object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D542-B162-4668-BE74-CE285F56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97" y="435431"/>
            <a:ext cx="7067223" cy="3167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E1405-B031-4422-ADE7-E9201CD1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97" y="3880645"/>
            <a:ext cx="7070954" cy="15200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8EB39-A142-40D6-B137-6AA768A7C389}"/>
              </a:ext>
            </a:extLst>
          </p:cNvPr>
          <p:cNvCxnSpPr/>
          <p:nvPr/>
        </p:nvCxnSpPr>
        <p:spPr>
          <a:xfrm flipV="1">
            <a:off x="4448175" y="3095625"/>
            <a:ext cx="552450" cy="507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6429D-FCEB-4741-92B3-C4B03BB1727E}"/>
              </a:ext>
            </a:extLst>
          </p:cNvPr>
          <p:cNvCxnSpPr>
            <a:cxnSpLocks/>
          </p:cNvCxnSpPr>
          <p:nvPr/>
        </p:nvCxnSpPr>
        <p:spPr>
          <a:xfrm>
            <a:off x="4175895" y="4013201"/>
            <a:ext cx="700904" cy="1097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41CD-C9C1-4897-A409-39007C41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Are these valid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E76A-14CA-4552-B388-3A33C9AC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List&lt;? extends Object&gt; list = new </a:t>
            </a:r>
            <a:r>
              <a:rPr lang="en-US" dirty="0"/>
              <a:t>LinkedList&lt;Object&gt;();</a:t>
            </a:r>
          </a:p>
          <a:p>
            <a:pPr lvl="1"/>
            <a:r>
              <a:rPr lang="en-GB" dirty="0"/>
              <a:t>Valid. &lt;Object&gt; upper-bounded by &lt;? extends Object&gt;</a:t>
            </a:r>
          </a:p>
          <a:p>
            <a:r>
              <a:rPr lang="en-GB" u="sng" dirty="0"/>
              <a:t>Producer Extends</a:t>
            </a:r>
            <a:r>
              <a:rPr lang="en-GB" dirty="0"/>
              <a:t> Consumer Super (PECS)</a:t>
            </a:r>
          </a:p>
          <a:p>
            <a:pPr lvl="1"/>
            <a:r>
              <a:rPr lang="en-GB" dirty="0"/>
              <a:t>list is a producer of objects</a:t>
            </a:r>
          </a:p>
          <a:p>
            <a:pPr lvl="1"/>
            <a:r>
              <a:rPr lang="en-GB" dirty="0"/>
              <a:t>list is guaranteed to contain Objects, able to call .get() to retrieve Object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B4DC-351C-424D-921E-B67A2611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22" y="4155412"/>
            <a:ext cx="5073477" cy="24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9-3434-4730-81B7-D36490F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Are these valid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A939-AD0D-4B97-8872-DAD729A7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List&lt;? super Integer&gt; list = new LinkedList&lt;&gt;();</a:t>
            </a:r>
          </a:p>
          <a:p>
            <a:pPr lvl="1"/>
            <a:r>
              <a:rPr lang="en-GB" dirty="0"/>
              <a:t>Valid. Type specified in variable type, so type of LinkedList is inferred to be &lt;Integer&gt;</a:t>
            </a:r>
          </a:p>
          <a:p>
            <a:r>
              <a:rPr lang="en-GB" dirty="0"/>
              <a:t>Producer Extends </a:t>
            </a:r>
            <a:r>
              <a:rPr lang="en-GB" u="sng" dirty="0"/>
              <a:t>Consumer Super</a:t>
            </a:r>
            <a:endParaRPr lang="en-GB" dirty="0"/>
          </a:p>
          <a:p>
            <a:pPr lvl="1"/>
            <a:r>
              <a:rPr lang="en-GB" dirty="0"/>
              <a:t>list is a consumer of Integers</a:t>
            </a:r>
          </a:p>
          <a:p>
            <a:pPr lvl="1"/>
            <a:r>
              <a:rPr lang="en-GB" dirty="0"/>
              <a:t>list is guaranteed to accept inserted Integers, able to call .add(1)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1D6A9-C40D-473D-9B10-EF6AD60F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63" y="4421247"/>
            <a:ext cx="6182261" cy="22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9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64E7-E697-4F14-B15E-6DF53854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Which are valid, given a class A&lt;T&gt;?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DAE8-4794-402B-B8F4-C2A23CD7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850"/>
            <a:r>
              <a:rPr lang="en-US" dirty="0"/>
              <a:t>new A&lt;int&gt;()</a:t>
            </a:r>
          </a:p>
          <a:p>
            <a:pPr marL="666900" lvl="1"/>
            <a:r>
              <a:rPr lang="en-US" dirty="0"/>
              <a:t>Not valid. Primitive type cannot be the generic type</a:t>
            </a:r>
          </a:p>
          <a:p>
            <a:pPr marL="266850"/>
            <a:r>
              <a:rPr lang="en-US" dirty="0"/>
              <a:t>new A&lt;&gt;()</a:t>
            </a:r>
          </a:p>
          <a:p>
            <a:pPr marL="666900" lvl="1"/>
            <a:r>
              <a:rPr lang="en-US" dirty="0"/>
              <a:t>Valid. Java creates A&lt;Object&gt;</a:t>
            </a:r>
          </a:p>
          <a:p>
            <a:pPr marL="266850"/>
            <a:r>
              <a:rPr lang="en-US" dirty="0"/>
              <a:t>new A()</a:t>
            </a:r>
          </a:p>
          <a:p>
            <a:pPr lvl="1"/>
            <a:r>
              <a:rPr lang="en-GB" dirty="0"/>
              <a:t>Valid. Equivalent to calling new A&lt;Object&gt;()</a:t>
            </a:r>
          </a:p>
          <a:p>
            <a:pPr lvl="1"/>
            <a:r>
              <a:rPr lang="en-GB" dirty="0"/>
              <a:t>Reasoning: Early versions of Java did not have generics. When generics introduced, backwards-compatible with existing code (using List,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5563E-2FE8-4F47-9B21-3781B00F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69" y="2894042"/>
            <a:ext cx="2473975" cy="12164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5DCC1A-08DB-492D-B4B5-7C534304D428}"/>
              </a:ext>
            </a:extLst>
          </p:cNvPr>
          <p:cNvCxnSpPr>
            <a:cxnSpLocks/>
          </p:cNvCxnSpPr>
          <p:nvPr/>
        </p:nvCxnSpPr>
        <p:spPr>
          <a:xfrm>
            <a:off x="4362315" y="3512321"/>
            <a:ext cx="9058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3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5865-23A5-4565-B12D-56A8997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FCF386-52E6-4259-943B-72556E727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09750"/>
            <a:ext cx="4857750" cy="19431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A648027-C650-4DC5-A97F-FE059833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485775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A53B0-9BC7-4FE1-BA7B-394AFB89913A}"/>
              </a:ext>
            </a:extLst>
          </p:cNvPr>
          <p:cNvSpPr txBox="1"/>
          <p:nvPr/>
        </p:nvSpPr>
        <p:spPr>
          <a:xfrm>
            <a:off x="6724585" y="2324456"/>
            <a:ext cx="7393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Double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EBFC2-158C-4C2B-ACCE-067C116D109A}"/>
              </a:ext>
            </a:extLst>
          </p:cNvPr>
          <p:cNvSpPr txBox="1"/>
          <p:nvPr/>
        </p:nvSpPr>
        <p:spPr>
          <a:xfrm>
            <a:off x="5611269" y="25582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99ED3-5373-4F8A-952E-E257F5B3929A}"/>
              </a:ext>
            </a:extLst>
          </p:cNvPr>
          <p:cNvSpPr txBox="1"/>
          <p:nvPr/>
        </p:nvSpPr>
        <p:spPr>
          <a:xfrm>
            <a:off x="301352" y="3930413"/>
            <a:ext cx="7169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 execution time difference: (Try it yourself)</a:t>
            </a:r>
          </a:p>
          <a:p>
            <a:endParaRPr lang="en-GB" dirty="0"/>
          </a:p>
          <a:p>
            <a:r>
              <a:rPr lang="en-GB" dirty="0"/>
              <a:t>Using Double is slower because of added overhead from autoboxing</a:t>
            </a:r>
          </a:p>
          <a:p>
            <a:r>
              <a:rPr lang="en-GB" dirty="0"/>
              <a:t>Additionally, </a:t>
            </a:r>
            <a:r>
              <a:rPr lang="en-GB" u="sng" dirty="0"/>
              <a:t>Double is immutable</a:t>
            </a:r>
            <a:r>
              <a:rPr lang="en-GB" dirty="0"/>
              <a:t>: New object is created each loop</a:t>
            </a:r>
          </a:p>
          <a:p>
            <a:r>
              <a:rPr lang="en-GB" dirty="0"/>
              <a:t>Same for all wrapper classes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4C7B1-A057-42F0-A406-AA228985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6" y="3633155"/>
            <a:ext cx="2715035" cy="31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7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B87D-A1B5-4328-96A5-73B323E7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Object Caching of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0CFA-22B1-4D95-AA12-229EAC09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Integer x = 1;</a:t>
            </a:r>
          </a:p>
          <a:p>
            <a:pPr marL="0" indent="0">
              <a:buNone/>
            </a:pPr>
            <a:r>
              <a:rPr lang="en-SG" dirty="0"/>
              <a:t>Integer y = 1;</a:t>
            </a:r>
          </a:p>
          <a:p>
            <a:pPr marL="0" indent="0">
              <a:buNone/>
            </a:pPr>
            <a:r>
              <a:rPr lang="en-SG" dirty="0" err="1"/>
              <a:t>System.out.println</a:t>
            </a:r>
            <a:r>
              <a:rPr lang="en-SG" dirty="0"/>
              <a:t>(x == y); // true</a:t>
            </a:r>
          </a:p>
          <a:p>
            <a:pPr marL="0" indent="0">
              <a:buNone/>
            </a:pPr>
            <a:r>
              <a:rPr lang="en-SG" dirty="0"/>
              <a:t>x = 1000;</a:t>
            </a:r>
          </a:p>
          <a:p>
            <a:pPr marL="0" indent="0">
              <a:buNone/>
            </a:pPr>
            <a:r>
              <a:rPr lang="en-SG" dirty="0"/>
              <a:t>y = 1000;</a:t>
            </a:r>
          </a:p>
          <a:p>
            <a:pPr marL="0" indent="0">
              <a:buNone/>
            </a:pPr>
            <a:r>
              <a:rPr lang="en-SG" dirty="0" err="1"/>
              <a:t>System.out.println</a:t>
            </a:r>
            <a:r>
              <a:rPr lang="en-SG" dirty="0"/>
              <a:t>(x == y); // false</a:t>
            </a:r>
          </a:p>
          <a:p>
            <a:r>
              <a:rPr lang="en-GB" dirty="0"/>
              <a:t>Java caches Integer objects between -128 and 127 since they are frequently used by autoboxing and other uses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49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8E2E-7CBE-4E6C-9481-75EC4D1D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Compile, Run,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4B03-ED0A-41A3-855E-BEBD09E1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import </a:t>
            </a:r>
            <a:r>
              <a:rPr lang="en-SG" dirty="0" err="1"/>
              <a:t>java.util.List</a:t>
            </a:r>
            <a:r>
              <a:rPr lang="en-SG" dirty="0"/>
              <a:t>;</a:t>
            </a:r>
          </a:p>
          <a:p>
            <a:pPr marL="0" indent="0">
              <a:buNone/>
            </a:pPr>
            <a:r>
              <a:rPr lang="en-SG" dirty="0"/>
              <a:t>class A {</a:t>
            </a:r>
          </a:p>
          <a:p>
            <a:pPr marL="0" indent="0">
              <a:buNone/>
            </a:pPr>
            <a:r>
              <a:rPr lang="en-SG" dirty="0"/>
              <a:t>	void foo(List&lt;Integer&gt; </a:t>
            </a:r>
            <a:r>
              <a:rPr lang="en-SG" dirty="0" err="1"/>
              <a:t>integerList</a:t>
            </a:r>
            <a:r>
              <a:rPr lang="en-SG" dirty="0"/>
              <a:t>) {}</a:t>
            </a:r>
          </a:p>
          <a:p>
            <a:pPr marL="0" indent="0">
              <a:buNone/>
            </a:pPr>
            <a:r>
              <a:rPr lang="en-SG" dirty="0"/>
              <a:t>	void foo(List&lt;String&gt; </a:t>
            </a:r>
            <a:r>
              <a:rPr lang="en-SG" dirty="0" err="1"/>
              <a:t>StringList</a:t>
            </a:r>
            <a:r>
              <a:rPr lang="en-SG" dirty="0"/>
              <a:t>) {}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  <a:p>
            <a:r>
              <a:rPr lang="en-GB" dirty="0"/>
              <a:t>Compile error. List&lt;Integer&gt; and List&lt;String&gt; considered same type by Java, still passing in a list</a:t>
            </a:r>
          </a:p>
          <a:p>
            <a:r>
              <a:rPr lang="en-GB" dirty="0"/>
              <a:t>Type erasure: </a:t>
            </a:r>
            <a:r>
              <a:rPr lang="en-GB" dirty="0">
                <a:hlinkClick r:id="rId2"/>
              </a:rPr>
              <a:t>https://stackoverflow.com/questions/1998544/method-has-the-same-erasure-as-another-method-in-type</a:t>
            </a:r>
            <a:r>
              <a:rPr lang="en-GB" dirty="0"/>
              <a:t> </a:t>
            </a:r>
          </a:p>
          <a:p>
            <a:r>
              <a:rPr lang="en-GB" dirty="0"/>
              <a:t>Again, history of generics in Java</a:t>
            </a:r>
          </a:p>
        </p:txBody>
      </p:sp>
    </p:spTree>
    <p:extLst>
      <p:ext uri="{BB962C8B-B14F-4D97-AF65-F5344CB8AC3E}">
        <p14:creationId xmlns:p14="http://schemas.microsoft.com/office/powerpoint/2010/main" val="3149678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907</Words>
  <Application>Microsoft Macintosh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Trebuchet MS</vt:lpstr>
      <vt:lpstr>Wingdings 3</vt:lpstr>
      <vt:lpstr>Facet</vt:lpstr>
      <vt:lpstr>Tutorial 4</vt:lpstr>
      <vt:lpstr>Q1: Are these valid and why?</vt:lpstr>
      <vt:lpstr>Q1: Are these valid and why?</vt:lpstr>
      <vt:lpstr>Q1: Are these valid and why?</vt:lpstr>
      <vt:lpstr>Q1: Are these valid and why?</vt:lpstr>
      <vt:lpstr>Q2: Which are valid, given a class A&lt;T&gt;?</vt:lpstr>
      <vt:lpstr>Q3</vt:lpstr>
      <vt:lpstr>Q4: Object Caching of Integer</vt:lpstr>
      <vt:lpstr>Q5: Compile, Run, Explain</vt:lpstr>
      <vt:lpstr>Q5: Compile, Run, Explain</vt:lpstr>
      <vt:lpstr>Q5: Compile, Run, Explain</vt:lpstr>
      <vt:lpstr>Q6</vt:lpstr>
      <vt:lpstr>Q6</vt:lpstr>
      <vt:lpstr>Q6</vt:lpstr>
      <vt:lpstr>Q6</vt:lpstr>
      <vt:lpstr>Q6</vt:lpstr>
      <vt:lpstr>Q6</vt:lpstr>
      <vt:lpstr>Additional Reference (Casting, Boxing, Widening/Narrowing)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</dc:title>
  <dc:creator>Jeremy Lim</dc:creator>
  <cp:lastModifiedBy>Jeremy Lim Yu Xuan</cp:lastModifiedBy>
  <cp:revision>35</cp:revision>
  <dcterms:created xsi:type="dcterms:W3CDTF">2019-03-07T13:24:35Z</dcterms:created>
  <dcterms:modified xsi:type="dcterms:W3CDTF">2019-03-08T07:44:58Z</dcterms:modified>
</cp:coreProperties>
</file>