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1F70-E85D-424B-BA04-38342DB6D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Tutorial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237E2-3FC3-4546-BF35-1CFD46BBC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75627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23EF-31DC-496E-AD2F-64467D9D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test</a:t>
            </a:r>
            <a:br>
              <a:rPr lang="en-GB" dirty="0"/>
            </a:br>
            <a:r>
              <a:rPr lang="en-GB" dirty="0"/>
              <a:t>(in testing frameworks)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33EB-1252-4829-8C29-E35D6EB2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3 stages: Setup, Tests, Teardown</a:t>
            </a:r>
          </a:p>
          <a:p>
            <a:r>
              <a:rPr lang="en-GB" dirty="0"/>
              <a:t>Setup</a:t>
            </a:r>
          </a:p>
          <a:p>
            <a:pPr lvl="1"/>
            <a:r>
              <a:rPr lang="en-GB" dirty="0"/>
              <a:t>Initialise your class to a predefined state specific for that test case or a group of test cases</a:t>
            </a:r>
          </a:p>
          <a:p>
            <a:r>
              <a:rPr lang="en-GB" dirty="0"/>
              <a:t>Test</a:t>
            </a:r>
          </a:p>
          <a:p>
            <a:pPr lvl="1"/>
            <a:r>
              <a:rPr lang="en-GB" dirty="0"/>
              <a:t>Actual test itself. Run the code, check results</a:t>
            </a:r>
          </a:p>
          <a:p>
            <a:r>
              <a:rPr lang="en-GB" dirty="0"/>
              <a:t>Teardown</a:t>
            </a:r>
          </a:p>
          <a:p>
            <a:pPr lvl="1"/>
            <a:r>
              <a:rPr lang="en-GB" dirty="0"/>
              <a:t>Anything you need to do before you end the test, like close a file or socket</a:t>
            </a:r>
          </a:p>
          <a:p>
            <a:r>
              <a:rPr lang="en-GB" dirty="0"/>
              <a:t>Naming methods: </a:t>
            </a:r>
            <a:r>
              <a:rPr lang="en-GB" dirty="0" err="1"/>
              <a:t>testOnePlusOneEqualsTwo</a:t>
            </a:r>
            <a:r>
              <a:rPr lang="en-GB" dirty="0"/>
              <a:t> (self descriptive, also processed to use in output)</a:t>
            </a:r>
          </a:p>
          <a:p>
            <a:r>
              <a:rPr lang="en-GB" dirty="0"/>
              <a:t>Overall a decent way to organise tests</a:t>
            </a:r>
          </a:p>
        </p:txBody>
      </p:sp>
    </p:spTree>
    <p:extLst>
      <p:ext uri="{BB962C8B-B14F-4D97-AF65-F5344CB8AC3E}">
        <p14:creationId xmlns:p14="http://schemas.microsoft.com/office/powerpoint/2010/main" val="356216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38C3-CE46-4CE0-9026-C7690B3A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write test cases? My app is too simple, I can manually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D8CE-36C9-41E0-BDE6-564D89128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When you change a few classes that are 5 dependencies down the chain and something breaks</a:t>
            </a:r>
          </a:p>
          <a:p>
            <a:pPr lvl="1"/>
            <a:r>
              <a:rPr lang="en-GB" dirty="0"/>
              <a:t>How do you know which class has the problem?</a:t>
            </a:r>
          </a:p>
          <a:p>
            <a:r>
              <a:rPr lang="en-GB" dirty="0"/>
              <a:t>Test cases allow you to identify what broke</a:t>
            </a:r>
          </a:p>
          <a:p>
            <a:r>
              <a:rPr lang="en-GB" dirty="0"/>
              <a:t>Test cases reflect the expected functionality (and should not change after being written)</a:t>
            </a:r>
          </a:p>
          <a:p>
            <a:pPr lvl="1"/>
            <a:r>
              <a:rPr lang="en-GB" dirty="0"/>
              <a:t>If you optimise a method, the outputs should not change or something may break</a:t>
            </a:r>
          </a:p>
        </p:txBody>
      </p:sp>
    </p:spTree>
    <p:extLst>
      <p:ext uri="{BB962C8B-B14F-4D97-AF65-F5344CB8AC3E}">
        <p14:creationId xmlns:p14="http://schemas.microsoft.com/office/powerpoint/2010/main" val="6937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EAED-4FF3-4CBE-BE0C-790AFB54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Fraction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AD68-7B83-44A1-B490-F5D94DFE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Write a Fraction class</a:t>
            </a:r>
          </a:p>
          <a:p>
            <a:r>
              <a:rPr lang="en-GB" dirty="0"/>
              <a:t>Methods</a:t>
            </a:r>
          </a:p>
          <a:p>
            <a:pPr lvl="1"/>
            <a:r>
              <a:rPr lang="en-GB" dirty="0"/>
              <a:t>Add, subtract, </a:t>
            </a:r>
            <a:r>
              <a:rPr lang="en-GB" dirty="0" err="1"/>
              <a:t>divideBy</a:t>
            </a:r>
            <a:r>
              <a:rPr lang="en-GB" dirty="0"/>
              <a:t>, multiply (with another fraction)</a:t>
            </a:r>
          </a:p>
          <a:p>
            <a:pPr lvl="1"/>
            <a:r>
              <a:rPr lang="en-GB" dirty="0"/>
              <a:t>Simplify (Return simplest form)</a:t>
            </a:r>
          </a:p>
          <a:p>
            <a:pPr lvl="1"/>
            <a:r>
              <a:rPr lang="en-GB" dirty="0"/>
              <a:t>Numerator, denominator</a:t>
            </a:r>
          </a:p>
          <a:p>
            <a:pPr lvl="1"/>
            <a:r>
              <a:rPr lang="en-GB" dirty="0"/>
              <a:t>Equals, </a:t>
            </a:r>
            <a:r>
              <a:rPr lang="en-GB" dirty="0" err="1"/>
              <a:t>toString</a:t>
            </a:r>
            <a:endParaRPr lang="en-GB" dirty="0"/>
          </a:p>
          <a:p>
            <a:r>
              <a:rPr lang="en-GB" dirty="0"/>
              <a:t>All instance fields are </a:t>
            </a:r>
            <a:r>
              <a:rPr lang="en-GB" b="1" dirty="0"/>
              <a:t>private</a:t>
            </a:r>
            <a:r>
              <a:rPr lang="en-GB" dirty="0"/>
              <a:t> and </a:t>
            </a:r>
            <a:r>
              <a:rPr lang="en-GB" b="1" dirty="0"/>
              <a:t>final</a:t>
            </a:r>
            <a:r>
              <a:rPr lang="en-GB" dirty="0"/>
              <a:t> (class is immutable)</a:t>
            </a:r>
          </a:p>
          <a:p>
            <a:r>
              <a:rPr lang="en-GB" dirty="0"/>
              <a:t>Static constants ZERO and ONE (that are Fractions)</a:t>
            </a:r>
          </a:p>
        </p:txBody>
      </p:sp>
    </p:spTree>
    <p:extLst>
      <p:ext uri="{BB962C8B-B14F-4D97-AF65-F5344CB8AC3E}">
        <p14:creationId xmlns:p14="http://schemas.microsoft.com/office/powerpoint/2010/main" val="345580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EEC313-6452-4688-8594-4DF8C0C3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Basics</a:t>
            </a:r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08946A32-07B3-4F94-AB69-FCA05DC8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2288052"/>
            <a:ext cx="8288033" cy="19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ABC724-7A1E-4472-95B5-EDE11C95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Add, subtract, multiply, divide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ABA149-3C80-4B19-8344-6828E7B5A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705" y="934222"/>
            <a:ext cx="8184558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2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F5A2-7C70-425B-A36B-F45C8A6E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Simplify (We skip the uninteresting ones)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4EC18-8C07-46F7-82E4-FE4E11D7A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What we know about fractions: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𝑐𝑦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dirty="0"/>
                  <a:t> is simplified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dirty="0"/>
                  <a:t> by dividing by some common factor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Specifically,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is the greatest common factor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How to find? Euclid’s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4EC18-8C07-46F7-82E4-FE4E11D7A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54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085CF8-3730-4254-A65C-F8F01F80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(Stolen from GET1004)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B7B70-0E2E-416F-9293-62B35B473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496" y="423672"/>
            <a:ext cx="7888806" cy="44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7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0947-2DB9-4A68-95B1-871B6F29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on 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3AF8-400B-4303-9C0D-CBA5F3A6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override equals(), override </a:t>
            </a:r>
            <a:r>
              <a:rPr lang="en-GB" dirty="0" err="1"/>
              <a:t>hashCode</a:t>
            </a:r>
            <a:r>
              <a:rPr lang="en-GB" dirty="0"/>
              <a:t>() as well</a:t>
            </a:r>
          </a:p>
          <a:p>
            <a:r>
              <a:rPr lang="en-GB" dirty="0" err="1"/>
              <a:t>a.equals</a:t>
            </a:r>
            <a:r>
              <a:rPr lang="en-GB" dirty="0"/>
              <a:t>(b) -&gt; </a:t>
            </a:r>
            <a:r>
              <a:rPr lang="en-GB" dirty="0" err="1"/>
              <a:t>a.hashCode</a:t>
            </a:r>
            <a:r>
              <a:rPr lang="en-GB" dirty="0"/>
              <a:t>() == </a:t>
            </a:r>
            <a:r>
              <a:rPr lang="en-GB" dirty="0" err="1"/>
              <a:t>b.hashCode</a:t>
            </a:r>
            <a:r>
              <a:rPr lang="en-GB" dirty="0"/>
              <a:t>()</a:t>
            </a:r>
          </a:p>
          <a:p>
            <a:r>
              <a:rPr lang="en-GB" dirty="0"/>
              <a:t>But other way round is not necessary!</a:t>
            </a:r>
          </a:p>
          <a:p>
            <a:r>
              <a:rPr lang="en-GB" dirty="0"/>
              <a:t>Why? Required for functionality of HashMap and HashSet (commonly used data structures) – Learn more in CS2040</a:t>
            </a:r>
          </a:p>
        </p:txBody>
      </p:sp>
    </p:spTree>
    <p:extLst>
      <p:ext uri="{BB962C8B-B14F-4D97-AF65-F5344CB8AC3E}">
        <p14:creationId xmlns:p14="http://schemas.microsoft.com/office/powerpoint/2010/main" val="291314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D1DA-5ACA-44BF-9C1F-F1299545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Burger class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681D-24E6-49C7-88F2-C3540DF7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Burgers of different types with combinations of bun, </a:t>
            </a:r>
            <a:r>
              <a:rPr lang="en-GB" dirty="0" err="1"/>
              <a:t>vege</a:t>
            </a:r>
            <a:r>
              <a:rPr lang="en-GB" dirty="0"/>
              <a:t>, patty represented by Strings</a:t>
            </a:r>
          </a:p>
          <a:p>
            <a:r>
              <a:rPr lang="en-GB" dirty="0"/>
              <a:t>Burger A with 4 constructors</a:t>
            </a:r>
          </a:p>
          <a:p>
            <a:pPr lvl="1"/>
            <a:r>
              <a:rPr lang="en-GB" dirty="0"/>
              <a:t>(String bun), (String bun, String vegetable), (String bun, String patty),</a:t>
            </a:r>
            <a:br>
              <a:rPr lang="en-GB" dirty="0"/>
            </a:br>
            <a:r>
              <a:rPr lang="en-GB" dirty="0"/>
              <a:t>(String bun, String patty, String vegetable)</a:t>
            </a:r>
          </a:p>
          <a:p>
            <a:r>
              <a:rPr lang="en-GB" dirty="0"/>
              <a:t>Burger B, constructor takes bun, methods to set patty and </a:t>
            </a:r>
            <a:r>
              <a:rPr lang="en-GB" dirty="0" err="1"/>
              <a:t>vege</a:t>
            </a:r>
            <a:endParaRPr lang="en-GB" dirty="0"/>
          </a:p>
          <a:p>
            <a:r>
              <a:rPr lang="en-GB" dirty="0"/>
              <a:t>What’s wrong with each of them?</a:t>
            </a:r>
          </a:p>
        </p:txBody>
      </p:sp>
    </p:spTree>
    <p:extLst>
      <p:ext uri="{BB962C8B-B14F-4D97-AF65-F5344CB8AC3E}">
        <p14:creationId xmlns:p14="http://schemas.microsoft.com/office/powerpoint/2010/main" val="231634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D1DA-5ACA-44BF-9C1F-F1299545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Burger class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681D-24E6-49C7-88F2-C3540DF7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Burgers of different types with combinations of bun, </a:t>
            </a:r>
            <a:r>
              <a:rPr lang="en-GB" dirty="0" err="1"/>
              <a:t>vege</a:t>
            </a:r>
            <a:r>
              <a:rPr lang="en-GB" dirty="0"/>
              <a:t>, patty represented by Strings</a:t>
            </a:r>
          </a:p>
          <a:p>
            <a:r>
              <a:rPr lang="en-GB" dirty="0"/>
              <a:t>Burger A with 4 constructors</a:t>
            </a:r>
          </a:p>
          <a:p>
            <a:pPr lvl="1"/>
            <a:r>
              <a:rPr lang="en-GB" dirty="0"/>
              <a:t>(String bun), (String bun, String vegetable), (String bun, String patty),</a:t>
            </a:r>
            <a:br>
              <a:rPr lang="en-GB" dirty="0"/>
            </a:br>
            <a:r>
              <a:rPr lang="en-GB" dirty="0"/>
              <a:t>(String bun, String patty, String vegetable)</a:t>
            </a:r>
          </a:p>
          <a:p>
            <a:r>
              <a:rPr lang="en-GB" dirty="0"/>
              <a:t>Burger B, constructor takes bun</a:t>
            </a:r>
          </a:p>
          <a:p>
            <a:pPr lvl="1"/>
            <a:r>
              <a:rPr lang="en-GB" dirty="0"/>
              <a:t>Method patty(String) to set patty, vegetable(String) to set vegetable</a:t>
            </a:r>
          </a:p>
          <a:p>
            <a:r>
              <a:rPr lang="en-GB" dirty="0"/>
              <a:t>What’s wrong with each of them?</a:t>
            </a:r>
          </a:p>
          <a:p>
            <a:pPr lvl="1"/>
            <a:r>
              <a:rPr lang="en-GB" dirty="0"/>
              <a:t>A: has 2 constructors that are the same</a:t>
            </a:r>
          </a:p>
          <a:p>
            <a:pPr lvl="1"/>
            <a:r>
              <a:rPr lang="en-GB" dirty="0"/>
              <a:t>B: Hard to create. (Cannot chain methods)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2A295A-B3AF-4C24-A5BC-376AE3A9841B}"/>
              </a:ext>
            </a:extLst>
          </p:cNvPr>
          <p:cNvCxnSpPr/>
          <p:nvPr/>
        </p:nvCxnSpPr>
        <p:spPr>
          <a:xfrm>
            <a:off x="2743200" y="3537959"/>
            <a:ext cx="50676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7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8C74-877C-441D-9110-638D9C7E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7CC1-3B4D-4297-A3AC-150BFBBA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things to be “testable” – basically deterministic</a:t>
            </a:r>
          </a:p>
          <a:p>
            <a:r>
              <a:rPr lang="en-GB" dirty="0"/>
              <a:t>Given some sequence of inputs, can we always check if we get the expected output?</a:t>
            </a:r>
          </a:p>
          <a:p>
            <a:pPr lvl="1"/>
            <a:r>
              <a:rPr lang="en-GB" dirty="0"/>
              <a:t>Inputs can also include function calls to an object</a:t>
            </a:r>
          </a:p>
        </p:txBody>
      </p:sp>
    </p:spTree>
    <p:extLst>
      <p:ext uri="{BB962C8B-B14F-4D97-AF65-F5344CB8AC3E}">
        <p14:creationId xmlns:p14="http://schemas.microsoft.com/office/powerpoint/2010/main" val="356153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E7F5-DE6B-4B78-A037-B080370F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How to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5D45-EECB-4B5F-9A67-3F4C5523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/>
              <a:t>Trying to enforce constraints in constructor</a:t>
            </a:r>
          </a:p>
          <a:p>
            <a:r>
              <a:rPr lang="en-GB" dirty="0"/>
              <a:t>As we learnt from a previous tutorial, use static method and private constructor!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FD111-1436-4889-80A3-F73CA25D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10" y="1049056"/>
            <a:ext cx="6995040" cy="5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9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9004-762A-4FF9-B2BA-AC14ACDF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Q2b: Method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774E-BDA1-400E-8EA2-506F4C41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Idea: create(bun) creates a Burger with null patty and </a:t>
            </a:r>
            <a:r>
              <a:rPr lang="en-GB" dirty="0" err="1"/>
              <a:t>vege</a:t>
            </a:r>
            <a:endParaRPr lang="en-GB" dirty="0"/>
          </a:p>
          <a:p>
            <a:pPr lvl="1"/>
            <a:r>
              <a:rPr lang="en-GB" dirty="0"/>
              <a:t>Patty and vegetable methods copy data from current burger to create a new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981D8-2699-4D88-B77D-2022C4C1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53137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BA0900-9147-4228-89BE-6BACD211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94" y="2956177"/>
            <a:ext cx="4781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7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4C27-AD76-48B2-AFEF-B7604436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Q2c</a:t>
            </a:r>
            <a:r>
              <a:rPr lang="en-GB" dirty="0"/>
              <a:t>: Replace null with Optional in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319B-344D-43E8-9A0F-7E626C02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Optional: Might contain a value</a:t>
            </a:r>
          </a:p>
          <a:p>
            <a:pPr lvl="1"/>
            <a:r>
              <a:rPr lang="en-GB" dirty="0"/>
              <a:t>When print(</a:t>
            </a:r>
            <a:r>
              <a:rPr lang="en-GB" dirty="0" err="1"/>
              <a:t>optional.orElse</a:t>
            </a:r>
            <a:r>
              <a:rPr lang="en-GB" dirty="0"/>
              <a:t>(“</a:t>
            </a:r>
            <a:r>
              <a:rPr lang="en-GB" dirty="0" err="1"/>
              <a:t>somethingElse</a:t>
            </a:r>
            <a:r>
              <a:rPr lang="en-GB" dirty="0"/>
              <a:t>”)), if optional has a value then it would be taken, otherwise value of </a:t>
            </a:r>
            <a:r>
              <a:rPr lang="en-GB" dirty="0" err="1"/>
              <a:t>orElse</a:t>
            </a:r>
            <a:r>
              <a:rPr lang="en-GB" dirty="0"/>
              <a:t> will be taken.</a:t>
            </a:r>
          </a:p>
          <a:p>
            <a:pPr lvl="1"/>
            <a:r>
              <a:rPr lang="en-GB" dirty="0" err="1"/>
              <a:t>Optional.of</a:t>
            </a:r>
            <a:r>
              <a:rPr lang="en-GB" dirty="0"/>
              <a:t>(value) to store a value. If value == null, then </a:t>
            </a:r>
            <a:r>
              <a:rPr lang="en-GB" dirty="0" err="1"/>
              <a:t>Optional.empty</a:t>
            </a:r>
            <a:r>
              <a:rPr lang="en-GB" dirty="0"/>
              <a:t>() is true</a:t>
            </a:r>
          </a:p>
        </p:txBody>
      </p:sp>
    </p:spTree>
    <p:extLst>
      <p:ext uri="{BB962C8B-B14F-4D97-AF65-F5344CB8AC3E}">
        <p14:creationId xmlns:p14="http://schemas.microsoft.com/office/powerpoint/2010/main" val="3916726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598D-CB84-4DE6-A69E-B258295B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BA2BE2-DF3B-427C-9011-12AF29AA4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355" y="1930400"/>
            <a:ext cx="9031920" cy="35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4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6E5D-9A2C-4A30-98B7-4461655D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2A46B2-E777-4FC6-966C-38F904DDF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45" y="3049966"/>
            <a:ext cx="8987645" cy="14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7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361-437C-492B-A1CD-B59650AC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6387E-CF5B-4D2C-8CE4-F64A8F87E333}"/>
              </a:ext>
            </a:extLst>
          </p:cNvPr>
          <p:cNvSpPr/>
          <p:nvPr/>
        </p:nvSpPr>
        <p:spPr>
          <a:xfrm>
            <a:off x="3854153" y="2788067"/>
            <a:ext cx="2478281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Method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23AB3F-DCAA-4B4B-889D-35BDFE0FBFE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55437" y="3292269"/>
            <a:ext cx="2098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228625-000F-4515-87ED-3C9E5517446A}"/>
              </a:ext>
            </a:extLst>
          </p:cNvPr>
          <p:cNvSpPr txBox="1"/>
          <p:nvPr/>
        </p:nvSpPr>
        <p:spPr>
          <a:xfrm>
            <a:off x="1755437" y="2855502"/>
            <a:ext cx="20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Arguments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3EFDD0-DBE8-47A1-ACA7-0A92CDE448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32434" y="3292269"/>
            <a:ext cx="20595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988566-9299-4547-8118-F3D7589A0A16}"/>
              </a:ext>
            </a:extLst>
          </p:cNvPr>
          <p:cNvSpPr txBox="1"/>
          <p:nvPr/>
        </p:nvSpPr>
        <p:spPr>
          <a:xfrm>
            <a:off x="6332434" y="2855502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Returned 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E335A1-A589-48EB-9900-C9F85A716798}"/>
              </a:ext>
            </a:extLst>
          </p:cNvPr>
          <p:cNvCxnSpPr/>
          <p:nvPr/>
        </p:nvCxnSpPr>
        <p:spPr>
          <a:xfrm flipV="1">
            <a:off x="5554766" y="2179179"/>
            <a:ext cx="1076770" cy="60888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864153-3D20-4374-B9AD-C952627A7A1D}"/>
              </a:ext>
            </a:extLst>
          </p:cNvPr>
          <p:cNvSpPr txBox="1"/>
          <p:nvPr/>
        </p:nvSpPr>
        <p:spPr>
          <a:xfrm>
            <a:off x="6631536" y="196079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Exception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1971C3-01B6-440B-A993-B58BDEC4F06D}"/>
              </a:ext>
            </a:extLst>
          </p:cNvPr>
          <p:cNvCxnSpPr>
            <a:cxnSpLocks/>
          </p:cNvCxnSpPr>
          <p:nvPr/>
        </p:nvCxnSpPr>
        <p:spPr>
          <a:xfrm>
            <a:off x="5554766" y="3796471"/>
            <a:ext cx="1008404" cy="48864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F4928A-E799-4063-B264-32B1B7C22405}"/>
              </a:ext>
            </a:extLst>
          </p:cNvPr>
          <p:cNvSpPr txBox="1"/>
          <p:nvPr/>
        </p:nvSpPr>
        <p:spPr>
          <a:xfrm>
            <a:off x="6591762" y="410045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Side Effects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DAFB9D5-C0E0-4B6E-B45E-A6B482CEDDA0}"/>
              </a:ext>
            </a:extLst>
          </p:cNvPr>
          <p:cNvSpPr/>
          <p:nvPr/>
        </p:nvSpPr>
        <p:spPr>
          <a:xfrm rot="5400000">
            <a:off x="6784724" y="3343511"/>
            <a:ext cx="324740" cy="3026483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9C87F1-4B89-4FDE-9D75-0B19B6A26FD7}"/>
              </a:ext>
            </a:extLst>
          </p:cNvPr>
          <p:cNvSpPr txBox="1"/>
          <p:nvPr/>
        </p:nvSpPr>
        <p:spPr>
          <a:xfrm>
            <a:off x="465459" y="5099126"/>
            <a:ext cx="9020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Generally, try not to mix side effects with output</a:t>
            </a:r>
          </a:p>
          <a:p>
            <a:pPr algn="r"/>
            <a:r>
              <a:rPr lang="en-GB" dirty="0"/>
              <a:t>Why? Easier to test if there are fewer possible results.</a:t>
            </a:r>
          </a:p>
          <a:p>
            <a:pPr algn="r"/>
            <a:r>
              <a:rPr lang="en-GB" dirty="0"/>
              <a:t>Spin off another method that is purely side effects and no output and test separately</a:t>
            </a:r>
          </a:p>
        </p:txBody>
      </p:sp>
    </p:spTree>
    <p:extLst>
      <p:ext uri="{BB962C8B-B14F-4D97-AF65-F5344CB8AC3E}">
        <p14:creationId xmlns:p14="http://schemas.microsoft.com/office/powerpoint/2010/main" val="62577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361-437C-492B-A1CD-B59650AC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6387E-CF5B-4D2C-8CE4-F64A8F87E333}"/>
              </a:ext>
            </a:extLst>
          </p:cNvPr>
          <p:cNvSpPr/>
          <p:nvPr/>
        </p:nvSpPr>
        <p:spPr>
          <a:xfrm>
            <a:off x="3854153" y="1608746"/>
            <a:ext cx="2478281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Method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23AB3F-DCAA-4B4B-889D-35BDFE0FBFE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55437" y="2112948"/>
            <a:ext cx="2098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228625-000F-4515-87ED-3C9E5517446A}"/>
              </a:ext>
            </a:extLst>
          </p:cNvPr>
          <p:cNvSpPr txBox="1"/>
          <p:nvPr/>
        </p:nvSpPr>
        <p:spPr>
          <a:xfrm>
            <a:off x="1755437" y="1676181"/>
            <a:ext cx="20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Arguments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3EFDD0-DBE8-47A1-ACA7-0A92CDE448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32434" y="2112948"/>
            <a:ext cx="20595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988566-9299-4547-8118-F3D7589A0A16}"/>
              </a:ext>
            </a:extLst>
          </p:cNvPr>
          <p:cNvSpPr txBox="1"/>
          <p:nvPr/>
        </p:nvSpPr>
        <p:spPr>
          <a:xfrm>
            <a:off x="6332434" y="1676181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Returned Output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9D26125-AE6C-4950-8F53-9744EEF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45295"/>
              </p:ext>
            </p:extLst>
          </p:nvPr>
        </p:nvGraphicFramePr>
        <p:xfrm>
          <a:off x="1029293" y="400050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606587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444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7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9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2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0951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95AEAC-3461-4E35-A27D-2B20A0CE5B70}"/>
              </a:ext>
            </a:extLst>
          </p:cNvPr>
          <p:cNvSpPr txBox="1"/>
          <p:nvPr/>
        </p:nvSpPr>
        <p:spPr>
          <a:xfrm>
            <a:off x="2784808" y="3516056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Example: double divide(int </a:t>
            </a:r>
            <a:r>
              <a:rPr lang="en-GB" dirty="0" err="1">
                <a:latin typeface="Consolas" panose="020B0609020204030204" pitchFamily="49" charset="0"/>
              </a:rPr>
              <a:t>a,int</a:t>
            </a:r>
            <a:r>
              <a:rPr lang="en-GB" dirty="0">
                <a:latin typeface="Consolas" panose="020B0609020204030204" pitchFamily="49" charset="0"/>
              </a:rPr>
              <a:t> b)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E335A1-A589-48EB-9900-C9F85A716798}"/>
              </a:ext>
            </a:extLst>
          </p:cNvPr>
          <p:cNvCxnSpPr/>
          <p:nvPr/>
        </p:nvCxnSpPr>
        <p:spPr>
          <a:xfrm flipV="1">
            <a:off x="5554766" y="999858"/>
            <a:ext cx="1076770" cy="60888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864153-3D20-4374-B9AD-C952627A7A1D}"/>
              </a:ext>
            </a:extLst>
          </p:cNvPr>
          <p:cNvSpPr txBox="1"/>
          <p:nvPr/>
        </p:nvSpPr>
        <p:spPr>
          <a:xfrm>
            <a:off x="6631536" y="78147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Exception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1971C3-01B6-440B-A993-B58BDEC4F06D}"/>
              </a:ext>
            </a:extLst>
          </p:cNvPr>
          <p:cNvCxnSpPr>
            <a:cxnSpLocks/>
          </p:cNvCxnSpPr>
          <p:nvPr/>
        </p:nvCxnSpPr>
        <p:spPr>
          <a:xfrm>
            <a:off x="5554766" y="2617150"/>
            <a:ext cx="1008404" cy="48864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F4928A-E799-4063-B264-32B1B7C22405}"/>
              </a:ext>
            </a:extLst>
          </p:cNvPr>
          <p:cNvSpPr txBox="1"/>
          <p:nvPr/>
        </p:nvSpPr>
        <p:spPr>
          <a:xfrm>
            <a:off x="6591762" y="292112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Side Effects</a:t>
            </a:r>
          </a:p>
        </p:txBody>
      </p:sp>
    </p:spTree>
    <p:extLst>
      <p:ext uri="{BB962C8B-B14F-4D97-AF65-F5344CB8AC3E}">
        <p14:creationId xmlns:p14="http://schemas.microsoft.com/office/powerpoint/2010/main" val="36437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361-437C-492B-A1CD-B59650AC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6387E-CF5B-4D2C-8CE4-F64A8F87E333}"/>
              </a:ext>
            </a:extLst>
          </p:cNvPr>
          <p:cNvSpPr/>
          <p:nvPr/>
        </p:nvSpPr>
        <p:spPr>
          <a:xfrm>
            <a:off x="3854153" y="1608746"/>
            <a:ext cx="2478281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Method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23AB3F-DCAA-4B4B-889D-35BDFE0FBFE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55437" y="2112948"/>
            <a:ext cx="2098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228625-000F-4515-87ED-3C9E5517446A}"/>
              </a:ext>
            </a:extLst>
          </p:cNvPr>
          <p:cNvSpPr txBox="1"/>
          <p:nvPr/>
        </p:nvSpPr>
        <p:spPr>
          <a:xfrm>
            <a:off x="1755437" y="1676181"/>
            <a:ext cx="20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Arguments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3EFDD0-DBE8-47A1-ACA7-0A92CDE448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32434" y="2112948"/>
            <a:ext cx="205953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988566-9299-4547-8118-F3D7589A0A16}"/>
              </a:ext>
            </a:extLst>
          </p:cNvPr>
          <p:cNvSpPr txBox="1"/>
          <p:nvPr/>
        </p:nvSpPr>
        <p:spPr>
          <a:xfrm>
            <a:off x="6332434" y="1676181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Returned Output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9D26125-AE6C-4950-8F53-9744EEF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30194"/>
              </p:ext>
            </p:extLst>
          </p:nvPr>
        </p:nvGraphicFramePr>
        <p:xfrm>
          <a:off x="1029293" y="400050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606587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444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[Exception]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7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9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2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0951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E335A1-A589-48EB-9900-C9F85A716798}"/>
              </a:ext>
            </a:extLst>
          </p:cNvPr>
          <p:cNvCxnSpPr/>
          <p:nvPr/>
        </p:nvCxnSpPr>
        <p:spPr>
          <a:xfrm flipV="1">
            <a:off x="5554766" y="999858"/>
            <a:ext cx="1076770" cy="60888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864153-3D20-4374-B9AD-C952627A7A1D}"/>
              </a:ext>
            </a:extLst>
          </p:cNvPr>
          <p:cNvSpPr txBox="1"/>
          <p:nvPr/>
        </p:nvSpPr>
        <p:spPr>
          <a:xfrm>
            <a:off x="6631536" y="78147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Exception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1971C3-01B6-440B-A993-B58BDEC4F06D}"/>
              </a:ext>
            </a:extLst>
          </p:cNvPr>
          <p:cNvCxnSpPr>
            <a:cxnSpLocks/>
          </p:cNvCxnSpPr>
          <p:nvPr/>
        </p:nvCxnSpPr>
        <p:spPr>
          <a:xfrm>
            <a:off x="5554766" y="2617150"/>
            <a:ext cx="1008404" cy="48864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F4928A-E799-4063-B264-32B1B7C22405}"/>
              </a:ext>
            </a:extLst>
          </p:cNvPr>
          <p:cNvSpPr txBox="1"/>
          <p:nvPr/>
        </p:nvSpPr>
        <p:spPr>
          <a:xfrm>
            <a:off x="6591762" y="292112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Side Effects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9C421-5E47-41D4-82B9-BBBAE4D7D283}"/>
              </a:ext>
            </a:extLst>
          </p:cNvPr>
          <p:cNvSpPr txBox="1"/>
          <p:nvPr/>
        </p:nvSpPr>
        <p:spPr>
          <a:xfrm>
            <a:off x="2784808" y="3516056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Example: double divide(int </a:t>
            </a:r>
            <a:r>
              <a:rPr lang="en-GB" dirty="0" err="1">
                <a:latin typeface="Consolas" panose="020B0609020204030204" pitchFamily="49" charset="0"/>
              </a:rPr>
              <a:t>a,int</a:t>
            </a:r>
            <a:r>
              <a:rPr lang="en-GB" dirty="0">
                <a:latin typeface="Consolas" panose="020B0609020204030204" pitchFamily="49" charset="0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25477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361-437C-492B-A1CD-B59650AC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6387E-CF5B-4D2C-8CE4-F64A8F87E333}"/>
              </a:ext>
            </a:extLst>
          </p:cNvPr>
          <p:cNvSpPr/>
          <p:nvPr/>
        </p:nvSpPr>
        <p:spPr>
          <a:xfrm>
            <a:off x="3854153" y="1608746"/>
            <a:ext cx="2478281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Method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23AB3F-DCAA-4B4B-889D-35BDFE0FBFE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55437" y="2112948"/>
            <a:ext cx="20987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228625-000F-4515-87ED-3C9E5517446A}"/>
              </a:ext>
            </a:extLst>
          </p:cNvPr>
          <p:cNvSpPr txBox="1"/>
          <p:nvPr/>
        </p:nvSpPr>
        <p:spPr>
          <a:xfrm>
            <a:off x="1755437" y="1676181"/>
            <a:ext cx="20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 Arguments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3EFDD0-DBE8-47A1-ACA7-0A92CDE448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32434" y="2112948"/>
            <a:ext cx="205953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988566-9299-4547-8118-F3D7589A0A16}"/>
              </a:ext>
            </a:extLst>
          </p:cNvPr>
          <p:cNvSpPr txBox="1"/>
          <p:nvPr/>
        </p:nvSpPr>
        <p:spPr>
          <a:xfrm>
            <a:off x="6332434" y="1676181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Returned Output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9D26125-AE6C-4950-8F53-9744EEF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79803"/>
              </p:ext>
            </p:extLst>
          </p:nvPr>
        </p:nvGraphicFramePr>
        <p:xfrm>
          <a:off x="1029293" y="400050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606587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444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divider.count</a:t>
                      </a:r>
                      <a:r>
                        <a:rPr lang="en-GB" dirty="0"/>
                        <a:t>()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divider.count</a:t>
                      </a:r>
                      <a:r>
                        <a:rPr lang="en-GB" dirty="0"/>
                        <a:t>() ==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7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divider.count</a:t>
                      </a:r>
                      <a:r>
                        <a:rPr lang="en-GB" dirty="0"/>
                        <a:t>() ==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9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2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0951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E335A1-A589-48EB-9900-C9F85A716798}"/>
              </a:ext>
            </a:extLst>
          </p:cNvPr>
          <p:cNvCxnSpPr/>
          <p:nvPr/>
        </p:nvCxnSpPr>
        <p:spPr>
          <a:xfrm flipV="1">
            <a:off x="5554766" y="999858"/>
            <a:ext cx="1076770" cy="608888"/>
          </a:xfrm>
          <a:prstGeom prst="straightConnector1">
            <a:avLst/>
          </a:prstGeom>
          <a:ln w="571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864153-3D20-4374-B9AD-C952627A7A1D}"/>
              </a:ext>
            </a:extLst>
          </p:cNvPr>
          <p:cNvSpPr txBox="1"/>
          <p:nvPr/>
        </p:nvSpPr>
        <p:spPr>
          <a:xfrm>
            <a:off x="6631536" y="78147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Exception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1971C3-01B6-440B-A993-B58BDEC4F06D}"/>
              </a:ext>
            </a:extLst>
          </p:cNvPr>
          <p:cNvCxnSpPr>
            <a:cxnSpLocks/>
          </p:cNvCxnSpPr>
          <p:nvPr/>
        </p:nvCxnSpPr>
        <p:spPr>
          <a:xfrm>
            <a:off x="5554766" y="2617150"/>
            <a:ext cx="1008404" cy="48864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F4928A-E799-4063-B264-32B1B7C22405}"/>
              </a:ext>
            </a:extLst>
          </p:cNvPr>
          <p:cNvSpPr txBox="1"/>
          <p:nvPr/>
        </p:nvSpPr>
        <p:spPr>
          <a:xfrm>
            <a:off x="6591762" y="292112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Side Effects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9C421-5E47-41D4-82B9-BBBAE4D7D283}"/>
              </a:ext>
            </a:extLst>
          </p:cNvPr>
          <p:cNvSpPr txBox="1"/>
          <p:nvPr/>
        </p:nvSpPr>
        <p:spPr>
          <a:xfrm>
            <a:off x="2784808" y="3516056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Example: double divide(int </a:t>
            </a:r>
            <a:r>
              <a:rPr lang="en-GB" dirty="0" err="1">
                <a:latin typeface="Consolas" panose="020B0609020204030204" pitchFamily="49" charset="0"/>
              </a:rPr>
              <a:t>a,int</a:t>
            </a:r>
            <a:r>
              <a:rPr lang="en-GB" dirty="0">
                <a:latin typeface="Consolas" panose="020B0609020204030204" pitchFamily="49" charset="0"/>
              </a:rPr>
              <a:t> 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D839E-526B-4008-9B5B-2B8406CBB8A3}"/>
              </a:ext>
            </a:extLst>
          </p:cNvPr>
          <p:cNvSpPr txBox="1"/>
          <p:nvPr/>
        </p:nvSpPr>
        <p:spPr>
          <a:xfrm>
            <a:off x="1581180" y="3260222"/>
            <a:ext cx="780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(increment counter every time divide is called via </a:t>
            </a:r>
            <a:r>
              <a:rPr lang="en-GB" dirty="0" err="1">
                <a:latin typeface="Consolas" panose="020B0609020204030204" pitchFamily="49" charset="0"/>
              </a:rPr>
              <a:t>incrementCounter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93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5E24-7329-4493-AF7F-611920DD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81047-3640-410F-A278-402B071A0613}"/>
              </a:ext>
            </a:extLst>
          </p:cNvPr>
          <p:cNvSpPr/>
          <p:nvPr/>
        </p:nvSpPr>
        <p:spPr>
          <a:xfrm>
            <a:off x="4230168" y="2087313"/>
            <a:ext cx="2478281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46EAC6-D856-41A4-B91D-F94F0490C99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73105" y="2591515"/>
            <a:ext cx="2457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854508-38F0-42A4-8E05-94A084C0258E}"/>
              </a:ext>
            </a:extLst>
          </p:cNvPr>
          <p:cNvSpPr txBox="1"/>
          <p:nvPr/>
        </p:nvSpPr>
        <p:spPr>
          <a:xfrm>
            <a:off x="1773105" y="2090381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Series of method calls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AEF838-4C9E-484B-91B3-99F8EC5457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708449" y="2591515"/>
            <a:ext cx="20595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0E28C-7EDD-472E-906F-EF02F1DE9608}"/>
              </a:ext>
            </a:extLst>
          </p:cNvPr>
          <p:cNvSpPr txBox="1"/>
          <p:nvPr/>
        </p:nvSpPr>
        <p:spPr>
          <a:xfrm>
            <a:off x="6964823" y="215474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Final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4B5C85-DDF2-4463-882F-CE116D686F7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141651" y="2786261"/>
            <a:ext cx="889150" cy="79763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AE16E2-E58F-4016-9F3A-215435D54CEA}"/>
              </a:ext>
            </a:extLst>
          </p:cNvPr>
          <p:cNvSpPr txBox="1"/>
          <p:nvPr/>
        </p:nvSpPr>
        <p:spPr>
          <a:xfrm>
            <a:off x="3030801" y="336551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Exception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8F2D7-0FDA-4FC5-BF19-77C348B29D62}"/>
              </a:ext>
            </a:extLst>
          </p:cNvPr>
          <p:cNvCxnSpPr>
            <a:cxnSpLocks/>
          </p:cNvCxnSpPr>
          <p:nvPr/>
        </p:nvCxnSpPr>
        <p:spPr>
          <a:xfrm>
            <a:off x="2678178" y="2786261"/>
            <a:ext cx="1008404" cy="48864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9D46F2-1AE7-479E-B800-32EB8CF6AA11}"/>
              </a:ext>
            </a:extLst>
          </p:cNvPr>
          <p:cNvSpPr txBox="1"/>
          <p:nvPr/>
        </p:nvSpPr>
        <p:spPr>
          <a:xfrm>
            <a:off x="3715174" y="30902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Side Effects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3B9BEF-BD73-4319-BA18-2F2E59C6E9D6}"/>
              </a:ext>
            </a:extLst>
          </p:cNvPr>
          <p:cNvSpPr/>
          <p:nvPr/>
        </p:nvSpPr>
        <p:spPr>
          <a:xfrm>
            <a:off x="1956987" y="2416933"/>
            <a:ext cx="369328" cy="369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F3BFF6-8162-463A-A8D4-3E5FA6E0E15E}"/>
              </a:ext>
            </a:extLst>
          </p:cNvPr>
          <p:cNvSpPr/>
          <p:nvPr/>
        </p:nvSpPr>
        <p:spPr>
          <a:xfrm>
            <a:off x="2458050" y="2416933"/>
            <a:ext cx="369328" cy="369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BBD635-9CCC-4955-97AA-50441C400E6B}"/>
              </a:ext>
            </a:extLst>
          </p:cNvPr>
          <p:cNvSpPr/>
          <p:nvPr/>
        </p:nvSpPr>
        <p:spPr>
          <a:xfrm>
            <a:off x="3001636" y="2416933"/>
            <a:ext cx="369328" cy="369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12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5E24-7329-4493-AF7F-611920DD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81047-3640-410F-A278-402B071A0613}"/>
              </a:ext>
            </a:extLst>
          </p:cNvPr>
          <p:cNvSpPr/>
          <p:nvPr/>
        </p:nvSpPr>
        <p:spPr>
          <a:xfrm>
            <a:off x="4230168" y="2087313"/>
            <a:ext cx="2478281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46EAC6-D856-41A4-B91D-F94F0490C99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73105" y="2591515"/>
            <a:ext cx="2457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854508-38F0-42A4-8E05-94A084C0258E}"/>
              </a:ext>
            </a:extLst>
          </p:cNvPr>
          <p:cNvSpPr txBox="1"/>
          <p:nvPr/>
        </p:nvSpPr>
        <p:spPr>
          <a:xfrm>
            <a:off x="1773105" y="2090381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Series of method calls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AEF838-4C9E-484B-91B3-99F8EC5457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708449" y="2591515"/>
            <a:ext cx="20595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0E28C-7EDD-472E-906F-EF02F1DE9608}"/>
              </a:ext>
            </a:extLst>
          </p:cNvPr>
          <p:cNvSpPr txBox="1"/>
          <p:nvPr/>
        </p:nvSpPr>
        <p:spPr>
          <a:xfrm>
            <a:off x="6964823" y="215474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Final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4B5C85-DDF2-4463-882F-CE116D686F74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2272228" y="2732174"/>
            <a:ext cx="758573" cy="85172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AE16E2-E58F-4016-9F3A-215435D54CEA}"/>
              </a:ext>
            </a:extLst>
          </p:cNvPr>
          <p:cNvSpPr txBox="1"/>
          <p:nvPr/>
        </p:nvSpPr>
        <p:spPr>
          <a:xfrm>
            <a:off x="3030801" y="338260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Exception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8F2D7-0FDA-4FC5-BF19-77C348B29D62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2773291" y="2732174"/>
            <a:ext cx="913291" cy="5427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9D46F2-1AE7-479E-B800-32EB8CF6AA11}"/>
              </a:ext>
            </a:extLst>
          </p:cNvPr>
          <p:cNvSpPr txBox="1"/>
          <p:nvPr/>
        </p:nvSpPr>
        <p:spPr>
          <a:xfrm>
            <a:off x="3706628" y="308169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Side Effects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3B9BEF-BD73-4319-BA18-2F2E59C6E9D6}"/>
              </a:ext>
            </a:extLst>
          </p:cNvPr>
          <p:cNvSpPr/>
          <p:nvPr/>
        </p:nvSpPr>
        <p:spPr>
          <a:xfrm>
            <a:off x="1956987" y="2416933"/>
            <a:ext cx="369328" cy="369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F3BFF6-8162-463A-A8D4-3E5FA6E0E15E}"/>
              </a:ext>
            </a:extLst>
          </p:cNvPr>
          <p:cNvSpPr/>
          <p:nvPr/>
        </p:nvSpPr>
        <p:spPr>
          <a:xfrm>
            <a:off x="2458050" y="2416933"/>
            <a:ext cx="369328" cy="369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BBD635-9CCC-4955-97AA-50441C400E6B}"/>
              </a:ext>
            </a:extLst>
          </p:cNvPr>
          <p:cNvSpPr/>
          <p:nvPr/>
        </p:nvSpPr>
        <p:spPr>
          <a:xfrm>
            <a:off x="3001636" y="2416933"/>
            <a:ext cx="369328" cy="369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993FFB-E0E5-4C10-9F0A-E88BA535A165}"/>
              </a:ext>
            </a:extLst>
          </p:cNvPr>
          <p:cNvSpPr txBox="1"/>
          <p:nvPr/>
        </p:nvSpPr>
        <p:spPr>
          <a:xfrm>
            <a:off x="616233" y="454302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Individually tested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B037B-6563-4287-A107-CF7E4969D756}"/>
              </a:ext>
            </a:extLst>
          </p:cNvPr>
          <p:cNvCxnSpPr>
            <a:stCxn id="21" idx="0"/>
            <a:endCxn id="14" idx="4"/>
          </p:cNvCxnSpPr>
          <p:nvPr/>
        </p:nvCxnSpPr>
        <p:spPr>
          <a:xfrm flipV="1">
            <a:off x="2141651" y="2786261"/>
            <a:ext cx="0" cy="1756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961FAB-3B59-42BC-BF24-EF21D2BF04CE}"/>
              </a:ext>
            </a:extLst>
          </p:cNvPr>
          <p:cNvSpPr txBox="1"/>
          <p:nvPr/>
        </p:nvSpPr>
        <p:spPr>
          <a:xfrm>
            <a:off x="4742916" y="3941204"/>
            <a:ext cx="42883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Goal:</a:t>
            </a:r>
          </a:p>
          <a:p>
            <a:r>
              <a:rPr lang="en-GB" dirty="0"/>
              <a:t>Able to check state (instance variables)</a:t>
            </a:r>
            <a:br>
              <a:rPr lang="en-GB" dirty="0"/>
            </a:br>
            <a:r>
              <a:rPr lang="en-GB" dirty="0"/>
              <a:t>for correctness after every method</a:t>
            </a:r>
          </a:p>
        </p:txBody>
      </p:sp>
    </p:spTree>
    <p:extLst>
      <p:ext uri="{BB962C8B-B14F-4D97-AF65-F5344CB8AC3E}">
        <p14:creationId xmlns:p14="http://schemas.microsoft.com/office/powerpoint/2010/main" val="262255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7202-D9BB-480D-AA57-89811E16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9AA86-CB19-4A2D-8AC5-65C7B09BD3EE}"/>
              </a:ext>
            </a:extLst>
          </p:cNvPr>
          <p:cNvSpPr/>
          <p:nvPr/>
        </p:nvSpPr>
        <p:spPr>
          <a:xfrm>
            <a:off x="1632247" y="2232591"/>
            <a:ext cx="2478281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2E6316-4B54-4282-8D29-1CF314A09B3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10528" y="2736793"/>
            <a:ext cx="20595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D595FC6-0735-496C-84C2-F8103A22ABFE}"/>
              </a:ext>
            </a:extLst>
          </p:cNvPr>
          <p:cNvSpPr/>
          <p:nvPr/>
        </p:nvSpPr>
        <p:spPr>
          <a:xfrm>
            <a:off x="6170064" y="2232591"/>
            <a:ext cx="2478281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76DC4-1595-4515-B063-B38FCA7E8020}"/>
              </a:ext>
            </a:extLst>
          </p:cNvPr>
          <p:cNvSpPr txBox="1"/>
          <p:nvPr/>
        </p:nvSpPr>
        <p:spPr>
          <a:xfrm>
            <a:off x="4828351" y="236746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031B1-4E76-4EE6-92A1-2E0CBAFAE84D}"/>
              </a:ext>
            </a:extLst>
          </p:cNvPr>
          <p:cNvSpPr txBox="1"/>
          <p:nvPr/>
        </p:nvSpPr>
        <p:spPr>
          <a:xfrm>
            <a:off x="5763357" y="3188788"/>
            <a:ext cx="296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Test cases for B by itself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310D7-484A-4972-BC80-ACC398017A01}"/>
              </a:ext>
            </a:extLst>
          </p:cNvPr>
          <p:cNvSpPr txBox="1"/>
          <p:nvPr/>
        </p:nvSpPr>
        <p:spPr>
          <a:xfrm>
            <a:off x="1625244" y="3751875"/>
            <a:ext cx="628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Test cases for A+B, i.e. output from calling methods in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E561BC-7807-4F68-9801-CE14E47EF544}"/>
              </a:ext>
            </a:extLst>
          </p:cNvPr>
          <p:cNvSpPr/>
          <p:nvPr/>
        </p:nvSpPr>
        <p:spPr>
          <a:xfrm>
            <a:off x="5742774" y="2016807"/>
            <a:ext cx="3042303" cy="154131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6B2344-1B74-4294-908F-D9357AF72255}"/>
              </a:ext>
            </a:extLst>
          </p:cNvPr>
          <p:cNvSpPr/>
          <p:nvPr/>
        </p:nvSpPr>
        <p:spPr>
          <a:xfrm>
            <a:off x="1435694" y="1811708"/>
            <a:ext cx="7501784" cy="2409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049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819</Words>
  <Application>Microsoft Office PowerPoint</Application>
  <PresentationFormat>Widescreen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Consolas</vt:lpstr>
      <vt:lpstr>Trebuchet MS</vt:lpstr>
      <vt:lpstr>Wingdings 3</vt:lpstr>
      <vt:lpstr>Facet</vt:lpstr>
      <vt:lpstr>Tutorial 5</vt:lpstr>
      <vt:lpstr>Testability</vt:lpstr>
      <vt:lpstr>Methods</vt:lpstr>
      <vt:lpstr>Methods</vt:lpstr>
      <vt:lpstr>Methods</vt:lpstr>
      <vt:lpstr>Methods</vt:lpstr>
      <vt:lpstr>Classes</vt:lpstr>
      <vt:lpstr>Classes</vt:lpstr>
      <vt:lpstr>Multiple Classes</vt:lpstr>
      <vt:lpstr>Anatomy of a test (in testing frameworks)</vt:lpstr>
      <vt:lpstr>Why write test cases? My app is too simple, I can manually test</vt:lpstr>
      <vt:lpstr>Q1: Fraction math</vt:lpstr>
      <vt:lpstr>Basics</vt:lpstr>
      <vt:lpstr>Add, subtract, multiply, divide</vt:lpstr>
      <vt:lpstr>Simplify (We skip the uninteresting ones)</vt:lpstr>
      <vt:lpstr>(Stolen from GET1004)</vt:lpstr>
      <vt:lpstr>Note on equals()</vt:lpstr>
      <vt:lpstr>Q2: Burger class design</vt:lpstr>
      <vt:lpstr>Q2: Burger class design</vt:lpstr>
      <vt:lpstr>How to design?</vt:lpstr>
      <vt:lpstr>Q2b: Method chaining</vt:lpstr>
      <vt:lpstr>Q2c: Replace null with Optional in 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</dc:title>
  <dc:creator>Jeremy Lim</dc:creator>
  <cp:lastModifiedBy>Jeremy Lim</cp:lastModifiedBy>
  <cp:revision>12</cp:revision>
  <dcterms:created xsi:type="dcterms:W3CDTF">2019-03-14T14:40:13Z</dcterms:created>
  <dcterms:modified xsi:type="dcterms:W3CDTF">2019-03-16T16:37:45Z</dcterms:modified>
</cp:coreProperties>
</file>