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0" r:id="rId3"/>
    <p:sldId id="259" r:id="rId4"/>
    <p:sldId id="261" r:id="rId5"/>
    <p:sldId id="262" r:id="rId6"/>
    <p:sldId id="257" r:id="rId7"/>
    <p:sldId id="258" r:id="rId8"/>
    <p:sldId id="263" r:id="rId9"/>
    <p:sldId id="264" r:id="rId10"/>
    <p:sldId id="265" r:id="rId11"/>
    <p:sldId id="266" r:id="rId12"/>
    <p:sldId id="277" r:id="rId13"/>
    <p:sldId id="267" r:id="rId14"/>
    <p:sldId id="273" r:id="rId15"/>
    <p:sldId id="268" r:id="rId16"/>
    <p:sldId id="269" r:id="rId17"/>
    <p:sldId id="270" r:id="rId18"/>
    <p:sldId id="271" r:id="rId19"/>
    <p:sldId id="272" r:id="rId20"/>
    <p:sldId id="274" r:id="rId21"/>
    <p:sldId id="275" r:id="rId22"/>
    <p:sldId id="279" r:id="rId23"/>
    <p:sldId id="276"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2" d="100"/>
          <a:sy n="82" d="100"/>
        </p:scale>
        <p:origin x="18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39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51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381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98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977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2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27185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28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6984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58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5878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78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609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24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5311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88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3/22/19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8908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10/docs/api/java/util/stream/Stream.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javase/8/docs/api/java/util/stream/Stream.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isteps.comp.nus.edu.sg/event/14th-step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isteps.comp.nus.edu.sg/event/14th-ste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util/function/package-summar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271-5DC2-4AF0-878A-4DEEFC9A4E76}"/>
              </a:ext>
            </a:extLst>
          </p:cNvPr>
          <p:cNvSpPr>
            <a:spLocks noGrp="1"/>
          </p:cNvSpPr>
          <p:nvPr>
            <p:ph type="ctrTitle"/>
          </p:nvPr>
        </p:nvSpPr>
        <p:spPr/>
        <p:txBody>
          <a:bodyPr/>
          <a:lstStyle/>
          <a:p>
            <a:r>
              <a:rPr lang="en-GB" dirty="0"/>
              <a:t>How to FP</a:t>
            </a:r>
          </a:p>
        </p:txBody>
      </p:sp>
      <p:sp>
        <p:nvSpPr>
          <p:cNvPr id="3" name="Subtitle 2">
            <a:extLst>
              <a:ext uri="{FF2B5EF4-FFF2-40B4-BE49-F238E27FC236}">
                <a16:creationId xmlns:a16="http://schemas.microsoft.com/office/drawing/2014/main" id="{16BA227A-1914-4EF1-8AE8-A6F31DCC16E9}"/>
              </a:ext>
            </a:extLst>
          </p:cNvPr>
          <p:cNvSpPr>
            <a:spLocks noGrp="1"/>
          </p:cNvSpPr>
          <p:nvPr>
            <p:ph type="subTitle" idx="1"/>
          </p:nvPr>
        </p:nvSpPr>
        <p:spPr/>
        <p:txBody>
          <a:bodyPr/>
          <a:lstStyle/>
          <a:p>
            <a:r>
              <a:rPr lang="en-GB" dirty="0"/>
              <a:t>By Jeremy Lim</a:t>
            </a:r>
          </a:p>
        </p:txBody>
      </p:sp>
    </p:spTree>
    <p:extLst>
      <p:ext uri="{BB962C8B-B14F-4D97-AF65-F5344CB8AC3E}">
        <p14:creationId xmlns:p14="http://schemas.microsoft.com/office/powerpoint/2010/main" val="371807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p:txBody>
          <a:bodyPr/>
          <a:lstStyle/>
          <a:p>
            <a:r>
              <a:rPr lang="en-GB" dirty="0"/>
              <a:t>Supplier&lt;T&gt;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get()</a:t>
            </a:r>
            <a:endParaRPr lang="en-GB" dirty="0"/>
          </a:p>
          <a:p>
            <a:r>
              <a:rPr lang="en-GB" dirty="0"/>
              <a:t>A Supplier supplies.</a:t>
            </a:r>
          </a:p>
          <a:p>
            <a:r>
              <a:rPr lang="en-GB" dirty="0">
                <a:latin typeface="Consolas" panose="020B0609020204030204" pitchFamily="49" charset="0"/>
              </a:rPr>
              <a:t>Supplier&lt;Integer&gt; </a:t>
            </a:r>
            <a:r>
              <a:rPr lang="en-GB" dirty="0" err="1">
                <a:latin typeface="Consolas" panose="020B0609020204030204" pitchFamily="49" charset="0"/>
              </a:rPr>
              <a:t>oneSupplier</a:t>
            </a:r>
            <a:r>
              <a:rPr lang="en-GB" dirty="0">
                <a:latin typeface="Consolas" panose="020B0609020204030204" pitchFamily="49" charset="0"/>
              </a:rPr>
              <a:t> = () -&gt; return 1;</a:t>
            </a:r>
          </a:p>
        </p:txBody>
      </p:sp>
      <p:sp>
        <p:nvSpPr>
          <p:cNvPr id="4" name="TextBox 3">
            <a:extLst>
              <a:ext uri="{FF2B5EF4-FFF2-40B4-BE49-F238E27FC236}">
                <a16:creationId xmlns:a16="http://schemas.microsoft.com/office/drawing/2014/main" id="{20BABB7B-EC31-47F3-A7B9-381A57E30A64}"/>
              </a:ext>
            </a:extLst>
          </p:cNvPr>
          <p:cNvSpPr txBox="1"/>
          <p:nvPr/>
        </p:nvSpPr>
        <p:spPr>
          <a:xfrm>
            <a:off x="1941758" y="1491497"/>
            <a:ext cx="1727396" cy="369332"/>
          </a:xfrm>
          <a:prstGeom prst="rect">
            <a:avLst/>
          </a:prstGeom>
          <a:noFill/>
        </p:spPr>
        <p:txBody>
          <a:bodyPr wrap="none" rtlCol="0">
            <a:spAutoFit/>
          </a:bodyPr>
          <a:lstStyle/>
          <a:p>
            <a:r>
              <a:rPr lang="en-GB" dirty="0"/>
              <a:t>Type of Output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2805456" y="1153297"/>
            <a:ext cx="0" cy="338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2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p:txBody>
          <a:bodyPr/>
          <a:lstStyle/>
          <a:p>
            <a:r>
              <a:rPr lang="en-GB" dirty="0"/>
              <a:t>Consumer&lt;T&gt;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accept(T v)</a:t>
            </a:r>
            <a:endParaRPr lang="en-GB" dirty="0"/>
          </a:p>
          <a:p>
            <a:r>
              <a:rPr lang="en-GB" dirty="0"/>
              <a:t>A Consumer consumes.</a:t>
            </a:r>
          </a:p>
          <a:p>
            <a:r>
              <a:rPr lang="en-GB" dirty="0">
                <a:latin typeface="Consolas" panose="020B0609020204030204" pitchFamily="49" charset="0"/>
              </a:rPr>
              <a:t>Consumer&lt;String&gt; printer = (s) -&gt; </a:t>
            </a:r>
            <a:r>
              <a:rPr lang="en-GB" dirty="0" err="1">
                <a:latin typeface="Consolas" panose="020B0609020204030204" pitchFamily="49" charset="0"/>
              </a:rPr>
              <a:t>System.out.println</a:t>
            </a:r>
            <a:r>
              <a:rPr lang="en-GB" dirty="0">
                <a:latin typeface="Consolas" panose="020B0609020204030204" pitchFamily="49" charset="0"/>
              </a:rPr>
              <a:t>(s);</a:t>
            </a:r>
          </a:p>
        </p:txBody>
      </p:sp>
      <p:sp>
        <p:nvSpPr>
          <p:cNvPr id="4" name="TextBox 3">
            <a:extLst>
              <a:ext uri="{FF2B5EF4-FFF2-40B4-BE49-F238E27FC236}">
                <a16:creationId xmlns:a16="http://schemas.microsoft.com/office/drawing/2014/main" id="{20BABB7B-EC31-47F3-A7B9-381A57E30A64}"/>
              </a:ext>
            </a:extLst>
          </p:cNvPr>
          <p:cNvSpPr txBox="1"/>
          <p:nvPr/>
        </p:nvSpPr>
        <p:spPr>
          <a:xfrm>
            <a:off x="2370128" y="1491497"/>
            <a:ext cx="1544654" cy="369332"/>
          </a:xfrm>
          <a:prstGeom prst="rect">
            <a:avLst/>
          </a:prstGeom>
          <a:noFill/>
        </p:spPr>
        <p:txBody>
          <a:bodyPr wrap="none" rtlCol="0">
            <a:spAutoFit/>
          </a:bodyPr>
          <a:lstStyle/>
          <a:p>
            <a:r>
              <a:rPr lang="en-GB" dirty="0"/>
              <a:t>Type of Input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3142455" y="1178011"/>
            <a:ext cx="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F101-4AA0-4C1C-8B49-0C861BCE8F9A}"/>
              </a:ext>
            </a:extLst>
          </p:cNvPr>
          <p:cNvSpPr>
            <a:spLocks noGrp="1"/>
          </p:cNvSpPr>
          <p:nvPr>
            <p:ph type="title"/>
          </p:nvPr>
        </p:nvSpPr>
        <p:spPr/>
        <p:txBody>
          <a:bodyPr/>
          <a:lstStyle/>
          <a:p>
            <a:r>
              <a:rPr lang="en-GB" dirty="0"/>
              <a:t>Common Functional Interfaces</a:t>
            </a:r>
          </a:p>
        </p:txBody>
      </p:sp>
      <p:graphicFrame>
        <p:nvGraphicFramePr>
          <p:cNvPr id="4" name="Content Placeholder 3">
            <a:extLst>
              <a:ext uri="{FF2B5EF4-FFF2-40B4-BE49-F238E27FC236}">
                <a16:creationId xmlns:a16="http://schemas.microsoft.com/office/drawing/2014/main" id="{7D08AB93-0C9F-4BC0-8704-30789CE4DD95}"/>
              </a:ext>
            </a:extLst>
          </p:cNvPr>
          <p:cNvGraphicFramePr>
            <a:graphicFrameLocks noGrp="1"/>
          </p:cNvGraphicFramePr>
          <p:nvPr>
            <p:ph idx="1"/>
            <p:extLst>
              <p:ext uri="{D42A27DB-BD31-4B8C-83A1-F6EECF244321}">
                <p14:modId xmlns:p14="http://schemas.microsoft.com/office/powerpoint/2010/main" val="2071413850"/>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124390264"/>
                    </a:ext>
                  </a:extLst>
                </a:gridCol>
                <a:gridCol w="2865437">
                  <a:extLst>
                    <a:ext uri="{9D8B030D-6E8A-4147-A177-3AD203B41FA5}">
                      <a16:colId xmlns:a16="http://schemas.microsoft.com/office/drawing/2014/main" val="2686910698"/>
                    </a:ext>
                  </a:extLst>
                </a:gridCol>
                <a:gridCol w="2865437">
                  <a:extLst>
                    <a:ext uri="{9D8B030D-6E8A-4147-A177-3AD203B41FA5}">
                      <a16:colId xmlns:a16="http://schemas.microsoft.com/office/drawing/2014/main" val="24036215"/>
                    </a:ext>
                  </a:extLst>
                </a:gridCol>
              </a:tblGrid>
              <a:tr h="370840">
                <a:tc>
                  <a:txBody>
                    <a:bodyPr/>
                    <a:lstStyle/>
                    <a:p>
                      <a:r>
                        <a:rPr lang="en-GB" dirty="0"/>
                        <a:t>Type</a:t>
                      </a:r>
                    </a:p>
                  </a:txBody>
                  <a:tcPr/>
                </a:tc>
                <a:tc>
                  <a:txBody>
                    <a:bodyPr/>
                    <a:lstStyle/>
                    <a:p>
                      <a:r>
                        <a:rPr lang="en-GB" dirty="0"/>
                        <a:t>Input</a:t>
                      </a:r>
                    </a:p>
                  </a:txBody>
                  <a:tcPr/>
                </a:tc>
                <a:tc>
                  <a:txBody>
                    <a:bodyPr/>
                    <a:lstStyle/>
                    <a:p>
                      <a:r>
                        <a:rPr lang="en-GB" dirty="0"/>
                        <a:t>Output</a:t>
                      </a:r>
                    </a:p>
                  </a:txBody>
                  <a:tcPr/>
                </a:tc>
                <a:extLst>
                  <a:ext uri="{0D108BD9-81ED-4DB2-BD59-A6C34878D82A}">
                    <a16:rowId xmlns:a16="http://schemas.microsoft.com/office/drawing/2014/main" val="3658871223"/>
                  </a:ext>
                </a:extLst>
              </a:tr>
              <a:tr h="370840">
                <a:tc>
                  <a:txBody>
                    <a:bodyPr/>
                    <a:lstStyle/>
                    <a:p>
                      <a:r>
                        <a:rPr lang="en-GB" dirty="0"/>
                        <a:t>Function</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025034819"/>
                  </a:ext>
                </a:extLst>
              </a:tr>
              <a:tr h="370840">
                <a:tc>
                  <a:txBody>
                    <a:bodyPr/>
                    <a:lstStyle/>
                    <a:p>
                      <a:r>
                        <a:rPr lang="en-GB" dirty="0"/>
                        <a:t>Predicate</a:t>
                      </a:r>
                    </a:p>
                  </a:txBody>
                  <a:tcPr/>
                </a:tc>
                <a:tc>
                  <a:txBody>
                    <a:bodyPr/>
                    <a:lstStyle/>
                    <a:p>
                      <a:r>
                        <a:rPr lang="en-GB" dirty="0"/>
                        <a:t>⭕️</a:t>
                      </a:r>
                    </a:p>
                  </a:txBody>
                  <a:tcPr/>
                </a:tc>
                <a:tc>
                  <a:txBody>
                    <a:bodyPr/>
                    <a:lstStyle/>
                    <a:p>
                      <a:r>
                        <a:rPr lang="en-GB" dirty="0"/>
                        <a:t>Boolean</a:t>
                      </a:r>
                    </a:p>
                  </a:txBody>
                  <a:tcPr/>
                </a:tc>
                <a:extLst>
                  <a:ext uri="{0D108BD9-81ED-4DB2-BD59-A6C34878D82A}">
                    <a16:rowId xmlns:a16="http://schemas.microsoft.com/office/drawing/2014/main" val="3065521123"/>
                  </a:ext>
                </a:extLst>
              </a:tr>
              <a:tr h="370840">
                <a:tc>
                  <a:txBody>
                    <a:bodyPr/>
                    <a:lstStyle/>
                    <a:p>
                      <a:r>
                        <a:rPr lang="en-GB" dirty="0"/>
                        <a:t>Supplier</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551092039"/>
                  </a:ext>
                </a:extLst>
              </a:tr>
              <a:tr h="370840">
                <a:tc>
                  <a:txBody>
                    <a:bodyPr/>
                    <a:lstStyle/>
                    <a:p>
                      <a:r>
                        <a:rPr lang="en-GB" dirty="0"/>
                        <a:t>Consumer</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184332326"/>
                  </a:ext>
                </a:extLst>
              </a:tr>
            </a:tbl>
          </a:graphicData>
        </a:graphic>
      </p:graphicFrame>
    </p:spTree>
    <p:extLst>
      <p:ext uri="{BB962C8B-B14F-4D97-AF65-F5344CB8AC3E}">
        <p14:creationId xmlns:p14="http://schemas.microsoft.com/office/powerpoint/2010/main" val="38241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86E8-BB93-4FCE-B1DB-AE1AB25AD6F1}"/>
              </a:ext>
            </a:extLst>
          </p:cNvPr>
          <p:cNvSpPr>
            <a:spLocks noGrp="1"/>
          </p:cNvSpPr>
          <p:nvPr>
            <p:ph type="title"/>
          </p:nvPr>
        </p:nvSpPr>
        <p:spPr/>
        <p:txBody>
          <a:bodyPr/>
          <a:lstStyle/>
          <a:p>
            <a:r>
              <a:rPr lang="en-GB" dirty="0"/>
              <a:t>Understanding Functional Programming</a:t>
            </a:r>
          </a:p>
        </p:txBody>
      </p:sp>
      <p:sp>
        <p:nvSpPr>
          <p:cNvPr id="3" name="Content Placeholder 2">
            <a:extLst>
              <a:ext uri="{FF2B5EF4-FFF2-40B4-BE49-F238E27FC236}">
                <a16:creationId xmlns:a16="http://schemas.microsoft.com/office/drawing/2014/main" id="{F554347E-6D05-4886-B2B8-386B8094EBA4}"/>
              </a:ext>
            </a:extLst>
          </p:cNvPr>
          <p:cNvSpPr>
            <a:spLocks noGrp="1"/>
          </p:cNvSpPr>
          <p:nvPr>
            <p:ph idx="1"/>
          </p:nvPr>
        </p:nvSpPr>
        <p:spPr/>
        <p:txBody>
          <a:bodyPr/>
          <a:lstStyle/>
          <a:p>
            <a:r>
              <a:rPr lang="en-GB" dirty="0"/>
              <a:t>Stream&lt;T&gt;</a:t>
            </a:r>
          </a:p>
          <a:p>
            <a:r>
              <a:rPr lang="en-GB" dirty="0"/>
              <a:t>Stream&lt;T&gt; filter(Predicate &lt;? super T&gt; predicate)</a:t>
            </a:r>
          </a:p>
          <a:p>
            <a:r>
              <a:rPr lang="en-GB" dirty="0"/>
              <a:t>Stream&lt;R&gt; map(Function&lt;? super T, ? extends R&gt; mapper)</a:t>
            </a:r>
          </a:p>
          <a:p>
            <a:r>
              <a:rPr lang="en-GB" dirty="0"/>
              <a:t>Stream&lt;R&gt; </a:t>
            </a:r>
            <a:r>
              <a:rPr lang="en-GB" dirty="0" err="1"/>
              <a:t>flatMap</a:t>
            </a:r>
            <a:r>
              <a:rPr lang="en-GB" dirty="0"/>
              <a:t>(Function&lt;? super T, ? extends Stream&lt;? extends R&gt;&gt; mapper)</a:t>
            </a:r>
          </a:p>
          <a:p>
            <a:r>
              <a:rPr lang="en-GB" dirty="0"/>
              <a:t>Stream&lt;T&gt; limit(long </a:t>
            </a:r>
            <a:r>
              <a:rPr lang="en-GB" dirty="0" err="1"/>
              <a:t>maxSize</a:t>
            </a:r>
            <a:r>
              <a:rPr lang="en-GB" dirty="0"/>
              <a:t>)</a:t>
            </a:r>
          </a:p>
          <a:p>
            <a:r>
              <a:rPr lang="en-GB" dirty="0"/>
              <a:t>And more </a:t>
            </a:r>
            <a:r>
              <a:rPr lang="en-GB" dirty="0">
                <a:hlinkClick r:id="rId2"/>
              </a:rPr>
              <a:t>https://docs.oracle.com/javase/10/docs/api/java/util/stream/Stream.html</a:t>
            </a:r>
            <a:r>
              <a:rPr lang="en-GB" dirty="0"/>
              <a:t> </a:t>
            </a:r>
          </a:p>
        </p:txBody>
      </p:sp>
    </p:spTree>
    <p:extLst>
      <p:ext uri="{BB962C8B-B14F-4D97-AF65-F5344CB8AC3E}">
        <p14:creationId xmlns:p14="http://schemas.microsoft.com/office/powerpoint/2010/main" val="181926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77A-53B9-452E-9BF0-C7B2831A9E4F}"/>
              </a:ext>
            </a:extLst>
          </p:cNvPr>
          <p:cNvSpPr>
            <a:spLocks noGrp="1"/>
          </p:cNvSpPr>
          <p:nvPr>
            <p:ph type="title"/>
          </p:nvPr>
        </p:nvSpPr>
        <p:spPr/>
        <p:txBody>
          <a:bodyPr/>
          <a:lstStyle/>
          <a:p>
            <a:r>
              <a:rPr lang="en-GB" dirty="0"/>
              <a:t>Change of Mindset</a:t>
            </a:r>
          </a:p>
        </p:txBody>
      </p:sp>
      <p:sp>
        <p:nvSpPr>
          <p:cNvPr id="3" name="Content Placeholder 2">
            <a:extLst>
              <a:ext uri="{FF2B5EF4-FFF2-40B4-BE49-F238E27FC236}">
                <a16:creationId xmlns:a16="http://schemas.microsoft.com/office/drawing/2014/main" id="{F50D42BF-266A-41E4-BE73-FCA4D22C6ABE}"/>
              </a:ext>
            </a:extLst>
          </p:cNvPr>
          <p:cNvSpPr>
            <a:spLocks noGrp="1"/>
          </p:cNvSpPr>
          <p:nvPr>
            <p:ph idx="1"/>
          </p:nvPr>
        </p:nvSpPr>
        <p:spPr/>
        <p:txBody>
          <a:bodyPr/>
          <a:lstStyle/>
          <a:p>
            <a:r>
              <a:rPr lang="en-GB" dirty="0"/>
              <a:t>STOP thinking of arrays or lists</a:t>
            </a:r>
          </a:p>
          <a:p>
            <a:r>
              <a:rPr lang="en-GB" dirty="0"/>
              <a:t>STOP thinking of loops or if-else</a:t>
            </a:r>
          </a:p>
        </p:txBody>
      </p:sp>
    </p:spTree>
    <p:extLst>
      <p:ext uri="{BB962C8B-B14F-4D97-AF65-F5344CB8AC3E}">
        <p14:creationId xmlns:p14="http://schemas.microsoft.com/office/powerpoint/2010/main" val="185307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You are now a farmer.</a:t>
            </a:r>
          </a:p>
          <a:p>
            <a:endParaRPr lang="en-GB" dirty="0"/>
          </a:p>
          <a:p>
            <a:r>
              <a:rPr lang="en-GB" dirty="0"/>
              <a:t>You are given some seeds, but you don’t know what they are.</a:t>
            </a:r>
          </a:p>
          <a:p>
            <a:endParaRPr lang="en-GB" dirty="0"/>
          </a:p>
          <a:p>
            <a:r>
              <a:rPr lang="en-GB" dirty="0"/>
              <a:t>Let’s first represent them as a Stream of Seeds:</a:t>
            </a:r>
          </a:p>
          <a:p>
            <a:r>
              <a:rPr lang="en-GB" dirty="0">
                <a:latin typeface="Consolas" panose="020B0609020204030204" pitchFamily="49" charset="0"/>
              </a:rPr>
              <a:t>Stream&lt;Seed&gt; seeds = …;</a:t>
            </a:r>
          </a:p>
        </p:txBody>
      </p:sp>
      <p:sp>
        <p:nvSpPr>
          <p:cNvPr id="4" name="Rectangle 3">
            <a:extLst>
              <a:ext uri="{FF2B5EF4-FFF2-40B4-BE49-F238E27FC236}">
                <a16:creationId xmlns:a16="http://schemas.microsoft.com/office/drawing/2014/main" id="{F690C1F0-E77F-4144-A327-4A6F798E3578}"/>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Tree>
    <p:extLst>
      <p:ext uri="{BB962C8B-B14F-4D97-AF65-F5344CB8AC3E}">
        <p14:creationId xmlns:p14="http://schemas.microsoft.com/office/powerpoint/2010/main" val="155533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What do you do when a stranger gives you seeds? You plant them.</a:t>
            </a:r>
          </a:p>
          <a:p>
            <a:endParaRPr lang="en-GB" dirty="0">
              <a:latin typeface="Consolas" panose="020B0609020204030204" pitchFamily="49" charset="0"/>
            </a:endParaRPr>
          </a:p>
          <a:p>
            <a:r>
              <a:rPr lang="en-GB" dirty="0">
                <a:latin typeface="+mj-lt"/>
              </a:rPr>
              <a:t>Convert Stream of Seeds into Stream of Plants</a:t>
            </a:r>
          </a:p>
          <a:p>
            <a:r>
              <a:rPr lang="en-GB" dirty="0">
                <a:latin typeface="Consolas" panose="020B0609020204030204" pitchFamily="49" charset="0"/>
              </a:rPr>
              <a:t>Stream&lt;Plants&gt; plants = </a:t>
            </a:r>
            <a:r>
              <a:rPr lang="en-GB" dirty="0" err="1">
                <a:latin typeface="Consolas" panose="020B0609020204030204" pitchFamily="49" charset="0"/>
              </a:rPr>
              <a:t>seeds.map</a:t>
            </a:r>
            <a:r>
              <a:rPr lang="en-GB" dirty="0">
                <a:latin typeface="Consolas" panose="020B0609020204030204" pitchFamily="49" charset="0"/>
              </a:rPr>
              <a:t>(</a:t>
            </a:r>
            <a:r>
              <a:rPr lang="en-GB" dirty="0" err="1">
                <a:latin typeface="Consolas" panose="020B0609020204030204" pitchFamily="49" charset="0"/>
              </a:rPr>
              <a:t>plantFunction</a:t>
            </a:r>
            <a:r>
              <a:rPr lang="en-GB" dirty="0">
                <a:latin typeface="Consolas" panose="020B0609020204030204" pitchFamily="49" charset="0"/>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6" name="Freeform: Shape 5">
            <a:extLst>
              <a:ext uri="{FF2B5EF4-FFF2-40B4-BE49-F238E27FC236}">
                <a16:creationId xmlns:a16="http://schemas.microsoft.com/office/drawing/2014/main" id="{3EE4813A-63DC-4BEB-B7CA-AD2CA72ECCFD}"/>
              </a:ext>
            </a:extLst>
          </p:cNvPr>
          <p:cNvSpPr/>
          <p:nvPr/>
        </p:nvSpPr>
        <p:spPr>
          <a:xfrm>
            <a:off x="8094363" y="3363345"/>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9664FD3F-EABA-4A07-80B0-A1E5E6BF080A}"/>
              </a:ext>
            </a:extLst>
          </p:cNvPr>
          <p:cNvSpPr/>
          <p:nvPr/>
        </p:nvSpPr>
        <p:spPr>
          <a:xfrm>
            <a:off x="8992715" y="3337804"/>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B71B9320-A458-4419-B35C-0DBE732BF3A6}"/>
              </a:ext>
            </a:extLst>
          </p:cNvPr>
          <p:cNvCxnSpPr/>
          <p:nvPr/>
        </p:nvCxnSpPr>
        <p:spPr>
          <a:xfrm>
            <a:off x="8498624" y="3571648"/>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5FCFB2C3-8FBF-4A79-91A8-EDD6E9BA263E}"/>
              </a:ext>
            </a:extLst>
          </p:cNvPr>
          <p:cNvSpPr/>
          <p:nvPr/>
        </p:nvSpPr>
        <p:spPr>
          <a:xfrm>
            <a:off x="8074407" y="3948763"/>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Shape 12">
            <a:extLst>
              <a:ext uri="{FF2B5EF4-FFF2-40B4-BE49-F238E27FC236}">
                <a16:creationId xmlns:a16="http://schemas.microsoft.com/office/drawing/2014/main" id="{EC07AC3C-0767-4115-AF4D-64CF30C37E7B}"/>
              </a:ext>
            </a:extLst>
          </p:cNvPr>
          <p:cNvSpPr/>
          <p:nvPr/>
        </p:nvSpPr>
        <p:spPr>
          <a:xfrm>
            <a:off x="8972759" y="3923222"/>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B4FDE4FA-C136-48EE-8F67-8A419E8112E9}"/>
              </a:ext>
            </a:extLst>
          </p:cNvPr>
          <p:cNvCxnSpPr/>
          <p:nvPr/>
        </p:nvCxnSpPr>
        <p:spPr>
          <a:xfrm>
            <a:off x="8478668" y="4157066"/>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B39C3A3-F79A-4373-B8ED-BC9A7ED0AE01}"/>
              </a:ext>
            </a:extLst>
          </p:cNvPr>
          <p:cNvSpPr/>
          <p:nvPr/>
        </p:nvSpPr>
        <p:spPr>
          <a:xfrm>
            <a:off x="8094363" y="4518702"/>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EEE34E1E-006E-40DB-93BC-9209A85707F1}"/>
              </a:ext>
            </a:extLst>
          </p:cNvPr>
          <p:cNvSpPr/>
          <p:nvPr/>
        </p:nvSpPr>
        <p:spPr>
          <a:xfrm>
            <a:off x="8992715" y="4493161"/>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13598D57-CD03-4DD9-964C-05E4DF067028}"/>
              </a:ext>
            </a:extLst>
          </p:cNvPr>
          <p:cNvCxnSpPr/>
          <p:nvPr/>
        </p:nvCxnSpPr>
        <p:spPr>
          <a:xfrm>
            <a:off x="8498624" y="4727005"/>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2A983EBA-5561-467E-8F88-0A33A3998A09}"/>
              </a:ext>
            </a:extLst>
          </p:cNvPr>
          <p:cNvSpPr/>
          <p:nvPr/>
        </p:nvSpPr>
        <p:spPr>
          <a:xfrm>
            <a:off x="8094363" y="5065005"/>
            <a:ext cx="211756" cy="416607"/>
          </a:xfrm>
          <a:custGeom>
            <a:avLst/>
            <a:gdLst>
              <a:gd name="connsiteX0" fmla="*/ 182880 w 211756"/>
              <a:gd name="connsiteY0" fmla="*/ 12346 h 416607"/>
              <a:gd name="connsiteX1" fmla="*/ 134754 w 211756"/>
              <a:gd name="connsiteY1" fmla="*/ 60472 h 416607"/>
              <a:gd name="connsiteX2" fmla="*/ 105878 w 211756"/>
              <a:gd name="connsiteY2" fmla="*/ 70097 h 416607"/>
              <a:gd name="connsiteX3" fmla="*/ 86628 w 211756"/>
              <a:gd name="connsiteY3" fmla="*/ 108598 h 416607"/>
              <a:gd name="connsiteX4" fmla="*/ 57752 w 211756"/>
              <a:gd name="connsiteY4" fmla="*/ 185600 h 416607"/>
              <a:gd name="connsiteX5" fmla="*/ 28876 w 211756"/>
              <a:gd name="connsiteY5" fmla="*/ 233727 h 416607"/>
              <a:gd name="connsiteX6" fmla="*/ 19251 w 211756"/>
              <a:gd name="connsiteY6" fmla="*/ 262603 h 416607"/>
              <a:gd name="connsiteX7" fmla="*/ 0 w 211756"/>
              <a:gd name="connsiteY7" fmla="*/ 358855 h 416607"/>
              <a:gd name="connsiteX8" fmla="*/ 9626 w 211756"/>
              <a:gd name="connsiteY8" fmla="*/ 387731 h 416607"/>
              <a:gd name="connsiteX9" fmla="*/ 38501 w 211756"/>
              <a:gd name="connsiteY9" fmla="*/ 397356 h 416607"/>
              <a:gd name="connsiteX10" fmla="*/ 86628 w 211756"/>
              <a:gd name="connsiteY10" fmla="*/ 416607 h 416607"/>
              <a:gd name="connsiteX11" fmla="*/ 192506 w 211756"/>
              <a:gd name="connsiteY11" fmla="*/ 406981 h 416607"/>
              <a:gd name="connsiteX12" fmla="*/ 202131 w 211756"/>
              <a:gd name="connsiteY12" fmla="*/ 378106 h 416607"/>
              <a:gd name="connsiteX13" fmla="*/ 211756 w 211756"/>
              <a:gd name="connsiteY13" fmla="*/ 310729 h 416607"/>
              <a:gd name="connsiteX14" fmla="*/ 182880 w 211756"/>
              <a:gd name="connsiteY14" fmla="*/ 12346 h 41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756" h="416607">
                <a:moveTo>
                  <a:pt x="182880" y="12346"/>
                </a:moveTo>
                <a:cubicBezTo>
                  <a:pt x="170046" y="-29363"/>
                  <a:pt x="152904" y="46860"/>
                  <a:pt x="134754" y="60472"/>
                </a:cubicBezTo>
                <a:cubicBezTo>
                  <a:pt x="126637" y="66560"/>
                  <a:pt x="113052" y="62923"/>
                  <a:pt x="105878" y="70097"/>
                </a:cubicBezTo>
                <a:cubicBezTo>
                  <a:pt x="95732" y="80243"/>
                  <a:pt x="92280" y="95410"/>
                  <a:pt x="86628" y="108598"/>
                </a:cubicBezTo>
                <a:cubicBezTo>
                  <a:pt x="61643" y="166897"/>
                  <a:pt x="97621" y="105861"/>
                  <a:pt x="57752" y="185600"/>
                </a:cubicBezTo>
                <a:cubicBezTo>
                  <a:pt x="49385" y="202333"/>
                  <a:pt x="37243" y="216994"/>
                  <a:pt x="28876" y="233727"/>
                </a:cubicBezTo>
                <a:cubicBezTo>
                  <a:pt x="24339" y="242802"/>
                  <a:pt x="22038" y="252847"/>
                  <a:pt x="19251" y="262603"/>
                </a:cubicBezTo>
                <a:cubicBezTo>
                  <a:pt x="7765" y="302805"/>
                  <a:pt x="7563" y="313478"/>
                  <a:pt x="0" y="358855"/>
                </a:cubicBezTo>
                <a:cubicBezTo>
                  <a:pt x="3209" y="368480"/>
                  <a:pt x="2452" y="380557"/>
                  <a:pt x="9626" y="387731"/>
                </a:cubicBezTo>
                <a:cubicBezTo>
                  <a:pt x="16800" y="394905"/>
                  <a:pt x="29001" y="393794"/>
                  <a:pt x="38501" y="397356"/>
                </a:cubicBezTo>
                <a:cubicBezTo>
                  <a:pt x="54679" y="403423"/>
                  <a:pt x="70586" y="410190"/>
                  <a:pt x="86628" y="416607"/>
                </a:cubicBezTo>
                <a:cubicBezTo>
                  <a:pt x="121921" y="413398"/>
                  <a:pt x="158886" y="418188"/>
                  <a:pt x="192506" y="406981"/>
                </a:cubicBezTo>
                <a:cubicBezTo>
                  <a:pt x="202131" y="403773"/>
                  <a:pt x="200141" y="388055"/>
                  <a:pt x="202131" y="378106"/>
                </a:cubicBezTo>
                <a:cubicBezTo>
                  <a:pt x="206580" y="355860"/>
                  <a:pt x="208548" y="333188"/>
                  <a:pt x="211756" y="310729"/>
                </a:cubicBezTo>
                <a:cubicBezTo>
                  <a:pt x="201902" y="34808"/>
                  <a:pt x="195714" y="54055"/>
                  <a:pt x="182880" y="12346"/>
                </a:cubicBezTo>
                <a:close/>
              </a:path>
            </a:pathLst>
          </a:cu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FADECDB4-B80D-4275-926C-168ADD4DB94D}"/>
              </a:ext>
            </a:extLst>
          </p:cNvPr>
          <p:cNvSpPr/>
          <p:nvPr/>
        </p:nvSpPr>
        <p:spPr>
          <a:xfrm>
            <a:off x="8992715" y="5039464"/>
            <a:ext cx="602484" cy="481263"/>
          </a:xfrm>
          <a:custGeom>
            <a:avLst/>
            <a:gdLst>
              <a:gd name="connsiteX0" fmla="*/ 269784 w 602484"/>
              <a:gd name="connsiteY0" fmla="*/ 481263 h 481263"/>
              <a:gd name="connsiteX1" fmla="*/ 260159 w 602484"/>
              <a:gd name="connsiteY1" fmla="*/ 394636 h 481263"/>
              <a:gd name="connsiteX2" fmla="*/ 240908 w 602484"/>
              <a:gd name="connsiteY2" fmla="*/ 288758 h 481263"/>
              <a:gd name="connsiteX3" fmla="*/ 250534 w 602484"/>
              <a:gd name="connsiteY3" fmla="*/ 154004 h 481263"/>
              <a:gd name="connsiteX4" fmla="*/ 221658 w 602484"/>
              <a:gd name="connsiteY4" fmla="*/ 57752 h 481263"/>
              <a:gd name="connsiteX5" fmla="*/ 192782 w 602484"/>
              <a:gd name="connsiteY5" fmla="*/ 48127 h 481263"/>
              <a:gd name="connsiteX6" fmla="*/ 86904 w 602484"/>
              <a:gd name="connsiteY6" fmla="*/ 0 h 481263"/>
              <a:gd name="connsiteX7" fmla="*/ 19527 w 602484"/>
              <a:gd name="connsiteY7" fmla="*/ 9626 h 481263"/>
              <a:gd name="connsiteX8" fmla="*/ 277 w 602484"/>
              <a:gd name="connsiteY8" fmla="*/ 48127 h 481263"/>
              <a:gd name="connsiteX9" fmla="*/ 9902 w 602484"/>
              <a:gd name="connsiteY9" fmla="*/ 96253 h 481263"/>
              <a:gd name="connsiteX10" fmla="*/ 38778 w 602484"/>
              <a:gd name="connsiteY10" fmla="*/ 154004 h 481263"/>
              <a:gd name="connsiteX11" fmla="*/ 48403 w 602484"/>
              <a:gd name="connsiteY11" fmla="*/ 182880 h 481263"/>
              <a:gd name="connsiteX12" fmla="*/ 192782 w 602484"/>
              <a:gd name="connsiteY12" fmla="*/ 163630 h 481263"/>
              <a:gd name="connsiteX13" fmla="*/ 260159 w 602484"/>
              <a:gd name="connsiteY13" fmla="*/ 154004 h 481263"/>
              <a:gd name="connsiteX14" fmla="*/ 337161 w 602484"/>
              <a:gd name="connsiteY14" fmla="*/ 115503 h 481263"/>
              <a:gd name="connsiteX15" fmla="*/ 414163 w 602484"/>
              <a:gd name="connsiteY15" fmla="*/ 86628 h 481263"/>
              <a:gd name="connsiteX16" fmla="*/ 539292 w 602484"/>
              <a:gd name="connsiteY16" fmla="*/ 38501 h 481263"/>
              <a:gd name="connsiteX17" fmla="*/ 568167 w 602484"/>
              <a:gd name="connsiteY17" fmla="*/ 134754 h 481263"/>
              <a:gd name="connsiteX18" fmla="*/ 491165 w 602484"/>
              <a:gd name="connsiteY18" fmla="*/ 144379 h 481263"/>
              <a:gd name="connsiteX19" fmla="*/ 298660 w 602484"/>
              <a:gd name="connsiteY19" fmla="*/ 163630 h 481263"/>
              <a:gd name="connsiteX20" fmla="*/ 221658 w 602484"/>
              <a:gd name="connsiteY20" fmla="*/ 154004 h 4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2484" h="481263">
                <a:moveTo>
                  <a:pt x="269784" y="481263"/>
                </a:moveTo>
                <a:cubicBezTo>
                  <a:pt x="266576" y="452387"/>
                  <a:pt x="263999" y="423435"/>
                  <a:pt x="260159" y="394636"/>
                </a:cubicBezTo>
                <a:cubicBezTo>
                  <a:pt x="255231" y="357678"/>
                  <a:pt x="248170" y="325063"/>
                  <a:pt x="240908" y="288758"/>
                </a:cubicBezTo>
                <a:cubicBezTo>
                  <a:pt x="244117" y="243840"/>
                  <a:pt x="250534" y="199036"/>
                  <a:pt x="250534" y="154004"/>
                </a:cubicBezTo>
                <a:cubicBezTo>
                  <a:pt x="250534" y="127891"/>
                  <a:pt x="247749" y="78625"/>
                  <a:pt x="221658" y="57752"/>
                </a:cubicBezTo>
                <a:cubicBezTo>
                  <a:pt x="213735" y="51414"/>
                  <a:pt x="202019" y="52325"/>
                  <a:pt x="192782" y="48127"/>
                </a:cubicBezTo>
                <a:cubicBezTo>
                  <a:pt x="74417" y="-5675"/>
                  <a:pt x="154420" y="22507"/>
                  <a:pt x="86904" y="0"/>
                </a:cubicBezTo>
                <a:cubicBezTo>
                  <a:pt x="64445" y="3209"/>
                  <a:pt x="39359" y="-1392"/>
                  <a:pt x="19527" y="9626"/>
                </a:cubicBezTo>
                <a:cubicBezTo>
                  <a:pt x="6984" y="16594"/>
                  <a:pt x="1861" y="33866"/>
                  <a:pt x="277" y="48127"/>
                </a:cubicBezTo>
                <a:cubicBezTo>
                  <a:pt x="-1530" y="64387"/>
                  <a:pt x="5934" y="80382"/>
                  <a:pt x="9902" y="96253"/>
                </a:cubicBezTo>
                <a:cubicBezTo>
                  <a:pt x="17872" y="128135"/>
                  <a:pt x="19956" y="125773"/>
                  <a:pt x="38778" y="154004"/>
                </a:cubicBezTo>
                <a:cubicBezTo>
                  <a:pt x="41986" y="163629"/>
                  <a:pt x="38395" y="181212"/>
                  <a:pt x="48403" y="182880"/>
                </a:cubicBezTo>
                <a:cubicBezTo>
                  <a:pt x="117654" y="194422"/>
                  <a:pt x="138491" y="173501"/>
                  <a:pt x="192782" y="163630"/>
                </a:cubicBezTo>
                <a:cubicBezTo>
                  <a:pt x="215103" y="159572"/>
                  <a:pt x="237700" y="157213"/>
                  <a:pt x="260159" y="154004"/>
                </a:cubicBezTo>
                <a:cubicBezTo>
                  <a:pt x="325274" y="132300"/>
                  <a:pt x="246239" y="160964"/>
                  <a:pt x="337161" y="115503"/>
                </a:cubicBezTo>
                <a:cubicBezTo>
                  <a:pt x="360179" y="103994"/>
                  <a:pt x="389172" y="94958"/>
                  <a:pt x="414163" y="86628"/>
                </a:cubicBezTo>
                <a:cubicBezTo>
                  <a:pt x="490792" y="35543"/>
                  <a:pt x="449011" y="51399"/>
                  <a:pt x="539292" y="38501"/>
                </a:cubicBezTo>
                <a:cubicBezTo>
                  <a:pt x="576723" y="47859"/>
                  <a:pt x="643507" y="51044"/>
                  <a:pt x="568167" y="134754"/>
                </a:cubicBezTo>
                <a:cubicBezTo>
                  <a:pt x="550863" y="153981"/>
                  <a:pt x="516731" y="140446"/>
                  <a:pt x="491165" y="144379"/>
                </a:cubicBezTo>
                <a:cubicBezTo>
                  <a:pt x="345220" y="166832"/>
                  <a:pt x="608317" y="142985"/>
                  <a:pt x="298660" y="163630"/>
                </a:cubicBezTo>
                <a:cubicBezTo>
                  <a:pt x="254565" y="148931"/>
                  <a:pt x="279930" y="154004"/>
                  <a:pt x="221658" y="154004"/>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48D8EC90-FE67-4A30-AB7B-D8888EF0C9AD}"/>
              </a:ext>
            </a:extLst>
          </p:cNvPr>
          <p:cNvCxnSpPr/>
          <p:nvPr/>
        </p:nvCxnSpPr>
        <p:spPr>
          <a:xfrm>
            <a:off x="8498624" y="5273308"/>
            <a:ext cx="494091" cy="6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98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2" grpId="0" animBg="1"/>
      <p:bldP spid="13" grpId="0" animBg="1"/>
      <p:bldP spid="15" grpId="0" animBg="1"/>
      <p:bldP spid="16"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Some of the plants were weeds.</a:t>
            </a:r>
          </a:p>
          <a:p>
            <a:r>
              <a:rPr lang="en-GB" dirty="0">
                <a:solidFill>
                  <a:srgbClr val="FF0000"/>
                </a:solidFill>
                <a:latin typeface="Chiller" panose="04020404031007020602" pitchFamily="82" charset="0"/>
              </a:rPr>
              <a:t> </a:t>
            </a:r>
            <a:r>
              <a:rPr lang="en-GB" sz="4000" dirty="0">
                <a:solidFill>
                  <a:srgbClr val="FF0000"/>
                </a:solidFill>
                <a:latin typeface="Chiller" panose="04020404031007020602" pitchFamily="82" charset="0"/>
              </a:rPr>
              <a:t>Kill them.</a:t>
            </a:r>
          </a:p>
          <a:p>
            <a:endParaRPr lang="en-GB" dirty="0">
              <a:latin typeface="+mj-lt"/>
            </a:endParaRPr>
          </a:p>
          <a:p>
            <a:r>
              <a:rPr lang="en-GB" dirty="0">
                <a:latin typeface="+mj-lt"/>
              </a:rPr>
              <a:t>Filter away weeds from useful plants</a:t>
            </a:r>
          </a:p>
          <a:p>
            <a:r>
              <a:rPr lang="en-GB" dirty="0">
                <a:latin typeface="Consolas" panose="020B0609020204030204" pitchFamily="49" charset="0"/>
              </a:rPr>
              <a:t>Stream&lt;</a:t>
            </a:r>
            <a:r>
              <a:rPr lang="en-GB" dirty="0" err="1">
                <a:latin typeface="Consolas" panose="020B0609020204030204" pitchFamily="49" charset="0"/>
              </a:rPr>
              <a:t>FruitPlant</a:t>
            </a:r>
            <a:r>
              <a:rPr lang="en-GB" dirty="0">
                <a:latin typeface="Consolas" panose="020B0609020204030204" pitchFamily="49" charset="0"/>
              </a:rPr>
              <a:t>&gt; </a:t>
            </a:r>
            <a:r>
              <a:rPr lang="en-GB" dirty="0" err="1">
                <a:latin typeface="Consolas" panose="020B0609020204030204" pitchFamily="49" charset="0"/>
              </a:rPr>
              <a:t>fruitingPlants</a:t>
            </a:r>
            <a:r>
              <a:rPr lang="en-GB" dirty="0">
                <a:latin typeface="Consolas" panose="020B0609020204030204" pitchFamily="49" charset="0"/>
              </a:rPr>
              <a:t> = </a:t>
            </a:r>
            <a:r>
              <a:rPr lang="en-GB" dirty="0" err="1">
                <a:latin typeface="Consolas" panose="020B0609020204030204" pitchFamily="49" charset="0"/>
              </a:rPr>
              <a:t>plants.filter</a:t>
            </a:r>
            <a:r>
              <a:rPr lang="en-GB" dirty="0">
                <a:latin typeface="Consolas" panose="020B0609020204030204" pitchFamily="49" charset="0"/>
              </a:rPr>
              <a:t>(</a:t>
            </a:r>
            <a:r>
              <a:rPr lang="en-GB" dirty="0" err="1">
                <a:latin typeface="Consolas" panose="020B0609020204030204" pitchFamily="49" charset="0"/>
              </a:rPr>
              <a:t>isNotWeed</a:t>
            </a:r>
            <a:r>
              <a:rPr lang="en-GB" dirty="0">
                <a:latin typeface="Consolas" panose="020B0609020204030204" pitchFamily="49" charset="0"/>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EC6A9D3-4CB4-42EC-9319-F0040E719711}"/>
              </a:ext>
            </a:extLst>
          </p:cNvPr>
          <p:cNvSpPr txBox="1"/>
          <p:nvPr/>
        </p:nvSpPr>
        <p:spPr>
          <a:xfrm>
            <a:off x="889383" y="4431957"/>
            <a:ext cx="4859022" cy="276999"/>
          </a:xfrm>
          <a:prstGeom prst="rect">
            <a:avLst/>
          </a:prstGeom>
          <a:noFill/>
        </p:spPr>
        <p:txBody>
          <a:bodyPr wrap="none" rtlCol="0">
            <a:spAutoFit/>
          </a:bodyPr>
          <a:lstStyle/>
          <a:p>
            <a:r>
              <a:rPr lang="en-GB" sz="1200" dirty="0"/>
              <a:t>(Technically </a:t>
            </a:r>
            <a:r>
              <a:rPr lang="en-GB" sz="1200" b="1" u="sng" dirty="0"/>
              <a:t>Stream&lt;Plant&gt;</a:t>
            </a:r>
            <a:r>
              <a:rPr lang="en-GB" sz="1200" dirty="0"/>
              <a:t> still as filter does not change the type)</a:t>
            </a:r>
          </a:p>
        </p:txBody>
      </p:sp>
    </p:spTree>
    <p:extLst>
      <p:ext uri="{BB962C8B-B14F-4D97-AF65-F5344CB8AC3E}">
        <p14:creationId xmlns:p14="http://schemas.microsoft.com/office/powerpoint/2010/main" val="9718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a:t>Harvest the fruits. How to do it?</a:t>
            </a:r>
          </a:p>
          <a:p>
            <a:pPr lvl="1"/>
            <a:r>
              <a:rPr lang="en-GB" dirty="0"/>
              <a:t>Have: </a:t>
            </a:r>
            <a:r>
              <a:rPr lang="en-GB" dirty="0">
                <a:latin typeface="Consolas" panose="020B0609020204030204" pitchFamily="49" charset="0"/>
              </a:rPr>
              <a:t>Stream&lt;</a:t>
            </a:r>
            <a:r>
              <a:rPr lang="en-GB" dirty="0" err="1">
                <a:latin typeface="Consolas" panose="020B0609020204030204" pitchFamily="49" charset="0"/>
              </a:rPr>
              <a:t>FruitPlant</a:t>
            </a:r>
            <a:r>
              <a:rPr lang="en-GB" dirty="0">
                <a:latin typeface="Consolas" panose="020B0609020204030204" pitchFamily="49" charset="0"/>
              </a:rPr>
              <a:t>&gt; </a:t>
            </a:r>
            <a:r>
              <a:rPr lang="en-GB" dirty="0" err="1">
                <a:latin typeface="Consolas" panose="020B0609020204030204" pitchFamily="49" charset="0"/>
              </a:rPr>
              <a:t>fruitingPlants</a:t>
            </a:r>
            <a:endParaRPr lang="en-GB" sz="1400" dirty="0">
              <a:latin typeface="Consolas" panose="020B0609020204030204" pitchFamily="49" charset="0"/>
            </a:endParaRPr>
          </a:p>
          <a:p>
            <a:pPr lvl="1"/>
            <a:r>
              <a:rPr lang="en-GB" dirty="0"/>
              <a:t>Want: </a:t>
            </a:r>
            <a:r>
              <a:rPr lang="en-GB" dirty="0">
                <a:latin typeface="Consolas" panose="020B0609020204030204" pitchFamily="49" charset="0"/>
              </a:rPr>
              <a:t>Stream&lt;Fruit&gt; fruits</a:t>
            </a:r>
            <a:endParaRPr lang="en-GB" sz="1800" dirty="0">
              <a:latin typeface="Consolas" panose="020B0609020204030204" pitchFamily="49" charset="0"/>
            </a:endParaRPr>
          </a:p>
          <a:p>
            <a:endParaRPr lang="en-GB" dirty="0">
              <a:latin typeface="+mj-lt"/>
            </a:endParaRPr>
          </a:p>
          <a:p>
            <a:r>
              <a:rPr lang="en-GB" sz="1600" dirty="0">
                <a:latin typeface="Consolas" panose="020B0609020204030204" pitchFamily="49" charset="0"/>
              </a:rPr>
              <a:t>Stream&lt;Fruit&gt; fruits = </a:t>
            </a:r>
            <a:r>
              <a:rPr lang="en-GB" sz="1600" dirty="0" err="1">
                <a:latin typeface="Consolas" panose="020B0609020204030204" pitchFamily="49" charset="0"/>
              </a:rPr>
              <a:t>fruitingPlants.map</a:t>
            </a:r>
            <a:r>
              <a:rPr lang="en-GB" sz="1600" dirty="0">
                <a:latin typeface="Consolas" panose="020B0609020204030204" pitchFamily="49" charset="0"/>
              </a:rPr>
              <a:t>(</a:t>
            </a:r>
            <a:r>
              <a:rPr lang="en-GB" sz="1600" dirty="0" err="1">
                <a:latin typeface="Consolas" panose="020B0609020204030204" pitchFamily="49" charset="0"/>
              </a:rPr>
              <a:t>pluckFruitsFunction</a:t>
            </a:r>
            <a:r>
              <a:rPr lang="en-GB" sz="1600" dirty="0">
                <a:latin typeface="Consolas" panose="020B0609020204030204" pitchFamily="49" charset="0"/>
              </a:rPr>
              <a:t>);</a:t>
            </a:r>
          </a:p>
          <a:p>
            <a:r>
              <a:rPr lang="en-GB" sz="3200" dirty="0">
                <a:latin typeface="+mj-lt"/>
              </a:rPr>
              <a:t>WRONG.</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627095" cy="369332"/>
          </a:xfrm>
          <a:prstGeom prst="rect">
            <a:avLst/>
          </a:prstGeom>
          <a:noFill/>
        </p:spPr>
        <p:txBody>
          <a:bodyPr wrap="none" rtlCol="0">
            <a:spAutoFit/>
          </a:bodyPr>
          <a:lstStyle/>
          <a:p>
            <a:r>
              <a:rPr lang="en-GB" dirty="0"/>
              <a:t>map</a:t>
            </a:r>
          </a:p>
        </p:txBody>
      </p:sp>
    </p:spTree>
    <p:extLst>
      <p:ext uri="{BB962C8B-B14F-4D97-AF65-F5344CB8AC3E}">
        <p14:creationId xmlns:p14="http://schemas.microsoft.com/office/powerpoint/2010/main" val="372455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err="1">
                <a:latin typeface="Consolas" panose="020B0609020204030204" pitchFamily="49" charset="0"/>
              </a:rPr>
              <a:t>fruitingPlants.map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p>
          <a:p>
            <a:r>
              <a:rPr lang="en-GB" dirty="0">
                <a:latin typeface="+mj-lt"/>
              </a:rPr>
              <a:t>Plants produce multiple fruits!</a:t>
            </a:r>
            <a:br>
              <a:rPr lang="en-GB" dirty="0">
                <a:latin typeface="+mj-lt"/>
              </a:rPr>
            </a:br>
            <a:r>
              <a:rPr lang="en-GB" dirty="0">
                <a:latin typeface="+mj-lt"/>
              </a:rPr>
              <a:t>i.e. </a:t>
            </a:r>
            <a:r>
              <a:rPr lang="en-GB" dirty="0">
                <a:latin typeface="Consolas" panose="020B0609020204030204" pitchFamily="49" charset="0"/>
              </a:rPr>
              <a:t>Stream&lt;Fruit&gt; </a:t>
            </a:r>
            <a:r>
              <a:rPr lang="en-GB" u="sng" dirty="0">
                <a:latin typeface="+mj-lt"/>
              </a:rPr>
              <a:t>for each plant</a:t>
            </a:r>
            <a:endParaRPr lang="en-GB" dirty="0">
              <a:latin typeface="+mj-lt"/>
            </a:endParaRPr>
          </a:p>
          <a:p>
            <a:r>
              <a:rPr lang="en-GB" dirty="0">
                <a:latin typeface="+mj-lt"/>
              </a:rPr>
              <a:t>Will produce </a:t>
            </a:r>
            <a:r>
              <a:rPr lang="en-GB" dirty="0">
                <a:latin typeface="Consolas" panose="020B0609020204030204" pitchFamily="49" charset="0"/>
              </a:rPr>
              <a:t>Stream&lt;Stream&lt;Fruit&gt;&gt;</a:t>
            </a:r>
          </a:p>
          <a:p>
            <a:r>
              <a:rPr lang="en-GB" dirty="0">
                <a:latin typeface="+mj-lt"/>
              </a:rPr>
              <a:t>How to solve?</a:t>
            </a:r>
          </a:p>
          <a:p>
            <a:pPr lvl="1"/>
            <a:r>
              <a:rPr lang="en-GB" dirty="0">
                <a:latin typeface="+mj-lt"/>
              </a:rPr>
              <a:t>Combine all the streams into one stream with another map?</a:t>
            </a:r>
          </a:p>
          <a:p>
            <a:pPr lvl="1"/>
            <a:r>
              <a:rPr lang="en-GB" dirty="0" err="1">
                <a:latin typeface="Consolas" panose="020B0609020204030204" pitchFamily="49" charset="0"/>
              </a:rPr>
              <a:t>fruitingPlants.map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br>
              <a:rPr lang="en-GB" dirty="0">
                <a:latin typeface="Consolas" panose="020B0609020204030204" pitchFamily="49" charset="0"/>
              </a:rPr>
            </a:br>
            <a:r>
              <a:rPr lang="en-GB" dirty="0">
                <a:solidFill>
                  <a:srgbClr val="FF0000"/>
                </a:solidFill>
                <a:latin typeface="Consolas" panose="020B0609020204030204" pitchFamily="49" charset="0"/>
              </a:rPr>
              <a:t>.map((Stream&lt;Fruit&gt; s) -&gt; ???)</a:t>
            </a:r>
            <a:r>
              <a:rPr lang="en-GB" dirty="0">
                <a:latin typeface="Consolas" panose="020B0609020204030204" pitchFamily="49" charset="0"/>
              </a:rPr>
              <a:t>;</a:t>
            </a:r>
          </a:p>
          <a:p>
            <a:pPr lvl="1"/>
            <a:r>
              <a:rPr lang="en-GB" dirty="0">
                <a:latin typeface="+mj-lt"/>
              </a:rPr>
              <a:t>Use a loop to combine?</a:t>
            </a:r>
          </a:p>
          <a:p>
            <a:pPr lvl="1"/>
            <a:r>
              <a:rPr lang="en-GB" dirty="0">
                <a:latin typeface="+mj-lt"/>
              </a:rPr>
              <a:t>NO LOOPS!!! (Because then you can’t chain actions)</a:t>
            </a:r>
            <a:endParaRPr lang="en-GB" sz="1800"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Stream&lt;Stream&lt;Fruit&gt;&gt;</a:t>
            </a:r>
          </a:p>
        </p:txBody>
      </p:sp>
      <p:cxnSp>
        <p:nvCxnSpPr>
          <p:cNvPr id="16" name="Straight Arrow Connector 15">
            <a:extLst>
              <a:ext uri="{FF2B5EF4-FFF2-40B4-BE49-F238E27FC236}">
                <a16:creationId xmlns:a16="http://schemas.microsoft.com/office/drawing/2014/main" id="{9C19ECE9-90DE-4152-9823-29B0450BBF6E}"/>
              </a:ext>
            </a:extLst>
          </p:cNvPr>
          <p:cNvCxnSpPr>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627095" cy="369332"/>
          </a:xfrm>
          <a:prstGeom prst="rect">
            <a:avLst/>
          </a:prstGeom>
          <a:noFill/>
        </p:spPr>
        <p:txBody>
          <a:bodyPr wrap="none" rtlCol="0">
            <a:spAutoFit/>
          </a:bodyPr>
          <a:lstStyle/>
          <a:p>
            <a:r>
              <a:rPr lang="en-GB" dirty="0"/>
              <a:t>map</a:t>
            </a:r>
          </a:p>
        </p:txBody>
      </p:sp>
      <p:sp>
        <p:nvSpPr>
          <p:cNvPr id="18" name="TextBox 17">
            <a:extLst>
              <a:ext uri="{FF2B5EF4-FFF2-40B4-BE49-F238E27FC236}">
                <a16:creationId xmlns:a16="http://schemas.microsoft.com/office/drawing/2014/main" id="{DFD220DF-E3A9-6F4E-863E-A445B98131A8}"/>
              </a:ext>
            </a:extLst>
          </p:cNvPr>
          <p:cNvSpPr txBox="1"/>
          <p:nvPr/>
        </p:nvSpPr>
        <p:spPr>
          <a:xfrm>
            <a:off x="1934678" y="1521939"/>
            <a:ext cx="4616970" cy="369332"/>
          </a:xfrm>
          <a:prstGeom prst="rect">
            <a:avLst/>
          </a:prstGeom>
          <a:noFill/>
        </p:spPr>
        <p:txBody>
          <a:bodyPr wrap="none" rtlCol="0">
            <a:spAutoFit/>
          </a:bodyPr>
          <a:lstStyle/>
          <a:p>
            <a:r>
              <a:rPr lang="en-GB" dirty="0">
                <a:latin typeface="Consolas" panose="020B0609020204030204" pitchFamily="49" charset="0"/>
              </a:rPr>
              <a:t>Function&lt;</a:t>
            </a:r>
            <a:r>
              <a:rPr lang="en-GB" dirty="0" err="1">
                <a:latin typeface="Consolas" panose="020B0609020204030204" pitchFamily="49" charset="0"/>
              </a:rPr>
              <a:t>FruitPlant</a:t>
            </a:r>
            <a:r>
              <a:rPr lang="en-GB" dirty="0">
                <a:latin typeface="Consolas" panose="020B0609020204030204" pitchFamily="49" charset="0"/>
              </a:rPr>
              <a:t>, Stream&lt;Fruit&gt;&gt;</a:t>
            </a:r>
          </a:p>
        </p:txBody>
      </p:sp>
      <p:cxnSp>
        <p:nvCxnSpPr>
          <p:cNvPr id="19" name="Straight Arrow Connector 18">
            <a:extLst>
              <a:ext uri="{FF2B5EF4-FFF2-40B4-BE49-F238E27FC236}">
                <a16:creationId xmlns:a16="http://schemas.microsoft.com/office/drawing/2014/main" id="{FC9BE349-DD5B-D445-8E01-32D5230B75B3}"/>
              </a:ext>
            </a:extLst>
          </p:cNvPr>
          <p:cNvCxnSpPr>
            <a:cxnSpLocks/>
            <a:endCxn id="18" idx="2"/>
          </p:cNvCxnSpPr>
          <p:nvPr/>
        </p:nvCxnSpPr>
        <p:spPr>
          <a:xfrm flipV="1">
            <a:off x="4243163" y="1891271"/>
            <a:ext cx="0" cy="269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9AAD-69A3-40A8-8916-32D9D0BBA358}"/>
              </a:ext>
            </a:extLst>
          </p:cNvPr>
          <p:cNvSpPr>
            <a:spLocks noGrp="1"/>
          </p:cNvSpPr>
          <p:nvPr>
            <p:ph type="title"/>
          </p:nvPr>
        </p:nvSpPr>
        <p:spPr/>
        <p:txBody>
          <a:bodyPr/>
          <a:lstStyle/>
          <a:p>
            <a:r>
              <a:rPr lang="en-GB" dirty="0"/>
              <a:t>Topics</a:t>
            </a:r>
          </a:p>
        </p:txBody>
      </p:sp>
      <p:sp>
        <p:nvSpPr>
          <p:cNvPr id="3" name="Content Placeholder 2">
            <a:extLst>
              <a:ext uri="{FF2B5EF4-FFF2-40B4-BE49-F238E27FC236}">
                <a16:creationId xmlns:a16="http://schemas.microsoft.com/office/drawing/2014/main" id="{487336EA-A902-4F56-8793-46C06E54E1DA}"/>
              </a:ext>
            </a:extLst>
          </p:cNvPr>
          <p:cNvSpPr>
            <a:spLocks noGrp="1"/>
          </p:cNvSpPr>
          <p:nvPr>
            <p:ph idx="1"/>
          </p:nvPr>
        </p:nvSpPr>
        <p:spPr/>
        <p:txBody>
          <a:bodyPr/>
          <a:lstStyle/>
          <a:p>
            <a:r>
              <a:rPr lang="en-GB" dirty="0"/>
              <a:t>Functional Interfaces and Lambdas</a:t>
            </a:r>
          </a:p>
          <a:p>
            <a:r>
              <a:rPr lang="en-GB" dirty="0"/>
              <a:t>Java Functional Interfaces</a:t>
            </a:r>
          </a:p>
          <a:p>
            <a:r>
              <a:rPr lang="en-GB" dirty="0"/>
              <a:t>Understanding Functional Programming</a:t>
            </a:r>
          </a:p>
        </p:txBody>
      </p:sp>
    </p:spTree>
    <p:extLst>
      <p:ext uri="{BB962C8B-B14F-4D97-AF65-F5344CB8AC3E}">
        <p14:creationId xmlns:p14="http://schemas.microsoft.com/office/powerpoint/2010/main" val="2484680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lstStyle/>
          <a:p>
            <a:r>
              <a:rPr lang="en-GB" dirty="0" err="1">
                <a:latin typeface="+mj-lt"/>
              </a:rPr>
              <a:t>fruitingPlants.map</a:t>
            </a:r>
            <a:r>
              <a:rPr lang="en-GB" dirty="0">
                <a:latin typeface="+mj-lt"/>
              </a:rPr>
              <a:t>(</a:t>
            </a:r>
            <a:r>
              <a:rPr lang="en-GB" dirty="0" err="1">
                <a:latin typeface="+mj-lt"/>
              </a:rPr>
              <a:t>pluckFruitsFunction</a:t>
            </a:r>
            <a:r>
              <a:rPr lang="en-GB" dirty="0">
                <a:latin typeface="+mj-lt"/>
              </a:rPr>
              <a:t>);</a:t>
            </a:r>
          </a:p>
          <a:p>
            <a:r>
              <a:rPr lang="en-GB" dirty="0">
                <a:latin typeface="+mj-lt"/>
              </a:rPr>
              <a:t>Plants produce multiple fruits!</a:t>
            </a:r>
            <a:br>
              <a:rPr lang="en-GB" dirty="0">
                <a:latin typeface="+mj-lt"/>
              </a:rPr>
            </a:br>
            <a:r>
              <a:rPr lang="en-GB" dirty="0">
                <a:latin typeface="+mj-lt"/>
              </a:rPr>
              <a:t>i.e. Stream&lt;Fruit&gt; </a:t>
            </a:r>
            <a:r>
              <a:rPr lang="en-GB" u="sng" dirty="0">
                <a:latin typeface="+mj-lt"/>
              </a:rPr>
              <a:t>for each plant</a:t>
            </a:r>
            <a:endParaRPr lang="en-GB" dirty="0">
              <a:latin typeface="+mj-lt"/>
            </a:endParaRPr>
          </a:p>
          <a:p>
            <a:r>
              <a:rPr lang="en-GB" dirty="0">
                <a:latin typeface="+mj-lt"/>
              </a:rPr>
              <a:t>Will produce Stream&lt;Stream&lt;Fruit&gt;&gt;</a:t>
            </a:r>
          </a:p>
          <a:p>
            <a:r>
              <a:rPr lang="en-GB" dirty="0">
                <a:latin typeface="+mj-lt"/>
              </a:rPr>
              <a:t>How to solve?</a:t>
            </a:r>
          </a:p>
          <a:p>
            <a:pPr lvl="1"/>
            <a:r>
              <a:rPr lang="en-GB" dirty="0">
                <a:latin typeface="+mj-lt"/>
              </a:rPr>
              <a:t>Use </a:t>
            </a:r>
            <a:r>
              <a:rPr lang="en-GB" dirty="0" err="1">
                <a:latin typeface="+mj-lt"/>
              </a:rPr>
              <a:t>flatMap</a:t>
            </a:r>
            <a:r>
              <a:rPr lang="en-GB" dirty="0">
                <a:latin typeface="+mj-lt"/>
              </a:rPr>
              <a:t>! </a:t>
            </a:r>
            <a:r>
              <a:rPr lang="en-GB" dirty="0" err="1">
                <a:latin typeface="+mj-lt"/>
              </a:rPr>
              <a:t>FlatMap</a:t>
            </a:r>
            <a:r>
              <a:rPr lang="en-GB" dirty="0">
                <a:latin typeface="+mj-lt"/>
              </a:rPr>
              <a:t> </a:t>
            </a:r>
            <a:r>
              <a:rPr lang="en-GB" u="sng" dirty="0">
                <a:latin typeface="+mj-lt"/>
              </a:rPr>
              <a:t>combines multiple output streams</a:t>
            </a:r>
            <a:r>
              <a:rPr lang="en-GB" dirty="0">
                <a:latin typeface="+mj-lt"/>
              </a:rPr>
              <a:t> into one</a:t>
            </a:r>
            <a:br>
              <a:rPr lang="en-GB" dirty="0">
                <a:latin typeface="+mj-lt"/>
              </a:rPr>
            </a:br>
            <a:r>
              <a:rPr lang="en-GB" dirty="0">
                <a:latin typeface="+mj-lt"/>
              </a:rPr>
              <a:t>i.e. mapping function must be Function&lt;T, Stream&lt;R&gt;&gt;</a:t>
            </a:r>
          </a:p>
          <a:p>
            <a:pPr lvl="1"/>
            <a:r>
              <a:rPr lang="en-GB" dirty="0">
                <a:latin typeface="+mj-lt"/>
              </a:rPr>
              <a:t>Stream&lt;Fruit&gt; fruits = </a:t>
            </a:r>
            <a:r>
              <a:rPr lang="en-GB" dirty="0" err="1">
                <a:latin typeface="+mj-lt"/>
              </a:rPr>
              <a:t>fruitingPlants.flatMap</a:t>
            </a:r>
            <a:r>
              <a:rPr lang="en-GB" dirty="0">
                <a:latin typeface="+mj-lt"/>
              </a:rPr>
              <a:t>(</a:t>
            </a:r>
            <a:r>
              <a:rPr lang="en-GB" dirty="0" err="1">
                <a:latin typeface="+mj-lt"/>
              </a:rPr>
              <a:t>pluckFruitsFunction</a:t>
            </a:r>
            <a:r>
              <a:rPr lang="en-GB" dirty="0">
                <a:latin typeface="+mj-lt"/>
              </a:rPr>
              <a:t>);</a:t>
            </a: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
        <p:nvSpPr>
          <p:cNvPr id="13" name="TextBox 12">
            <a:extLst>
              <a:ext uri="{FF2B5EF4-FFF2-40B4-BE49-F238E27FC236}">
                <a16:creationId xmlns:a16="http://schemas.microsoft.com/office/drawing/2014/main" id="{0FBDF17B-465E-484F-BAF7-FA113CCE2F45}"/>
              </a:ext>
            </a:extLst>
          </p:cNvPr>
          <p:cNvSpPr txBox="1"/>
          <p:nvPr/>
        </p:nvSpPr>
        <p:spPr>
          <a:xfrm>
            <a:off x="1934678" y="1521939"/>
            <a:ext cx="4616970" cy="369332"/>
          </a:xfrm>
          <a:prstGeom prst="rect">
            <a:avLst/>
          </a:prstGeom>
          <a:noFill/>
        </p:spPr>
        <p:txBody>
          <a:bodyPr wrap="none" rtlCol="0">
            <a:spAutoFit/>
          </a:bodyPr>
          <a:lstStyle/>
          <a:p>
            <a:r>
              <a:rPr lang="en-GB" dirty="0">
                <a:latin typeface="Consolas" panose="020B0609020204030204" pitchFamily="49" charset="0"/>
              </a:rPr>
              <a:t>Function&lt;</a:t>
            </a:r>
            <a:r>
              <a:rPr lang="en-GB" dirty="0" err="1">
                <a:latin typeface="Consolas" panose="020B0609020204030204" pitchFamily="49" charset="0"/>
              </a:rPr>
              <a:t>FruitPlant</a:t>
            </a:r>
            <a:r>
              <a:rPr lang="en-GB" dirty="0">
                <a:latin typeface="Consolas" panose="020B0609020204030204" pitchFamily="49" charset="0"/>
              </a:rPr>
              <a:t>, Stream&lt;Fruit&gt;&gt;</a:t>
            </a:r>
          </a:p>
        </p:txBody>
      </p:sp>
      <p:cxnSp>
        <p:nvCxnSpPr>
          <p:cNvPr id="18" name="Straight Arrow Connector 17">
            <a:extLst>
              <a:ext uri="{FF2B5EF4-FFF2-40B4-BE49-F238E27FC236}">
                <a16:creationId xmlns:a16="http://schemas.microsoft.com/office/drawing/2014/main" id="{08DE1EBA-C636-4607-A9BF-70129F9DF32D}"/>
              </a:ext>
            </a:extLst>
          </p:cNvPr>
          <p:cNvCxnSpPr>
            <a:cxnSpLocks/>
            <a:endCxn id="13" idx="2"/>
          </p:cNvCxnSpPr>
          <p:nvPr/>
        </p:nvCxnSpPr>
        <p:spPr>
          <a:xfrm flipV="1">
            <a:off x="4243163" y="1891271"/>
            <a:ext cx="0" cy="269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75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normAutofit/>
          </a:bodyPr>
          <a:lstStyle/>
          <a:p>
            <a:r>
              <a:rPr lang="en-GB" dirty="0">
                <a:latin typeface="+mj-lt"/>
              </a:rPr>
              <a:t>Now we can do many things</a:t>
            </a:r>
          </a:p>
          <a:p>
            <a:r>
              <a:rPr lang="en-GB" dirty="0" err="1">
                <a:latin typeface="+mj-lt"/>
              </a:rPr>
              <a:t>fruits.limit</a:t>
            </a:r>
            <a:r>
              <a:rPr lang="en-GB" dirty="0">
                <a:latin typeface="+mj-lt"/>
              </a:rPr>
              <a:t>(5).</a:t>
            </a:r>
            <a:r>
              <a:rPr lang="en-GB" dirty="0" err="1">
                <a:latin typeface="+mj-lt"/>
              </a:rPr>
              <a:t>forEach</a:t>
            </a:r>
            <a:r>
              <a:rPr lang="en-GB" dirty="0">
                <a:latin typeface="+mj-lt"/>
              </a:rPr>
              <a:t>(eat);</a:t>
            </a:r>
          </a:p>
          <a:p>
            <a:r>
              <a:rPr lang="en-GB" dirty="0">
                <a:latin typeface="+mj-lt"/>
              </a:rPr>
              <a:t>Stream&lt;Money&gt; money = </a:t>
            </a:r>
            <a:r>
              <a:rPr lang="en-GB" dirty="0" err="1">
                <a:latin typeface="+mj-lt"/>
              </a:rPr>
              <a:t>fruits.map</a:t>
            </a:r>
            <a:r>
              <a:rPr lang="en-GB" dirty="0">
                <a:latin typeface="+mj-lt"/>
              </a:rPr>
              <a:t>(</a:t>
            </a:r>
            <a:r>
              <a:rPr lang="en-GB" dirty="0" err="1">
                <a:latin typeface="+mj-lt"/>
              </a:rPr>
              <a:t>sellFruitFn</a:t>
            </a:r>
            <a:r>
              <a:rPr lang="en-GB" dirty="0">
                <a:latin typeface="+mj-lt"/>
              </a:rPr>
              <a:t>);</a:t>
            </a:r>
          </a:p>
          <a:p>
            <a:r>
              <a:rPr lang="en-GB" dirty="0">
                <a:latin typeface="+mj-lt"/>
              </a:rPr>
              <a:t>Fruit[] </a:t>
            </a:r>
            <a:r>
              <a:rPr lang="en-GB" dirty="0" err="1">
                <a:latin typeface="+mj-lt"/>
              </a:rPr>
              <a:t>uniqueFruits</a:t>
            </a:r>
            <a:r>
              <a:rPr lang="en-GB" dirty="0">
                <a:latin typeface="+mj-lt"/>
              </a:rPr>
              <a:t> = </a:t>
            </a:r>
            <a:r>
              <a:rPr lang="en-GB" dirty="0" err="1">
                <a:latin typeface="+mj-lt"/>
              </a:rPr>
              <a:t>fruits.distinct</a:t>
            </a:r>
            <a:r>
              <a:rPr lang="en-GB" dirty="0">
                <a:latin typeface="+mj-lt"/>
              </a:rPr>
              <a:t>().</a:t>
            </a:r>
            <a:r>
              <a:rPr lang="en-GB" dirty="0" err="1">
                <a:latin typeface="+mj-lt"/>
              </a:rPr>
              <a:t>toArray</a:t>
            </a:r>
            <a:r>
              <a:rPr lang="en-GB" dirty="0">
                <a:latin typeface="+mj-lt"/>
              </a:rPr>
              <a:t>();</a:t>
            </a:r>
          </a:p>
          <a:p>
            <a:endParaRPr lang="en-GB" dirty="0">
              <a:latin typeface="+mj-lt"/>
            </a:endParaRPr>
          </a:p>
          <a:p>
            <a:endParaRPr lang="en-GB" sz="2000" dirty="0"/>
          </a:p>
          <a:p>
            <a:r>
              <a:rPr lang="en-GB" dirty="0"/>
              <a:t>Java Streams </a:t>
            </a:r>
            <a:r>
              <a:rPr lang="en-GB" u="sng" dirty="0"/>
              <a:t>CANNOT be reused</a:t>
            </a:r>
          </a:p>
          <a:p>
            <a:r>
              <a:rPr lang="en-GB" sz="1200" dirty="0"/>
              <a:t>A stream should be operated on (invoking an intermediate or terminal stream operation) only once. This rules out, for example, "forked" streams, where the same source feeds two or more pipelines, or multiple traversals of the same stream. (</a:t>
            </a:r>
            <a:r>
              <a:rPr lang="en-GB" sz="1200" dirty="0">
                <a:hlinkClick r:id="rId2"/>
              </a:rPr>
              <a:t>https://docs.oracle.com/javase/8/docs/api/java/util/stream/Stream.html</a:t>
            </a:r>
            <a:r>
              <a:rPr lang="en-GB" sz="1200" dirty="0"/>
              <a:t>)</a:t>
            </a:r>
            <a:endParaRPr lang="en-GB" dirty="0"/>
          </a:p>
          <a:p>
            <a:endParaRPr lang="en-GB"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Tree>
    <p:extLst>
      <p:ext uri="{BB962C8B-B14F-4D97-AF65-F5344CB8AC3E}">
        <p14:creationId xmlns:p14="http://schemas.microsoft.com/office/powerpoint/2010/main" val="179492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D6AC-4211-4885-BCC6-99BC5ACC7508}"/>
              </a:ext>
            </a:extLst>
          </p:cNvPr>
          <p:cNvSpPr>
            <a:spLocks noGrp="1"/>
          </p:cNvSpPr>
          <p:nvPr>
            <p:ph type="title"/>
          </p:nvPr>
        </p:nvSpPr>
        <p:spPr/>
        <p:txBody>
          <a:bodyPr/>
          <a:lstStyle/>
          <a:p>
            <a:r>
              <a:rPr lang="en-GB" dirty="0"/>
              <a:t>A Farm Analogy</a:t>
            </a:r>
          </a:p>
        </p:txBody>
      </p:sp>
      <p:sp>
        <p:nvSpPr>
          <p:cNvPr id="3" name="Content Placeholder 2">
            <a:extLst>
              <a:ext uri="{FF2B5EF4-FFF2-40B4-BE49-F238E27FC236}">
                <a16:creationId xmlns:a16="http://schemas.microsoft.com/office/drawing/2014/main" id="{B1ED5A65-DAB9-4581-B73B-F88B843B831C}"/>
              </a:ext>
            </a:extLst>
          </p:cNvPr>
          <p:cNvSpPr>
            <a:spLocks noGrp="1"/>
          </p:cNvSpPr>
          <p:nvPr>
            <p:ph idx="1"/>
          </p:nvPr>
        </p:nvSpPr>
        <p:spPr/>
        <p:txBody>
          <a:bodyPr>
            <a:normAutofit/>
          </a:bodyPr>
          <a:lstStyle/>
          <a:p>
            <a:r>
              <a:rPr lang="en-GB" dirty="0">
                <a:latin typeface="+mj-lt"/>
              </a:rPr>
              <a:t>Chain methods together</a:t>
            </a:r>
          </a:p>
          <a:p>
            <a:r>
              <a:rPr lang="en-GB" dirty="0">
                <a:latin typeface="Consolas" panose="020B0609020204030204" pitchFamily="49" charset="0"/>
              </a:rPr>
              <a:t>Stream&lt;Fruit&gt; fruits</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seeds.map</a:t>
            </a:r>
            <a:r>
              <a:rPr lang="en-GB" dirty="0">
                <a:latin typeface="Consolas" panose="020B0609020204030204" pitchFamily="49" charset="0"/>
              </a:rPr>
              <a:t>(</a:t>
            </a:r>
            <a:r>
              <a:rPr lang="en-GB" dirty="0" err="1">
                <a:latin typeface="Consolas" panose="020B0609020204030204" pitchFamily="49" charset="0"/>
              </a:rPr>
              <a:t>plantFunction</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.filter(</a:t>
            </a:r>
            <a:r>
              <a:rPr lang="en-GB" dirty="0" err="1">
                <a:latin typeface="Consolas" panose="020B0609020204030204" pitchFamily="49" charset="0"/>
              </a:rPr>
              <a:t>IsNotWeed</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flatMap</a:t>
            </a:r>
            <a:r>
              <a:rPr lang="en-GB" dirty="0">
                <a:latin typeface="Consolas" panose="020B0609020204030204" pitchFamily="49" charset="0"/>
              </a:rPr>
              <a:t>(</a:t>
            </a:r>
            <a:r>
              <a:rPr lang="en-GB" dirty="0" err="1">
                <a:latin typeface="Consolas" panose="020B0609020204030204" pitchFamily="49" charset="0"/>
              </a:rPr>
              <a:t>pluckFruitsFunction</a:t>
            </a:r>
            <a:r>
              <a:rPr lang="en-GB" dirty="0">
                <a:latin typeface="Consolas" panose="020B0609020204030204" pitchFamily="49" charset="0"/>
              </a:rPr>
              <a:t>)</a:t>
            </a:r>
          </a:p>
          <a:p>
            <a:endParaRPr lang="en-GB" dirty="0">
              <a:latin typeface="+mj-lt"/>
            </a:endParaRPr>
          </a:p>
        </p:txBody>
      </p:sp>
      <p:sp>
        <p:nvSpPr>
          <p:cNvPr id="4" name="Rectangle 3">
            <a:extLst>
              <a:ext uri="{FF2B5EF4-FFF2-40B4-BE49-F238E27FC236}">
                <a16:creationId xmlns:a16="http://schemas.microsoft.com/office/drawing/2014/main" id="{C7E8BD04-2B86-4B14-B465-E3B3A8537A0F}"/>
              </a:ext>
            </a:extLst>
          </p:cNvPr>
          <p:cNvSpPr/>
          <p:nvPr/>
        </p:nvSpPr>
        <p:spPr>
          <a:xfrm>
            <a:off x="8116585" y="833395"/>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Stream&lt;Seed&gt;</a:t>
            </a:r>
          </a:p>
        </p:txBody>
      </p:sp>
      <p:sp>
        <p:nvSpPr>
          <p:cNvPr id="5" name="Rectangle 4">
            <a:extLst>
              <a:ext uri="{FF2B5EF4-FFF2-40B4-BE49-F238E27FC236}">
                <a16:creationId xmlns:a16="http://schemas.microsoft.com/office/drawing/2014/main" id="{C0E5F78F-434A-43F8-9AB1-3DE232D86170}"/>
              </a:ext>
            </a:extLst>
          </p:cNvPr>
          <p:cNvSpPr/>
          <p:nvPr/>
        </p:nvSpPr>
        <p:spPr>
          <a:xfrm>
            <a:off x="8116585" y="1827192"/>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Stream&lt;Plant&gt;</a:t>
            </a:r>
          </a:p>
        </p:txBody>
      </p:sp>
      <p:cxnSp>
        <p:nvCxnSpPr>
          <p:cNvPr id="7" name="Straight Arrow Connector 6">
            <a:extLst>
              <a:ext uri="{FF2B5EF4-FFF2-40B4-BE49-F238E27FC236}">
                <a16:creationId xmlns:a16="http://schemas.microsoft.com/office/drawing/2014/main" id="{E3F7EA5C-D422-4BA4-817A-94C6793D92BF}"/>
              </a:ext>
            </a:extLst>
          </p:cNvPr>
          <p:cNvCxnSpPr>
            <a:stCxn id="4" idx="2"/>
            <a:endCxn id="5" idx="0"/>
          </p:cNvCxnSpPr>
          <p:nvPr/>
        </p:nvCxnSpPr>
        <p:spPr>
          <a:xfrm>
            <a:off x="9274002" y="1270000"/>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1800D9-F923-4AD1-9B4A-2A43F43E7949}"/>
              </a:ext>
            </a:extLst>
          </p:cNvPr>
          <p:cNvSpPr txBox="1"/>
          <p:nvPr/>
        </p:nvSpPr>
        <p:spPr>
          <a:xfrm>
            <a:off x="9274001" y="1337273"/>
            <a:ext cx="627095" cy="369332"/>
          </a:xfrm>
          <a:prstGeom prst="rect">
            <a:avLst/>
          </a:prstGeom>
          <a:noFill/>
        </p:spPr>
        <p:txBody>
          <a:bodyPr wrap="none" rtlCol="0">
            <a:spAutoFit/>
          </a:bodyPr>
          <a:lstStyle/>
          <a:p>
            <a:r>
              <a:rPr lang="en-GB" dirty="0"/>
              <a:t>map</a:t>
            </a:r>
          </a:p>
        </p:txBody>
      </p:sp>
      <p:sp>
        <p:nvSpPr>
          <p:cNvPr id="9" name="Rectangle 8">
            <a:extLst>
              <a:ext uri="{FF2B5EF4-FFF2-40B4-BE49-F238E27FC236}">
                <a16:creationId xmlns:a16="http://schemas.microsoft.com/office/drawing/2014/main" id="{A93195FD-4070-49D2-A350-7006412986CA}"/>
              </a:ext>
            </a:extLst>
          </p:cNvPr>
          <p:cNvSpPr/>
          <p:nvPr/>
        </p:nvSpPr>
        <p:spPr>
          <a:xfrm>
            <a:off x="8116585" y="2820989"/>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Stream&lt;</a:t>
            </a:r>
            <a:r>
              <a:rPr lang="en-GB" dirty="0" err="1"/>
              <a:t>FruitPlant</a:t>
            </a:r>
            <a:r>
              <a:rPr lang="en-GB" dirty="0"/>
              <a:t>&gt;</a:t>
            </a:r>
          </a:p>
        </p:txBody>
      </p:sp>
      <p:cxnSp>
        <p:nvCxnSpPr>
          <p:cNvPr id="10" name="Straight Arrow Connector 9">
            <a:extLst>
              <a:ext uri="{FF2B5EF4-FFF2-40B4-BE49-F238E27FC236}">
                <a16:creationId xmlns:a16="http://schemas.microsoft.com/office/drawing/2014/main" id="{49E41EDC-C89F-4060-9346-2FF1A8021B61}"/>
              </a:ext>
            </a:extLst>
          </p:cNvPr>
          <p:cNvCxnSpPr>
            <a:endCxn id="9" idx="0"/>
          </p:cNvCxnSpPr>
          <p:nvPr/>
        </p:nvCxnSpPr>
        <p:spPr>
          <a:xfrm>
            <a:off x="9274002" y="2263797"/>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592885-C287-46A5-8807-444F2B615F23}"/>
              </a:ext>
            </a:extLst>
          </p:cNvPr>
          <p:cNvSpPr txBox="1"/>
          <p:nvPr/>
        </p:nvSpPr>
        <p:spPr>
          <a:xfrm>
            <a:off x="9274001" y="2331070"/>
            <a:ext cx="710451" cy="369332"/>
          </a:xfrm>
          <a:prstGeom prst="rect">
            <a:avLst/>
          </a:prstGeom>
          <a:noFill/>
        </p:spPr>
        <p:txBody>
          <a:bodyPr wrap="none" rtlCol="0">
            <a:spAutoFit/>
          </a:bodyPr>
          <a:lstStyle/>
          <a:p>
            <a:r>
              <a:rPr lang="en-GB" dirty="0"/>
              <a:t>filter</a:t>
            </a:r>
          </a:p>
        </p:txBody>
      </p:sp>
      <p:sp>
        <p:nvSpPr>
          <p:cNvPr id="12" name="Rectangle 11">
            <a:extLst>
              <a:ext uri="{FF2B5EF4-FFF2-40B4-BE49-F238E27FC236}">
                <a16:creationId xmlns:a16="http://schemas.microsoft.com/office/drawing/2014/main" id="{D3B81388-9E64-4F0F-B4BC-5EF275D34C6F}"/>
              </a:ext>
            </a:extLst>
          </p:cNvPr>
          <p:cNvSpPr/>
          <p:nvPr/>
        </p:nvSpPr>
        <p:spPr>
          <a:xfrm>
            <a:off x="7005040" y="2318477"/>
            <a:ext cx="802192" cy="369332"/>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Weed</a:t>
            </a:r>
          </a:p>
        </p:txBody>
      </p:sp>
      <p:sp>
        <p:nvSpPr>
          <p:cNvPr id="6" name="Rectangle 5">
            <a:extLst>
              <a:ext uri="{FF2B5EF4-FFF2-40B4-BE49-F238E27FC236}">
                <a16:creationId xmlns:a16="http://schemas.microsoft.com/office/drawing/2014/main" id="{B9ADD1A1-85FA-439B-AF1E-B0949ECFD307}"/>
              </a:ext>
            </a:extLst>
          </p:cNvPr>
          <p:cNvSpPr/>
          <p:nvPr/>
        </p:nvSpPr>
        <p:spPr>
          <a:xfrm>
            <a:off x="7167128" y="1949145"/>
            <a:ext cx="478016" cy="369332"/>
          </a:xfrm>
          <a:prstGeom prst="rect">
            <a:avLst/>
          </a:prstGeom>
        </p:spPr>
        <p:txBody>
          <a:bodyPr wrap="none">
            <a:spAutoFit/>
          </a:bodyPr>
          <a:lstStyle/>
          <a:p>
            <a:pPr fontAlgn="base"/>
            <a:r>
              <a:rPr lang="en-GB" dirty="0">
                <a:solidFill>
                  <a:srgbClr val="000000"/>
                </a:solidFill>
                <a:latin typeface="apple color emoji"/>
              </a:rPr>
              <a:t>♻️</a:t>
            </a:r>
            <a:endParaRPr lang="en-GB" b="1" i="0" dirty="0">
              <a:solidFill>
                <a:srgbClr val="000000"/>
              </a:solidFill>
              <a:effectLst/>
              <a:latin typeface="helvetica neue"/>
            </a:endParaRPr>
          </a:p>
        </p:txBody>
      </p:sp>
      <p:cxnSp>
        <p:nvCxnSpPr>
          <p:cNvPr id="14" name="Straight Arrow Connector 13">
            <a:extLst>
              <a:ext uri="{FF2B5EF4-FFF2-40B4-BE49-F238E27FC236}">
                <a16:creationId xmlns:a16="http://schemas.microsoft.com/office/drawing/2014/main" id="{BC8B5ED8-E0B8-4E93-8AE5-F5AB46E2FF9B}"/>
              </a:ext>
            </a:extLst>
          </p:cNvPr>
          <p:cNvCxnSpPr>
            <a:cxnSpLocks/>
            <a:stCxn id="11" idx="1"/>
            <a:endCxn id="12" idx="3"/>
          </p:cNvCxnSpPr>
          <p:nvPr/>
        </p:nvCxnSpPr>
        <p:spPr>
          <a:xfrm flipH="1" flipV="1">
            <a:off x="7807232" y="2503143"/>
            <a:ext cx="1466769" cy="125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098BBD6-4D8E-456D-AAC1-8BE19CFB20A5}"/>
              </a:ext>
            </a:extLst>
          </p:cNvPr>
          <p:cNvSpPr/>
          <p:nvPr/>
        </p:nvSpPr>
        <p:spPr>
          <a:xfrm>
            <a:off x="8116584" y="3814786"/>
            <a:ext cx="2314833"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Stream&lt;Fruit&gt;</a:t>
            </a:r>
          </a:p>
        </p:txBody>
      </p:sp>
      <p:cxnSp>
        <p:nvCxnSpPr>
          <p:cNvPr id="16" name="Straight Arrow Connector 15">
            <a:extLst>
              <a:ext uri="{FF2B5EF4-FFF2-40B4-BE49-F238E27FC236}">
                <a16:creationId xmlns:a16="http://schemas.microsoft.com/office/drawing/2014/main" id="{9C19ECE9-90DE-4152-9823-29B0450BBF6E}"/>
              </a:ext>
            </a:extLst>
          </p:cNvPr>
          <p:cNvCxnSpPr>
            <a:cxnSpLocks/>
            <a:endCxn id="15" idx="0"/>
          </p:cNvCxnSpPr>
          <p:nvPr/>
        </p:nvCxnSpPr>
        <p:spPr>
          <a:xfrm>
            <a:off x="9274001" y="3257594"/>
            <a:ext cx="0" cy="5571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B2C2131-3275-4129-85F6-C480C7F0F219}"/>
              </a:ext>
            </a:extLst>
          </p:cNvPr>
          <p:cNvSpPr txBox="1"/>
          <p:nvPr/>
        </p:nvSpPr>
        <p:spPr>
          <a:xfrm>
            <a:off x="9274000" y="3324867"/>
            <a:ext cx="963725" cy="369332"/>
          </a:xfrm>
          <a:prstGeom prst="rect">
            <a:avLst/>
          </a:prstGeom>
          <a:noFill/>
        </p:spPr>
        <p:txBody>
          <a:bodyPr wrap="none" rtlCol="0">
            <a:spAutoFit/>
          </a:bodyPr>
          <a:lstStyle/>
          <a:p>
            <a:r>
              <a:rPr lang="en-GB" dirty="0" err="1"/>
              <a:t>flatMap</a:t>
            </a:r>
            <a:endParaRPr lang="en-GB" dirty="0"/>
          </a:p>
        </p:txBody>
      </p:sp>
    </p:spTree>
    <p:extLst>
      <p:ext uri="{BB962C8B-B14F-4D97-AF65-F5344CB8AC3E}">
        <p14:creationId xmlns:p14="http://schemas.microsoft.com/office/powerpoint/2010/main" val="387504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77A-53B9-452E-9BF0-C7B2831A9E4F}"/>
              </a:ext>
            </a:extLst>
          </p:cNvPr>
          <p:cNvSpPr>
            <a:spLocks noGrp="1"/>
          </p:cNvSpPr>
          <p:nvPr>
            <p:ph type="title"/>
          </p:nvPr>
        </p:nvSpPr>
        <p:spPr/>
        <p:txBody>
          <a:bodyPr/>
          <a:lstStyle/>
          <a:p>
            <a:r>
              <a:rPr lang="en-GB" dirty="0"/>
              <a:t>Change of Mindset</a:t>
            </a:r>
          </a:p>
        </p:txBody>
      </p:sp>
      <p:sp>
        <p:nvSpPr>
          <p:cNvPr id="3" name="Content Placeholder 2">
            <a:extLst>
              <a:ext uri="{FF2B5EF4-FFF2-40B4-BE49-F238E27FC236}">
                <a16:creationId xmlns:a16="http://schemas.microsoft.com/office/drawing/2014/main" id="{F50D42BF-266A-41E4-BE73-FCA4D22C6ABE}"/>
              </a:ext>
            </a:extLst>
          </p:cNvPr>
          <p:cNvSpPr>
            <a:spLocks noGrp="1"/>
          </p:cNvSpPr>
          <p:nvPr>
            <p:ph idx="1"/>
          </p:nvPr>
        </p:nvSpPr>
        <p:spPr/>
        <p:txBody>
          <a:bodyPr/>
          <a:lstStyle/>
          <a:p>
            <a:r>
              <a:rPr lang="en-GB" dirty="0"/>
              <a:t>STOP thinking of arrays or lists</a:t>
            </a:r>
          </a:p>
          <a:p>
            <a:r>
              <a:rPr lang="en-GB" dirty="0"/>
              <a:t>STOP thinking of loops or if-else</a:t>
            </a:r>
          </a:p>
          <a:p>
            <a:endParaRPr lang="en-GB" dirty="0"/>
          </a:p>
          <a:p>
            <a:r>
              <a:rPr lang="en-GB" dirty="0"/>
              <a:t>Think in terms of data</a:t>
            </a:r>
          </a:p>
          <a:p>
            <a:r>
              <a:rPr lang="en-GB" dirty="0"/>
              <a:t>FP is </a:t>
            </a:r>
            <a:r>
              <a:rPr lang="en-GB" u="sng" dirty="0"/>
              <a:t>applying transformations to a set of data</a:t>
            </a:r>
            <a:r>
              <a:rPr lang="en-GB" dirty="0"/>
              <a:t> to get an end result</a:t>
            </a:r>
          </a:p>
          <a:p>
            <a:r>
              <a:rPr lang="en-GB" dirty="0"/>
              <a:t>Connecting different pipes together to turn a circle into a square</a:t>
            </a:r>
          </a:p>
        </p:txBody>
      </p:sp>
    </p:spTree>
    <p:extLst>
      <p:ext uri="{BB962C8B-B14F-4D97-AF65-F5344CB8AC3E}">
        <p14:creationId xmlns:p14="http://schemas.microsoft.com/office/powerpoint/2010/main" val="199286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1DE4-B894-4C66-8DDD-9551A320E22A}"/>
              </a:ext>
            </a:extLst>
          </p:cNvPr>
          <p:cNvSpPr>
            <a:spLocks noGrp="1"/>
          </p:cNvSpPr>
          <p:nvPr>
            <p:ph type="title"/>
          </p:nvPr>
        </p:nvSpPr>
        <p:spPr/>
        <p:txBody>
          <a:bodyPr/>
          <a:lstStyle/>
          <a:p>
            <a:r>
              <a:rPr lang="en-GB" dirty="0"/>
              <a:t>Why FP?</a:t>
            </a:r>
          </a:p>
        </p:txBody>
      </p:sp>
      <p:sp>
        <p:nvSpPr>
          <p:cNvPr id="3" name="Content Placeholder 2">
            <a:extLst>
              <a:ext uri="{FF2B5EF4-FFF2-40B4-BE49-F238E27FC236}">
                <a16:creationId xmlns:a16="http://schemas.microsoft.com/office/drawing/2014/main" id="{675048D5-906E-4543-BCB6-8FC8762787A6}"/>
              </a:ext>
            </a:extLst>
          </p:cNvPr>
          <p:cNvSpPr>
            <a:spLocks noGrp="1"/>
          </p:cNvSpPr>
          <p:nvPr>
            <p:ph idx="1"/>
          </p:nvPr>
        </p:nvSpPr>
        <p:spPr/>
        <p:txBody>
          <a:bodyPr/>
          <a:lstStyle/>
          <a:p>
            <a:r>
              <a:rPr lang="en-GB" dirty="0"/>
              <a:t>Function chaining makes code more readable</a:t>
            </a:r>
          </a:p>
          <a:p>
            <a:r>
              <a:rPr lang="en-GB" dirty="0"/>
              <a:t>Sometimes it makes more sense to think in terms of pipes </a:t>
            </a:r>
            <a:r>
              <a:rPr lang="en-GB"/>
              <a:t>&amp; transformations</a:t>
            </a:r>
            <a:endParaRPr lang="en-GB" dirty="0"/>
          </a:p>
        </p:txBody>
      </p:sp>
    </p:spTree>
    <p:extLst>
      <p:ext uri="{BB962C8B-B14F-4D97-AF65-F5344CB8AC3E}">
        <p14:creationId xmlns:p14="http://schemas.microsoft.com/office/powerpoint/2010/main" val="379276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D61E53-5B63-4E05-ADFF-AF8F21FF313B}"/>
              </a:ext>
            </a:extLst>
          </p:cNvPr>
          <p:cNvSpPr>
            <a:spLocks noGrp="1"/>
          </p:cNvSpPr>
          <p:nvPr>
            <p:ph type="ctrTitle"/>
          </p:nvPr>
        </p:nvSpPr>
        <p:spPr/>
        <p:txBody>
          <a:bodyPr/>
          <a:lstStyle/>
          <a:p>
            <a:r>
              <a:rPr lang="en-GB" dirty="0"/>
              <a:t>Tutorial 6</a:t>
            </a:r>
          </a:p>
        </p:txBody>
      </p:sp>
      <p:sp>
        <p:nvSpPr>
          <p:cNvPr id="5" name="Subtitle 4">
            <a:extLst>
              <a:ext uri="{FF2B5EF4-FFF2-40B4-BE49-F238E27FC236}">
                <a16:creationId xmlns:a16="http://schemas.microsoft.com/office/drawing/2014/main" id="{0BCF10F2-98B3-47EE-AE7B-AC8DEB45F692}"/>
              </a:ext>
            </a:extLst>
          </p:cNvPr>
          <p:cNvSpPr>
            <a:spLocks noGrp="1"/>
          </p:cNvSpPr>
          <p:nvPr>
            <p:ph type="subTitle" idx="1"/>
          </p:nvPr>
        </p:nvSpPr>
        <p:spPr/>
        <p:txBody>
          <a:bodyPr/>
          <a:lstStyle/>
          <a:p>
            <a:r>
              <a:rPr lang="en-GB" dirty="0"/>
              <a:t>By Jeremy Lim</a:t>
            </a:r>
          </a:p>
        </p:txBody>
      </p:sp>
    </p:spTree>
    <p:extLst>
      <p:ext uri="{BB962C8B-B14F-4D97-AF65-F5344CB8AC3E}">
        <p14:creationId xmlns:p14="http://schemas.microsoft.com/office/powerpoint/2010/main" val="337225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6D95-26A2-46ED-875D-B5C9C29073CD}"/>
              </a:ext>
            </a:extLst>
          </p:cNvPr>
          <p:cNvSpPr>
            <a:spLocks noGrp="1"/>
          </p:cNvSpPr>
          <p:nvPr>
            <p:ph type="title"/>
          </p:nvPr>
        </p:nvSpPr>
        <p:spPr/>
        <p:txBody>
          <a:bodyPr/>
          <a:lstStyle/>
          <a:p>
            <a:r>
              <a:rPr lang="en-GB" dirty="0"/>
              <a:t>Q1: Pi Approx. using </a:t>
            </a:r>
            <a:r>
              <a:rPr lang="en-GB" dirty="0" err="1"/>
              <a:t>IntStream</a:t>
            </a:r>
            <a:endParaRPr lang="en-GB" dirty="0"/>
          </a:p>
        </p:txBody>
      </p:sp>
      <p:pic>
        <p:nvPicPr>
          <p:cNvPr id="4" name="Content Placeholder 3">
            <a:extLst>
              <a:ext uri="{FF2B5EF4-FFF2-40B4-BE49-F238E27FC236}">
                <a16:creationId xmlns:a16="http://schemas.microsoft.com/office/drawing/2014/main" id="{D00CA149-0480-4C3C-A2F8-FC22A74D8F91}"/>
              </a:ext>
            </a:extLst>
          </p:cNvPr>
          <p:cNvPicPr>
            <a:picLocks noGrp="1" noChangeAspect="1"/>
          </p:cNvPicPr>
          <p:nvPr>
            <p:ph idx="1"/>
          </p:nvPr>
        </p:nvPicPr>
        <p:blipFill>
          <a:blip r:embed="rId2"/>
          <a:stretch>
            <a:fillRect/>
          </a:stretch>
        </p:blipFill>
        <p:spPr>
          <a:xfrm>
            <a:off x="872434" y="2679700"/>
            <a:ext cx="9318567" cy="1498600"/>
          </a:xfrm>
          <a:prstGeom prst="rect">
            <a:avLst/>
          </a:prstGeom>
        </p:spPr>
      </p:pic>
      <p:sp>
        <p:nvSpPr>
          <p:cNvPr id="5" name="TextBox 4">
            <a:extLst>
              <a:ext uri="{FF2B5EF4-FFF2-40B4-BE49-F238E27FC236}">
                <a16:creationId xmlns:a16="http://schemas.microsoft.com/office/drawing/2014/main" id="{4236A62C-F2CC-4B55-BFB0-FDC6649A778C}"/>
              </a:ext>
            </a:extLst>
          </p:cNvPr>
          <p:cNvSpPr txBox="1"/>
          <p:nvPr/>
        </p:nvSpPr>
        <p:spPr>
          <a:xfrm>
            <a:off x="4307080" y="3993634"/>
            <a:ext cx="428322" cy="369332"/>
          </a:xfrm>
          <a:prstGeom prst="rect">
            <a:avLst/>
          </a:prstGeom>
          <a:noFill/>
        </p:spPr>
        <p:txBody>
          <a:bodyPr wrap="none" rtlCol="0">
            <a:spAutoFit/>
          </a:bodyPr>
          <a:lstStyle/>
          <a:p>
            <a:r>
              <a:rPr lang="en-GB" dirty="0">
                <a:solidFill>
                  <a:srgbClr val="FF0000"/>
                </a:solidFill>
              </a:rPr>
              <a:t>+2</a:t>
            </a:r>
          </a:p>
        </p:txBody>
      </p:sp>
      <p:sp>
        <p:nvSpPr>
          <p:cNvPr id="6" name="TextBox 5">
            <a:extLst>
              <a:ext uri="{FF2B5EF4-FFF2-40B4-BE49-F238E27FC236}">
                <a16:creationId xmlns:a16="http://schemas.microsoft.com/office/drawing/2014/main" id="{F182AB14-5DD5-42AB-87F8-FE4D748B1508}"/>
              </a:ext>
            </a:extLst>
          </p:cNvPr>
          <p:cNvSpPr txBox="1"/>
          <p:nvPr/>
        </p:nvSpPr>
        <p:spPr>
          <a:xfrm>
            <a:off x="4761507" y="3993634"/>
            <a:ext cx="428322" cy="369332"/>
          </a:xfrm>
          <a:prstGeom prst="rect">
            <a:avLst/>
          </a:prstGeom>
          <a:noFill/>
        </p:spPr>
        <p:txBody>
          <a:bodyPr wrap="none" rtlCol="0">
            <a:spAutoFit/>
          </a:bodyPr>
          <a:lstStyle/>
          <a:p>
            <a:r>
              <a:rPr lang="en-GB" dirty="0">
                <a:solidFill>
                  <a:srgbClr val="FF0000"/>
                </a:solidFill>
              </a:rPr>
              <a:t>+2</a:t>
            </a:r>
          </a:p>
        </p:txBody>
      </p:sp>
      <p:sp>
        <p:nvSpPr>
          <p:cNvPr id="7" name="TextBox 6">
            <a:extLst>
              <a:ext uri="{FF2B5EF4-FFF2-40B4-BE49-F238E27FC236}">
                <a16:creationId xmlns:a16="http://schemas.microsoft.com/office/drawing/2014/main" id="{678D1F27-D24B-4ADE-A8E3-A317C4C97CC5}"/>
              </a:ext>
            </a:extLst>
          </p:cNvPr>
          <p:cNvSpPr txBox="1"/>
          <p:nvPr/>
        </p:nvSpPr>
        <p:spPr>
          <a:xfrm>
            <a:off x="5215934" y="3993634"/>
            <a:ext cx="428322" cy="369332"/>
          </a:xfrm>
          <a:prstGeom prst="rect">
            <a:avLst/>
          </a:prstGeom>
          <a:noFill/>
        </p:spPr>
        <p:txBody>
          <a:bodyPr wrap="none" rtlCol="0">
            <a:spAutoFit/>
          </a:bodyPr>
          <a:lstStyle/>
          <a:p>
            <a:r>
              <a:rPr lang="en-GB" dirty="0">
                <a:solidFill>
                  <a:srgbClr val="FF0000"/>
                </a:solidFill>
              </a:rPr>
              <a:t>+2</a:t>
            </a:r>
          </a:p>
        </p:txBody>
      </p:sp>
      <p:sp>
        <p:nvSpPr>
          <p:cNvPr id="8" name="TextBox 7">
            <a:extLst>
              <a:ext uri="{FF2B5EF4-FFF2-40B4-BE49-F238E27FC236}">
                <a16:creationId xmlns:a16="http://schemas.microsoft.com/office/drawing/2014/main" id="{239B1BB4-E67E-46B7-AB8E-7FF67E75F0B6}"/>
              </a:ext>
            </a:extLst>
          </p:cNvPr>
          <p:cNvSpPr txBox="1"/>
          <p:nvPr/>
        </p:nvSpPr>
        <p:spPr>
          <a:xfrm>
            <a:off x="5667678" y="3993634"/>
            <a:ext cx="428322" cy="369332"/>
          </a:xfrm>
          <a:prstGeom prst="rect">
            <a:avLst/>
          </a:prstGeom>
          <a:noFill/>
        </p:spPr>
        <p:txBody>
          <a:bodyPr wrap="none" rtlCol="0">
            <a:spAutoFit/>
          </a:bodyPr>
          <a:lstStyle/>
          <a:p>
            <a:r>
              <a:rPr lang="en-GB" dirty="0">
                <a:solidFill>
                  <a:srgbClr val="FF0000"/>
                </a:solidFill>
              </a:rPr>
              <a:t>+2</a:t>
            </a:r>
          </a:p>
        </p:txBody>
      </p:sp>
      <p:sp>
        <p:nvSpPr>
          <p:cNvPr id="9" name="TextBox 8">
            <a:extLst>
              <a:ext uri="{FF2B5EF4-FFF2-40B4-BE49-F238E27FC236}">
                <a16:creationId xmlns:a16="http://schemas.microsoft.com/office/drawing/2014/main" id="{B48D240A-CA6A-472B-A791-2C5AA23226CD}"/>
              </a:ext>
            </a:extLst>
          </p:cNvPr>
          <p:cNvSpPr txBox="1"/>
          <p:nvPr/>
        </p:nvSpPr>
        <p:spPr>
          <a:xfrm>
            <a:off x="3204673" y="4558268"/>
            <a:ext cx="4317207" cy="369332"/>
          </a:xfrm>
          <a:prstGeom prst="rect">
            <a:avLst/>
          </a:prstGeom>
          <a:noFill/>
        </p:spPr>
        <p:txBody>
          <a:bodyPr wrap="none" rtlCol="0">
            <a:spAutoFit/>
          </a:bodyPr>
          <a:lstStyle/>
          <a:p>
            <a:r>
              <a:rPr lang="en-GB" dirty="0"/>
              <a:t>Iterative: for (</a:t>
            </a:r>
            <a:r>
              <a:rPr lang="en-GB" dirty="0" err="1"/>
              <a:t>i</a:t>
            </a:r>
            <a:r>
              <a:rPr lang="en-GB" dirty="0"/>
              <a:t> = 1; </a:t>
            </a:r>
            <a:r>
              <a:rPr lang="en-GB" dirty="0" err="1"/>
              <a:t>i</a:t>
            </a:r>
            <a:r>
              <a:rPr lang="en-GB" dirty="0"/>
              <a:t> &lt; 2n+1; </a:t>
            </a:r>
            <a:r>
              <a:rPr lang="en-GB" dirty="0" err="1"/>
              <a:t>i</a:t>
            </a:r>
            <a:r>
              <a:rPr lang="en-GB" dirty="0"/>
              <a:t> += 2) {…}</a:t>
            </a:r>
          </a:p>
        </p:txBody>
      </p:sp>
      <p:sp>
        <p:nvSpPr>
          <p:cNvPr id="10" name="TextBox 9">
            <a:extLst>
              <a:ext uri="{FF2B5EF4-FFF2-40B4-BE49-F238E27FC236}">
                <a16:creationId xmlns:a16="http://schemas.microsoft.com/office/drawing/2014/main" id="{122B1FD7-B1A4-4AA1-8849-176C55312900}"/>
              </a:ext>
            </a:extLst>
          </p:cNvPr>
          <p:cNvSpPr txBox="1"/>
          <p:nvPr/>
        </p:nvSpPr>
        <p:spPr>
          <a:xfrm>
            <a:off x="4675975" y="3027620"/>
            <a:ext cx="2005677" cy="461665"/>
          </a:xfrm>
          <a:prstGeom prst="rect">
            <a:avLst/>
          </a:prstGeom>
          <a:noFill/>
        </p:spPr>
        <p:txBody>
          <a:bodyPr wrap="none" rtlCol="0">
            <a:spAutoFit/>
          </a:bodyPr>
          <a:lstStyle/>
          <a:p>
            <a:r>
              <a:rPr lang="en-GB" sz="2400" dirty="0">
                <a:solidFill>
                  <a:srgbClr val="FF0000"/>
                </a:solidFill>
              </a:rPr>
              <a:t>-  +  -  +  -  …</a:t>
            </a:r>
          </a:p>
        </p:txBody>
      </p:sp>
    </p:spTree>
    <p:extLst>
      <p:ext uri="{BB962C8B-B14F-4D97-AF65-F5344CB8AC3E}">
        <p14:creationId xmlns:p14="http://schemas.microsoft.com/office/powerpoint/2010/main" val="2266672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8B6D-9B27-4DF9-AF40-A9E702128349}"/>
              </a:ext>
            </a:extLst>
          </p:cNvPr>
          <p:cNvSpPr>
            <a:spLocks noGrp="1"/>
          </p:cNvSpPr>
          <p:nvPr>
            <p:ph type="title"/>
          </p:nvPr>
        </p:nvSpPr>
        <p:spPr/>
        <p:txBody>
          <a:bodyPr/>
          <a:lstStyle/>
          <a:p>
            <a:r>
              <a:rPr lang="en-GB" dirty="0"/>
              <a:t>Q1: Pi Approx. using </a:t>
            </a:r>
            <a:r>
              <a:rPr lang="en-GB" dirty="0" err="1"/>
              <a:t>IntStream</a:t>
            </a:r>
            <a:endParaRPr lang="en-GB" dirty="0"/>
          </a:p>
        </p:txBody>
      </p:sp>
      <p:pic>
        <p:nvPicPr>
          <p:cNvPr id="4" name="Content Placeholder 3">
            <a:extLst>
              <a:ext uri="{FF2B5EF4-FFF2-40B4-BE49-F238E27FC236}">
                <a16:creationId xmlns:a16="http://schemas.microsoft.com/office/drawing/2014/main" id="{4CC8E694-7348-4F9D-BF03-D159BCFF82CA}"/>
              </a:ext>
            </a:extLst>
          </p:cNvPr>
          <p:cNvPicPr>
            <a:picLocks noGrp="1" noChangeAspect="1"/>
          </p:cNvPicPr>
          <p:nvPr>
            <p:ph idx="1"/>
          </p:nvPr>
        </p:nvPicPr>
        <p:blipFill>
          <a:blip r:embed="rId2"/>
          <a:stretch>
            <a:fillRect/>
          </a:stretch>
        </p:blipFill>
        <p:spPr>
          <a:xfrm>
            <a:off x="677334" y="1443037"/>
            <a:ext cx="6924675" cy="4990408"/>
          </a:xfrm>
          <a:prstGeom prst="rect">
            <a:avLst/>
          </a:prstGeom>
        </p:spPr>
      </p:pic>
      <p:sp>
        <p:nvSpPr>
          <p:cNvPr id="5" name="TextBox 4">
            <a:extLst>
              <a:ext uri="{FF2B5EF4-FFF2-40B4-BE49-F238E27FC236}">
                <a16:creationId xmlns:a16="http://schemas.microsoft.com/office/drawing/2014/main" id="{1765E17A-87E5-423F-ADD9-80A1D47C66EA}"/>
              </a:ext>
            </a:extLst>
          </p:cNvPr>
          <p:cNvSpPr txBox="1"/>
          <p:nvPr/>
        </p:nvSpPr>
        <p:spPr>
          <a:xfrm>
            <a:off x="5671915" y="5230297"/>
            <a:ext cx="3482043" cy="523220"/>
          </a:xfrm>
          <a:prstGeom prst="rect">
            <a:avLst/>
          </a:prstGeom>
          <a:noFill/>
        </p:spPr>
        <p:txBody>
          <a:bodyPr wrap="none" rtlCol="0">
            <a:spAutoFit/>
          </a:bodyPr>
          <a:lstStyle/>
          <a:p>
            <a:r>
              <a:rPr lang="en-GB" sz="2800" dirty="0">
                <a:solidFill>
                  <a:srgbClr val="FF0000"/>
                </a:solidFill>
              </a:rPr>
              <a:t>What are the errors?</a:t>
            </a:r>
          </a:p>
        </p:txBody>
      </p:sp>
    </p:spTree>
    <p:extLst>
      <p:ext uri="{BB962C8B-B14F-4D97-AF65-F5344CB8AC3E}">
        <p14:creationId xmlns:p14="http://schemas.microsoft.com/office/powerpoint/2010/main" val="365322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8B6D-9B27-4DF9-AF40-A9E702128349}"/>
              </a:ext>
            </a:extLst>
          </p:cNvPr>
          <p:cNvSpPr>
            <a:spLocks noGrp="1"/>
          </p:cNvSpPr>
          <p:nvPr>
            <p:ph type="title"/>
          </p:nvPr>
        </p:nvSpPr>
        <p:spPr/>
        <p:txBody>
          <a:bodyPr/>
          <a:lstStyle/>
          <a:p>
            <a:r>
              <a:rPr lang="en-GB" dirty="0"/>
              <a:t>Q1: Pi Approx. using </a:t>
            </a:r>
            <a:r>
              <a:rPr lang="en-GB" dirty="0" err="1"/>
              <a:t>IntStream</a:t>
            </a:r>
            <a:endParaRPr lang="en-GB" dirty="0"/>
          </a:p>
        </p:txBody>
      </p:sp>
      <p:pic>
        <p:nvPicPr>
          <p:cNvPr id="4" name="Content Placeholder 3">
            <a:extLst>
              <a:ext uri="{FF2B5EF4-FFF2-40B4-BE49-F238E27FC236}">
                <a16:creationId xmlns:a16="http://schemas.microsoft.com/office/drawing/2014/main" id="{4CC8E694-7348-4F9D-BF03-D159BCFF82CA}"/>
              </a:ext>
            </a:extLst>
          </p:cNvPr>
          <p:cNvPicPr>
            <a:picLocks noGrp="1" noChangeAspect="1"/>
          </p:cNvPicPr>
          <p:nvPr>
            <p:ph idx="1"/>
          </p:nvPr>
        </p:nvPicPr>
        <p:blipFill>
          <a:blip r:embed="rId2"/>
          <a:stretch>
            <a:fillRect/>
          </a:stretch>
        </p:blipFill>
        <p:spPr>
          <a:xfrm>
            <a:off x="677333" y="1443037"/>
            <a:ext cx="6924675" cy="4990408"/>
          </a:xfrm>
          <a:prstGeom prst="rect">
            <a:avLst/>
          </a:prstGeom>
        </p:spPr>
      </p:pic>
      <p:cxnSp>
        <p:nvCxnSpPr>
          <p:cNvPr id="6" name="Straight Connector 5">
            <a:extLst>
              <a:ext uri="{FF2B5EF4-FFF2-40B4-BE49-F238E27FC236}">
                <a16:creationId xmlns:a16="http://schemas.microsoft.com/office/drawing/2014/main" id="{2E5AD26F-BCB0-4E3C-9D52-8455130A86AD}"/>
              </a:ext>
            </a:extLst>
          </p:cNvPr>
          <p:cNvCxnSpPr/>
          <p:nvPr/>
        </p:nvCxnSpPr>
        <p:spPr>
          <a:xfrm>
            <a:off x="2743200" y="4956561"/>
            <a:ext cx="19911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FC9BA42-45BE-4B9F-85D1-FE52308B3463}"/>
              </a:ext>
            </a:extLst>
          </p:cNvPr>
          <p:cNvCxnSpPr>
            <a:cxnSpLocks/>
          </p:cNvCxnSpPr>
          <p:nvPr/>
        </p:nvCxnSpPr>
        <p:spPr>
          <a:xfrm>
            <a:off x="1314628" y="3254523"/>
            <a:ext cx="155675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EBADA75-F8A8-4CE4-B722-03E5F691A492}"/>
              </a:ext>
            </a:extLst>
          </p:cNvPr>
          <p:cNvSpPr txBox="1"/>
          <p:nvPr/>
        </p:nvSpPr>
        <p:spPr>
          <a:xfrm>
            <a:off x="4841216" y="4630229"/>
            <a:ext cx="1313180" cy="369332"/>
          </a:xfrm>
          <a:prstGeom prst="rect">
            <a:avLst/>
          </a:prstGeom>
          <a:noFill/>
        </p:spPr>
        <p:txBody>
          <a:bodyPr wrap="none" rtlCol="0">
            <a:spAutoFit/>
          </a:bodyPr>
          <a:lstStyle/>
          <a:p>
            <a:r>
              <a:rPr lang="en-GB" dirty="0">
                <a:solidFill>
                  <a:srgbClr val="FF0000"/>
                </a:solidFill>
              </a:rPr>
              <a:t>Side effect</a:t>
            </a:r>
          </a:p>
        </p:txBody>
      </p:sp>
      <p:sp>
        <p:nvSpPr>
          <p:cNvPr id="11" name="Rectangle 10">
            <a:extLst>
              <a:ext uri="{FF2B5EF4-FFF2-40B4-BE49-F238E27FC236}">
                <a16:creationId xmlns:a16="http://schemas.microsoft.com/office/drawing/2014/main" id="{3E81A2AE-6EE9-444E-91A6-E8068B0B43B0}"/>
              </a:ext>
            </a:extLst>
          </p:cNvPr>
          <p:cNvSpPr/>
          <p:nvPr/>
        </p:nvSpPr>
        <p:spPr>
          <a:xfrm>
            <a:off x="1717705" y="4084890"/>
            <a:ext cx="5884304" cy="14527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0B7ABC5-E5CA-4BB5-A680-778ED0C056DF}"/>
              </a:ext>
            </a:extLst>
          </p:cNvPr>
          <p:cNvSpPr txBox="1"/>
          <p:nvPr/>
        </p:nvSpPr>
        <p:spPr>
          <a:xfrm>
            <a:off x="7602008" y="4084890"/>
            <a:ext cx="2741456" cy="369332"/>
          </a:xfrm>
          <a:prstGeom prst="rect">
            <a:avLst/>
          </a:prstGeom>
          <a:noFill/>
        </p:spPr>
        <p:txBody>
          <a:bodyPr wrap="none" rtlCol="0">
            <a:spAutoFit/>
          </a:bodyPr>
          <a:lstStyle/>
          <a:p>
            <a:r>
              <a:rPr lang="en-GB" dirty="0">
                <a:solidFill>
                  <a:srgbClr val="FF0000"/>
                </a:solidFill>
              </a:rPr>
              <a:t>Should be self-contained</a:t>
            </a:r>
          </a:p>
        </p:txBody>
      </p:sp>
    </p:spTree>
    <p:extLst>
      <p:ext uri="{BB962C8B-B14F-4D97-AF65-F5344CB8AC3E}">
        <p14:creationId xmlns:p14="http://schemas.microsoft.com/office/powerpoint/2010/main" val="71338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4739-21D7-41F3-9D1F-04ED74E573AB}"/>
              </a:ext>
            </a:extLst>
          </p:cNvPr>
          <p:cNvSpPr>
            <a:spLocks noGrp="1"/>
          </p:cNvSpPr>
          <p:nvPr>
            <p:ph type="title"/>
          </p:nvPr>
        </p:nvSpPr>
        <p:spPr/>
        <p:txBody>
          <a:bodyPr/>
          <a:lstStyle/>
          <a:p>
            <a:r>
              <a:rPr lang="en-GB" dirty="0"/>
              <a:t>Q1: Pi Approx. using </a:t>
            </a:r>
            <a:r>
              <a:rPr lang="en-GB" dirty="0" err="1"/>
              <a:t>IntStream</a:t>
            </a:r>
            <a:endParaRPr lang="en-GB" dirty="0"/>
          </a:p>
        </p:txBody>
      </p:sp>
      <p:pic>
        <p:nvPicPr>
          <p:cNvPr id="4" name="Content Placeholder 3">
            <a:extLst>
              <a:ext uri="{FF2B5EF4-FFF2-40B4-BE49-F238E27FC236}">
                <a16:creationId xmlns:a16="http://schemas.microsoft.com/office/drawing/2014/main" id="{FB0BD7A9-1153-4B16-A0DE-08851DFE1B7C}"/>
              </a:ext>
            </a:extLst>
          </p:cNvPr>
          <p:cNvPicPr>
            <a:picLocks noGrp="1" noChangeAspect="1"/>
          </p:cNvPicPr>
          <p:nvPr>
            <p:ph idx="1"/>
          </p:nvPr>
        </p:nvPicPr>
        <p:blipFill>
          <a:blip r:embed="rId2"/>
          <a:stretch>
            <a:fillRect/>
          </a:stretch>
        </p:blipFill>
        <p:spPr>
          <a:xfrm>
            <a:off x="677334" y="1767103"/>
            <a:ext cx="7872218" cy="4262222"/>
          </a:xfrm>
          <a:prstGeom prst="rect">
            <a:avLst/>
          </a:prstGeom>
        </p:spPr>
      </p:pic>
      <p:sp>
        <p:nvSpPr>
          <p:cNvPr id="5" name="TextBox 4">
            <a:extLst>
              <a:ext uri="{FF2B5EF4-FFF2-40B4-BE49-F238E27FC236}">
                <a16:creationId xmlns:a16="http://schemas.microsoft.com/office/drawing/2014/main" id="{E4D54006-13B6-4070-8543-C7275EA16AAC}"/>
              </a:ext>
            </a:extLst>
          </p:cNvPr>
          <p:cNvSpPr txBox="1"/>
          <p:nvPr/>
        </p:nvSpPr>
        <p:spPr>
          <a:xfrm>
            <a:off x="677334" y="1305438"/>
            <a:ext cx="2648482" cy="461665"/>
          </a:xfrm>
          <a:prstGeom prst="rect">
            <a:avLst/>
          </a:prstGeom>
          <a:noFill/>
        </p:spPr>
        <p:txBody>
          <a:bodyPr wrap="none" rtlCol="0">
            <a:spAutoFit/>
          </a:bodyPr>
          <a:lstStyle/>
          <a:p>
            <a:r>
              <a:rPr lang="en-GB" sz="2400" dirty="0"/>
              <a:t>Suggested Answer</a:t>
            </a:r>
          </a:p>
        </p:txBody>
      </p:sp>
      <p:sp>
        <p:nvSpPr>
          <p:cNvPr id="6" name="TextBox 5">
            <a:extLst>
              <a:ext uri="{FF2B5EF4-FFF2-40B4-BE49-F238E27FC236}">
                <a16:creationId xmlns:a16="http://schemas.microsoft.com/office/drawing/2014/main" id="{D43CCFEF-6E17-4214-91C3-A14618D1FBBB}"/>
              </a:ext>
            </a:extLst>
          </p:cNvPr>
          <p:cNvSpPr txBox="1"/>
          <p:nvPr/>
        </p:nvSpPr>
        <p:spPr>
          <a:xfrm>
            <a:off x="3635005" y="1284069"/>
            <a:ext cx="6149697" cy="646331"/>
          </a:xfrm>
          <a:prstGeom prst="rect">
            <a:avLst/>
          </a:prstGeom>
          <a:noFill/>
        </p:spPr>
        <p:txBody>
          <a:bodyPr wrap="none" rtlCol="0">
            <a:spAutoFit/>
          </a:bodyPr>
          <a:lstStyle/>
          <a:p>
            <a:r>
              <a:rPr lang="en-GB" dirty="0">
                <a:solidFill>
                  <a:srgbClr val="FF0000"/>
                </a:solidFill>
              </a:rPr>
              <a:t>Reduce(a, f(</a:t>
            </a:r>
            <a:r>
              <a:rPr lang="en-GB" dirty="0" err="1">
                <a:solidFill>
                  <a:srgbClr val="FF0000"/>
                </a:solidFill>
              </a:rPr>
              <a:t>x,y</a:t>
            </a:r>
            <a:r>
              <a:rPr lang="en-GB" dirty="0">
                <a:solidFill>
                  <a:srgbClr val="FF0000"/>
                </a:solidFill>
              </a:rPr>
              <a:t>)): a is the starting point, f is a </a:t>
            </a:r>
            <a:r>
              <a:rPr lang="en-GB" dirty="0" err="1">
                <a:solidFill>
                  <a:srgbClr val="FF0000"/>
                </a:solidFill>
              </a:rPr>
              <a:t>BiFunction</a:t>
            </a:r>
            <a:endParaRPr lang="en-GB" dirty="0">
              <a:solidFill>
                <a:srgbClr val="FF0000"/>
              </a:solidFill>
            </a:endParaRPr>
          </a:p>
          <a:p>
            <a:r>
              <a:rPr lang="en-GB" dirty="0">
                <a:solidFill>
                  <a:srgbClr val="FF0000"/>
                </a:solidFill>
              </a:rPr>
              <a:t>Repeatedly set a = f(</a:t>
            </a:r>
            <a:r>
              <a:rPr lang="en-GB" dirty="0" err="1">
                <a:solidFill>
                  <a:srgbClr val="FF0000"/>
                </a:solidFill>
              </a:rPr>
              <a:t>a,y</a:t>
            </a:r>
            <a:r>
              <a:rPr lang="en-GB" dirty="0">
                <a:solidFill>
                  <a:srgbClr val="FF0000"/>
                </a:solidFill>
              </a:rPr>
              <a:t>) for all y in the stream, e.g.</a:t>
            </a:r>
          </a:p>
        </p:txBody>
      </p:sp>
      <p:sp>
        <p:nvSpPr>
          <p:cNvPr id="8" name="TextBox 7">
            <a:extLst>
              <a:ext uri="{FF2B5EF4-FFF2-40B4-BE49-F238E27FC236}">
                <a16:creationId xmlns:a16="http://schemas.microsoft.com/office/drawing/2014/main" id="{5EB36DF9-EF65-4586-BCE7-EA26ADE497A2}"/>
              </a:ext>
            </a:extLst>
          </p:cNvPr>
          <p:cNvSpPr txBox="1"/>
          <p:nvPr/>
        </p:nvSpPr>
        <p:spPr>
          <a:xfrm>
            <a:off x="6324209" y="1948537"/>
            <a:ext cx="2587568" cy="2031325"/>
          </a:xfrm>
          <a:prstGeom prst="rect">
            <a:avLst/>
          </a:prstGeom>
          <a:noFill/>
        </p:spPr>
        <p:txBody>
          <a:bodyPr wrap="none" rtlCol="0">
            <a:spAutoFit/>
          </a:bodyPr>
          <a:lstStyle/>
          <a:p>
            <a:r>
              <a:rPr lang="en-GB" dirty="0">
                <a:solidFill>
                  <a:srgbClr val="FF0000"/>
                </a:solidFill>
              </a:rPr>
              <a:t>Stream is [1,2,3,4,5…],</a:t>
            </a:r>
            <a:br>
              <a:rPr lang="en-GB" dirty="0">
                <a:solidFill>
                  <a:srgbClr val="FF0000"/>
                </a:solidFill>
              </a:rPr>
            </a:br>
            <a:r>
              <a:rPr lang="en-GB" dirty="0">
                <a:solidFill>
                  <a:srgbClr val="FF0000"/>
                </a:solidFill>
              </a:rPr>
              <a:t>a = 0, f(</a:t>
            </a:r>
            <a:r>
              <a:rPr lang="en-GB" dirty="0" err="1">
                <a:solidFill>
                  <a:srgbClr val="FF0000"/>
                </a:solidFill>
              </a:rPr>
              <a:t>x,y</a:t>
            </a:r>
            <a:r>
              <a:rPr lang="en-GB" dirty="0">
                <a:solidFill>
                  <a:srgbClr val="FF0000"/>
                </a:solidFill>
              </a:rPr>
              <a:t>) = x + y</a:t>
            </a:r>
          </a:p>
          <a:p>
            <a:r>
              <a:rPr lang="en-GB" dirty="0">
                <a:solidFill>
                  <a:srgbClr val="FF0000"/>
                </a:solidFill>
              </a:rPr>
              <a:t>1. a = f(0, 1) = 1</a:t>
            </a:r>
          </a:p>
          <a:p>
            <a:r>
              <a:rPr lang="en-GB" dirty="0">
                <a:solidFill>
                  <a:srgbClr val="FF0000"/>
                </a:solidFill>
              </a:rPr>
              <a:t>2. a = f(1, 2) = 3</a:t>
            </a:r>
          </a:p>
          <a:p>
            <a:r>
              <a:rPr lang="en-GB" dirty="0">
                <a:solidFill>
                  <a:srgbClr val="FF0000"/>
                </a:solidFill>
              </a:rPr>
              <a:t>3. a = f(3, 3) = 6</a:t>
            </a:r>
          </a:p>
          <a:p>
            <a:r>
              <a:rPr lang="en-GB" dirty="0">
                <a:solidFill>
                  <a:srgbClr val="FF0000"/>
                </a:solidFill>
              </a:rPr>
              <a:t>…</a:t>
            </a:r>
          </a:p>
          <a:p>
            <a:r>
              <a:rPr lang="en-GB" dirty="0">
                <a:solidFill>
                  <a:srgbClr val="FF0000"/>
                </a:solidFill>
              </a:rPr>
              <a:t>return (final a)</a:t>
            </a:r>
          </a:p>
        </p:txBody>
      </p:sp>
    </p:spTree>
    <p:extLst>
      <p:ext uri="{BB962C8B-B14F-4D97-AF65-F5344CB8AC3E}">
        <p14:creationId xmlns:p14="http://schemas.microsoft.com/office/powerpoint/2010/main" val="174581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94AA-3B73-434F-9C02-A9496E04B268}"/>
              </a:ext>
            </a:extLst>
          </p:cNvPr>
          <p:cNvSpPr>
            <a:spLocks noGrp="1"/>
          </p:cNvSpPr>
          <p:nvPr>
            <p:ph type="title"/>
          </p:nvPr>
        </p:nvSpPr>
        <p:spPr/>
        <p:txBody>
          <a:bodyPr/>
          <a:lstStyle/>
          <a:p>
            <a:r>
              <a:rPr lang="en-GB" dirty="0"/>
              <a:t>Functional Interface</a:t>
            </a:r>
          </a:p>
        </p:txBody>
      </p:sp>
      <p:sp>
        <p:nvSpPr>
          <p:cNvPr id="3" name="Content Placeholder 2">
            <a:extLst>
              <a:ext uri="{FF2B5EF4-FFF2-40B4-BE49-F238E27FC236}">
                <a16:creationId xmlns:a16="http://schemas.microsoft.com/office/drawing/2014/main" id="{7F6A3760-1584-44C7-A3DF-FDD20CCABD6F}"/>
              </a:ext>
            </a:extLst>
          </p:cNvPr>
          <p:cNvSpPr>
            <a:spLocks noGrp="1"/>
          </p:cNvSpPr>
          <p:nvPr>
            <p:ph idx="1"/>
          </p:nvPr>
        </p:nvSpPr>
        <p:spPr/>
        <p:txBody>
          <a:bodyPr/>
          <a:lstStyle/>
          <a:p>
            <a:r>
              <a:rPr lang="en-GB" dirty="0"/>
              <a:t>Interfaces with </a:t>
            </a:r>
            <a:r>
              <a:rPr lang="en-GB" b="1" u="sng" dirty="0"/>
              <a:t>ONE</a:t>
            </a:r>
            <a:r>
              <a:rPr lang="en-GB" dirty="0"/>
              <a:t> abstract method</a:t>
            </a:r>
          </a:p>
          <a:p>
            <a:r>
              <a:rPr lang="en-GB" dirty="0"/>
              <a:t>Can have other methods but must be </a:t>
            </a:r>
            <a:r>
              <a:rPr lang="en-GB" u="sng" dirty="0"/>
              <a:t>default</a:t>
            </a:r>
          </a:p>
          <a:p>
            <a:endParaRPr lang="en-GB" dirty="0"/>
          </a:p>
        </p:txBody>
      </p:sp>
      <p:pic>
        <p:nvPicPr>
          <p:cNvPr id="4" name="Picture 3">
            <a:extLst>
              <a:ext uri="{FF2B5EF4-FFF2-40B4-BE49-F238E27FC236}">
                <a16:creationId xmlns:a16="http://schemas.microsoft.com/office/drawing/2014/main" id="{A83DDC89-109A-4FBE-9F9D-2674F057131A}"/>
              </a:ext>
            </a:extLst>
          </p:cNvPr>
          <p:cNvPicPr>
            <a:picLocks noChangeAspect="1"/>
          </p:cNvPicPr>
          <p:nvPr/>
        </p:nvPicPr>
        <p:blipFill>
          <a:blip r:embed="rId2"/>
          <a:stretch>
            <a:fillRect/>
          </a:stretch>
        </p:blipFill>
        <p:spPr>
          <a:xfrm>
            <a:off x="677334" y="3429000"/>
            <a:ext cx="3738148" cy="1754641"/>
          </a:xfrm>
          <a:prstGeom prst="rect">
            <a:avLst/>
          </a:prstGeom>
        </p:spPr>
      </p:pic>
      <p:pic>
        <p:nvPicPr>
          <p:cNvPr id="1026" name="Picture 2" descr="Image result for round hole">
            <a:extLst>
              <a:ext uri="{FF2B5EF4-FFF2-40B4-BE49-F238E27FC236}">
                <a16:creationId xmlns:a16="http://schemas.microsoft.com/office/drawing/2014/main" id="{EDDD875A-EF5C-439A-BAEF-D28F46D65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6520" y="1787610"/>
            <a:ext cx="2815056" cy="376160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68B257C-FC15-46E8-AD05-51EFB6C0D05A}"/>
              </a:ext>
            </a:extLst>
          </p:cNvPr>
          <p:cNvCxnSpPr>
            <a:cxnSpLocks/>
          </p:cNvCxnSpPr>
          <p:nvPr/>
        </p:nvCxnSpPr>
        <p:spPr>
          <a:xfrm>
            <a:off x="7562335" y="3912973"/>
            <a:ext cx="659027" cy="4777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C979F91-F5F1-43F3-A868-7ADA3C9D04A6}"/>
              </a:ext>
            </a:extLst>
          </p:cNvPr>
          <p:cNvSpPr txBox="1"/>
          <p:nvPr/>
        </p:nvSpPr>
        <p:spPr>
          <a:xfrm>
            <a:off x="6580976" y="3682784"/>
            <a:ext cx="981359" cy="307777"/>
          </a:xfrm>
          <a:prstGeom prst="rect">
            <a:avLst/>
          </a:prstGeom>
          <a:noFill/>
        </p:spPr>
        <p:txBody>
          <a:bodyPr wrap="none" rtlCol="0">
            <a:spAutoFit/>
          </a:bodyPr>
          <a:lstStyle/>
          <a:p>
            <a:r>
              <a:rPr lang="en-GB" sz="1400" dirty="0"/>
              <a:t>(the hole)</a:t>
            </a:r>
          </a:p>
        </p:txBody>
      </p:sp>
    </p:spTree>
    <p:extLst>
      <p:ext uri="{BB962C8B-B14F-4D97-AF65-F5344CB8AC3E}">
        <p14:creationId xmlns:p14="http://schemas.microsoft.com/office/powerpoint/2010/main" val="517689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4739-21D7-41F3-9D1F-04ED74E573AB}"/>
              </a:ext>
            </a:extLst>
          </p:cNvPr>
          <p:cNvSpPr>
            <a:spLocks noGrp="1"/>
          </p:cNvSpPr>
          <p:nvPr>
            <p:ph type="title"/>
          </p:nvPr>
        </p:nvSpPr>
        <p:spPr/>
        <p:txBody>
          <a:bodyPr/>
          <a:lstStyle/>
          <a:p>
            <a:r>
              <a:rPr lang="en-GB" dirty="0"/>
              <a:t>Q1: Pi Approx. using </a:t>
            </a:r>
            <a:r>
              <a:rPr lang="en-GB" dirty="0" err="1"/>
              <a:t>IntStream</a:t>
            </a:r>
            <a:endParaRPr lang="en-GB" dirty="0"/>
          </a:p>
        </p:txBody>
      </p:sp>
      <p:pic>
        <p:nvPicPr>
          <p:cNvPr id="4" name="Content Placeholder 3">
            <a:extLst>
              <a:ext uri="{FF2B5EF4-FFF2-40B4-BE49-F238E27FC236}">
                <a16:creationId xmlns:a16="http://schemas.microsoft.com/office/drawing/2014/main" id="{FB0BD7A9-1153-4B16-A0DE-08851DFE1B7C}"/>
              </a:ext>
            </a:extLst>
          </p:cNvPr>
          <p:cNvPicPr>
            <a:picLocks noGrp="1" noChangeAspect="1"/>
          </p:cNvPicPr>
          <p:nvPr>
            <p:ph idx="1"/>
          </p:nvPr>
        </p:nvPicPr>
        <p:blipFill>
          <a:blip r:embed="rId2"/>
          <a:stretch>
            <a:fillRect/>
          </a:stretch>
        </p:blipFill>
        <p:spPr>
          <a:xfrm>
            <a:off x="677334" y="1767103"/>
            <a:ext cx="7872218" cy="4262222"/>
          </a:xfrm>
          <a:prstGeom prst="rect">
            <a:avLst/>
          </a:prstGeom>
        </p:spPr>
      </p:pic>
      <p:sp>
        <p:nvSpPr>
          <p:cNvPr id="5" name="TextBox 4">
            <a:extLst>
              <a:ext uri="{FF2B5EF4-FFF2-40B4-BE49-F238E27FC236}">
                <a16:creationId xmlns:a16="http://schemas.microsoft.com/office/drawing/2014/main" id="{E4D54006-13B6-4070-8543-C7275EA16AAC}"/>
              </a:ext>
            </a:extLst>
          </p:cNvPr>
          <p:cNvSpPr txBox="1"/>
          <p:nvPr/>
        </p:nvSpPr>
        <p:spPr>
          <a:xfrm>
            <a:off x="677334" y="1305438"/>
            <a:ext cx="2648482" cy="461665"/>
          </a:xfrm>
          <a:prstGeom prst="rect">
            <a:avLst/>
          </a:prstGeom>
          <a:noFill/>
        </p:spPr>
        <p:txBody>
          <a:bodyPr wrap="none" rtlCol="0">
            <a:spAutoFit/>
          </a:bodyPr>
          <a:lstStyle/>
          <a:p>
            <a:r>
              <a:rPr lang="en-GB" sz="2400" dirty="0"/>
              <a:t>Suggested Answer</a:t>
            </a:r>
          </a:p>
        </p:txBody>
      </p:sp>
      <p:sp>
        <p:nvSpPr>
          <p:cNvPr id="3" name="TextBox 2">
            <a:extLst>
              <a:ext uri="{FF2B5EF4-FFF2-40B4-BE49-F238E27FC236}">
                <a16:creationId xmlns:a16="http://schemas.microsoft.com/office/drawing/2014/main" id="{3E807788-5009-41B1-8FDC-8B43B636C49B}"/>
              </a:ext>
            </a:extLst>
          </p:cNvPr>
          <p:cNvSpPr txBox="1"/>
          <p:nvPr/>
        </p:nvSpPr>
        <p:spPr>
          <a:xfrm>
            <a:off x="2478280" y="3244334"/>
            <a:ext cx="3134191" cy="369332"/>
          </a:xfrm>
          <a:prstGeom prst="rect">
            <a:avLst/>
          </a:prstGeom>
          <a:noFill/>
        </p:spPr>
        <p:txBody>
          <a:bodyPr wrap="none" rtlCol="0">
            <a:spAutoFit/>
          </a:bodyPr>
          <a:lstStyle/>
          <a:p>
            <a:r>
              <a:rPr lang="en-GB" dirty="0">
                <a:solidFill>
                  <a:srgbClr val="FF0000"/>
                </a:solidFill>
              </a:rPr>
              <a:t>Alternates between 1 and -1</a:t>
            </a:r>
          </a:p>
        </p:txBody>
      </p:sp>
    </p:spTree>
    <p:extLst>
      <p:ext uri="{BB962C8B-B14F-4D97-AF65-F5344CB8AC3E}">
        <p14:creationId xmlns:p14="http://schemas.microsoft.com/office/powerpoint/2010/main" val="2302563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2E15-2759-475D-8509-11ADDE2F4A8F}"/>
              </a:ext>
            </a:extLst>
          </p:cNvPr>
          <p:cNvSpPr>
            <a:spLocks noGrp="1"/>
          </p:cNvSpPr>
          <p:nvPr>
            <p:ph type="title"/>
          </p:nvPr>
        </p:nvSpPr>
        <p:spPr/>
        <p:txBody>
          <a:bodyPr/>
          <a:lstStyle/>
          <a:p>
            <a:r>
              <a:rPr lang="en-GB" dirty="0"/>
              <a:t>Q2: Omega numbers</a:t>
            </a:r>
          </a:p>
        </p:txBody>
      </p:sp>
      <p:pic>
        <p:nvPicPr>
          <p:cNvPr id="4" name="Content Placeholder 3">
            <a:extLst>
              <a:ext uri="{FF2B5EF4-FFF2-40B4-BE49-F238E27FC236}">
                <a16:creationId xmlns:a16="http://schemas.microsoft.com/office/drawing/2014/main" id="{59E1AD4F-A76B-48A7-B878-F927554D9D09}"/>
              </a:ext>
            </a:extLst>
          </p:cNvPr>
          <p:cNvPicPr>
            <a:picLocks noGrp="1" noChangeAspect="1"/>
          </p:cNvPicPr>
          <p:nvPr>
            <p:ph idx="1"/>
          </p:nvPr>
        </p:nvPicPr>
        <p:blipFill>
          <a:blip r:embed="rId2"/>
          <a:stretch>
            <a:fillRect/>
          </a:stretch>
        </p:blipFill>
        <p:spPr>
          <a:xfrm>
            <a:off x="677334" y="1785619"/>
            <a:ext cx="9437877" cy="1487420"/>
          </a:xfrm>
          <a:prstGeom prst="rect">
            <a:avLst/>
          </a:prstGeom>
        </p:spPr>
      </p:pic>
    </p:spTree>
    <p:extLst>
      <p:ext uri="{BB962C8B-B14F-4D97-AF65-F5344CB8AC3E}">
        <p14:creationId xmlns:p14="http://schemas.microsoft.com/office/powerpoint/2010/main" val="366706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2E15-2759-475D-8509-11ADDE2F4A8F}"/>
              </a:ext>
            </a:extLst>
          </p:cNvPr>
          <p:cNvSpPr>
            <a:spLocks noGrp="1"/>
          </p:cNvSpPr>
          <p:nvPr>
            <p:ph type="title"/>
          </p:nvPr>
        </p:nvSpPr>
        <p:spPr/>
        <p:txBody>
          <a:bodyPr/>
          <a:lstStyle/>
          <a:p>
            <a:r>
              <a:rPr lang="en-GB" dirty="0"/>
              <a:t>Q2: Omega numbers</a:t>
            </a:r>
          </a:p>
        </p:txBody>
      </p:sp>
      <p:pic>
        <p:nvPicPr>
          <p:cNvPr id="4" name="Content Placeholder 3">
            <a:extLst>
              <a:ext uri="{FF2B5EF4-FFF2-40B4-BE49-F238E27FC236}">
                <a16:creationId xmlns:a16="http://schemas.microsoft.com/office/drawing/2014/main" id="{59E1AD4F-A76B-48A7-B878-F927554D9D09}"/>
              </a:ext>
            </a:extLst>
          </p:cNvPr>
          <p:cNvPicPr>
            <a:picLocks noGrp="1" noChangeAspect="1"/>
          </p:cNvPicPr>
          <p:nvPr>
            <p:ph idx="1"/>
          </p:nvPr>
        </p:nvPicPr>
        <p:blipFill>
          <a:blip r:embed="rId2"/>
          <a:stretch>
            <a:fillRect/>
          </a:stretch>
        </p:blipFill>
        <p:spPr>
          <a:xfrm>
            <a:off x="677334" y="1785619"/>
            <a:ext cx="9437877" cy="1487420"/>
          </a:xfrm>
          <a:prstGeom prst="rect">
            <a:avLst/>
          </a:prstGeom>
        </p:spPr>
      </p:pic>
      <p:cxnSp>
        <p:nvCxnSpPr>
          <p:cNvPr id="5" name="Straight Connector 4">
            <a:extLst>
              <a:ext uri="{FF2B5EF4-FFF2-40B4-BE49-F238E27FC236}">
                <a16:creationId xmlns:a16="http://schemas.microsoft.com/office/drawing/2014/main" id="{3A8BAE31-EC0B-40A2-83DB-8AFBFA3D51F4}"/>
              </a:ext>
            </a:extLst>
          </p:cNvPr>
          <p:cNvCxnSpPr>
            <a:cxnSpLocks/>
          </p:cNvCxnSpPr>
          <p:nvPr/>
        </p:nvCxnSpPr>
        <p:spPr>
          <a:xfrm>
            <a:off x="4204530" y="2811566"/>
            <a:ext cx="34012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6E9728-9BDD-467A-856F-376183AE2580}"/>
              </a:ext>
            </a:extLst>
          </p:cNvPr>
          <p:cNvSpPr txBox="1"/>
          <p:nvPr/>
        </p:nvSpPr>
        <p:spPr>
          <a:xfrm>
            <a:off x="1110953" y="3244334"/>
            <a:ext cx="6436377" cy="1477328"/>
          </a:xfrm>
          <a:prstGeom prst="rect">
            <a:avLst/>
          </a:prstGeom>
          <a:noFill/>
        </p:spPr>
        <p:txBody>
          <a:bodyPr wrap="none" rtlCol="0">
            <a:spAutoFit/>
          </a:bodyPr>
          <a:lstStyle/>
          <a:p>
            <a:r>
              <a:rPr lang="en-GB" dirty="0"/>
              <a:t>Approach:</a:t>
            </a:r>
          </a:p>
          <a:p>
            <a:pPr marL="342900" indent="-342900">
              <a:buAutoNum type="arabicPeriod"/>
            </a:pPr>
            <a:r>
              <a:rPr lang="en-GB" dirty="0"/>
              <a:t>Find number of distinct prime factors for a number </a:t>
            </a:r>
            <a:r>
              <a:rPr lang="en-GB" dirty="0" err="1"/>
              <a:t>i</a:t>
            </a:r>
            <a:endParaRPr lang="en-GB" dirty="0"/>
          </a:p>
          <a:p>
            <a:pPr marL="342900" indent="-342900">
              <a:buAutoNum type="arabicPeriod"/>
            </a:pPr>
            <a:r>
              <a:rPr lang="en-GB" dirty="0"/>
              <a:t>-&gt; Find prime factors for a number </a:t>
            </a:r>
            <a:r>
              <a:rPr lang="en-GB" dirty="0" err="1"/>
              <a:t>i</a:t>
            </a:r>
            <a:r>
              <a:rPr lang="en-GB" dirty="0"/>
              <a:t> (then count)</a:t>
            </a:r>
          </a:p>
          <a:p>
            <a:pPr marL="342900" indent="-342900">
              <a:buAutoNum type="arabicPeriod"/>
            </a:pPr>
            <a:r>
              <a:rPr lang="en-GB" dirty="0"/>
              <a:t>-&gt; Find factors for a number </a:t>
            </a:r>
            <a:r>
              <a:rPr lang="en-GB" dirty="0" err="1"/>
              <a:t>i</a:t>
            </a:r>
            <a:r>
              <a:rPr lang="en-GB" dirty="0"/>
              <a:t> (then filter out non-prime)</a:t>
            </a:r>
          </a:p>
          <a:p>
            <a:pPr marL="342900" indent="-342900">
              <a:buAutoNum type="arabicPeriod"/>
            </a:pPr>
            <a:r>
              <a:rPr lang="en-GB" dirty="0"/>
              <a:t>-&gt; Check if a number is prime</a:t>
            </a:r>
          </a:p>
        </p:txBody>
      </p:sp>
    </p:spTree>
    <p:extLst>
      <p:ext uri="{BB962C8B-B14F-4D97-AF65-F5344CB8AC3E}">
        <p14:creationId xmlns:p14="http://schemas.microsoft.com/office/powerpoint/2010/main" val="3433084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D0E4-1A6F-4E1B-BB5A-D63CDDCDC3A6}"/>
              </a:ext>
            </a:extLst>
          </p:cNvPr>
          <p:cNvSpPr>
            <a:spLocks noGrp="1"/>
          </p:cNvSpPr>
          <p:nvPr>
            <p:ph type="title"/>
          </p:nvPr>
        </p:nvSpPr>
        <p:spPr/>
        <p:txBody>
          <a:bodyPr/>
          <a:lstStyle/>
          <a:p>
            <a:r>
              <a:rPr lang="en-GB" dirty="0"/>
              <a:t>Q2: Omega numbers</a:t>
            </a:r>
          </a:p>
        </p:txBody>
      </p:sp>
      <p:sp>
        <p:nvSpPr>
          <p:cNvPr id="5" name="TextBox 4">
            <a:extLst>
              <a:ext uri="{FF2B5EF4-FFF2-40B4-BE49-F238E27FC236}">
                <a16:creationId xmlns:a16="http://schemas.microsoft.com/office/drawing/2014/main" id="{F808EBC6-96F2-4660-878A-A49CDC05840B}"/>
              </a:ext>
            </a:extLst>
          </p:cNvPr>
          <p:cNvSpPr txBox="1"/>
          <p:nvPr/>
        </p:nvSpPr>
        <p:spPr>
          <a:xfrm>
            <a:off x="677334" y="1951672"/>
            <a:ext cx="6436377" cy="1477328"/>
          </a:xfrm>
          <a:prstGeom prst="rect">
            <a:avLst/>
          </a:prstGeom>
          <a:noFill/>
        </p:spPr>
        <p:txBody>
          <a:bodyPr wrap="none" rtlCol="0">
            <a:spAutoFit/>
          </a:bodyPr>
          <a:lstStyle/>
          <a:p>
            <a:r>
              <a:rPr lang="en-GB" dirty="0"/>
              <a:t>Approach:</a:t>
            </a:r>
          </a:p>
          <a:p>
            <a:pPr marL="342900" indent="-342900">
              <a:buAutoNum type="arabicPeriod"/>
            </a:pPr>
            <a:r>
              <a:rPr lang="en-GB" dirty="0"/>
              <a:t>Find number of distinct prime factors for a number </a:t>
            </a:r>
            <a:r>
              <a:rPr lang="en-GB" dirty="0" err="1"/>
              <a:t>i</a:t>
            </a:r>
            <a:endParaRPr lang="en-GB" dirty="0"/>
          </a:p>
          <a:p>
            <a:pPr marL="342900" indent="-342900">
              <a:buAutoNum type="arabicPeriod"/>
            </a:pPr>
            <a:r>
              <a:rPr lang="en-GB" dirty="0"/>
              <a:t>-&gt; Find prime factors for a number </a:t>
            </a:r>
            <a:r>
              <a:rPr lang="en-GB" dirty="0" err="1"/>
              <a:t>i</a:t>
            </a:r>
            <a:r>
              <a:rPr lang="en-GB" dirty="0"/>
              <a:t> (then count)</a:t>
            </a:r>
          </a:p>
          <a:p>
            <a:pPr marL="342900" indent="-342900">
              <a:buAutoNum type="arabicPeriod"/>
            </a:pPr>
            <a:r>
              <a:rPr lang="en-GB" dirty="0"/>
              <a:t>-&gt; Find factors for a number </a:t>
            </a:r>
            <a:r>
              <a:rPr lang="en-GB" dirty="0" err="1"/>
              <a:t>i</a:t>
            </a:r>
            <a:r>
              <a:rPr lang="en-GB" dirty="0"/>
              <a:t> (then filter out non-prime)</a:t>
            </a:r>
          </a:p>
          <a:p>
            <a:pPr marL="342900" indent="-342900">
              <a:buAutoNum type="arabicPeriod"/>
            </a:pPr>
            <a:r>
              <a:rPr lang="en-GB" dirty="0">
                <a:solidFill>
                  <a:srgbClr val="FF0000"/>
                </a:solidFill>
              </a:rPr>
              <a:t>-&gt; Check if a number is prime [</a:t>
            </a:r>
            <a:r>
              <a:rPr lang="en-GB" dirty="0" err="1">
                <a:solidFill>
                  <a:srgbClr val="FF0000"/>
                </a:solidFill>
              </a:rPr>
              <a:t>isPrime</a:t>
            </a:r>
            <a:r>
              <a:rPr lang="en-GB" dirty="0">
                <a:solidFill>
                  <a:srgbClr val="FF0000"/>
                </a:solidFill>
              </a:rPr>
              <a:t>(n)]</a:t>
            </a:r>
          </a:p>
        </p:txBody>
      </p:sp>
      <p:pic>
        <p:nvPicPr>
          <p:cNvPr id="6" name="Picture 5">
            <a:extLst>
              <a:ext uri="{FF2B5EF4-FFF2-40B4-BE49-F238E27FC236}">
                <a16:creationId xmlns:a16="http://schemas.microsoft.com/office/drawing/2014/main" id="{1137A9B7-95BD-475C-8061-A65E9804F61F}"/>
              </a:ext>
            </a:extLst>
          </p:cNvPr>
          <p:cNvPicPr>
            <a:picLocks noChangeAspect="1"/>
          </p:cNvPicPr>
          <p:nvPr/>
        </p:nvPicPr>
        <p:blipFill>
          <a:blip r:embed="rId2"/>
          <a:stretch>
            <a:fillRect/>
          </a:stretch>
        </p:blipFill>
        <p:spPr>
          <a:xfrm>
            <a:off x="677334" y="3562350"/>
            <a:ext cx="6418213" cy="2381250"/>
          </a:xfrm>
          <a:prstGeom prst="rect">
            <a:avLst/>
          </a:prstGeom>
        </p:spPr>
      </p:pic>
      <p:sp>
        <p:nvSpPr>
          <p:cNvPr id="7" name="TextBox 6">
            <a:extLst>
              <a:ext uri="{FF2B5EF4-FFF2-40B4-BE49-F238E27FC236}">
                <a16:creationId xmlns:a16="http://schemas.microsoft.com/office/drawing/2014/main" id="{A27A58F8-B303-475F-B20F-2C60C8276C94}"/>
              </a:ext>
            </a:extLst>
          </p:cNvPr>
          <p:cNvSpPr txBox="1"/>
          <p:nvPr/>
        </p:nvSpPr>
        <p:spPr>
          <a:xfrm>
            <a:off x="2591245" y="5304446"/>
            <a:ext cx="3855543" cy="369332"/>
          </a:xfrm>
          <a:prstGeom prst="rect">
            <a:avLst/>
          </a:prstGeom>
          <a:noFill/>
        </p:spPr>
        <p:txBody>
          <a:bodyPr wrap="none" rtlCol="0">
            <a:spAutoFit/>
          </a:bodyPr>
          <a:lstStyle/>
          <a:p>
            <a:r>
              <a:rPr lang="en-GB" dirty="0">
                <a:solidFill>
                  <a:srgbClr val="FF0000"/>
                </a:solidFill>
              </a:rPr>
              <a:t>“n is in stream if nothing divides n”</a:t>
            </a:r>
          </a:p>
        </p:txBody>
      </p:sp>
    </p:spTree>
    <p:extLst>
      <p:ext uri="{BB962C8B-B14F-4D97-AF65-F5344CB8AC3E}">
        <p14:creationId xmlns:p14="http://schemas.microsoft.com/office/powerpoint/2010/main" val="3951865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D0E4-1A6F-4E1B-BB5A-D63CDDCDC3A6}"/>
              </a:ext>
            </a:extLst>
          </p:cNvPr>
          <p:cNvSpPr>
            <a:spLocks noGrp="1"/>
          </p:cNvSpPr>
          <p:nvPr>
            <p:ph type="title"/>
          </p:nvPr>
        </p:nvSpPr>
        <p:spPr/>
        <p:txBody>
          <a:bodyPr/>
          <a:lstStyle/>
          <a:p>
            <a:r>
              <a:rPr lang="en-GB" dirty="0"/>
              <a:t>Q2: Omega numbers</a:t>
            </a:r>
          </a:p>
        </p:txBody>
      </p:sp>
      <p:sp>
        <p:nvSpPr>
          <p:cNvPr id="5" name="TextBox 4">
            <a:extLst>
              <a:ext uri="{FF2B5EF4-FFF2-40B4-BE49-F238E27FC236}">
                <a16:creationId xmlns:a16="http://schemas.microsoft.com/office/drawing/2014/main" id="{F808EBC6-96F2-4660-878A-A49CDC05840B}"/>
              </a:ext>
            </a:extLst>
          </p:cNvPr>
          <p:cNvSpPr txBox="1"/>
          <p:nvPr/>
        </p:nvSpPr>
        <p:spPr>
          <a:xfrm>
            <a:off x="677334" y="1951672"/>
            <a:ext cx="7678705" cy="1477328"/>
          </a:xfrm>
          <a:prstGeom prst="rect">
            <a:avLst/>
          </a:prstGeom>
          <a:noFill/>
        </p:spPr>
        <p:txBody>
          <a:bodyPr wrap="none" rtlCol="0">
            <a:spAutoFit/>
          </a:bodyPr>
          <a:lstStyle/>
          <a:p>
            <a:r>
              <a:rPr lang="en-GB" dirty="0"/>
              <a:t>Approach:</a:t>
            </a:r>
          </a:p>
          <a:p>
            <a:pPr marL="342900" indent="-342900">
              <a:buAutoNum type="arabicPeriod"/>
            </a:pPr>
            <a:r>
              <a:rPr lang="en-GB" dirty="0"/>
              <a:t>Find number of distinct prime factors for a number </a:t>
            </a:r>
            <a:r>
              <a:rPr lang="en-GB" dirty="0" err="1"/>
              <a:t>i</a:t>
            </a:r>
            <a:endParaRPr lang="en-GB" dirty="0"/>
          </a:p>
          <a:p>
            <a:pPr marL="342900" indent="-342900">
              <a:buAutoNum type="arabicPeriod"/>
            </a:pPr>
            <a:r>
              <a:rPr lang="en-GB" dirty="0"/>
              <a:t>-&gt; Find prime factors for a number </a:t>
            </a:r>
            <a:r>
              <a:rPr lang="en-GB" dirty="0" err="1"/>
              <a:t>i</a:t>
            </a:r>
            <a:r>
              <a:rPr lang="en-GB" dirty="0"/>
              <a:t> (then count)</a:t>
            </a:r>
          </a:p>
          <a:p>
            <a:pPr marL="342900" indent="-342900">
              <a:buAutoNum type="arabicPeriod"/>
            </a:pPr>
            <a:r>
              <a:rPr lang="en-GB" dirty="0">
                <a:solidFill>
                  <a:srgbClr val="FF0000"/>
                </a:solidFill>
              </a:rPr>
              <a:t>-&gt; Find factors for a number </a:t>
            </a:r>
            <a:r>
              <a:rPr lang="en-GB" dirty="0" err="1">
                <a:solidFill>
                  <a:srgbClr val="FF0000"/>
                </a:solidFill>
              </a:rPr>
              <a:t>i</a:t>
            </a:r>
            <a:r>
              <a:rPr lang="en-GB" dirty="0">
                <a:solidFill>
                  <a:srgbClr val="FF0000"/>
                </a:solidFill>
              </a:rPr>
              <a:t> (then filter out non-prime) [factors(x)]</a:t>
            </a:r>
          </a:p>
          <a:p>
            <a:pPr marL="342900" indent="-342900">
              <a:buAutoNum type="arabicPeriod"/>
            </a:pPr>
            <a:r>
              <a:rPr lang="en-GB" dirty="0"/>
              <a:t>-&gt; Check if a number is prime [</a:t>
            </a:r>
            <a:r>
              <a:rPr lang="en-GB" dirty="0" err="1"/>
              <a:t>isPrime</a:t>
            </a:r>
            <a:r>
              <a:rPr lang="en-GB" dirty="0"/>
              <a:t>(n)]</a:t>
            </a:r>
          </a:p>
        </p:txBody>
      </p:sp>
      <p:pic>
        <p:nvPicPr>
          <p:cNvPr id="3" name="Picture 2">
            <a:extLst>
              <a:ext uri="{FF2B5EF4-FFF2-40B4-BE49-F238E27FC236}">
                <a16:creationId xmlns:a16="http://schemas.microsoft.com/office/drawing/2014/main" id="{DDFD6829-6230-45A4-9F8F-E4B630A3929D}"/>
              </a:ext>
            </a:extLst>
          </p:cNvPr>
          <p:cNvPicPr>
            <a:picLocks noChangeAspect="1"/>
          </p:cNvPicPr>
          <p:nvPr/>
        </p:nvPicPr>
        <p:blipFill>
          <a:blip r:embed="rId2"/>
          <a:stretch>
            <a:fillRect/>
          </a:stretch>
        </p:blipFill>
        <p:spPr>
          <a:xfrm>
            <a:off x="677334" y="3516994"/>
            <a:ext cx="5817470" cy="2373385"/>
          </a:xfrm>
          <a:prstGeom prst="rect">
            <a:avLst/>
          </a:prstGeom>
        </p:spPr>
      </p:pic>
      <p:sp>
        <p:nvSpPr>
          <p:cNvPr id="4" name="TextBox 3">
            <a:extLst>
              <a:ext uri="{FF2B5EF4-FFF2-40B4-BE49-F238E27FC236}">
                <a16:creationId xmlns:a16="http://schemas.microsoft.com/office/drawing/2014/main" id="{8D948184-D59E-45A4-A7CD-AEBB64E236EC}"/>
              </a:ext>
            </a:extLst>
          </p:cNvPr>
          <p:cNvSpPr txBox="1"/>
          <p:nvPr/>
        </p:nvSpPr>
        <p:spPr>
          <a:xfrm>
            <a:off x="2666288" y="5289847"/>
            <a:ext cx="3220753" cy="369332"/>
          </a:xfrm>
          <a:prstGeom prst="rect">
            <a:avLst/>
          </a:prstGeom>
          <a:noFill/>
        </p:spPr>
        <p:txBody>
          <a:bodyPr wrap="none" rtlCol="0">
            <a:spAutoFit/>
          </a:bodyPr>
          <a:lstStyle/>
          <a:p>
            <a:r>
              <a:rPr lang="en-GB" dirty="0">
                <a:solidFill>
                  <a:srgbClr val="FF0000"/>
                </a:solidFill>
              </a:rPr>
              <a:t>“d is in stream if d divides x”</a:t>
            </a:r>
          </a:p>
        </p:txBody>
      </p:sp>
    </p:spTree>
    <p:extLst>
      <p:ext uri="{BB962C8B-B14F-4D97-AF65-F5344CB8AC3E}">
        <p14:creationId xmlns:p14="http://schemas.microsoft.com/office/powerpoint/2010/main" val="390343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D0E4-1A6F-4E1B-BB5A-D63CDDCDC3A6}"/>
              </a:ext>
            </a:extLst>
          </p:cNvPr>
          <p:cNvSpPr>
            <a:spLocks noGrp="1"/>
          </p:cNvSpPr>
          <p:nvPr>
            <p:ph type="title"/>
          </p:nvPr>
        </p:nvSpPr>
        <p:spPr/>
        <p:txBody>
          <a:bodyPr/>
          <a:lstStyle/>
          <a:p>
            <a:r>
              <a:rPr lang="en-GB" dirty="0"/>
              <a:t>Q2: Omega numbers</a:t>
            </a:r>
          </a:p>
        </p:txBody>
      </p:sp>
      <p:sp>
        <p:nvSpPr>
          <p:cNvPr id="5" name="TextBox 4">
            <a:extLst>
              <a:ext uri="{FF2B5EF4-FFF2-40B4-BE49-F238E27FC236}">
                <a16:creationId xmlns:a16="http://schemas.microsoft.com/office/drawing/2014/main" id="{F808EBC6-96F2-4660-878A-A49CDC05840B}"/>
              </a:ext>
            </a:extLst>
          </p:cNvPr>
          <p:cNvSpPr txBox="1"/>
          <p:nvPr/>
        </p:nvSpPr>
        <p:spPr>
          <a:xfrm>
            <a:off x="677334" y="1951672"/>
            <a:ext cx="7678705" cy="1477328"/>
          </a:xfrm>
          <a:prstGeom prst="rect">
            <a:avLst/>
          </a:prstGeom>
          <a:noFill/>
        </p:spPr>
        <p:txBody>
          <a:bodyPr wrap="none" rtlCol="0">
            <a:spAutoFit/>
          </a:bodyPr>
          <a:lstStyle/>
          <a:p>
            <a:r>
              <a:rPr lang="en-GB" dirty="0"/>
              <a:t>Approach:</a:t>
            </a:r>
          </a:p>
          <a:p>
            <a:pPr marL="342900" indent="-342900">
              <a:buAutoNum type="arabicPeriod"/>
            </a:pPr>
            <a:r>
              <a:rPr lang="en-GB" dirty="0"/>
              <a:t>Find number of distinct prime factors for a number </a:t>
            </a:r>
            <a:r>
              <a:rPr lang="en-GB" dirty="0" err="1"/>
              <a:t>i</a:t>
            </a:r>
            <a:endParaRPr lang="en-GB" dirty="0"/>
          </a:p>
          <a:p>
            <a:pPr marL="342900" indent="-342900">
              <a:buAutoNum type="arabicPeriod"/>
            </a:pPr>
            <a:r>
              <a:rPr lang="en-GB" dirty="0">
                <a:solidFill>
                  <a:srgbClr val="FF0000"/>
                </a:solidFill>
              </a:rPr>
              <a:t>-&gt; Find prime factors for a number </a:t>
            </a:r>
            <a:r>
              <a:rPr lang="en-GB" dirty="0" err="1">
                <a:solidFill>
                  <a:srgbClr val="FF0000"/>
                </a:solidFill>
              </a:rPr>
              <a:t>i</a:t>
            </a:r>
            <a:r>
              <a:rPr lang="en-GB" dirty="0">
                <a:solidFill>
                  <a:srgbClr val="FF0000"/>
                </a:solidFill>
              </a:rPr>
              <a:t> (then count) [</a:t>
            </a:r>
            <a:r>
              <a:rPr lang="en-GB" dirty="0" err="1">
                <a:solidFill>
                  <a:srgbClr val="FF0000"/>
                </a:solidFill>
              </a:rPr>
              <a:t>primeFactors</a:t>
            </a:r>
            <a:r>
              <a:rPr lang="en-GB" dirty="0">
                <a:solidFill>
                  <a:srgbClr val="FF0000"/>
                </a:solidFill>
              </a:rPr>
              <a:t>(x)]</a:t>
            </a:r>
          </a:p>
          <a:p>
            <a:pPr marL="342900" indent="-342900">
              <a:buAutoNum type="arabicPeriod"/>
            </a:pPr>
            <a:r>
              <a:rPr lang="en-GB" dirty="0"/>
              <a:t>-&gt; Find factors for a number </a:t>
            </a:r>
            <a:r>
              <a:rPr lang="en-GB" dirty="0" err="1"/>
              <a:t>i</a:t>
            </a:r>
            <a:r>
              <a:rPr lang="en-GB" dirty="0"/>
              <a:t> (then filter out non-prime) [factors(x)]</a:t>
            </a:r>
          </a:p>
          <a:p>
            <a:pPr marL="342900" indent="-342900">
              <a:buAutoNum type="arabicPeriod"/>
            </a:pPr>
            <a:r>
              <a:rPr lang="en-GB" dirty="0"/>
              <a:t>-&gt; Check if a number is prime [</a:t>
            </a:r>
            <a:r>
              <a:rPr lang="en-GB" dirty="0" err="1"/>
              <a:t>isPrime</a:t>
            </a:r>
            <a:r>
              <a:rPr lang="en-GB" dirty="0"/>
              <a:t>(n)]</a:t>
            </a:r>
          </a:p>
        </p:txBody>
      </p:sp>
      <p:pic>
        <p:nvPicPr>
          <p:cNvPr id="6" name="Picture 5">
            <a:extLst>
              <a:ext uri="{FF2B5EF4-FFF2-40B4-BE49-F238E27FC236}">
                <a16:creationId xmlns:a16="http://schemas.microsoft.com/office/drawing/2014/main" id="{1865A986-C2B8-4316-8212-EA1E194FC359}"/>
              </a:ext>
            </a:extLst>
          </p:cNvPr>
          <p:cNvPicPr>
            <a:picLocks noChangeAspect="1"/>
          </p:cNvPicPr>
          <p:nvPr/>
        </p:nvPicPr>
        <p:blipFill>
          <a:blip r:embed="rId2"/>
          <a:stretch>
            <a:fillRect/>
          </a:stretch>
        </p:blipFill>
        <p:spPr>
          <a:xfrm>
            <a:off x="697274" y="3588076"/>
            <a:ext cx="4917314" cy="1435489"/>
          </a:xfrm>
          <a:prstGeom prst="rect">
            <a:avLst/>
          </a:prstGeom>
        </p:spPr>
      </p:pic>
    </p:spTree>
    <p:extLst>
      <p:ext uri="{BB962C8B-B14F-4D97-AF65-F5344CB8AC3E}">
        <p14:creationId xmlns:p14="http://schemas.microsoft.com/office/powerpoint/2010/main" val="420939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D0E4-1A6F-4E1B-BB5A-D63CDDCDC3A6}"/>
              </a:ext>
            </a:extLst>
          </p:cNvPr>
          <p:cNvSpPr>
            <a:spLocks noGrp="1"/>
          </p:cNvSpPr>
          <p:nvPr>
            <p:ph type="title"/>
          </p:nvPr>
        </p:nvSpPr>
        <p:spPr/>
        <p:txBody>
          <a:bodyPr/>
          <a:lstStyle/>
          <a:p>
            <a:r>
              <a:rPr lang="en-GB" dirty="0"/>
              <a:t>Q2: Omega numbers</a:t>
            </a:r>
          </a:p>
        </p:txBody>
      </p:sp>
      <p:sp>
        <p:nvSpPr>
          <p:cNvPr id="5" name="TextBox 4">
            <a:extLst>
              <a:ext uri="{FF2B5EF4-FFF2-40B4-BE49-F238E27FC236}">
                <a16:creationId xmlns:a16="http://schemas.microsoft.com/office/drawing/2014/main" id="{F808EBC6-96F2-4660-878A-A49CDC05840B}"/>
              </a:ext>
            </a:extLst>
          </p:cNvPr>
          <p:cNvSpPr txBox="1"/>
          <p:nvPr/>
        </p:nvSpPr>
        <p:spPr>
          <a:xfrm>
            <a:off x="677334" y="1951672"/>
            <a:ext cx="7678705" cy="1477328"/>
          </a:xfrm>
          <a:prstGeom prst="rect">
            <a:avLst/>
          </a:prstGeom>
          <a:noFill/>
        </p:spPr>
        <p:txBody>
          <a:bodyPr wrap="none" rtlCol="0">
            <a:spAutoFit/>
          </a:bodyPr>
          <a:lstStyle/>
          <a:p>
            <a:r>
              <a:rPr lang="en-GB" dirty="0"/>
              <a:t>Approach:</a:t>
            </a:r>
          </a:p>
          <a:p>
            <a:pPr marL="342900" indent="-342900">
              <a:buAutoNum type="arabicPeriod"/>
            </a:pPr>
            <a:r>
              <a:rPr lang="en-GB" dirty="0">
                <a:solidFill>
                  <a:srgbClr val="FF0000"/>
                </a:solidFill>
              </a:rPr>
              <a:t>Find number of distinct prime factors for a number </a:t>
            </a:r>
            <a:r>
              <a:rPr lang="en-GB" dirty="0" err="1">
                <a:solidFill>
                  <a:srgbClr val="FF0000"/>
                </a:solidFill>
              </a:rPr>
              <a:t>i</a:t>
            </a:r>
            <a:endParaRPr lang="en-GB" dirty="0">
              <a:solidFill>
                <a:srgbClr val="FF0000"/>
              </a:solidFill>
            </a:endParaRPr>
          </a:p>
          <a:p>
            <a:pPr marL="342900" indent="-342900">
              <a:buAutoNum type="arabicPeriod"/>
            </a:pPr>
            <a:r>
              <a:rPr lang="en-GB" dirty="0"/>
              <a:t>-&gt; Find prime factors for a number </a:t>
            </a:r>
            <a:r>
              <a:rPr lang="en-GB" dirty="0" err="1"/>
              <a:t>i</a:t>
            </a:r>
            <a:r>
              <a:rPr lang="en-GB" dirty="0"/>
              <a:t> (then count) [</a:t>
            </a:r>
            <a:r>
              <a:rPr lang="en-GB" dirty="0" err="1"/>
              <a:t>primeFactors</a:t>
            </a:r>
            <a:r>
              <a:rPr lang="en-GB" dirty="0"/>
              <a:t>(x)]</a:t>
            </a:r>
          </a:p>
          <a:p>
            <a:pPr marL="342900" indent="-342900">
              <a:buAutoNum type="arabicPeriod"/>
            </a:pPr>
            <a:r>
              <a:rPr lang="en-GB" dirty="0"/>
              <a:t>-&gt; Find factors for a number </a:t>
            </a:r>
            <a:r>
              <a:rPr lang="en-GB" dirty="0" err="1"/>
              <a:t>i</a:t>
            </a:r>
            <a:r>
              <a:rPr lang="en-GB" dirty="0"/>
              <a:t> (then filter out non-prime) [factors(x)]</a:t>
            </a:r>
          </a:p>
          <a:p>
            <a:pPr marL="342900" indent="-342900">
              <a:buAutoNum type="arabicPeriod"/>
            </a:pPr>
            <a:r>
              <a:rPr lang="en-GB" dirty="0"/>
              <a:t>-&gt; Check if a number is prime [</a:t>
            </a:r>
            <a:r>
              <a:rPr lang="en-GB" dirty="0" err="1"/>
              <a:t>isPrime</a:t>
            </a:r>
            <a:r>
              <a:rPr lang="en-GB" dirty="0"/>
              <a:t>(n)]</a:t>
            </a:r>
          </a:p>
        </p:txBody>
      </p:sp>
      <p:pic>
        <p:nvPicPr>
          <p:cNvPr id="3" name="Picture 2">
            <a:extLst>
              <a:ext uri="{FF2B5EF4-FFF2-40B4-BE49-F238E27FC236}">
                <a16:creationId xmlns:a16="http://schemas.microsoft.com/office/drawing/2014/main" id="{EAD5893E-5D42-47C9-B8D9-90A3BD94F98B}"/>
              </a:ext>
            </a:extLst>
          </p:cNvPr>
          <p:cNvPicPr>
            <a:picLocks noChangeAspect="1"/>
          </p:cNvPicPr>
          <p:nvPr/>
        </p:nvPicPr>
        <p:blipFill>
          <a:blip r:embed="rId2"/>
          <a:stretch>
            <a:fillRect/>
          </a:stretch>
        </p:blipFill>
        <p:spPr>
          <a:xfrm>
            <a:off x="677333" y="3450271"/>
            <a:ext cx="7040535" cy="1893253"/>
          </a:xfrm>
          <a:prstGeom prst="rect">
            <a:avLst/>
          </a:prstGeom>
        </p:spPr>
      </p:pic>
    </p:spTree>
    <p:extLst>
      <p:ext uri="{BB962C8B-B14F-4D97-AF65-F5344CB8AC3E}">
        <p14:creationId xmlns:p14="http://schemas.microsoft.com/office/powerpoint/2010/main" val="20939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211-21CD-48DD-956F-261A7D0C489A}"/>
              </a:ext>
            </a:extLst>
          </p:cNvPr>
          <p:cNvSpPr>
            <a:spLocks noGrp="1"/>
          </p:cNvSpPr>
          <p:nvPr>
            <p:ph type="title"/>
          </p:nvPr>
        </p:nvSpPr>
        <p:spPr/>
        <p:txBody>
          <a:bodyPr/>
          <a:lstStyle/>
          <a:p>
            <a:r>
              <a:rPr lang="en-GB" dirty="0"/>
              <a:t>Q3: </a:t>
            </a:r>
            <a:r>
              <a:rPr lang="en-GB" dirty="0" err="1"/>
              <a:t>IntUnaryOperator</a:t>
            </a:r>
            <a:br>
              <a:rPr lang="en-GB" dirty="0"/>
            </a:br>
            <a:r>
              <a:rPr lang="en-GB" sz="2000" dirty="0"/>
              <a:t>(i.e. read the </a:t>
            </a:r>
            <a:r>
              <a:rPr lang="en-GB" sz="2000" dirty="0" err="1"/>
              <a:t>Javadocs</a:t>
            </a:r>
            <a:r>
              <a:rPr lang="en-GB" sz="2000" dirty="0"/>
              <a:t>)</a:t>
            </a:r>
            <a:endParaRPr lang="en-GB" dirty="0"/>
          </a:p>
        </p:txBody>
      </p:sp>
      <p:pic>
        <p:nvPicPr>
          <p:cNvPr id="4" name="Picture 3">
            <a:extLst>
              <a:ext uri="{FF2B5EF4-FFF2-40B4-BE49-F238E27FC236}">
                <a16:creationId xmlns:a16="http://schemas.microsoft.com/office/drawing/2014/main" id="{F23332B2-3A69-46AA-8E64-E95BC159F1D2}"/>
              </a:ext>
            </a:extLst>
          </p:cNvPr>
          <p:cNvPicPr>
            <a:picLocks noChangeAspect="1"/>
          </p:cNvPicPr>
          <p:nvPr/>
        </p:nvPicPr>
        <p:blipFill>
          <a:blip r:embed="rId2"/>
          <a:stretch>
            <a:fillRect/>
          </a:stretch>
        </p:blipFill>
        <p:spPr>
          <a:xfrm>
            <a:off x="677334" y="1857375"/>
            <a:ext cx="6666441" cy="2127588"/>
          </a:xfrm>
          <a:prstGeom prst="rect">
            <a:avLst/>
          </a:prstGeom>
        </p:spPr>
      </p:pic>
      <p:pic>
        <p:nvPicPr>
          <p:cNvPr id="5" name="Picture 4">
            <a:extLst>
              <a:ext uri="{FF2B5EF4-FFF2-40B4-BE49-F238E27FC236}">
                <a16:creationId xmlns:a16="http://schemas.microsoft.com/office/drawing/2014/main" id="{793108B9-893D-4C52-8682-FE077F8A5D42}"/>
              </a:ext>
            </a:extLst>
          </p:cNvPr>
          <p:cNvPicPr>
            <a:picLocks noChangeAspect="1"/>
          </p:cNvPicPr>
          <p:nvPr/>
        </p:nvPicPr>
        <p:blipFill>
          <a:blip r:embed="rId3"/>
          <a:stretch>
            <a:fillRect/>
          </a:stretch>
        </p:blipFill>
        <p:spPr>
          <a:xfrm>
            <a:off x="677334" y="3984962"/>
            <a:ext cx="7651623" cy="2127587"/>
          </a:xfrm>
          <a:prstGeom prst="rect">
            <a:avLst/>
          </a:prstGeom>
        </p:spPr>
      </p:pic>
      <p:cxnSp>
        <p:nvCxnSpPr>
          <p:cNvPr id="7" name="Straight Connector 6">
            <a:extLst>
              <a:ext uri="{FF2B5EF4-FFF2-40B4-BE49-F238E27FC236}">
                <a16:creationId xmlns:a16="http://schemas.microsoft.com/office/drawing/2014/main" id="{09D7B9D2-006F-4C39-81C6-67BCD1AF4E2C}"/>
              </a:ext>
            </a:extLst>
          </p:cNvPr>
          <p:cNvCxnSpPr/>
          <p:nvPr/>
        </p:nvCxnSpPr>
        <p:spPr>
          <a:xfrm>
            <a:off x="542925" y="3976416"/>
            <a:ext cx="78771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2D847-6A39-45BD-8016-53EDA7FD1439}"/>
              </a:ext>
            </a:extLst>
          </p:cNvPr>
          <p:cNvCxnSpPr>
            <a:cxnSpLocks/>
          </p:cNvCxnSpPr>
          <p:nvPr/>
        </p:nvCxnSpPr>
        <p:spPr>
          <a:xfrm>
            <a:off x="4580546" y="1857375"/>
            <a:ext cx="0" cy="41845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C19D03-4612-45A7-8CB4-F2644D25C4F3}"/>
              </a:ext>
            </a:extLst>
          </p:cNvPr>
          <p:cNvSpPr txBox="1"/>
          <p:nvPr/>
        </p:nvSpPr>
        <p:spPr>
          <a:xfrm>
            <a:off x="677334" y="1543486"/>
            <a:ext cx="1739579" cy="369332"/>
          </a:xfrm>
          <a:prstGeom prst="rect">
            <a:avLst/>
          </a:prstGeom>
          <a:noFill/>
        </p:spPr>
        <p:txBody>
          <a:bodyPr wrap="none" rtlCol="0">
            <a:spAutoFit/>
          </a:bodyPr>
          <a:lstStyle/>
          <a:p>
            <a:r>
              <a:rPr lang="en-GB" dirty="0">
                <a:solidFill>
                  <a:srgbClr val="FF0000"/>
                </a:solidFill>
              </a:rPr>
              <a:t>Sum of squares</a:t>
            </a:r>
          </a:p>
        </p:txBody>
      </p:sp>
      <p:sp>
        <p:nvSpPr>
          <p:cNvPr id="12" name="TextBox 11">
            <a:extLst>
              <a:ext uri="{FF2B5EF4-FFF2-40B4-BE49-F238E27FC236}">
                <a16:creationId xmlns:a16="http://schemas.microsoft.com/office/drawing/2014/main" id="{490945AB-A631-45D6-8548-E8EC6C57116B}"/>
              </a:ext>
            </a:extLst>
          </p:cNvPr>
          <p:cNvSpPr txBox="1"/>
          <p:nvPr/>
        </p:nvSpPr>
        <p:spPr>
          <a:xfrm>
            <a:off x="677334" y="5936428"/>
            <a:ext cx="1931939" cy="369332"/>
          </a:xfrm>
          <a:prstGeom prst="rect">
            <a:avLst/>
          </a:prstGeom>
          <a:noFill/>
        </p:spPr>
        <p:txBody>
          <a:bodyPr wrap="none" rtlCol="0">
            <a:spAutoFit/>
          </a:bodyPr>
          <a:lstStyle/>
          <a:p>
            <a:r>
              <a:rPr lang="en-GB" dirty="0">
                <a:solidFill>
                  <a:srgbClr val="FF0000"/>
                </a:solidFill>
              </a:rPr>
              <a:t>Sum of absolutes</a:t>
            </a:r>
          </a:p>
        </p:txBody>
      </p:sp>
    </p:spTree>
    <p:extLst>
      <p:ext uri="{BB962C8B-B14F-4D97-AF65-F5344CB8AC3E}">
        <p14:creationId xmlns:p14="http://schemas.microsoft.com/office/powerpoint/2010/main" val="101020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211-21CD-48DD-956F-261A7D0C489A}"/>
              </a:ext>
            </a:extLst>
          </p:cNvPr>
          <p:cNvSpPr>
            <a:spLocks noGrp="1"/>
          </p:cNvSpPr>
          <p:nvPr>
            <p:ph type="title"/>
          </p:nvPr>
        </p:nvSpPr>
        <p:spPr/>
        <p:txBody>
          <a:bodyPr/>
          <a:lstStyle/>
          <a:p>
            <a:r>
              <a:rPr lang="en-GB" dirty="0"/>
              <a:t>Q3: </a:t>
            </a:r>
            <a:r>
              <a:rPr lang="en-GB" dirty="0" err="1"/>
              <a:t>IntUnaryOperator</a:t>
            </a:r>
            <a:br>
              <a:rPr lang="en-GB" dirty="0"/>
            </a:br>
            <a:r>
              <a:rPr lang="en-GB" sz="2000" dirty="0"/>
              <a:t>(i.e. read the </a:t>
            </a:r>
            <a:r>
              <a:rPr lang="en-GB" sz="2000" dirty="0" err="1"/>
              <a:t>Javadocs</a:t>
            </a:r>
            <a:r>
              <a:rPr lang="en-GB" sz="2000" dirty="0"/>
              <a:t>)</a:t>
            </a:r>
            <a:endParaRPr lang="en-GB" dirty="0"/>
          </a:p>
        </p:txBody>
      </p:sp>
      <p:pic>
        <p:nvPicPr>
          <p:cNvPr id="4" name="Picture 3">
            <a:extLst>
              <a:ext uri="{FF2B5EF4-FFF2-40B4-BE49-F238E27FC236}">
                <a16:creationId xmlns:a16="http://schemas.microsoft.com/office/drawing/2014/main" id="{F23332B2-3A69-46AA-8E64-E95BC159F1D2}"/>
              </a:ext>
            </a:extLst>
          </p:cNvPr>
          <p:cNvPicPr>
            <a:picLocks noChangeAspect="1"/>
          </p:cNvPicPr>
          <p:nvPr/>
        </p:nvPicPr>
        <p:blipFill>
          <a:blip r:embed="rId2"/>
          <a:stretch>
            <a:fillRect/>
          </a:stretch>
        </p:blipFill>
        <p:spPr>
          <a:xfrm>
            <a:off x="677334" y="1857375"/>
            <a:ext cx="6666441" cy="2127588"/>
          </a:xfrm>
          <a:prstGeom prst="rect">
            <a:avLst/>
          </a:prstGeom>
        </p:spPr>
      </p:pic>
      <p:pic>
        <p:nvPicPr>
          <p:cNvPr id="5" name="Picture 4">
            <a:extLst>
              <a:ext uri="{FF2B5EF4-FFF2-40B4-BE49-F238E27FC236}">
                <a16:creationId xmlns:a16="http://schemas.microsoft.com/office/drawing/2014/main" id="{793108B9-893D-4C52-8682-FE077F8A5D42}"/>
              </a:ext>
            </a:extLst>
          </p:cNvPr>
          <p:cNvPicPr>
            <a:picLocks noChangeAspect="1"/>
          </p:cNvPicPr>
          <p:nvPr/>
        </p:nvPicPr>
        <p:blipFill>
          <a:blip r:embed="rId3"/>
          <a:stretch>
            <a:fillRect/>
          </a:stretch>
        </p:blipFill>
        <p:spPr>
          <a:xfrm>
            <a:off x="677334" y="3984962"/>
            <a:ext cx="7651623" cy="2127587"/>
          </a:xfrm>
          <a:prstGeom prst="rect">
            <a:avLst/>
          </a:prstGeom>
        </p:spPr>
      </p:pic>
      <p:cxnSp>
        <p:nvCxnSpPr>
          <p:cNvPr id="7" name="Straight Connector 6">
            <a:extLst>
              <a:ext uri="{FF2B5EF4-FFF2-40B4-BE49-F238E27FC236}">
                <a16:creationId xmlns:a16="http://schemas.microsoft.com/office/drawing/2014/main" id="{09D7B9D2-006F-4C39-81C6-67BCD1AF4E2C}"/>
              </a:ext>
            </a:extLst>
          </p:cNvPr>
          <p:cNvCxnSpPr/>
          <p:nvPr/>
        </p:nvCxnSpPr>
        <p:spPr>
          <a:xfrm>
            <a:off x="542925" y="3976416"/>
            <a:ext cx="78771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2D847-6A39-45BD-8016-53EDA7FD1439}"/>
              </a:ext>
            </a:extLst>
          </p:cNvPr>
          <p:cNvCxnSpPr>
            <a:cxnSpLocks/>
          </p:cNvCxnSpPr>
          <p:nvPr/>
        </p:nvCxnSpPr>
        <p:spPr>
          <a:xfrm>
            <a:off x="4580546" y="1857375"/>
            <a:ext cx="0" cy="41845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C19D03-4612-45A7-8CB4-F2644D25C4F3}"/>
              </a:ext>
            </a:extLst>
          </p:cNvPr>
          <p:cNvSpPr txBox="1"/>
          <p:nvPr/>
        </p:nvSpPr>
        <p:spPr>
          <a:xfrm>
            <a:off x="677334" y="1543486"/>
            <a:ext cx="1739579" cy="369332"/>
          </a:xfrm>
          <a:prstGeom prst="rect">
            <a:avLst/>
          </a:prstGeom>
          <a:noFill/>
        </p:spPr>
        <p:txBody>
          <a:bodyPr wrap="none" rtlCol="0">
            <a:spAutoFit/>
          </a:bodyPr>
          <a:lstStyle/>
          <a:p>
            <a:r>
              <a:rPr lang="en-GB" dirty="0">
                <a:solidFill>
                  <a:srgbClr val="FF0000"/>
                </a:solidFill>
              </a:rPr>
              <a:t>Sum of squares</a:t>
            </a:r>
          </a:p>
        </p:txBody>
      </p:sp>
      <p:sp>
        <p:nvSpPr>
          <p:cNvPr id="12" name="TextBox 11">
            <a:extLst>
              <a:ext uri="{FF2B5EF4-FFF2-40B4-BE49-F238E27FC236}">
                <a16:creationId xmlns:a16="http://schemas.microsoft.com/office/drawing/2014/main" id="{490945AB-A631-45D6-8548-E8EC6C57116B}"/>
              </a:ext>
            </a:extLst>
          </p:cNvPr>
          <p:cNvSpPr txBox="1"/>
          <p:nvPr/>
        </p:nvSpPr>
        <p:spPr>
          <a:xfrm>
            <a:off x="677334" y="5936428"/>
            <a:ext cx="1931939" cy="369332"/>
          </a:xfrm>
          <a:prstGeom prst="rect">
            <a:avLst/>
          </a:prstGeom>
          <a:noFill/>
        </p:spPr>
        <p:txBody>
          <a:bodyPr wrap="none" rtlCol="0">
            <a:spAutoFit/>
          </a:bodyPr>
          <a:lstStyle/>
          <a:p>
            <a:r>
              <a:rPr lang="en-GB" dirty="0">
                <a:solidFill>
                  <a:srgbClr val="FF0000"/>
                </a:solidFill>
              </a:rPr>
              <a:t>Sum of absolutes</a:t>
            </a:r>
          </a:p>
        </p:txBody>
      </p:sp>
      <p:cxnSp>
        <p:nvCxnSpPr>
          <p:cNvPr id="6" name="Straight Connector 5">
            <a:extLst>
              <a:ext uri="{FF2B5EF4-FFF2-40B4-BE49-F238E27FC236}">
                <a16:creationId xmlns:a16="http://schemas.microsoft.com/office/drawing/2014/main" id="{A8CBFEFD-A018-40A2-A45D-48AA1D0E5076}"/>
              </a:ext>
            </a:extLst>
          </p:cNvPr>
          <p:cNvCxnSpPr/>
          <p:nvPr/>
        </p:nvCxnSpPr>
        <p:spPr>
          <a:xfrm>
            <a:off x="6400800" y="4589092"/>
            <a:ext cx="184589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4953E0-2918-4387-AAC2-55851F0F592E}"/>
              </a:ext>
            </a:extLst>
          </p:cNvPr>
          <p:cNvCxnSpPr>
            <a:cxnSpLocks/>
          </p:cNvCxnSpPr>
          <p:nvPr/>
        </p:nvCxnSpPr>
        <p:spPr>
          <a:xfrm>
            <a:off x="6427951" y="2536678"/>
            <a:ext cx="76760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429DEB-48C5-4FDA-9A3C-277D4DCC4A7D}"/>
              </a:ext>
            </a:extLst>
          </p:cNvPr>
          <p:cNvCxnSpPr>
            <a:cxnSpLocks/>
          </p:cNvCxnSpPr>
          <p:nvPr/>
        </p:nvCxnSpPr>
        <p:spPr>
          <a:xfrm>
            <a:off x="2609273" y="3099276"/>
            <a:ext cx="103123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F439A9-2776-4A49-BEB9-EB2DF19059FF}"/>
              </a:ext>
            </a:extLst>
          </p:cNvPr>
          <p:cNvCxnSpPr>
            <a:cxnSpLocks/>
          </p:cNvCxnSpPr>
          <p:nvPr/>
        </p:nvCxnSpPr>
        <p:spPr>
          <a:xfrm>
            <a:off x="2538101" y="5148842"/>
            <a:ext cx="1204957"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C178312-3496-4D64-B9FB-5702CAF01BD7}"/>
              </a:ext>
            </a:extLst>
          </p:cNvPr>
          <p:cNvSpPr txBox="1"/>
          <p:nvPr/>
        </p:nvSpPr>
        <p:spPr>
          <a:xfrm>
            <a:off x="4710682" y="3065636"/>
            <a:ext cx="5266185" cy="369332"/>
          </a:xfrm>
          <a:prstGeom prst="rect">
            <a:avLst/>
          </a:prstGeom>
          <a:noFill/>
        </p:spPr>
        <p:txBody>
          <a:bodyPr wrap="none" rtlCol="0">
            <a:spAutoFit/>
          </a:bodyPr>
          <a:lstStyle/>
          <a:p>
            <a:r>
              <a:rPr lang="en-GB" dirty="0">
                <a:solidFill>
                  <a:srgbClr val="FF0000"/>
                </a:solidFill>
              </a:rPr>
              <a:t>Note very little difference. Can we abstract this?</a:t>
            </a:r>
          </a:p>
        </p:txBody>
      </p:sp>
    </p:spTree>
    <p:extLst>
      <p:ext uri="{BB962C8B-B14F-4D97-AF65-F5344CB8AC3E}">
        <p14:creationId xmlns:p14="http://schemas.microsoft.com/office/powerpoint/2010/main" val="2236126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211-21CD-48DD-956F-261A7D0C489A}"/>
              </a:ext>
            </a:extLst>
          </p:cNvPr>
          <p:cNvSpPr>
            <a:spLocks noGrp="1"/>
          </p:cNvSpPr>
          <p:nvPr>
            <p:ph type="title"/>
          </p:nvPr>
        </p:nvSpPr>
        <p:spPr/>
        <p:txBody>
          <a:bodyPr/>
          <a:lstStyle/>
          <a:p>
            <a:r>
              <a:rPr lang="en-GB" dirty="0"/>
              <a:t>Q3: </a:t>
            </a:r>
            <a:r>
              <a:rPr lang="en-GB" dirty="0" err="1"/>
              <a:t>IntUnaryOperator</a:t>
            </a:r>
            <a:br>
              <a:rPr lang="en-GB" dirty="0"/>
            </a:br>
            <a:r>
              <a:rPr lang="en-GB" sz="2000" dirty="0"/>
              <a:t>(i.e. read the </a:t>
            </a:r>
            <a:r>
              <a:rPr lang="en-GB" sz="2000" dirty="0" err="1"/>
              <a:t>Javadocs</a:t>
            </a:r>
            <a:r>
              <a:rPr lang="en-GB" sz="2000" dirty="0"/>
              <a:t>)</a:t>
            </a:r>
            <a:endParaRPr lang="en-GB" dirty="0"/>
          </a:p>
        </p:txBody>
      </p:sp>
      <p:pic>
        <p:nvPicPr>
          <p:cNvPr id="4" name="Picture 3">
            <a:extLst>
              <a:ext uri="{FF2B5EF4-FFF2-40B4-BE49-F238E27FC236}">
                <a16:creationId xmlns:a16="http://schemas.microsoft.com/office/drawing/2014/main" id="{F23332B2-3A69-46AA-8E64-E95BC159F1D2}"/>
              </a:ext>
            </a:extLst>
          </p:cNvPr>
          <p:cNvPicPr>
            <a:picLocks noChangeAspect="1"/>
          </p:cNvPicPr>
          <p:nvPr/>
        </p:nvPicPr>
        <p:blipFill>
          <a:blip r:embed="rId2"/>
          <a:stretch>
            <a:fillRect/>
          </a:stretch>
        </p:blipFill>
        <p:spPr>
          <a:xfrm>
            <a:off x="677334" y="1857375"/>
            <a:ext cx="6666441" cy="2127588"/>
          </a:xfrm>
          <a:prstGeom prst="rect">
            <a:avLst/>
          </a:prstGeom>
        </p:spPr>
      </p:pic>
      <p:pic>
        <p:nvPicPr>
          <p:cNvPr id="5" name="Picture 4">
            <a:extLst>
              <a:ext uri="{FF2B5EF4-FFF2-40B4-BE49-F238E27FC236}">
                <a16:creationId xmlns:a16="http://schemas.microsoft.com/office/drawing/2014/main" id="{793108B9-893D-4C52-8682-FE077F8A5D42}"/>
              </a:ext>
            </a:extLst>
          </p:cNvPr>
          <p:cNvPicPr>
            <a:picLocks noChangeAspect="1"/>
          </p:cNvPicPr>
          <p:nvPr/>
        </p:nvPicPr>
        <p:blipFill>
          <a:blip r:embed="rId3"/>
          <a:stretch>
            <a:fillRect/>
          </a:stretch>
        </p:blipFill>
        <p:spPr>
          <a:xfrm>
            <a:off x="677334" y="3984962"/>
            <a:ext cx="7651623" cy="2127587"/>
          </a:xfrm>
          <a:prstGeom prst="rect">
            <a:avLst/>
          </a:prstGeom>
        </p:spPr>
      </p:pic>
      <p:cxnSp>
        <p:nvCxnSpPr>
          <p:cNvPr id="7" name="Straight Connector 6">
            <a:extLst>
              <a:ext uri="{FF2B5EF4-FFF2-40B4-BE49-F238E27FC236}">
                <a16:creationId xmlns:a16="http://schemas.microsoft.com/office/drawing/2014/main" id="{09D7B9D2-006F-4C39-81C6-67BCD1AF4E2C}"/>
              </a:ext>
            </a:extLst>
          </p:cNvPr>
          <p:cNvCxnSpPr/>
          <p:nvPr/>
        </p:nvCxnSpPr>
        <p:spPr>
          <a:xfrm>
            <a:off x="542925" y="3976416"/>
            <a:ext cx="78771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2D847-6A39-45BD-8016-53EDA7FD1439}"/>
              </a:ext>
            </a:extLst>
          </p:cNvPr>
          <p:cNvCxnSpPr>
            <a:cxnSpLocks/>
          </p:cNvCxnSpPr>
          <p:nvPr/>
        </p:nvCxnSpPr>
        <p:spPr>
          <a:xfrm>
            <a:off x="4580546" y="1857375"/>
            <a:ext cx="0" cy="41845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C19D03-4612-45A7-8CB4-F2644D25C4F3}"/>
              </a:ext>
            </a:extLst>
          </p:cNvPr>
          <p:cNvSpPr txBox="1"/>
          <p:nvPr/>
        </p:nvSpPr>
        <p:spPr>
          <a:xfrm>
            <a:off x="677334" y="1543486"/>
            <a:ext cx="1739579" cy="369332"/>
          </a:xfrm>
          <a:prstGeom prst="rect">
            <a:avLst/>
          </a:prstGeom>
          <a:noFill/>
        </p:spPr>
        <p:txBody>
          <a:bodyPr wrap="none" rtlCol="0">
            <a:spAutoFit/>
          </a:bodyPr>
          <a:lstStyle/>
          <a:p>
            <a:r>
              <a:rPr lang="en-GB" dirty="0">
                <a:solidFill>
                  <a:srgbClr val="FF0000"/>
                </a:solidFill>
              </a:rPr>
              <a:t>Sum of squares</a:t>
            </a:r>
          </a:p>
        </p:txBody>
      </p:sp>
      <p:sp>
        <p:nvSpPr>
          <p:cNvPr id="12" name="TextBox 11">
            <a:extLst>
              <a:ext uri="{FF2B5EF4-FFF2-40B4-BE49-F238E27FC236}">
                <a16:creationId xmlns:a16="http://schemas.microsoft.com/office/drawing/2014/main" id="{490945AB-A631-45D6-8548-E8EC6C57116B}"/>
              </a:ext>
            </a:extLst>
          </p:cNvPr>
          <p:cNvSpPr txBox="1"/>
          <p:nvPr/>
        </p:nvSpPr>
        <p:spPr>
          <a:xfrm>
            <a:off x="677334" y="5936428"/>
            <a:ext cx="1931939" cy="369332"/>
          </a:xfrm>
          <a:prstGeom prst="rect">
            <a:avLst/>
          </a:prstGeom>
          <a:noFill/>
        </p:spPr>
        <p:txBody>
          <a:bodyPr wrap="none" rtlCol="0">
            <a:spAutoFit/>
          </a:bodyPr>
          <a:lstStyle/>
          <a:p>
            <a:r>
              <a:rPr lang="en-GB" dirty="0">
                <a:solidFill>
                  <a:srgbClr val="FF0000"/>
                </a:solidFill>
              </a:rPr>
              <a:t>Sum of absolutes</a:t>
            </a:r>
          </a:p>
        </p:txBody>
      </p:sp>
      <p:cxnSp>
        <p:nvCxnSpPr>
          <p:cNvPr id="6" name="Straight Connector 5">
            <a:extLst>
              <a:ext uri="{FF2B5EF4-FFF2-40B4-BE49-F238E27FC236}">
                <a16:creationId xmlns:a16="http://schemas.microsoft.com/office/drawing/2014/main" id="{A8CBFEFD-A018-40A2-A45D-48AA1D0E5076}"/>
              </a:ext>
            </a:extLst>
          </p:cNvPr>
          <p:cNvCxnSpPr/>
          <p:nvPr/>
        </p:nvCxnSpPr>
        <p:spPr>
          <a:xfrm>
            <a:off x="6400800" y="4589092"/>
            <a:ext cx="184589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4953E0-2918-4387-AAC2-55851F0F592E}"/>
              </a:ext>
            </a:extLst>
          </p:cNvPr>
          <p:cNvCxnSpPr>
            <a:cxnSpLocks/>
          </p:cNvCxnSpPr>
          <p:nvPr/>
        </p:nvCxnSpPr>
        <p:spPr>
          <a:xfrm>
            <a:off x="6427951" y="2536678"/>
            <a:ext cx="76760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429DEB-48C5-4FDA-9A3C-277D4DCC4A7D}"/>
              </a:ext>
            </a:extLst>
          </p:cNvPr>
          <p:cNvCxnSpPr>
            <a:cxnSpLocks/>
          </p:cNvCxnSpPr>
          <p:nvPr/>
        </p:nvCxnSpPr>
        <p:spPr>
          <a:xfrm>
            <a:off x="2609273" y="3099276"/>
            <a:ext cx="103123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F439A9-2776-4A49-BEB9-EB2DF19059FF}"/>
              </a:ext>
            </a:extLst>
          </p:cNvPr>
          <p:cNvCxnSpPr>
            <a:cxnSpLocks/>
          </p:cNvCxnSpPr>
          <p:nvPr/>
        </p:nvCxnSpPr>
        <p:spPr>
          <a:xfrm>
            <a:off x="2538101" y="5148842"/>
            <a:ext cx="1204957"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C178312-3496-4D64-B9FB-5702CAF01BD7}"/>
              </a:ext>
            </a:extLst>
          </p:cNvPr>
          <p:cNvSpPr txBox="1"/>
          <p:nvPr/>
        </p:nvSpPr>
        <p:spPr>
          <a:xfrm>
            <a:off x="5418035" y="2622983"/>
            <a:ext cx="3179075" cy="1200329"/>
          </a:xfrm>
          <a:prstGeom prst="rect">
            <a:avLst/>
          </a:prstGeom>
          <a:noFill/>
        </p:spPr>
        <p:txBody>
          <a:bodyPr wrap="none" rtlCol="0">
            <a:spAutoFit/>
          </a:bodyPr>
          <a:lstStyle/>
          <a:p>
            <a:r>
              <a:rPr lang="en-GB" dirty="0">
                <a:solidFill>
                  <a:srgbClr val="0070C0"/>
                </a:solidFill>
              </a:rPr>
              <a:t>Equivalent to a function that</a:t>
            </a:r>
            <a:br>
              <a:rPr lang="en-GB" dirty="0">
                <a:solidFill>
                  <a:srgbClr val="0070C0"/>
                </a:solidFill>
              </a:rPr>
            </a:br>
            <a:r>
              <a:rPr lang="en-GB" dirty="0">
                <a:solidFill>
                  <a:srgbClr val="0070C0"/>
                </a:solidFill>
              </a:rPr>
              <a:t>takes int and returns int</a:t>
            </a:r>
            <a:br>
              <a:rPr lang="en-GB" dirty="0">
                <a:solidFill>
                  <a:srgbClr val="0070C0"/>
                </a:solidFill>
              </a:rPr>
            </a:br>
            <a:r>
              <a:rPr lang="en-GB" dirty="0" err="1">
                <a:solidFill>
                  <a:srgbClr val="0070C0"/>
                </a:solidFill>
                <a:latin typeface="Consolas" panose="020B0609020204030204" pitchFamily="49" charset="0"/>
              </a:rPr>
              <a:t>int</a:t>
            </a:r>
            <a:r>
              <a:rPr lang="en-GB" dirty="0">
                <a:solidFill>
                  <a:srgbClr val="0070C0"/>
                </a:solidFill>
                <a:latin typeface="Consolas" panose="020B0609020204030204" pitchFamily="49" charset="0"/>
              </a:rPr>
              <a:t> f(int x)</a:t>
            </a:r>
          </a:p>
          <a:p>
            <a:r>
              <a:rPr lang="en-GB" dirty="0">
                <a:solidFill>
                  <a:srgbClr val="0070C0"/>
                </a:solidFill>
              </a:rPr>
              <a:t>Use a Functional Interface!</a:t>
            </a:r>
          </a:p>
        </p:txBody>
      </p:sp>
    </p:spTree>
    <p:extLst>
      <p:ext uri="{BB962C8B-B14F-4D97-AF65-F5344CB8AC3E}">
        <p14:creationId xmlns:p14="http://schemas.microsoft.com/office/powerpoint/2010/main" val="34209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9ACD-1AF6-4BF9-ACFD-10239A55D636}"/>
              </a:ext>
            </a:extLst>
          </p:cNvPr>
          <p:cNvSpPr>
            <a:spLocks noGrp="1"/>
          </p:cNvSpPr>
          <p:nvPr>
            <p:ph type="title"/>
          </p:nvPr>
        </p:nvSpPr>
        <p:spPr/>
        <p:txBody>
          <a:bodyPr/>
          <a:lstStyle/>
          <a:p>
            <a:r>
              <a:rPr lang="en-GB" dirty="0"/>
              <a:t>Lambdas</a:t>
            </a:r>
          </a:p>
        </p:txBody>
      </p:sp>
      <p:sp>
        <p:nvSpPr>
          <p:cNvPr id="3" name="Content Placeholder 2">
            <a:extLst>
              <a:ext uri="{FF2B5EF4-FFF2-40B4-BE49-F238E27FC236}">
                <a16:creationId xmlns:a16="http://schemas.microsoft.com/office/drawing/2014/main" id="{C6F5DBF5-2709-416B-8C12-B466F80B4F62}"/>
              </a:ext>
            </a:extLst>
          </p:cNvPr>
          <p:cNvSpPr>
            <a:spLocks noGrp="1"/>
          </p:cNvSpPr>
          <p:nvPr>
            <p:ph idx="1"/>
          </p:nvPr>
        </p:nvSpPr>
        <p:spPr/>
        <p:txBody>
          <a:bodyPr>
            <a:normAutofit fontScale="92500" lnSpcReduction="10000"/>
          </a:bodyPr>
          <a:lstStyle/>
          <a:p>
            <a:r>
              <a:rPr lang="en-GB" dirty="0"/>
              <a:t>Convert a function to a class using Functional Interfaces</a:t>
            </a:r>
          </a:p>
          <a:p>
            <a:r>
              <a:rPr lang="en-GB" dirty="0"/>
              <a:t>Format:</a:t>
            </a:r>
          </a:p>
          <a:p>
            <a:pPr lvl="1"/>
            <a:r>
              <a:rPr lang="en-GB" dirty="0">
                <a:latin typeface="Consolas" panose="020B0609020204030204" pitchFamily="49" charset="0"/>
              </a:rPr>
              <a:t>(</a:t>
            </a:r>
            <a:r>
              <a:rPr lang="en-GB" dirty="0">
                <a:solidFill>
                  <a:srgbClr val="FF0000"/>
                </a:solidFill>
                <a:latin typeface="Consolas" panose="020B0609020204030204" pitchFamily="49" charset="0"/>
              </a:rPr>
              <a:t>input1</a:t>
            </a:r>
            <a:r>
              <a:rPr lang="en-GB" dirty="0">
                <a:latin typeface="Consolas" panose="020B0609020204030204" pitchFamily="49" charset="0"/>
              </a:rPr>
              <a:t>) -&gt; </a:t>
            </a:r>
            <a:r>
              <a:rPr lang="en-GB" dirty="0">
                <a:solidFill>
                  <a:srgbClr val="00B050"/>
                </a:solidFill>
                <a:latin typeface="Consolas" panose="020B0609020204030204" pitchFamily="49" charset="0"/>
              </a:rPr>
              <a:t>input1.toUpperCase();</a:t>
            </a:r>
          </a:p>
          <a:p>
            <a:pPr lvl="1"/>
            <a:r>
              <a:rPr lang="en-GB" dirty="0">
                <a:latin typeface="Consolas" panose="020B0609020204030204" pitchFamily="49" charset="0"/>
              </a:rPr>
              <a:t>(</a:t>
            </a:r>
            <a:r>
              <a:rPr lang="en-GB" dirty="0">
                <a:solidFill>
                  <a:srgbClr val="7030A0"/>
                </a:solidFill>
                <a:latin typeface="Consolas" panose="020B0609020204030204" pitchFamily="49" charset="0"/>
              </a:rPr>
              <a:t>String</a:t>
            </a:r>
            <a:r>
              <a:rPr lang="en-GB" dirty="0">
                <a:latin typeface="Consolas" panose="020B0609020204030204" pitchFamily="49" charset="0"/>
              </a:rPr>
              <a:t> </a:t>
            </a:r>
            <a:r>
              <a:rPr lang="en-GB" dirty="0">
                <a:solidFill>
                  <a:srgbClr val="FF0000"/>
                </a:solidFill>
                <a:latin typeface="Consolas" panose="020B0609020204030204" pitchFamily="49" charset="0"/>
              </a:rPr>
              <a:t>input1</a:t>
            </a:r>
            <a:r>
              <a:rPr lang="en-GB" dirty="0">
                <a:latin typeface="Consolas" panose="020B0609020204030204" pitchFamily="49" charset="0"/>
              </a:rPr>
              <a:t>) -&gt; </a:t>
            </a:r>
            <a:r>
              <a:rPr lang="en-GB" dirty="0">
                <a:solidFill>
                  <a:srgbClr val="00B050"/>
                </a:solidFill>
                <a:latin typeface="Consolas" panose="020B0609020204030204" pitchFamily="49" charset="0"/>
              </a:rPr>
              <a:t>{ return input1.toUpperCase(); };</a:t>
            </a:r>
          </a:p>
          <a:p>
            <a:r>
              <a:rPr lang="en-GB" dirty="0"/>
              <a:t>Example:</a:t>
            </a:r>
          </a:p>
          <a:p>
            <a:endParaRPr lang="en-GB" dirty="0"/>
          </a:p>
          <a:p>
            <a:endParaRPr lang="en-GB" dirty="0"/>
          </a:p>
          <a:p>
            <a:endParaRPr lang="en-GB" dirty="0"/>
          </a:p>
          <a:p>
            <a:endParaRPr lang="en-GB" dirty="0"/>
          </a:p>
          <a:p>
            <a:endParaRPr lang="en-GB" dirty="0"/>
          </a:p>
          <a:p>
            <a:r>
              <a:rPr lang="en-GB" dirty="0">
                <a:solidFill>
                  <a:schemeClr val="bg1">
                    <a:lumMod val="50000"/>
                  </a:schemeClr>
                </a:solidFill>
              </a:rPr>
              <a:t>(Refer to attached code for example)</a:t>
            </a:r>
          </a:p>
          <a:p>
            <a:endParaRPr lang="en-GB" dirty="0"/>
          </a:p>
        </p:txBody>
      </p:sp>
      <p:pic>
        <p:nvPicPr>
          <p:cNvPr id="5" name="Picture 4">
            <a:extLst>
              <a:ext uri="{FF2B5EF4-FFF2-40B4-BE49-F238E27FC236}">
                <a16:creationId xmlns:a16="http://schemas.microsoft.com/office/drawing/2014/main" id="{697C5B9D-17FD-401D-8912-A4BBBEE7F5AB}"/>
              </a:ext>
            </a:extLst>
          </p:cNvPr>
          <p:cNvPicPr>
            <a:picLocks noChangeAspect="1"/>
          </p:cNvPicPr>
          <p:nvPr/>
        </p:nvPicPr>
        <p:blipFill>
          <a:blip r:embed="rId2"/>
          <a:stretch>
            <a:fillRect/>
          </a:stretch>
        </p:blipFill>
        <p:spPr>
          <a:xfrm>
            <a:off x="677333" y="4174266"/>
            <a:ext cx="3745875" cy="1320800"/>
          </a:xfrm>
          <a:prstGeom prst="rect">
            <a:avLst/>
          </a:prstGeom>
        </p:spPr>
      </p:pic>
      <p:pic>
        <p:nvPicPr>
          <p:cNvPr id="6" name="Picture 5">
            <a:extLst>
              <a:ext uri="{FF2B5EF4-FFF2-40B4-BE49-F238E27FC236}">
                <a16:creationId xmlns:a16="http://schemas.microsoft.com/office/drawing/2014/main" id="{D89D7E48-6C79-44E5-8AEE-8D52B498780D}"/>
              </a:ext>
            </a:extLst>
          </p:cNvPr>
          <p:cNvPicPr>
            <a:picLocks noChangeAspect="1"/>
          </p:cNvPicPr>
          <p:nvPr/>
        </p:nvPicPr>
        <p:blipFill>
          <a:blip r:embed="rId3"/>
          <a:stretch>
            <a:fillRect/>
          </a:stretch>
        </p:blipFill>
        <p:spPr>
          <a:xfrm>
            <a:off x="4975668" y="4446115"/>
            <a:ext cx="4859112" cy="1715788"/>
          </a:xfrm>
          <a:prstGeom prst="rect">
            <a:avLst/>
          </a:prstGeom>
        </p:spPr>
      </p:pic>
      <p:cxnSp>
        <p:nvCxnSpPr>
          <p:cNvPr id="7" name="Straight Arrow Connector 6">
            <a:extLst>
              <a:ext uri="{FF2B5EF4-FFF2-40B4-BE49-F238E27FC236}">
                <a16:creationId xmlns:a16="http://schemas.microsoft.com/office/drawing/2014/main" id="{2BB609F0-5A35-4F6D-968D-0DEB0301DE6A}"/>
              </a:ext>
            </a:extLst>
          </p:cNvPr>
          <p:cNvCxnSpPr>
            <a:cxnSpLocks/>
          </p:cNvCxnSpPr>
          <p:nvPr/>
        </p:nvCxnSpPr>
        <p:spPr>
          <a:xfrm>
            <a:off x="3105665" y="5371070"/>
            <a:ext cx="20841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Image result for round hole">
            <a:extLst>
              <a:ext uri="{FF2B5EF4-FFF2-40B4-BE49-F238E27FC236}">
                <a16:creationId xmlns:a16="http://schemas.microsoft.com/office/drawing/2014/main" id="{6BD008D1-C955-4188-BBB5-3239528429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4635" y="402107"/>
            <a:ext cx="2815056" cy="376160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BE9C8B78-40EA-4E12-AFE4-96EE9BBFA440}"/>
              </a:ext>
            </a:extLst>
          </p:cNvPr>
          <p:cNvCxnSpPr>
            <a:cxnSpLocks/>
            <a:stCxn id="12" idx="3"/>
          </p:cNvCxnSpPr>
          <p:nvPr/>
        </p:nvCxnSpPr>
        <p:spPr>
          <a:xfrm flipV="1">
            <a:off x="8472742" y="2297282"/>
            <a:ext cx="1157290" cy="1538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8E298C-660F-4959-934F-2E43BAB3DE35}"/>
              </a:ext>
            </a:extLst>
          </p:cNvPr>
          <p:cNvSpPr txBox="1"/>
          <p:nvPr/>
        </p:nvSpPr>
        <p:spPr>
          <a:xfrm>
            <a:off x="7549091" y="2297281"/>
            <a:ext cx="923651" cy="307777"/>
          </a:xfrm>
          <a:prstGeom prst="rect">
            <a:avLst/>
          </a:prstGeom>
          <a:noFill/>
        </p:spPr>
        <p:txBody>
          <a:bodyPr wrap="none" rtlCol="0">
            <a:spAutoFit/>
          </a:bodyPr>
          <a:lstStyle/>
          <a:p>
            <a:r>
              <a:rPr lang="en-GB" sz="1400" dirty="0"/>
              <a:t>(the peg)</a:t>
            </a:r>
          </a:p>
        </p:txBody>
      </p:sp>
    </p:spTree>
    <p:extLst>
      <p:ext uri="{BB962C8B-B14F-4D97-AF65-F5344CB8AC3E}">
        <p14:creationId xmlns:p14="http://schemas.microsoft.com/office/powerpoint/2010/main" val="1623279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539-C768-4173-A4D8-9316EFF640C8}"/>
              </a:ext>
            </a:extLst>
          </p:cNvPr>
          <p:cNvSpPr>
            <a:spLocks noGrp="1"/>
          </p:cNvSpPr>
          <p:nvPr>
            <p:ph type="title"/>
          </p:nvPr>
        </p:nvSpPr>
        <p:spPr/>
        <p:txBody>
          <a:bodyPr/>
          <a:lstStyle/>
          <a:p>
            <a:r>
              <a:rPr lang="en-GB" dirty="0"/>
              <a:t>Q3: </a:t>
            </a:r>
            <a:r>
              <a:rPr lang="en-GB" dirty="0" err="1"/>
              <a:t>IntUnaryOperator</a:t>
            </a:r>
            <a:br>
              <a:rPr lang="en-GB" dirty="0"/>
            </a:br>
            <a:r>
              <a:rPr lang="en-GB" sz="2000" dirty="0"/>
              <a:t>(i.e. read the </a:t>
            </a:r>
            <a:r>
              <a:rPr lang="en-GB" sz="2000" dirty="0" err="1"/>
              <a:t>Javadocs</a:t>
            </a:r>
            <a:r>
              <a:rPr lang="en-GB" sz="2000" dirty="0"/>
              <a:t>)</a:t>
            </a:r>
            <a:endParaRPr lang="en-GB" dirty="0"/>
          </a:p>
        </p:txBody>
      </p:sp>
      <p:pic>
        <p:nvPicPr>
          <p:cNvPr id="4" name="Content Placeholder 3">
            <a:extLst>
              <a:ext uri="{FF2B5EF4-FFF2-40B4-BE49-F238E27FC236}">
                <a16:creationId xmlns:a16="http://schemas.microsoft.com/office/drawing/2014/main" id="{5CE959A1-A5F8-4080-B8F3-1552DD787357}"/>
              </a:ext>
            </a:extLst>
          </p:cNvPr>
          <p:cNvPicPr>
            <a:picLocks noGrp="1" noChangeAspect="1"/>
          </p:cNvPicPr>
          <p:nvPr>
            <p:ph idx="1"/>
          </p:nvPr>
        </p:nvPicPr>
        <p:blipFill>
          <a:blip r:embed="rId2"/>
          <a:stretch>
            <a:fillRect/>
          </a:stretch>
        </p:blipFill>
        <p:spPr>
          <a:xfrm>
            <a:off x="677334" y="2075679"/>
            <a:ext cx="6344486" cy="3815463"/>
          </a:xfrm>
          <a:prstGeom prst="rect">
            <a:avLst/>
          </a:prstGeom>
        </p:spPr>
      </p:pic>
      <p:sp>
        <p:nvSpPr>
          <p:cNvPr id="5" name="TextBox 4">
            <a:extLst>
              <a:ext uri="{FF2B5EF4-FFF2-40B4-BE49-F238E27FC236}">
                <a16:creationId xmlns:a16="http://schemas.microsoft.com/office/drawing/2014/main" id="{6F7858A5-E02B-4D48-AE14-574F1F357A39}"/>
              </a:ext>
            </a:extLst>
          </p:cNvPr>
          <p:cNvSpPr txBox="1"/>
          <p:nvPr/>
        </p:nvSpPr>
        <p:spPr>
          <a:xfrm>
            <a:off x="3409772" y="2555192"/>
            <a:ext cx="5290231" cy="369332"/>
          </a:xfrm>
          <a:prstGeom prst="rect">
            <a:avLst/>
          </a:prstGeom>
          <a:noFill/>
        </p:spPr>
        <p:txBody>
          <a:bodyPr wrap="none" rtlCol="0">
            <a:spAutoFit/>
          </a:bodyPr>
          <a:lstStyle/>
          <a:p>
            <a:r>
              <a:rPr lang="en-GB" dirty="0">
                <a:solidFill>
                  <a:srgbClr val="FF0000"/>
                </a:solidFill>
              </a:rPr>
              <a:t>Functional Interface of </a:t>
            </a:r>
            <a:r>
              <a:rPr lang="en-GB" dirty="0">
                <a:solidFill>
                  <a:srgbClr val="FF0000"/>
                </a:solidFill>
                <a:latin typeface="Consolas" panose="020B0609020204030204" pitchFamily="49" charset="0"/>
              </a:rPr>
              <a:t>int </a:t>
            </a:r>
            <a:r>
              <a:rPr lang="en-GB" dirty="0" err="1">
                <a:solidFill>
                  <a:srgbClr val="FF0000"/>
                </a:solidFill>
                <a:latin typeface="Consolas" panose="020B0609020204030204" pitchFamily="49" charset="0"/>
              </a:rPr>
              <a:t>applyAsInt</a:t>
            </a:r>
            <a:r>
              <a:rPr lang="en-GB" dirty="0">
                <a:solidFill>
                  <a:srgbClr val="FF0000"/>
                </a:solidFill>
                <a:latin typeface="Consolas" panose="020B0609020204030204" pitchFamily="49" charset="0"/>
              </a:rPr>
              <a:t>(int x)</a:t>
            </a:r>
          </a:p>
        </p:txBody>
      </p:sp>
      <p:cxnSp>
        <p:nvCxnSpPr>
          <p:cNvPr id="7" name="Straight Connector 6">
            <a:extLst>
              <a:ext uri="{FF2B5EF4-FFF2-40B4-BE49-F238E27FC236}">
                <a16:creationId xmlns:a16="http://schemas.microsoft.com/office/drawing/2014/main" id="{C606E9D5-24BE-496B-BE1C-F3DC8B561B54}"/>
              </a:ext>
            </a:extLst>
          </p:cNvPr>
          <p:cNvCxnSpPr/>
          <p:nvPr/>
        </p:nvCxnSpPr>
        <p:spPr>
          <a:xfrm>
            <a:off x="4110527" y="3811424"/>
            <a:ext cx="7007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CB4B60-3350-4C52-884B-3AFD452859C9}"/>
              </a:ext>
            </a:extLst>
          </p:cNvPr>
          <p:cNvCxnSpPr/>
          <p:nvPr/>
        </p:nvCxnSpPr>
        <p:spPr>
          <a:xfrm>
            <a:off x="2726109" y="4801312"/>
            <a:ext cx="7007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1B91A8-2C16-4A16-B306-38FB08C812C4}"/>
              </a:ext>
            </a:extLst>
          </p:cNvPr>
          <p:cNvSpPr txBox="1"/>
          <p:nvPr/>
        </p:nvSpPr>
        <p:spPr>
          <a:xfrm>
            <a:off x="2726109" y="4801312"/>
            <a:ext cx="3090911" cy="369332"/>
          </a:xfrm>
          <a:prstGeom prst="rect">
            <a:avLst/>
          </a:prstGeom>
          <a:noFill/>
        </p:spPr>
        <p:txBody>
          <a:bodyPr wrap="none" rtlCol="0">
            <a:spAutoFit/>
          </a:bodyPr>
          <a:lstStyle/>
          <a:p>
            <a:r>
              <a:rPr lang="en-GB" dirty="0">
                <a:solidFill>
                  <a:srgbClr val="FF0000"/>
                </a:solidFill>
              </a:rPr>
              <a:t>Pass in the appropriate </a:t>
            </a:r>
            <a:r>
              <a:rPr lang="en-GB" dirty="0" err="1">
                <a:solidFill>
                  <a:srgbClr val="FF0000"/>
                </a:solidFill>
              </a:rPr>
              <a:t>func</a:t>
            </a:r>
            <a:endParaRPr lang="en-GB" dirty="0">
              <a:solidFill>
                <a:srgbClr val="FF0000"/>
              </a:solidFill>
            </a:endParaRPr>
          </a:p>
        </p:txBody>
      </p:sp>
    </p:spTree>
    <p:extLst>
      <p:ext uri="{BB962C8B-B14F-4D97-AF65-F5344CB8AC3E}">
        <p14:creationId xmlns:p14="http://schemas.microsoft.com/office/powerpoint/2010/main" val="377587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211-21CD-48DD-956F-261A7D0C489A}"/>
              </a:ext>
            </a:extLst>
          </p:cNvPr>
          <p:cNvSpPr>
            <a:spLocks noGrp="1"/>
          </p:cNvSpPr>
          <p:nvPr>
            <p:ph type="title"/>
          </p:nvPr>
        </p:nvSpPr>
        <p:spPr/>
        <p:txBody>
          <a:bodyPr/>
          <a:lstStyle/>
          <a:p>
            <a:r>
              <a:rPr lang="en-GB" dirty="0"/>
              <a:t>Q3: </a:t>
            </a:r>
            <a:r>
              <a:rPr lang="en-GB" dirty="0" err="1"/>
              <a:t>IntUnaryOperator</a:t>
            </a:r>
            <a:br>
              <a:rPr lang="en-GB" dirty="0"/>
            </a:br>
            <a:r>
              <a:rPr lang="en-GB" sz="2000" dirty="0"/>
              <a:t>(i.e. read the </a:t>
            </a:r>
            <a:r>
              <a:rPr lang="en-GB" sz="2000" dirty="0" err="1"/>
              <a:t>Javadocs</a:t>
            </a:r>
            <a:r>
              <a:rPr lang="en-GB" sz="2000" dirty="0"/>
              <a:t>)</a:t>
            </a:r>
            <a:endParaRPr lang="en-GB" dirty="0"/>
          </a:p>
        </p:txBody>
      </p:sp>
      <p:pic>
        <p:nvPicPr>
          <p:cNvPr id="4" name="Picture 3">
            <a:extLst>
              <a:ext uri="{FF2B5EF4-FFF2-40B4-BE49-F238E27FC236}">
                <a16:creationId xmlns:a16="http://schemas.microsoft.com/office/drawing/2014/main" id="{F23332B2-3A69-46AA-8E64-E95BC159F1D2}"/>
              </a:ext>
            </a:extLst>
          </p:cNvPr>
          <p:cNvPicPr>
            <a:picLocks noChangeAspect="1"/>
          </p:cNvPicPr>
          <p:nvPr/>
        </p:nvPicPr>
        <p:blipFill>
          <a:blip r:embed="rId2"/>
          <a:stretch>
            <a:fillRect/>
          </a:stretch>
        </p:blipFill>
        <p:spPr>
          <a:xfrm>
            <a:off x="677334" y="1857375"/>
            <a:ext cx="6666441" cy="2127588"/>
          </a:xfrm>
          <a:prstGeom prst="rect">
            <a:avLst/>
          </a:prstGeom>
        </p:spPr>
      </p:pic>
      <p:pic>
        <p:nvPicPr>
          <p:cNvPr id="5" name="Picture 4">
            <a:extLst>
              <a:ext uri="{FF2B5EF4-FFF2-40B4-BE49-F238E27FC236}">
                <a16:creationId xmlns:a16="http://schemas.microsoft.com/office/drawing/2014/main" id="{793108B9-893D-4C52-8682-FE077F8A5D42}"/>
              </a:ext>
            </a:extLst>
          </p:cNvPr>
          <p:cNvPicPr>
            <a:picLocks noChangeAspect="1"/>
          </p:cNvPicPr>
          <p:nvPr/>
        </p:nvPicPr>
        <p:blipFill>
          <a:blip r:embed="rId3"/>
          <a:stretch>
            <a:fillRect/>
          </a:stretch>
        </p:blipFill>
        <p:spPr>
          <a:xfrm>
            <a:off x="677334" y="3984962"/>
            <a:ext cx="7651623" cy="2127587"/>
          </a:xfrm>
          <a:prstGeom prst="rect">
            <a:avLst/>
          </a:prstGeom>
        </p:spPr>
      </p:pic>
      <p:cxnSp>
        <p:nvCxnSpPr>
          <p:cNvPr id="7" name="Straight Connector 6">
            <a:extLst>
              <a:ext uri="{FF2B5EF4-FFF2-40B4-BE49-F238E27FC236}">
                <a16:creationId xmlns:a16="http://schemas.microsoft.com/office/drawing/2014/main" id="{09D7B9D2-006F-4C39-81C6-67BCD1AF4E2C}"/>
              </a:ext>
            </a:extLst>
          </p:cNvPr>
          <p:cNvCxnSpPr/>
          <p:nvPr/>
        </p:nvCxnSpPr>
        <p:spPr>
          <a:xfrm>
            <a:off x="542925" y="3976416"/>
            <a:ext cx="78771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2D847-6A39-45BD-8016-53EDA7FD1439}"/>
              </a:ext>
            </a:extLst>
          </p:cNvPr>
          <p:cNvCxnSpPr>
            <a:cxnSpLocks/>
          </p:cNvCxnSpPr>
          <p:nvPr/>
        </p:nvCxnSpPr>
        <p:spPr>
          <a:xfrm>
            <a:off x="4580546" y="1857375"/>
            <a:ext cx="0" cy="41845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C19D03-4612-45A7-8CB4-F2644D25C4F3}"/>
              </a:ext>
            </a:extLst>
          </p:cNvPr>
          <p:cNvSpPr txBox="1"/>
          <p:nvPr/>
        </p:nvSpPr>
        <p:spPr>
          <a:xfrm>
            <a:off x="677334" y="1543486"/>
            <a:ext cx="1739579" cy="369332"/>
          </a:xfrm>
          <a:prstGeom prst="rect">
            <a:avLst/>
          </a:prstGeom>
          <a:noFill/>
        </p:spPr>
        <p:txBody>
          <a:bodyPr wrap="none" rtlCol="0">
            <a:spAutoFit/>
          </a:bodyPr>
          <a:lstStyle/>
          <a:p>
            <a:r>
              <a:rPr lang="en-GB" dirty="0">
                <a:solidFill>
                  <a:srgbClr val="FF0000"/>
                </a:solidFill>
              </a:rPr>
              <a:t>Sum of squares</a:t>
            </a:r>
          </a:p>
        </p:txBody>
      </p:sp>
      <p:sp>
        <p:nvSpPr>
          <p:cNvPr id="12" name="TextBox 11">
            <a:extLst>
              <a:ext uri="{FF2B5EF4-FFF2-40B4-BE49-F238E27FC236}">
                <a16:creationId xmlns:a16="http://schemas.microsoft.com/office/drawing/2014/main" id="{490945AB-A631-45D6-8548-E8EC6C57116B}"/>
              </a:ext>
            </a:extLst>
          </p:cNvPr>
          <p:cNvSpPr txBox="1"/>
          <p:nvPr/>
        </p:nvSpPr>
        <p:spPr>
          <a:xfrm>
            <a:off x="677334" y="5936428"/>
            <a:ext cx="1931939" cy="369332"/>
          </a:xfrm>
          <a:prstGeom prst="rect">
            <a:avLst/>
          </a:prstGeom>
          <a:noFill/>
        </p:spPr>
        <p:txBody>
          <a:bodyPr wrap="none" rtlCol="0">
            <a:spAutoFit/>
          </a:bodyPr>
          <a:lstStyle/>
          <a:p>
            <a:r>
              <a:rPr lang="en-GB" dirty="0">
                <a:solidFill>
                  <a:srgbClr val="FF0000"/>
                </a:solidFill>
              </a:rPr>
              <a:t>Sum of absolutes</a:t>
            </a:r>
          </a:p>
        </p:txBody>
      </p:sp>
      <p:pic>
        <p:nvPicPr>
          <p:cNvPr id="3" name="Picture 2">
            <a:extLst>
              <a:ext uri="{FF2B5EF4-FFF2-40B4-BE49-F238E27FC236}">
                <a16:creationId xmlns:a16="http://schemas.microsoft.com/office/drawing/2014/main" id="{161AB3F0-8043-429F-A466-FCF26CAEC093}"/>
              </a:ext>
            </a:extLst>
          </p:cNvPr>
          <p:cNvPicPr>
            <a:picLocks noChangeAspect="1"/>
          </p:cNvPicPr>
          <p:nvPr/>
        </p:nvPicPr>
        <p:blipFill>
          <a:blip r:embed="rId4"/>
          <a:stretch>
            <a:fillRect/>
          </a:stretch>
        </p:blipFill>
        <p:spPr>
          <a:xfrm>
            <a:off x="5268174" y="2749739"/>
            <a:ext cx="4686562" cy="856871"/>
          </a:xfrm>
          <a:prstGeom prst="rect">
            <a:avLst/>
          </a:prstGeom>
        </p:spPr>
      </p:pic>
      <p:pic>
        <p:nvPicPr>
          <p:cNvPr id="9" name="Picture 8">
            <a:extLst>
              <a:ext uri="{FF2B5EF4-FFF2-40B4-BE49-F238E27FC236}">
                <a16:creationId xmlns:a16="http://schemas.microsoft.com/office/drawing/2014/main" id="{45FD272C-EADC-46F8-B940-1FD143BE5F62}"/>
              </a:ext>
            </a:extLst>
          </p:cNvPr>
          <p:cNvPicPr>
            <a:picLocks noChangeAspect="1"/>
          </p:cNvPicPr>
          <p:nvPr/>
        </p:nvPicPr>
        <p:blipFill>
          <a:blip r:embed="rId5"/>
          <a:stretch>
            <a:fillRect/>
          </a:stretch>
        </p:blipFill>
        <p:spPr>
          <a:xfrm>
            <a:off x="5050109" y="4937337"/>
            <a:ext cx="5366452" cy="590802"/>
          </a:xfrm>
          <a:prstGeom prst="rect">
            <a:avLst/>
          </a:prstGeom>
        </p:spPr>
      </p:pic>
      <p:cxnSp>
        <p:nvCxnSpPr>
          <p:cNvPr id="16" name="Straight Connector 15">
            <a:extLst>
              <a:ext uri="{FF2B5EF4-FFF2-40B4-BE49-F238E27FC236}">
                <a16:creationId xmlns:a16="http://schemas.microsoft.com/office/drawing/2014/main" id="{5A80901E-3675-42B6-A31B-D11CC4408664}"/>
              </a:ext>
            </a:extLst>
          </p:cNvPr>
          <p:cNvCxnSpPr>
            <a:cxnSpLocks/>
          </p:cNvCxnSpPr>
          <p:nvPr/>
        </p:nvCxnSpPr>
        <p:spPr>
          <a:xfrm>
            <a:off x="6954140" y="3429000"/>
            <a:ext cx="8481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BA3266-31D7-4FFE-B362-37B0C4981DE8}"/>
              </a:ext>
            </a:extLst>
          </p:cNvPr>
          <p:cNvCxnSpPr>
            <a:cxnSpLocks/>
          </p:cNvCxnSpPr>
          <p:nvPr/>
        </p:nvCxnSpPr>
        <p:spPr>
          <a:xfrm>
            <a:off x="6459197" y="2538813"/>
            <a:ext cx="6850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F59998-960B-4033-A19A-C1EBCBBFBBF7}"/>
              </a:ext>
            </a:extLst>
          </p:cNvPr>
          <p:cNvCxnSpPr>
            <a:cxnSpLocks/>
          </p:cNvCxnSpPr>
          <p:nvPr/>
        </p:nvCxnSpPr>
        <p:spPr>
          <a:xfrm>
            <a:off x="6459196" y="4579833"/>
            <a:ext cx="17276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ECA795-3C3B-472B-B781-5BF8ACAFFA5A}"/>
              </a:ext>
            </a:extLst>
          </p:cNvPr>
          <p:cNvCxnSpPr>
            <a:cxnSpLocks/>
          </p:cNvCxnSpPr>
          <p:nvPr/>
        </p:nvCxnSpPr>
        <p:spPr>
          <a:xfrm>
            <a:off x="6459196" y="5450080"/>
            <a:ext cx="23002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757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111D-F74D-4E09-AE9B-20EB9998FE0F}"/>
              </a:ext>
            </a:extLst>
          </p:cNvPr>
          <p:cNvSpPr>
            <a:spLocks noGrp="1"/>
          </p:cNvSpPr>
          <p:nvPr>
            <p:ph type="title"/>
          </p:nvPr>
        </p:nvSpPr>
        <p:spPr/>
        <p:txBody>
          <a:bodyPr/>
          <a:lstStyle/>
          <a:p>
            <a:r>
              <a:rPr lang="en-GB" dirty="0"/>
              <a:t>Q4a: Anonymous classes</a:t>
            </a:r>
          </a:p>
        </p:txBody>
      </p:sp>
      <p:pic>
        <p:nvPicPr>
          <p:cNvPr id="4" name="Content Placeholder 3">
            <a:extLst>
              <a:ext uri="{FF2B5EF4-FFF2-40B4-BE49-F238E27FC236}">
                <a16:creationId xmlns:a16="http://schemas.microsoft.com/office/drawing/2014/main" id="{CE25BD2C-91D4-46A2-86D3-ECA42D6D7683}"/>
              </a:ext>
            </a:extLst>
          </p:cNvPr>
          <p:cNvPicPr>
            <a:picLocks noGrp="1" noChangeAspect="1"/>
          </p:cNvPicPr>
          <p:nvPr>
            <p:ph idx="1"/>
          </p:nvPr>
        </p:nvPicPr>
        <p:blipFill>
          <a:blip r:embed="rId2"/>
          <a:stretch>
            <a:fillRect/>
          </a:stretch>
        </p:blipFill>
        <p:spPr>
          <a:xfrm>
            <a:off x="677334" y="2050670"/>
            <a:ext cx="9555531" cy="1378329"/>
          </a:xfrm>
          <a:prstGeom prst="rect">
            <a:avLst/>
          </a:prstGeom>
        </p:spPr>
      </p:pic>
    </p:spTree>
    <p:extLst>
      <p:ext uri="{BB962C8B-B14F-4D97-AF65-F5344CB8AC3E}">
        <p14:creationId xmlns:p14="http://schemas.microsoft.com/office/powerpoint/2010/main" val="704213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111D-F74D-4E09-AE9B-20EB9998FE0F}"/>
              </a:ext>
            </a:extLst>
          </p:cNvPr>
          <p:cNvSpPr>
            <a:spLocks noGrp="1"/>
          </p:cNvSpPr>
          <p:nvPr>
            <p:ph type="title"/>
          </p:nvPr>
        </p:nvSpPr>
        <p:spPr/>
        <p:txBody>
          <a:bodyPr/>
          <a:lstStyle/>
          <a:p>
            <a:r>
              <a:rPr lang="en-GB" dirty="0"/>
              <a:t>Q4a: Anonymous classes</a:t>
            </a:r>
          </a:p>
        </p:txBody>
      </p:sp>
      <p:pic>
        <p:nvPicPr>
          <p:cNvPr id="4" name="Content Placeholder 3">
            <a:extLst>
              <a:ext uri="{FF2B5EF4-FFF2-40B4-BE49-F238E27FC236}">
                <a16:creationId xmlns:a16="http://schemas.microsoft.com/office/drawing/2014/main" id="{CE25BD2C-91D4-46A2-86D3-ECA42D6D7683}"/>
              </a:ext>
            </a:extLst>
          </p:cNvPr>
          <p:cNvPicPr>
            <a:picLocks noGrp="1" noChangeAspect="1"/>
          </p:cNvPicPr>
          <p:nvPr>
            <p:ph idx="1"/>
          </p:nvPr>
        </p:nvPicPr>
        <p:blipFill>
          <a:blip r:embed="rId2"/>
          <a:stretch>
            <a:fillRect/>
          </a:stretch>
        </p:blipFill>
        <p:spPr>
          <a:xfrm>
            <a:off x="677334" y="2050670"/>
            <a:ext cx="9555531" cy="1378329"/>
          </a:xfrm>
          <a:prstGeom prst="rect">
            <a:avLst/>
          </a:prstGeom>
        </p:spPr>
      </p:pic>
      <p:pic>
        <p:nvPicPr>
          <p:cNvPr id="3" name="Picture 2">
            <a:extLst>
              <a:ext uri="{FF2B5EF4-FFF2-40B4-BE49-F238E27FC236}">
                <a16:creationId xmlns:a16="http://schemas.microsoft.com/office/drawing/2014/main" id="{CB6673C8-2689-4B73-8820-C2A81D7BA664}"/>
              </a:ext>
            </a:extLst>
          </p:cNvPr>
          <p:cNvPicPr>
            <a:picLocks noChangeAspect="1"/>
          </p:cNvPicPr>
          <p:nvPr/>
        </p:nvPicPr>
        <p:blipFill>
          <a:blip r:embed="rId3"/>
          <a:stretch>
            <a:fillRect/>
          </a:stretch>
        </p:blipFill>
        <p:spPr>
          <a:xfrm>
            <a:off x="1130983" y="3712480"/>
            <a:ext cx="3594842" cy="898711"/>
          </a:xfrm>
          <a:prstGeom prst="rect">
            <a:avLst/>
          </a:prstGeom>
        </p:spPr>
      </p:pic>
    </p:spTree>
    <p:extLst>
      <p:ext uri="{BB962C8B-B14F-4D97-AF65-F5344CB8AC3E}">
        <p14:creationId xmlns:p14="http://schemas.microsoft.com/office/powerpoint/2010/main" val="1956559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111D-F74D-4E09-AE9B-20EB9998FE0F}"/>
              </a:ext>
            </a:extLst>
          </p:cNvPr>
          <p:cNvSpPr>
            <a:spLocks noGrp="1"/>
          </p:cNvSpPr>
          <p:nvPr>
            <p:ph type="title"/>
          </p:nvPr>
        </p:nvSpPr>
        <p:spPr/>
        <p:txBody>
          <a:bodyPr/>
          <a:lstStyle/>
          <a:p>
            <a:r>
              <a:rPr lang="en-GB" dirty="0"/>
              <a:t>Q4a: Anonymous classes</a:t>
            </a:r>
          </a:p>
        </p:txBody>
      </p:sp>
      <p:pic>
        <p:nvPicPr>
          <p:cNvPr id="4" name="Content Placeholder 3">
            <a:extLst>
              <a:ext uri="{FF2B5EF4-FFF2-40B4-BE49-F238E27FC236}">
                <a16:creationId xmlns:a16="http://schemas.microsoft.com/office/drawing/2014/main" id="{CE25BD2C-91D4-46A2-86D3-ECA42D6D7683}"/>
              </a:ext>
            </a:extLst>
          </p:cNvPr>
          <p:cNvPicPr>
            <a:picLocks noGrp="1" noChangeAspect="1"/>
          </p:cNvPicPr>
          <p:nvPr>
            <p:ph idx="1"/>
          </p:nvPr>
        </p:nvPicPr>
        <p:blipFill>
          <a:blip r:embed="rId2"/>
          <a:stretch>
            <a:fillRect/>
          </a:stretch>
        </p:blipFill>
        <p:spPr>
          <a:xfrm>
            <a:off x="677334" y="2050670"/>
            <a:ext cx="9555531" cy="1378329"/>
          </a:xfrm>
          <a:prstGeom prst="rect">
            <a:avLst/>
          </a:prstGeom>
        </p:spPr>
      </p:pic>
      <p:pic>
        <p:nvPicPr>
          <p:cNvPr id="3" name="Picture 2">
            <a:extLst>
              <a:ext uri="{FF2B5EF4-FFF2-40B4-BE49-F238E27FC236}">
                <a16:creationId xmlns:a16="http://schemas.microsoft.com/office/drawing/2014/main" id="{CB6673C8-2689-4B73-8820-C2A81D7BA664}"/>
              </a:ext>
            </a:extLst>
          </p:cNvPr>
          <p:cNvPicPr>
            <a:picLocks noChangeAspect="1"/>
          </p:cNvPicPr>
          <p:nvPr/>
        </p:nvPicPr>
        <p:blipFill>
          <a:blip r:embed="rId3"/>
          <a:stretch>
            <a:fillRect/>
          </a:stretch>
        </p:blipFill>
        <p:spPr>
          <a:xfrm>
            <a:off x="1130983" y="3712480"/>
            <a:ext cx="3594842" cy="898711"/>
          </a:xfrm>
          <a:prstGeom prst="rect">
            <a:avLst/>
          </a:prstGeom>
        </p:spPr>
      </p:pic>
      <p:pic>
        <p:nvPicPr>
          <p:cNvPr id="5" name="Picture 4">
            <a:extLst>
              <a:ext uri="{FF2B5EF4-FFF2-40B4-BE49-F238E27FC236}">
                <a16:creationId xmlns:a16="http://schemas.microsoft.com/office/drawing/2014/main" id="{A74C9481-7B26-492A-8F93-54606022BBBA}"/>
              </a:ext>
            </a:extLst>
          </p:cNvPr>
          <p:cNvPicPr>
            <a:picLocks noChangeAspect="1"/>
          </p:cNvPicPr>
          <p:nvPr/>
        </p:nvPicPr>
        <p:blipFill>
          <a:blip r:embed="rId4"/>
          <a:stretch>
            <a:fillRect/>
          </a:stretch>
        </p:blipFill>
        <p:spPr>
          <a:xfrm>
            <a:off x="4855970" y="3035538"/>
            <a:ext cx="2897023" cy="3663500"/>
          </a:xfrm>
          <a:prstGeom prst="rect">
            <a:avLst/>
          </a:prstGeom>
        </p:spPr>
      </p:pic>
      <p:cxnSp>
        <p:nvCxnSpPr>
          <p:cNvPr id="7" name="Straight Connector 6">
            <a:extLst>
              <a:ext uri="{FF2B5EF4-FFF2-40B4-BE49-F238E27FC236}">
                <a16:creationId xmlns:a16="http://schemas.microsoft.com/office/drawing/2014/main" id="{B850B162-A66B-4C0F-9A4A-0454E51F34B2}"/>
              </a:ext>
            </a:extLst>
          </p:cNvPr>
          <p:cNvCxnSpPr/>
          <p:nvPr/>
        </p:nvCxnSpPr>
        <p:spPr>
          <a:xfrm>
            <a:off x="5990601" y="3411907"/>
            <a:ext cx="125623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BF5DEB-F9CA-4AFF-B624-46DD532E87DC}"/>
                  </a:ext>
                </a:extLst>
              </p:cNvPr>
              <p:cNvSpPr txBox="1"/>
              <p:nvPr/>
            </p:nvSpPr>
            <p:spPr>
              <a:xfrm>
                <a:off x="7883138" y="3059667"/>
                <a:ext cx="2465740" cy="369332"/>
              </a:xfrm>
              <a:prstGeom prst="rect">
                <a:avLst/>
              </a:prstGeom>
              <a:noFill/>
            </p:spPr>
            <p:txBody>
              <a:bodyPr wrap="none" rtlCol="0">
                <a:spAutoFit/>
              </a:bodyPr>
              <a:lstStyle/>
              <a:p>
                <a14:m>
                  <m:oMath xmlns:m="http://schemas.openxmlformats.org/officeDocument/2006/math">
                    <m:r>
                      <a:rPr lang="en-GB" b="0" i="1" smtClean="0">
                        <a:solidFill>
                          <a:srgbClr val="FF0000"/>
                        </a:solidFill>
                        <a:latin typeface="Cambria Math" panose="02040503050406030204" pitchFamily="18" charset="0"/>
                      </a:rPr>
                      <m:t>≡</m:t>
                    </m:r>
                  </m:oMath>
                </a14:m>
                <a:r>
                  <a:rPr lang="en-GB" dirty="0">
                    <a:solidFill>
                      <a:srgbClr val="FF0000"/>
                    </a:solidFill>
                  </a:rPr>
                  <a:t> new A extends </a:t>
                </a:r>
                <a:r>
                  <a:rPr lang="en-GB" dirty="0" err="1">
                    <a:solidFill>
                      <a:srgbClr val="FF0000"/>
                    </a:solidFill>
                  </a:rPr>
                  <a:t>Func</a:t>
                </a:r>
                <a:endParaRPr lang="en-GB" dirty="0">
                  <a:solidFill>
                    <a:srgbClr val="FF0000"/>
                  </a:solidFill>
                </a:endParaRPr>
              </a:p>
            </p:txBody>
          </p:sp>
        </mc:Choice>
        <mc:Fallback xmlns="">
          <p:sp>
            <p:nvSpPr>
              <p:cNvPr id="8" name="TextBox 7">
                <a:extLst>
                  <a:ext uri="{FF2B5EF4-FFF2-40B4-BE49-F238E27FC236}">
                    <a16:creationId xmlns:a16="http://schemas.microsoft.com/office/drawing/2014/main" id="{42BF5DEB-F9CA-4AFF-B624-46DD532E87DC}"/>
                  </a:ext>
                </a:extLst>
              </p:cNvPr>
              <p:cNvSpPr txBox="1">
                <a:spLocks noRot="1" noChangeAspect="1" noMove="1" noResize="1" noEditPoints="1" noAdjustHandles="1" noChangeArrowheads="1" noChangeShapeType="1" noTextEdit="1"/>
              </p:cNvSpPr>
              <p:nvPr/>
            </p:nvSpPr>
            <p:spPr>
              <a:xfrm>
                <a:off x="7883138" y="3059667"/>
                <a:ext cx="2465740" cy="369332"/>
              </a:xfrm>
              <a:prstGeom prst="rect">
                <a:avLst/>
              </a:prstGeom>
              <a:blipFill>
                <a:blip r:embed="rId5"/>
                <a:stretch>
                  <a:fillRect t="-11667" r="-1481"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607CEA-2BF6-420D-8A59-51441B39A013}"/>
                  </a:ext>
                </a:extLst>
              </p:cNvPr>
              <p:cNvSpPr txBox="1"/>
              <p:nvPr/>
            </p:nvSpPr>
            <p:spPr>
              <a:xfrm>
                <a:off x="7883138" y="3549269"/>
                <a:ext cx="2868221" cy="646331"/>
              </a:xfrm>
              <a:prstGeom prst="rect">
                <a:avLst/>
              </a:prstGeom>
              <a:noFill/>
            </p:spPr>
            <p:txBody>
              <a:bodyPr wrap="none" rtlCol="0">
                <a:spAutoFit/>
              </a:bodyPr>
              <a:lstStyle/>
              <a:p>
                <a:r>
                  <a:rPr lang="en-GB" dirty="0">
                    <a:solidFill>
                      <a:srgbClr val="FF0000"/>
                    </a:solidFill>
                  </a:rPr>
                  <a:t>If </a:t>
                </a:r>
                <a:r>
                  <a:rPr lang="en-GB" dirty="0" err="1">
                    <a:solidFill>
                      <a:srgbClr val="FF0000"/>
                    </a:solidFill>
                  </a:rPr>
                  <a:t>Func</a:t>
                </a:r>
                <a:r>
                  <a:rPr lang="en-GB" dirty="0">
                    <a:solidFill>
                      <a:srgbClr val="FF0000"/>
                    </a:solidFill>
                  </a:rPr>
                  <a:t> was an interface:</a:t>
                </a:r>
              </a:p>
              <a:p>
                <a14:m>
                  <m:oMath xmlns:m="http://schemas.openxmlformats.org/officeDocument/2006/math">
                    <m:r>
                      <a:rPr lang="en-GB" b="0" i="1" smtClean="0">
                        <a:solidFill>
                          <a:srgbClr val="FF0000"/>
                        </a:solidFill>
                        <a:latin typeface="Cambria Math" panose="02040503050406030204" pitchFamily="18" charset="0"/>
                      </a:rPr>
                      <m:t>≡</m:t>
                    </m:r>
                  </m:oMath>
                </a14:m>
                <a:r>
                  <a:rPr lang="en-GB" dirty="0">
                    <a:solidFill>
                      <a:srgbClr val="FF0000"/>
                    </a:solidFill>
                  </a:rPr>
                  <a:t> new A implements </a:t>
                </a:r>
                <a:r>
                  <a:rPr lang="en-GB" dirty="0" err="1">
                    <a:solidFill>
                      <a:srgbClr val="FF0000"/>
                    </a:solidFill>
                  </a:rPr>
                  <a:t>Func</a:t>
                </a:r>
                <a:endParaRPr lang="en-GB" dirty="0">
                  <a:solidFill>
                    <a:srgbClr val="FF0000"/>
                  </a:solidFill>
                </a:endParaRPr>
              </a:p>
            </p:txBody>
          </p:sp>
        </mc:Choice>
        <mc:Fallback xmlns="">
          <p:sp>
            <p:nvSpPr>
              <p:cNvPr id="9" name="TextBox 8">
                <a:extLst>
                  <a:ext uri="{FF2B5EF4-FFF2-40B4-BE49-F238E27FC236}">
                    <a16:creationId xmlns:a16="http://schemas.microsoft.com/office/drawing/2014/main" id="{80607CEA-2BF6-420D-8A59-51441B39A013}"/>
                  </a:ext>
                </a:extLst>
              </p:cNvPr>
              <p:cNvSpPr txBox="1">
                <a:spLocks noRot="1" noChangeAspect="1" noMove="1" noResize="1" noEditPoints="1" noAdjustHandles="1" noChangeArrowheads="1" noChangeShapeType="1" noTextEdit="1"/>
              </p:cNvSpPr>
              <p:nvPr/>
            </p:nvSpPr>
            <p:spPr>
              <a:xfrm>
                <a:off x="7883138" y="3549269"/>
                <a:ext cx="2868221" cy="646331"/>
              </a:xfrm>
              <a:prstGeom prst="rect">
                <a:avLst/>
              </a:prstGeom>
              <a:blipFill>
                <a:blip r:embed="rId6"/>
                <a:stretch>
                  <a:fillRect l="-1699" t="-5660" r="-1062" b="-13208"/>
                </a:stretch>
              </a:blipFill>
            </p:spPr>
            <p:txBody>
              <a:bodyPr/>
              <a:lstStyle/>
              <a:p>
                <a:r>
                  <a:rPr lang="en-GB">
                    <a:noFill/>
                  </a:rPr>
                  <a:t> </a:t>
                </a:r>
              </a:p>
            </p:txBody>
          </p:sp>
        </mc:Fallback>
      </mc:AlternateContent>
    </p:spTree>
    <p:extLst>
      <p:ext uri="{BB962C8B-B14F-4D97-AF65-F5344CB8AC3E}">
        <p14:creationId xmlns:p14="http://schemas.microsoft.com/office/powerpoint/2010/main" val="2165732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111D-F74D-4E09-AE9B-20EB9998FE0F}"/>
              </a:ext>
            </a:extLst>
          </p:cNvPr>
          <p:cNvSpPr>
            <a:spLocks noGrp="1"/>
          </p:cNvSpPr>
          <p:nvPr>
            <p:ph type="title"/>
          </p:nvPr>
        </p:nvSpPr>
        <p:spPr/>
        <p:txBody>
          <a:bodyPr/>
          <a:lstStyle/>
          <a:p>
            <a:r>
              <a:rPr lang="en-GB" dirty="0"/>
              <a:t>Q4a: Anonymous classes</a:t>
            </a:r>
          </a:p>
        </p:txBody>
      </p:sp>
      <p:pic>
        <p:nvPicPr>
          <p:cNvPr id="4" name="Content Placeholder 3">
            <a:extLst>
              <a:ext uri="{FF2B5EF4-FFF2-40B4-BE49-F238E27FC236}">
                <a16:creationId xmlns:a16="http://schemas.microsoft.com/office/drawing/2014/main" id="{CE25BD2C-91D4-46A2-86D3-ECA42D6D7683}"/>
              </a:ext>
            </a:extLst>
          </p:cNvPr>
          <p:cNvPicPr>
            <a:picLocks noGrp="1" noChangeAspect="1"/>
          </p:cNvPicPr>
          <p:nvPr>
            <p:ph idx="1"/>
          </p:nvPr>
        </p:nvPicPr>
        <p:blipFill>
          <a:blip r:embed="rId2"/>
          <a:stretch>
            <a:fillRect/>
          </a:stretch>
        </p:blipFill>
        <p:spPr>
          <a:xfrm>
            <a:off x="677334" y="2050670"/>
            <a:ext cx="9555531" cy="1378329"/>
          </a:xfrm>
          <a:prstGeom prst="rect">
            <a:avLst/>
          </a:prstGeom>
        </p:spPr>
      </p:pic>
      <p:pic>
        <p:nvPicPr>
          <p:cNvPr id="6" name="Picture 5">
            <a:extLst>
              <a:ext uri="{FF2B5EF4-FFF2-40B4-BE49-F238E27FC236}">
                <a16:creationId xmlns:a16="http://schemas.microsoft.com/office/drawing/2014/main" id="{684FBF22-59B7-499F-9FA2-6D4070F88D4B}"/>
              </a:ext>
            </a:extLst>
          </p:cNvPr>
          <p:cNvPicPr>
            <a:picLocks noChangeAspect="1"/>
          </p:cNvPicPr>
          <p:nvPr/>
        </p:nvPicPr>
        <p:blipFill>
          <a:blip r:embed="rId3"/>
          <a:stretch>
            <a:fillRect/>
          </a:stretch>
        </p:blipFill>
        <p:spPr>
          <a:xfrm>
            <a:off x="6096000" y="3549269"/>
            <a:ext cx="3351322" cy="3074757"/>
          </a:xfrm>
          <a:prstGeom prst="rect">
            <a:avLst/>
          </a:prstGeom>
        </p:spPr>
      </p:pic>
      <p:sp>
        <p:nvSpPr>
          <p:cNvPr id="10" name="TextBox 9">
            <a:extLst>
              <a:ext uri="{FF2B5EF4-FFF2-40B4-BE49-F238E27FC236}">
                <a16:creationId xmlns:a16="http://schemas.microsoft.com/office/drawing/2014/main" id="{14FA35EE-8BD7-4303-A455-F975D64406A3}"/>
              </a:ext>
            </a:extLst>
          </p:cNvPr>
          <p:cNvSpPr txBox="1"/>
          <p:nvPr/>
        </p:nvSpPr>
        <p:spPr>
          <a:xfrm>
            <a:off x="5956419" y="3290131"/>
            <a:ext cx="3977371" cy="369332"/>
          </a:xfrm>
          <a:prstGeom prst="rect">
            <a:avLst/>
          </a:prstGeom>
          <a:noFill/>
        </p:spPr>
        <p:txBody>
          <a:bodyPr wrap="none" rtlCol="0">
            <a:spAutoFit/>
          </a:bodyPr>
          <a:lstStyle/>
          <a:p>
            <a:r>
              <a:rPr lang="en-GB" dirty="0"/>
              <a:t>Extra: </a:t>
            </a:r>
            <a:r>
              <a:rPr lang="en-GB" dirty="0" err="1"/>
              <a:t>Func</a:t>
            </a:r>
            <a:r>
              <a:rPr lang="en-GB" dirty="0"/>
              <a:t> as a functional interface</a:t>
            </a:r>
          </a:p>
        </p:txBody>
      </p:sp>
      <p:sp>
        <p:nvSpPr>
          <p:cNvPr id="11" name="TextBox 10">
            <a:extLst>
              <a:ext uri="{FF2B5EF4-FFF2-40B4-BE49-F238E27FC236}">
                <a16:creationId xmlns:a16="http://schemas.microsoft.com/office/drawing/2014/main" id="{615F5369-1774-4503-9A16-4F0E8CB5CBA3}"/>
              </a:ext>
            </a:extLst>
          </p:cNvPr>
          <p:cNvSpPr txBox="1"/>
          <p:nvPr/>
        </p:nvSpPr>
        <p:spPr>
          <a:xfrm>
            <a:off x="2708414" y="4651871"/>
            <a:ext cx="3248005" cy="646331"/>
          </a:xfrm>
          <a:prstGeom prst="rect">
            <a:avLst/>
          </a:prstGeom>
          <a:noFill/>
        </p:spPr>
        <p:txBody>
          <a:bodyPr wrap="none" rtlCol="0">
            <a:spAutoFit/>
          </a:bodyPr>
          <a:lstStyle/>
          <a:p>
            <a:r>
              <a:rPr lang="en-GB" dirty="0">
                <a:solidFill>
                  <a:srgbClr val="FF0000"/>
                </a:solidFill>
              </a:rPr>
              <a:t>Abstract class cannot be used</a:t>
            </a:r>
            <a:br>
              <a:rPr lang="en-GB" dirty="0">
                <a:solidFill>
                  <a:srgbClr val="FF0000"/>
                </a:solidFill>
              </a:rPr>
            </a:br>
            <a:r>
              <a:rPr lang="en-GB" dirty="0">
                <a:solidFill>
                  <a:srgbClr val="FF0000"/>
                </a:solidFill>
              </a:rPr>
              <a:t>as a functional interface</a:t>
            </a:r>
          </a:p>
        </p:txBody>
      </p:sp>
      <p:pic>
        <p:nvPicPr>
          <p:cNvPr id="12" name="Picture 11">
            <a:extLst>
              <a:ext uri="{FF2B5EF4-FFF2-40B4-BE49-F238E27FC236}">
                <a16:creationId xmlns:a16="http://schemas.microsoft.com/office/drawing/2014/main" id="{F6E88039-7215-4524-B489-FEF6364762EF}"/>
              </a:ext>
            </a:extLst>
          </p:cNvPr>
          <p:cNvPicPr>
            <a:picLocks noChangeAspect="1"/>
          </p:cNvPicPr>
          <p:nvPr/>
        </p:nvPicPr>
        <p:blipFill>
          <a:blip r:embed="rId4"/>
          <a:stretch>
            <a:fillRect/>
          </a:stretch>
        </p:blipFill>
        <p:spPr>
          <a:xfrm>
            <a:off x="866064" y="5349689"/>
            <a:ext cx="3594842" cy="898711"/>
          </a:xfrm>
          <a:prstGeom prst="rect">
            <a:avLst/>
          </a:prstGeom>
        </p:spPr>
      </p:pic>
      <p:cxnSp>
        <p:nvCxnSpPr>
          <p:cNvPr id="14" name="Straight Arrow Connector 13">
            <a:extLst>
              <a:ext uri="{FF2B5EF4-FFF2-40B4-BE49-F238E27FC236}">
                <a16:creationId xmlns:a16="http://schemas.microsoft.com/office/drawing/2014/main" id="{5AB00E1E-AEAA-40D8-BD0A-333DAF7DE9A3}"/>
              </a:ext>
            </a:extLst>
          </p:cNvPr>
          <p:cNvCxnSpPr/>
          <p:nvPr/>
        </p:nvCxnSpPr>
        <p:spPr>
          <a:xfrm>
            <a:off x="4623275" y="5700045"/>
            <a:ext cx="13331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721F82-B78C-4466-A7FE-61853C8AC385}"/>
              </a:ext>
            </a:extLst>
          </p:cNvPr>
          <p:cNvCxnSpPr/>
          <p:nvPr/>
        </p:nvCxnSpPr>
        <p:spPr>
          <a:xfrm flipH="1">
            <a:off x="5084748" y="5460763"/>
            <a:ext cx="370351" cy="5212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AAAB1F-87EA-479A-B22F-50E46975E5A5}"/>
              </a:ext>
            </a:extLst>
          </p:cNvPr>
          <p:cNvCxnSpPr/>
          <p:nvPr/>
        </p:nvCxnSpPr>
        <p:spPr>
          <a:xfrm flipH="1">
            <a:off x="5237148" y="5493520"/>
            <a:ext cx="370351" cy="5212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64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674-831D-4F02-B953-073BAF3EE5CB}"/>
              </a:ext>
            </a:extLst>
          </p:cNvPr>
          <p:cNvSpPr>
            <a:spLocks noGrp="1"/>
          </p:cNvSpPr>
          <p:nvPr>
            <p:ph type="title"/>
          </p:nvPr>
        </p:nvSpPr>
        <p:spPr/>
        <p:txBody>
          <a:bodyPr/>
          <a:lstStyle/>
          <a:p>
            <a:r>
              <a:rPr lang="en-GB" dirty="0"/>
              <a:t>Q4b: Composition of functions</a:t>
            </a:r>
          </a:p>
        </p:txBody>
      </p:sp>
      <p:pic>
        <p:nvPicPr>
          <p:cNvPr id="4" name="Content Placeholder 3">
            <a:extLst>
              <a:ext uri="{FF2B5EF4-FFF2-40B4-BE49-F238E27FC236}">
                <a16:creationId xmlns:a16="http://schemas.microsoft.com/office/drawing/2014/main" id="{066DE9CA-FCD5-47BC-BEFD-BEDCF4294AAF}"/>
              </a:ext>
            </a:extLst>
          </p:cNvPr>
          <p:cNvPicPr>
            <a:picLocks noGrp="1" noChangeAspect="1"/>
          </p:cNvPicPr>
          <p:nvPr>
            <p:ph idx="1"/>
          </p:nvPr>
        </p:nvPicPr>
        <p:blipFill>
          <a:blip r:embed="rId2"/>
          <a:stretch>
            <a:fillRect/>
          </a:stretch>
        </p:blipFill>
        <p:spPr>
          <a:xfrm>
            <a:off x="677334" y="1481307"/>
            <a:ext cx="9811913" cy="1202072"/>
          </a:xfrm>
          <a:prstGeom prst="rect">
            <a:avLst/>
          </a:prstGeom>
        </p:spPr>
      </p:pic>
    </p:spTree>
    <p:extLst>
      <p:ext uri="{BB962C8B-B14F-4D97-AF65-F5344CB8AC3E}">
        <p14:creationId xmlns:p14="http://schemas.microsoft.com/office/powerpoint/2010/main" val="1316560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674-831D-4F02-B953-073BAF3EE5CB}"/>
              </a:ext>
            </a:extLst>
          </p:cNvPr>
          <p:cNvSpPr>
            <a:spLocks noGrp="1"/>
          </p:cNvSpPr>
          <p:nvPr>
            <p:ph type="title"/>
          </p:nvPr>
        </p:nvSpPr>
        <p:spPr/>
        <p:txBody>
          <a:bodyPr/>
          <a:lstStyle/>
          <a:p>
            <a:r>
              <a:rPr lang="en-GB" dirty="0"/>
              <a:t>Q4b: Composition of functions</a:t>
            </a:r>
          </a:p>
        </p:txBody>
      </p:sp>
      <p:pic>
        <p:nvPicPr>
          <p:cNvPr id="4" name="Content Placeholder 3">
            <a:extLst>
              <a:ext uri="{FF2B5EF4-FFF2-40B4-BE49-F238E27FC236}">
                <a16:creationId xmlns:a16="http://schemas.microsoft.com/office/drawing/2014/main" id="{066DE9CA-FCD5-47BC-BEFD-BEDCF4294AAF}"/>
              </a:ext>
            </a:extLst>
          </p:cNvPr>
          <p:cNvPicPr>
            <a:picLocks noGrp="1" noChangeAspect="1"/>
          </p:cNvPicPr>
          <p:nvPr>
            <p:ph idx="1"/>
          </p:nvPr>
        </p:nvPicPr>
        <p:blipFill>
          <a:blip r:embed="rId2"/>
          <a:stretch>
            <a:fillRect/>
          </a:stretch>
        </p:blipFill>
        <p:spPr>
          <a:xfrm>
            <a:off x="677334" y="1481307"/>
            <a:ext cx="9811913" cy="1202072"/>
          </a:xfrm>
          <a:prstGeom prst="rect">
            <a:avLst/>
          </a:prstGeom>
        </p:spPr>
      </p:pic>
      <p:cxnSp>
        <p:nvCxnSpPr>
          <p:cNvPr id="5" name="Straight Connector 4">
            <a:extLst>
              <a:ext uri="{FF2B5EF4-FFF2-40B4-BE49-F238E27FC236}">
                <a16:creationId xmlns:a16="http://schemas.microsoft.com/office/drawing/2014/main" id="{4B06D065-791D-4C77-8F81-F857F9DECA51}"/>
              </a:ext>
            </a:extLst>
          </p:cNvPr>
          <p:cNvCxnSpPr/>
          <p:nvPr/>
        </p:nvCxnSpPr>
        <p:spPr>
          <a:xfrm>
            <a:off x="4717279" y="2555193"/>
            <a:ext cx="1751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305917-0AE7-459B-8B78-5895CF7301A6}"/>
              </a:ext>
            </a:extLst>
          </p:cNvPr>
          <p:cNvSpPr txBox="1"/>
          <p:nvPr/>
        </p:nvSpPr>
        <p:spPr>
          <a:xfrm>
            <a:off x="4802781" y="2562806"/>
            <a:ext cx="1580882" cy="369332"/>
          </a:xfrm>
          <a:prstGeom prst="rect">
            <a:avLst/>
          </a:prstGeom>
          <a:noFill/>
        </p:spPr>
        <p:txBody>
          <a:bodyPr wrap="none" rtlCol="0">
            <a:spAutoFit/>
          </a:bodyPr>
          <a:lstStyle/>
          <a:p>
            <a:r>
              <a:rPr lang="en-GB" dirty="0">
                <a:solidFill>
                  <a:srgbClr val="FF0000"/>
                </a:solidFill>
              </a:rPr>
              <a:t>This is a </a:t>
            </a:r>
            <a:r>
              <a:rPr lang="en-GB" dirty="0" err="1">
                <a:solidFill>
                  <a:srgbClr val="FF0000"/>
                </a:solidFill>
              </a:rPr>
              <a:t>Func</a:t>
            </a:r>
            <a:endParaRPr lang="en-GB" dirty="0">
              <a:solidFill>
                <a:srgbClr val="FF0000"/>
              </a:solidFill>
            </a:endParaRPr>
          </a:p>
        </p:txBody>
      </p:sp>
      <p:sp>
        <p:nvSpPr>
          <p:cNvPr id="7" name="TextBox 6">
            <a:extLst>
              <a:ext uri="{FF2B5EF4-FFF2-40B4-BE49-F238E27FC236}">
                <a16:creationId xmlns:a16="http://schemas.microsoft.com/office/drawing/2014/main" id="{272BDC61-C7A0-4F69-9D78-827CAAE54DB8}"/>
              </a:ext>
            </a:extLst>
          </p:cNvPr>
          <p:cNvSpPr txBox="1"/>
          <p:nvPr/>
        </p:nvSpPr>
        <p:spPr>
          <a:xfrm>
            <a:off x="3170490" y="2932138"/>
            <a:ext cx="5052986" cy="369332"/>
          </a:xfrm>
          <a:prstGeom prst="rect">
            <a:avLst/>
          </a:prstGeom>
          <a:noFill/>
        </p:spPr>
        <p:txBody>
          <a:bodyPr wrap="none" rtlCol="0">
            <a:spAutoFit/>
          </a:bodyPr>
          <a:lstStyle/>
          <a:p>
            <a:r>
              <a:rPr lang="en-GB" dirty="0">
                <a:solidFill>
                  <a:srgbClr val="FF0000"/>
                </a:solidFill>
              </a:rPr>
              <a:t>Need method signature: </a:t>
            </a:r>
            <a:r>
              <a:rPr lang="en-GB" dirty="0" err="1">
                <a:solidFill>
                  <a:srgbClr val="FF0000"/>
                </a:solidFill>
              </a:rPr>
              <a:t>Func</a:t>
            </a:r>
            <a:r>
              <a:rPr lang="en-GB" dirty="0">
                <a:solidFill>
                  <a:srgbClr val="FF0000"/>
                </a:solidFill>
              </a:rPr>
              <a:t> compose(</a:t>
            </a:r>
            <a:r>
              <a:rPr lang="en-GB" dirty="0" err="1">
                <a:solidFill>
                  <a:srgbClr val="FF0000"/>
                </a:solidFill>
              </a:rPr>
              <a:t>Func</a:t>
            </a:r>
            <a:r>
              <a:rPr lang="en-GB" dirty="0">
                <a:solidFill>
                  <a:srgbClr val="FF0000"/>
                </a:solidFill>
              </a:rPr>
              <a:t> g)</a:t>
            </a:r>
          </a:p>
        </p:txBody>
      </p:sp>
    </p:spTree>
    <p:extLst>
      <p:ext uri="{BB962C8B-B14F-4D97-AF65-F5344CB8AC3E}">
        <p14:creationId xmlns:p14="http://schemas.microsoft.com/office/powerpoint/2010/main" val="2198699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674-831D-4F02-B953-073BAF3EE5CB}"/>
              </a:ext>
            </a:extLst>
          </p:cNvPr>
          <p:cNvSpPr>
            <a:spLocks noGrp="1"/>
          </p:cNvSpPr>
          <p:nvPr>
            <p:ph type="title"/>
          </p:nvPr>
        </p:nvSpPr>
        <p:spPr/>
        <p:txBody>
          <a:bodyPr/>
          <a:lstStyle/>
          <a:p>
            <a:r>
              <a:rPr lang="en-GB" dirty="0"/>
              <a:t>Q4b: Composition of functions</a:t>
            </a:r>
          </a:p>
        </p:txBody>
      </p:sp>
      <p:pic>
        <p:nvPicPr>
          <p:cNvPr id="4" name="Content Placeholder 3">
            <a:extLst>
              <a:ext uri="{FF2B5EF4-FFF2-40B4-BE49-F238E27FC236}">
                <a16:creationId xmlns:a16="http://schemas.microsoft.com/office/drawing/2014/main" id="{066DE9CA-FCD5-47BC-BEFD-BEDCF4294AAF}"/>
              </a:ext>
            </a:extLst>
          </p:cNvPr>
          <p:cNvPicPr>
            <a:picLocks noGrp="1" noChangeAspect="1"/>
          </p:cNvPicPr>
          <p:nvPr>
            <p:ph idx="1"/>
          </p:nvPr>
        </p:nvPicPr>
        <p:blipFill>
          <a:blip r:embed="rId2"/>
          <a:stretch>
            <a:fillRect/>
          </a:stretch>
        </p:blipFill>
        <p:spPr>
          <a:xfrm>
            <a:off x="677334" y="1481307"/>
            <a:ext cx="9811913" cy="1202072"/>
          </a:xfrm>
          <a:prstGeom prst="rect">
            <a:avLst/>
          </a:prstGeom>
        </p:spPr>
      </p:pic>
      <p:cxnSp>
        <p:nvCxnSpPr>
          <p:cNvPr id="5" name="Straight Connector 4">
            <a:extLst>
              <a:ext uri="{FF2B5EF4-FFF2-40B4-BE49-F238E27FC236}">
                <a16:creationId xmlns:a16="http://schemas.microsoft.com/office/drawing/2014/main" id="{4B06D065-791D-4C77-8F81-F857F9DECA51}"/>
              </a:ext>
            </a:extLst>
          </p:cNvPr>
          <p:cNvCxnSpPr/>
          <p:nvPr/>
        </p:nvCxnSpPr>
        <p:spPr>
          <a:xfrm>
            <a:off x="4717279" y="2555193"/>
            <a:ext cx="1751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305917-0AE7-459B-8B78-5895CF7301A6}"/>
              </a:ext>
            </a:extLst>
          </p:cNvPr>
          <p:cNvSpPr txBox="1"/>
          <p:nvPr/>
        </p:nvSpPr>
        <p:spPr>
          <a:xfrm>
            <a:off x="4802781" y="2562806"/>
            <a:ext cx="1580882" cy="369332"/>
          </a:xfrm>
          <a:prstGeom prst="rect">
            <a:avLst/>
          </a:prstGeom>
          <a:noFill/>
        </p:spPr>
        <p:txBody>
          <a:bodyPr wrap="none" rtlCol="0">
            <a:spAutoFit/>
          </a:bodyPr>
          <a:lstStyle/>
          <a:p>
            <a:r>
              <a:rPr lang="en-GB" dirty="0">
                <a:solidFill>
                  <a:srgbClr val="FF0000"/>
                </a:solidFill>
              </a:rPr>
              <a:t>This is a </a:t>
            </a:r>
            <a:r>
              <a:rPr lang="en-GB" dirty="0" err="1">
                <a:solidFill>
                  <a:srgbClr val="FF0000"/>
                </a:solidFill>
              </a:rPr>
              <a:t>Func</a:t>
            </a:r>
            <a:endParaRPr lang="en-GB" dirty="0">
              <a:solidFill>
                <a:srgbClr val="FF0000"/>
              </a:solidFill>
            </a:endParaRPr>
          </a:p>
        </p:txBody>
      </p:sp>
      <p:sp>
        <p:nvSpPr>
          <p:cNvPr id="7" name="TextBox 6">
            <a:extLst>
              <a:ext uri="{FF2B5EF4-FFF2-40B4-BE49-F238E27FC236}">
                <a16:creationId xmlns:a16="http://schemas.microsoft.com/office/drawing/2014/main" id="{272BDC61-C7A0-4F69-9D78-827CAAE54DB8}"/>
              </a:ext>
            </a:extLst>
          </p:cNvPr>
          <p:cNvSpPr txBox="1"/>
          <p:nvPr/>
        </p:nvSpPr>
        <p:spPr>
          <a:xfrm>
            <a:off x="3170490" y="2932138"/>
            <a:ext cx="5052986" cy="369332"/>
          </a:xfrm>
          <a:prstGeom prst="rect">
            <a:avLst/>
          </a:prstGeom>
          <a:noFill/>
        </p:spPr>
        <p:txBody>
          <a:bodyPr wrap="none" rtlCol="0">
            <a:spAutoFit/>
          </a:bodyPr>
          <a:lstStyle/>
          <a:p>
            <a:r>
              <a:rPr lang="en-GB" dirty="0">
                <a:solidFill>
                  <a:srgbClr val="FF0000"/>
                </a:solidFill>
              </a:rPr>
              <a:t>Need method signature: </a:t>
            </a:r>
            <a:r>
              <a:rPr lang="en-GB" dirty="0" err="1">
                <a:solidFill>
                  <a:srgbClr val="FF0000"/>
                </a:solidFill>
              </a:rPr>
              <a:t>Func</a:t>
            </a:r>
            <a:r>
              <a:rPr lang="en-GB" dirty="0">
                <a:solidFill>
                  <a:srgbClr val="FF0000"/>
                </a:solidFill>
              </a:rPr>
              <a:t> compose(</a:t>
            </a:r>
            <a:r>
              <a:rPr lang="en-GB" dirty="0" err="1">
                <a:solidFill>
                  <a:srgbClr val="FF0000"/>
                </a:solidFill>
              </a:rPr>
              <a:t>Func</a:t>
            </a:r>
            <a:r>
              <a:rPr lang="en-GB" dirty="0">
                <a:solidFill>
                  <a:srgbClr val="FF0000"/>
                </a:solidFill>
              </a:rPr>
              <a:t> g)</a:t>
            </a:r>
          </a:p>
        </p:txBody>
      </p:sp>
      <p:pic>
        <p:nvPicPr>
          <p:cNvPr id="3" name="Picture 2">
            <a:extLst>
              <a:ext uri="{FF2B5EF4-FFF2-40B4-BE49-F238E27FC236}">
                <a16:creationId xmlns:a16="http://schemas.microsoft.com/office/drawing/2014/main" id="{F674EBF9-AE2B-4852-BB16-1A201A2456E9}"/>
              </a:ext>
            </a:extLst>
          </p:cNvPr>
          <p:cNvPicPr>
            <a:picLocks noChangeAspect="1"/>
          </p:cNvPicPr>
          <p:nvPr/>
        </p:nvPicPr>
        <p:blipFill>
          <a:blip r:embed="rId3"/>
          <a:stretch>
            <a:fillRect/>
          </a:stretch>
        </p:blipFill>
        <p:spPr>
          <a:xfrm>
            <a:off x="677334" y="3428999"/>
            <a:ext cx="8748677" cy="3272507"/>
          </a:xfrm>
          <a:prstGeom prst="rect">
            <a:avLst/>
          </a:prstGeom>
        </p:spPr>
      </p:pic>
      <p:cxnSp>
        <p:nvCxnSpPr>
          <p:cNvPr id="9" name="Straight Connector 8">
            <a:extLst>
              <a:ext uri="{FF2B5EF4-FFF2-40B4-BE49-F238E27FC236}">
                <a16:creationId xmlns:a16="http://schemas.microsoft.com/office/drawing/2014/main" id="{6FA87871-BD3C-411D-B7C4-146380446D70}"/>
              </a:ext>
            </a:extLst>
          </p:cNvPr>
          <p:cNvCxnSpPr/>
          <p:nvPr/>
        </p:nvCxnSpPr>
        <p:spPr>
          <a:xfrm>
            <a:off x="5580404" y="5494946"/>
            <a:ext cx="11878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A923AFA-D42D-455E-8B20-FFA12AB8A0E2}"/>
              </a:ext>
            </a:extLst>
          </p:cNvPr>
          <p:cNvSpPr txBox="1"/>
          <p:nvPr/>
        </p:nvSpPr>
        <p:spPr>
          <a:xfrm>
            <a:off x="5469353" y="4896740"/>
            <a:ext cx="1436612" cy="369332"/>
          </a:xfrm>
          <a:prstGeom prst="rect">
            <a:avLst/>
          </a:prstGeom>
          <a:noFill/>
        </p:spPr>
        <p:txBody>
          <a:bodyPr wrap="none" rtlCol="0">
            <a:spAutoFit/>
          </a:bodyPr>
          <a:lstStyle/>
          <a:p>
            <a:r>
              <a:rPr lang="en-GB" dirty="0">
                <a:solidFill>
                  <a:srgbClr val="FF0000"/>
                </a:solidFill>
              </a:rPr>
              <a:t>Apply g first</a:t>
            </a:r>
          </a:p>
        </p:txBody>
      </p:sp>
      <p:cxnSp>
        <p:nvCxnSpPr>
          <p:cNvPr id="12" name="Straight Connector 11">
            <a:extLst>
              <a:ext uri="{FF2B5EF4-FFF2-40B4-BE49-F238E27FC236}">
                <a16:creationId xmlns:a16="http://schemas.microsoft.com/office/drawing/2014/main" id="{EE583D6D-6DB1-48CC-B1F2-A110C9F5C658}"/>
              </a:ext>
            </a:extLst>
          </p:cNvPr>
          <p:cNvCxnSpPr>
            <a:cxnSpLocks/>
          </p:cNvCxnSpPr>
          <p:nvPr/>
        </p:nvCxnSpPr>
        <p:spPr>
          <a:xfrm flipH="1">
            <a:off x="3555050" y="5665862"/>
            <a:ext cx="33509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E0EC87-D7D8-48BF-9454-FA0F56889AA2}"/>
              </a:ext>
            </a:extLst>
          </p:cNvPr>
          <p:cNvSpPr txBox="1"/>
          <p:nvPr/>
        </p:nvSpPr>
        <p:spPr>
          <a:xfrm>
            <a:off x="4489759" y="5699607"/>
            <a:ext cx="1481496" cy="369332"/>
          </a:xfrm>
          <a:prstGeom prst="rect">
            <a:avLst/>
          </a:prstGeom>
          <a:noFill/>
        </p:spPr>
        <p:txBody>
          <a:bodyPr wrap="none" rtlCol="0">
            <a:spAutoFit/>
          </a:bodyPr>
          <a:lstStyle/>
          <a:p>
            <a:r>
              <a:rPr lang="en-GB" dirty="0">
                <a:solidFill>
                  <a:srgbClr val="FF0000"/>
                </a:solidFill>
              </a:rPr>
              <a:t>Then apply f</a:t>
            </a:r>
          </a:p>
        </p:txBody>
      </p:sp>
    </p:spTree>
    <p:extLst>
      <p:ext uri="{BB962C8B-B14F-4D97-AF65-F5344CB8AC3E}">
        <p14:creationId xmlns:p14="http://schemas.microsoft.com/office/powerpoint/2010/main" val="4164960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674-831D-4F02-B953-073BAF3EE5CB}"/>
              </a:ext>
            </a:extLst>
          </p:cNvPr>
          <p:cNvSpPr>
            <a:spLocks noGrp="1"/>
          </p:cNvSpPr>
          <p:nvPr>
            <p:ph type="title"/>
          </p:nvPr>
        </p:nvSpPr>
        <p:spPr/>
        <p:txBody>
          <a:bodyPr/>
          <a:lstStyle/>
          <a:p>
            <a:r>
              <a:rPr lang="en-GB" dirty="0"/>
              <a:t>Q4b: Composition of functions</a:t>
            </a:r>
          </a:p>
        </p:txBody>
      </p:sp>
      <p:pic>
        <p:nvPicPr>
          <p:cNvPr id="4" name="Content Placeholder 3">
            <a:extLst>
              <a:ext uri="{FF2B5EF4-FFF2-40B4-BE49-F238E27FC236}">
                <a16:creationId xmlns:a16="http://schemas.microsoft.com/office/drawing/2014/main" id="{066DE9CA-FCD5-47BC-BEFD-BEDCF4294AAF}"/>
              </a:ext>
            </a:extLst>
          </p:cNvPr>
          <p:cNvPicPr>
            <a:picLocks noGrp="1" noChangeAspect="1"/>
          </p:cNvPicPr>
          <p:nvPr>
            <p:ph idx="1"/>
          </p:nvPr>
        </p:nvPicPr>
        <p:blipFill>
          <a:blip r:embed="rId2"/>
          <a:stretch>
            <a:fillRect/>
          </a:stretch>
        </p:blipFill>
        <p:spPr>
          <a:xfrm>
            <a:off x="677334" y="1481307"/>
            <a:ext cx="9811913" cy="1202072"/>
          </a:xfrm>
          <a:prstGeom prst="rect">
            <a:avLst/>
          </a:prstGeom>
        </p:spPr>
      </p:pic>
      <p:cxnSp>
        <p:nvCxnSpPr>
          <p:cNvPr id="5" name="Straight Connector 4">
            <a:extLst>
              <a:ext uri="{FF2B5EF4-FFF2-40B4-BE49-F238E27FC236}">
                <a16:creationId xmlns:a16="http://schemas.microsoft.com/office/drawing/2014/main" id="{4B06D065-791D-4C77-8F81-F857F9DECA51}"/>
              </a:ext>
            </a:extLst>
          </p:cNvPr>
          <p:cNvCxnSpPr/>
          <p:nvPr/>
        </p:nvCxnSpPr>
        <p:spPr>
          <a:xfrm>
            <a:off x="4717279" y="2555193"/>
            <a:ext cx="17518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305917-0AE7-459B-8B78-5895CF7301A6}"/>
              </a:ext>
            </a:extLst>
          </p:cNvPr>
          <p:cNvSpPr txBox="1"/>
          <p:nvPr/>
        </p:nvSpPr>
        <p:spPr>
          <a:xfrm>
            <a:off x="4802781" y="2562806"/>
            <a:ext cx="1580882" cy="369332"/>
          </a:xfrm>
          <a:prstGeom prst="rect">
            <a:avLst/>
          </a:prstGeom>
          <a:noFill/>
        </p:spPr>
        <p:txBody>
          <a:bodyPr wrap="none" rtlCol="0">
            <a:spAutoFit/>
          </a:bodyPr>
          <a:lstStyle/>
          <a:p>
            <a:r>
              <a:rPr lang="en-GB" dirty="0">
                <a:solidFill>
                  <a:srgbClr val="FF0000"/>
                </a:solidFill>
              </a:rPr>
              <a:t>This is a </a:t>
            </a:r>
            <a:r>
              <a:rPr lang="en-GB" dirty="0" err="1">
                <a:solidFill>
                  <a:srgbClr val="FF0000"/>
                </a:solidFill>
              </a:rPr>
              <a:t>Func</a:t>
            </a:r>
            <a:endParaRPr lang="en-GB" dirty="0">
              <a:solidFill>
                <a:srgbClr val="FF0000"/>
              </a:solidFill>
            </a:endParaRPr>
          </a:p>
        </p:txBody>
      </p:sp>
      <p:sp>
        <p:nvSpPr>
          <p:cNvPr id="7" name="TextBox 6">
            <a:extLst>
              <a:ext uri="{FF2B5EF4-FFF2-40B4-BE49-F238E27FC236}">
                <a16:creationId xmlns:a16="http://schemas.microsoft.com/office/drawing/2014/main" id="{272BDC61-C7A0-4F69-9D78-827CAAE54DB8}"/>
              </a:ext>
            </a:extLst>
          </p:cNvPr>
          <p:cNvSpPr txBox="1"/>
          <p:nvPr/>
        </p:nvSpPr>
        <p:spPr>
          <a:xfrm>
            <a:off x="3170490" y="2932138"/>
            <a:ext cx="5052986" cy="369332"/>
          </a:xfrm>
          <a:prstGeom prst="rect">
            <a:avLst/>
          </a:prstGeom>
          <a:noFill/>
        </p:spPr>
        <p:txBody>
          <a:bodyPr wrap="none" rtlCol="0">
            <a:spAutoFit/>
          </a:bodyPr>
          <a:lstStyle/>
          <a:p>
            <a:r>
              <a:rPr lang="en-GB" dirty="0">
                <a:solidFill>
                  <a:srgbClr val="FF0000"/>
                </a:solidFill>
              </a:rPr>
              <a:t>Need method signature: </a:t>
            </a:r>
            <a:r>
              <a:rPr lang="en-GB" dirty="0" err="1">
                <a:solidFill>
                  <a:srgbClr val="FF0000"/>
                </a:solidFill>
              </a:rPr>
              <a:t>Func</a:t>
            </a:r>
            <a:r>
              <a:rPr lang="en-GB" dirty="0">
                <a:solidFill>
                  <a:srgbClr val="FF0000"/>
                </a:solidFill>
              </a:rPr>
              <a:t> compose(</a:t>
            </a:r>
            <a:r>
              <a:rPr lang="en-GB" dirty="0" err="1">
                <a:solidFill>
                  <a:srgbClr val="FF0000"/>
                </a:solidFill>
              </a:rPr>
              <a:t>Func</a:t>
            </a:r>
            <a:r>
              <a:rPr lang="en-GB" dirty="0">
                <a:solidFill>
                  <a:srgbClr val="FF0000"/>
                </a:solidFill>
              </a:rPr>
              <a:t> g)</a:t>
            </a:r>
          </a:p>
        </p:txBody>
      </p:sp>
      <p:pic>
        <p:nvPicPr>
          <p:cNvPr id="3" name="Picture 2">
            <a:extLst>
              <a:ext uri="{FF2B5EF4-FFF2-40B4-BE49-F238E27FC236}">
                <a16:creationId xmlns:a16="http://schemas.microsoft.com/office/drawing/2014/main" id="{F674EBF9-AE2B-4852-BB16-1A201A2456E9}"/>
              </a:ext>
            </a:extLst>
          </p:cNvPr>
          <p:cNvPicPr>
            <a:picLocks noChangeAspect="1"/>
          </p:cNvPicPr>
          <p:nvPr/>
        </p:nvPicPr>
        <p:blipFill>
          <a:blip r:embed="rId3"/>
          <a:stretch>
            <a:fillRect/>
          </a:stretch>
        </p:blipFill>
        <p:spPr>
          <a:xfrm>
            <a:off x="677334" y="3428999"/>
            <a:ext cx="8748677" cy="3272507"/>
          </a:xfrm>
          <a:prstGeom prst="rect">
            <a:avLst/>
          </a:prstGeom>
        </p:spPr>
      </p:pic>
      <p:cxnSp>
        <p:nvCxnSpPr>
          <p:cNvPr id="9" name="Straight Connector 8">
            <a:extLst>
              <a:ext uri="{FF2B5EF4-FFF2-40B4-BE49-F238E27FC236}">
                <a16:creationId xmlns:a16="http://schemas.microsoft.com/office/drawing/2014/main" id="{6FA87871-BD3C-411D-B7C4-146380446D70}"/>
              </a:ext>
            </a:extLst>
          </p:cNvPr>
          <p:cNvCxnSpPr/>
          <p:nvPr/>
        </p:nvCxnSpPr>
        <p:spPr>
          <a:xfrm>
            <a:off x="5580404" y="5494946"/>
            <a:ext cx="11878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A923AFA-D42D-455E-8B20-FFA12AB8A0E2}"/>
              </a:ext>
            </a:extLst>
          </p:cNvPr>
          <p:cNvSpPr txBox="1"/>
          <p:nvPr/>
        </p:nvSpPr>
        <p:spPr>
          <a:xfrm>
            <a:off x="5469353" y="4896740"/>
            <a:ext cx="1436612" cy="369332"/>
          </a:xfrm>
          <a:prstGeom prst="rect">
            <a:avLst/>
          </a:prstGeom>
          <a:noFill/>
        </p:spPr>
        <p:txBody>
          <a:bodyPr wrap="none" rtlCol="0">
            <a:spAutoFit/>
          </a:bodyPr>
          <a:lstStyle/>
          <a:p>
            <a:r>
              <a:rPr lang="en-GB" dirty="0">
                <a:solidFill>
                  <a:srgbClr val="FF0000"/>
                </a:solidFill>
              </a:rPr>
              <a:t>Apply g first</a:t>
            </a:r>
          </a:p>
        </p:txBody>
      </p:sp>
      <p:cxnSp>
        <p:nvCxnSpPr>
          <p:cNvPr id="12" name="Straight Connector 11">
            <a:extLst>
              <a:ext uri="{FF2B5EF4-FFF2-40B4-BE49-F238E27FC236}">
                <a16:creationId xmlns:a16="http://schemas.microsoft.com/office/drawing/2014/main" id="{EE583D6D-6DB1-48CC-B1F2-A110C9F5C658}"/>
              </a:ext>
            </a:extLst>
          </p:cNvPr>
          <p:cNvCxnSpPr>
            <a:cxnSpLocks/>
          </p:cNvCxnSpPr>
          <p:nvPr/>
        </p:nvCxnSpPr>
        <p:spPr>
          <a:xfrm flipH="1">
            <a:off x="3555050" y="5665862"/>
            <a:ext cx="33509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E0EC87-D7D8-48BF-9454-FA0F56889AA2}"/>
              </a:ext>
            </a:extLst>
          </p:cNvPr>
          <p:cNvSpPr txBox="1"/>
          <p:nvPr/>
        </p:nvSpPr>
        <p:spPr>
          <a:xfrm>
            <a:off x="4489759" y="5699607"/>
            <a:ext cx="1481496" cy="369332"/>
          </a:xfrm>
          <a:prstGeom prst="rect">
            <a:avLst/>
          </a:prstGeom>
          <a:noFill/>
        </p:spPr>
        <p:txBody>
          <a:bodyPr wrap="none" rtlCol="0">
            <a:spAutoFit/>
          </a:bodyPr>
          <a:lstStyle/>
          <a:p>
            <a:r>
              <a:rPr lang="en-GB" dirty="0">
                <a:solidFill>
                  <a:srgbClr val="FF0000"/>
                </a:solidFill>
              </a:rPr>
              <a:t>Then apply f</a:t>
            </a:r>
          </a:p>
        </p:txBody>
      </p:sp>
      <p:cxnSp>
        <p:nvCxnSpPr>
          <p:cNvPr id="11" name="Straight Connector 10">
            <a:extLst>
              <a:ext uri="{FF2B5EF4-FFF2-40B4-BE49-F238E27FC236}">
                <a16:creationId xmlns:a16="http://schemas.microsoft.com/office/drawing/2014/main" id="{3EB4CA5B-0EC6-4027-BFE7-76E8870B5824}"/>
              </a:ext>
            </a:extLst>
          </p:cNvPr>
          <p:cNvCxnSpPr/>
          <p:nvPr/>
        </p:nvCxnSpPr>
        <p:spPr>
          <a:xfrm>
            <a:off x="3555050" y="5494946"/>
            <a:ext cx="116222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A07754-AF7D-4BA3-943F-E9A0E940FD63}"/>
              </a:ext>
            </a:extLst>
          </p:cNvPr>
          <p:cNvSpPr txBox="1"/>
          <p:nvPr/>
        </p:nvSpPr>
        <p:spPr>
          <a:xfrm>
            <a:off x="2170000" y="5918017"/>
            <a:ext cx="4533870" cy="369332"/>
          </a:xfrm>
          <a:prstGeom prst="rect">
            <a:avLst/>
          </a:prstGeom>
          <a:noFill/>
        </p:spPr>
        <p:txBody>
          <a:bodyPr wrap="none" rtlCol="0">
            <a:spAutoFit/>
          </a:bodyPr>
          <a:lstStyle/>
          <a:p>
            <a:r>
              <a:rPr lang="en-GB" dirty="0">
                <a:solidFill>
                  <a:srgbClr val="0070C0"/>
                </a:solidFill>
              </a:rPr>
              <a:t>Refer to “this” in containing class context</a:t>
            </a:r>
          </a:p>
        </p:txBody>
      </p:sp>
      <p:cxnSp>
        <p:nvCxnSpPr>
          <p:cNvPr id="16" name="Straight Connector 15">
            <a:extLst>
              <a:ext uri="{FF2B5EF4-FFF2-40B4-BE49-F238E27FC236}">
                <a16:creationId xmlns:a16="http://schemas.microsoft.com/office/drawing/2014/main" id="{455CF363-8F02-4624-A086-3E4AF8B79824}"/>
              </a:ext>
            </a:extLst>
          </p:cNvPr>
          <p:cNvCxnSpPr>
            <a:cxnSpLocks/>
          </p:cNvCxnSpPr>
          <p:nvPr/>
        </p:nvCxnSpPr>
        <p:spPr>
          <a:xfrm>
            <a:off x="677334" y="3428999"/>
            <a:ext cx="0" cy="327250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DFC7C6-79FF-4D35-98A4-D211AF95CB89}"/>
              </a:ext>
            </a:extLst>
          </p:cNvPr>
          <p:cNvSpPr txBox="1"/>
          <p:nvPr/>
        </p:nvSpPr>
        <p:spPr>
          <a:xfrm rot="16200000">
            <a:off x="-74956" y="4880585"/>
            <a:ext cx="1135247" cy="369332"/>
          </a:xfrm>
          <a:prstGeom prst="rect">
            <a:avLst/>
          </a:prstGeom>
          <a:noFill/>
        </p:spPr>
        <p:txBody>
          <a:bodyPr wrap="none" rtlCol="0">
            <a:spAutoFit/>
          </a:bodyPr>
          <a:lstStyle/>
          <a:p>
            <a:r>
              <a:rPr lang="en-GB" dirty="0" err="1">
                <a:solidFill>
                  <a:srgbClr val="0070C0"/>
                </a:solidFill>
              </a:rPr>
              <a:t>Func.this</a:t>
            </a:r>
            <a:endParaRPr lang="en-GB" dirty="0">
              <a:solidFill>
                <a:srgbClr val="0070C0"/>
              </a:solidFill>
            </a:endParaRPr>
          </a:p>
        </p:txBody>
      </p:sp>
      <p:cxnSp>
        <p:nvCxnSpPr>
          <p:cNvPr id="20" name="Straight Connector 19">
            <a:extLst>
              <a:ext uri="{FF2B5EF4-FFF2-40B4-BE49-F238E27FC236}">
                <a16:creationId xmlns:a16="http://schemas.microsoft.com/office/drawing/2014/main" id="{84EE9184-F3DC-4072-A308-27B1A2EDAAAA}"/>
              </a:ext>
            </a:extLst>
          </p:cNvPr>
          <p:cNvCxnSpPr/>
          <p:nvPr/>
        </p:nvCxnSpPr>
        <p:spPr>
          <a:xfrm>
            <a:off x="1666430" y="4657458"/>
            <a:ext cx="0" cy="141148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959A28-C3D2-4874-9A74-7D5475690C18}"/>
              </a:ext>
            </a:extLst>
          </p:cNvPr>
          <p:cNvSpPr txBox="1"/>
          <p:nvPr/>
        </p:nvSpPr>
        <p:spPr>
          <a:xfrm rot="16200000">
            <a:off x="1188237" y="5143748"/>
            <a:ext cx="561372" cy="369332"/>
          </a:xfrm>
          <a:prstGeom prst="rect">
            <a:avLst/>
          </a:prstGeom>
          <a:noFill/>
        </p:spPr>
        <p:txBody>
          <a:bodyPr wrap="none" rtlCol="0">
            <a:spAutoFit/>
          </a:bodyPr>
          <a:lstStyle/>
          <a:p>
            <a:r>
              <a:rPr lang="en-GB" dirty="0">
                <a:solidFill>
                  <a:srgbClr val="00B050"/>
                </a:solidFill>
              </a:rPr>
              <a:t>this</a:t>
            </a:r>
          </a:p>
        </p:txBody>
      </p:sp>
    </p:spTree>
    <p:extLst>
      <p:ext uri="{BB962C8B-B14F-4D97-AF65-F5344CB8AC3E}">
        <p14:creationId xmlns:p14="http://schemas.microsoft.com/office/powerpoint/2010/main" val="149089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4726-8B1F-4710-BE8D-875C70D8C37E}"/>
              </a:ext>
            </a:extLst>
          </p:cNvPr>
          <p:cNvSpPr>
            <a:spLocks noGrp="1"/>
          </p:cNvSpPr>
          <p:nvPr>
            <p:ph type="title"/>
          </p:nvPr>
        </p:nvSpPr>
        <p:spPr/>
        <p:txBody>
          <a:bodyPr/>
          <a:lstStyle/>
          <a:p>
            <a:r>
              <a:rPr lang="en-GB" dirty="0"/>
              <a:t>Square Pegs and Round Holes</a:t>
            </a:r>
          </a:p>
        </p:txBody>
      </p:sp>
      <p:sp>
        <p:nvSpPr>
          <p:cNvPr id="3" name="Content Placeholder 2">
            <a:extLst>
              <a:ext uri="{FF2B5EF4-FFF2-40B4-BE49-F238E27FC236}">
                <a16:creationId xmlns:a16="http://schemas.microsoft.com/office/drawing/2014/main" id="{27F12AA7-A4CC-4432-A1BD-A0451C54C28D}"/>
              </a:ext>
            </a:extLst>
          </p:cNvPr>
          <p:cNvSpPr>
            <a:spLocks noGrp="1"/>
          </p:cNvSpPr>
          <p:nvPr>
            <p:ph idx="1"/>
          </p:nvPr>
        </p:nvSpPr>
        <p:spPr/>
        <p:txBody>
          <a:bodyPr/>
          <a:lstStyle/>
          <a:p>
            <a:r>
              <a:rPr lang="en-GB" dirty="0"/>
              <a:t>Square Pegs cannot fit into Round holes</a:t>
            </a:r>
          </a:p>
          <a:p>
            <a:r>
              <a:rPr lang="en-GB" dirty="0"/>
              <a:t>Mismatched lambdas and Functional Interfaces cannot fit</a:t>
            </a:r>
          </a:p>
          <a:p>
            <a:endParaRPr lang="en-GB" dirty="0"/>
          </a:p>
          <a:p>
            <a:r>
              <a:rPr lang="en-GB" dirty="0"/>
              <a:t>What is considered:</a:t>
            </a:r>
          </a:p>
          <a:p>
            <a:pPr lvl="1"/>
            <a:r>
              <a:rPr lang="en-GB" dirty="0"/>
              <a:t>Return type</a:t>
            </a:r>
          </a:p>
          <a:p>
            <a:pPr lvl="1"/>
            <a:r>
              <a:rPr lang="en-GB" dirty="0"/>
              <a:t>Number of parameters</a:t>
            </a:r>
          </a:p>
          <a:p>
            <a:pPr lvl="1"/>
            <a:r>
              <a:rPr lang="en-GB" dirty="0"/>
              <a:t>Input parameter types</a:t>
            </a:r>
          </a:p>
          <a:p>
            <a:r>
              <a:rPr lang="en-GB" dirty="0"/>
              <a:t>What is not considered:</a:t>
            </a:r>
          </a:p>
          <a:p>
            <a:pPr lvl="1"/>
            <a:r>
              <a:rPr lang="en-GB" dirty="0"/>
              <a:t>Method name </a:t>
            </a:r>
            <a:r>
              <a:rPr lang="en-GB" sz="1400" dirty="0"/>
              <a:t>(1. because there is none, 2. it is specified by the Functional Interface)</a:t>
            </a:r>
            <a:endParaRPr lang="en-GB" dirty="0"/>
          </a:p>
        </p:txBody>
      </p:sp>
    </p:spTree>
    <p:extLst>
      <p:ext uri="{BB962C8B-B14F-4D97-AF65-F5344CB8AC3E}">
        <p14:creationId xmlns:p14="http://schemas.microsoft.com/office/powerpoint/2010/main" val="3840172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C1F7-EDBE-462F-B7DB-160BC9AF174A}"/>
              </a:ext>
            </a:extLst>
          </p:cNvPr>
          <p:cNvSpPr>
            <a:spLocks noGrp="1"/>
          </p:cNvSpPr>
          <p:nvPr>
            <p:ph type="title"/>
          </p:nvPr>
        </p:nvSpPr>
        <p:spPr/>
        <p:txBody>
          <a:bodyPr/>
          <a:lstStyle/>
          <a:p>
            <a:r>
              <a:rPr lang="en-GB" dirty="0"/>
              <a:t>Q5b and c: Currying (Q5a Skipped)</a:t>
            </a:r>
          </a:p>
        </p:txBody>
      </p:sp>
      <p:sp>
        <p:nvSpPr>
          <p:cNvPr id="3" name="Content Placeholder 2">
            <a:extLst>
              <a:ext uri="{FF2B5EF4-FFF2-40B4-BE49-F238E27FC236}">
                <a16:creationId xmlns:a16="http://schemas.microsoft.com/office/drawing/2014/main" id="{907E8DA9-D8D9-42E3-A0A4-648BFAD21218}"/>
              </a:ext>
            </a:extLst>
          </p:cNvPr>
          <p:cNvSpPr>
            <a:spLocks noGrp="1"/>
          </p:cNvSpPr>
          <p:nvPr>
            <p:ph idx="1"/>
          </p:nvPr>
        </p:nvSpPr>
        <p:spPr/>
        <p:txBody>
          <a:bodyPr/>
          <a:lstStyle/>
          <a:p>
            <a:r>
              <a:rPr lang="en-GB" dirty="0"/>
              <a:t>We have Function (1 argument), </a:t>
            </a:r>
            <a:r>
              <a:rPr lang="en-GB" dirty="0" err="1"/>
              <a:t>BiFunction</a:t>
            </a:r>
            <a:r>
              <a:rPr lang="en-GB" dirty="0"/>
              <a:t> (2 arguments)</a:t>
            </a:r>
          </a:p>
          <a:p>
            <a:r>
              <a:rPr lang="en-GB" dirty="0"/>
              <a:t>What if we need 3 or more arguments?</a:t>
            </a:r>
          </a:p>
          <a:p>
            <a:r>
              <a:rPr lang="en-GB" dirty="0"/>
              <a:t>Currying: Set 1 argument at a time</a:t>
            </a:r>
          </a:p>
          <a:p>
            <a:r>
              <a:rPr lang="en-GB" dirty="0"/>
              <a:t>E.g. x -&gt; y -&gt; x + y</a:t>
            </a:r>
          </a:p>
        </p:txBody>
      </p:sp>
    </p:spTree>
    <p:extLst>
      <p:ext uri="{BB962C8B-B14F-4D97-AF65-F5344CB8AC3E}">
        <p14:creationId xmlns:p14="http://schemas.microsoft.com/office/powerpoint/2010/main" val="1005714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C1F7-EDBE-462F-B7DB-160BC9AF174A}"/>
              </a:ext>
            </a:extLst>
          </p:cNvPr>
          <p:cNvSpPr>
            <a:spLocks noGrp="1"/>
          </p:cNvSpPr>
          <p:nvPr>
            <p:ph type="title"/>
          </p:nvPr>
        </p:nvSpPr>
        <p:spPr/>
        <p:txBody>
          <a:bodyPr/>
          <a:lstStyle/>
          <a:p>
            <a:r>
              <a:rPr lang="en-GB" dirty="0"/>
              <a:t>Q5b and c: Currying (Q5a Skipped)</a:t>
            </a:r>
          </a:p>
        </p:txBody>
      </p:sp>
      <p:sp>
        <p:nvSpPr>
          <p:cNvPr id="3" name="Content Placeholder 2">
            <a:extLst>
              <a:ext uri="{FF2B5EF4-FFF2-40B4-BE49-F238E27FC236}">
                <a16:creationId xmlns:a16="http://schemas.microsoft.com/office/drawing/2014/main" id="{907E8DA9-D8D9-42E3-A0A4-648BFAD21218}"/>
              </a:ext>
            </a:extLst>
          </p:cNvPr>
          <p:cNvSpPr>
            <a:spLocks noGrp="1"/>
          </p:cNvSpPr>
          <p:nvPr>
            <p:ph idx="1"/>
          </p:nvPr>
        </p:nvSpPr>
        <p:spPr/>
        <p:txBody>
          <a:bodyPr/>
          <a:lstStyle/>
          <a:p>
            <a:r>
              <a:rPr lang="en-GB" dirty="0"/>
              <a:t>We have Function (1 argument), </a:t>
            </a:r>
            <a:r>
              <a:rPr lang="en-GB" dirty="0" err="1"/>
              <a:t>BiFunction</a:t>
            </a:r>
            <a:r>
              <a:rPr lang="en-GB" dirty="0"/>
              <a:t> (2 arguments)</a:t>
            </a:r>
          </a:p>
          <a:p>
            <a:r>
              <a:rPr lang="en-GB" dirty="0"/>
              <a:t>What if we need 3 or more arguments?</a:t>
            </a:r>
          </a:p>
          <a:p>
            <a:r>
              <a:rPr lang="en-GB" dirty="0"/>
              <a:t>Currying: Set 1 argument at a time</a:t>
            </a:r>
          </a:p>
          <a:p>
            <a:r>
              <a:rPr lang="en-GB" dirty="0"/>
              <a:t>E.g. </a:t>
            </a:r>
            <a:r>
              <a:rPr lang="en-GB" dirty="0">
                <a:solidFill>
                  <a:srgbClr val="00B050"/>
                </a:solidFill>
              </a:rPr>
              <a:t>x</a:t>
            </a:r>
            <a:r>
              <a:rPr lang="en-GB" dirty="0"/>
              <a:t> -&gt; </a:t>
            </a:r>
            <a:r>
              <a:rPr lang="en-GB" dirty="0">
                <a:solidFill>
                  <a:srgbClr val="FF0000"/>
                </a:solidFill>
              </a:rPr>
              <a:t>y -&gt; x + y</a:t>
            </a:r>
          </a:p>
        </p:txBody>
      </p:sp>
      <p:sp>
        <p:nvSpPr>
          <p:cNvPr id="4" name="TextBox 3">
            <a:extLst>
              <a:ext uri="{FF2B5EF4-FFF2-40B4-BE49-F238E27FC236}">
                <a16:creationId xmlns:a16="http://schemas.microsoft.com/office/drawing/2014/main" id="{836411F0-AA13-4B79-AB6B-01BD4D1FE1BE}"/>
              </a:ext>
            </a:extLst>
          </p:cNvPr>
          <p:cNvSpPr txBox="1"/>
          <p:nvPr/>
        </p:nvSpPr>
        <p:spPr>
          <a:xfrm>
            <a:off x="888762" y="4469450"/>
            <a:ext cx="1616148" cy="369332"/>
          </a:xfrm>
          <a:prstGeom prst="rect">
            <a:avLst/>
          </a:prstGeom>
          <a:noFill/>
        </p:spPr>
        <p:txBody>
          <a:bodyPr wrap="none" rtlCol="0">
            <a:spAutoFit/>
          </a:bodyPr>
          <a:lstStyle/>
          <a:p>
            <a:r>
              <a:rPr lang="en-GB" dirty="0">
                <a:solidFill>
                  <a:srgbClr val="00B050"/>
                </a:solidFill>
              </a:rPr>
              <a:t>Input: Integer</a:t>
            </a:r>
          </a:p>
        </p:txBody>
      </p:sp>
      <p:cxnSp>
        <p:nvCxnSpPr>
          <p:cNvPr id="6" name="Straight Arrow Connector 5">
            <a:extLst>
              <a:ext uri="{FF2B5EF4-FFF2-40B4-BE49-F238E27FC236}">
                <a16:creationId xmlns:a16="http://schemas.microsoft.com/office/drawing/2014/main" id="{5A9E4F8A-D9CF-4C83-8133-3639B5C5C9B7}"/>
              </a:ext>
            </a:extLst>
          </p:cNvPr>
          <p:cNvCxnSpPr/>
          <p:nvPr/>
        </p:nvCxnSpPr>
        <p:spPr>
          <a:xfrm flipV="1">
            <a:off x="1637014" y="3717421"/>
            <a:ext cx="0" cy="6409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1F20F7-35AA-4B32-9C7A-7DAC1DE14607}"/>
              </a:ext>
            </a:extLst>
          </p:cNvPr>
          <p:cNvSpPr txBox="1"/>
          <p:nvPr/>
        </p:nvSpPr>
        <p:spPr>
          <a:xfrm>
            <a:off x="1914257" y="4100118"/>
            <a:ext cx="5961055" cy="369332"/>
          </a:xfrm>
          <a:prstGeom prst="rect">
            <a:avLst/>
          </a:prstGeom>
          <a:noFill/>
        </p:spPr>
        <p:txBody>
          <a:bodyPr wrap="none" rtlCol="0">
            <a:spAutoFit/>
          </a:bodyPr>
          <a:lstStyle/>
          <a:p>
            <a:r>
              <a:rPr lang="en-GB" dirty="0">
                <a:solidFill>
                  <a:srgbClr val="FF0000"/>
                </a:solidFill>
              </a:rPr>
              <a:t>Output: Function&lt;Integer, Integer&gt; or </a:t>
            </a:r>
            <a:r>
              <a:rPr lang="en-GB" dirty="0" err="1">
                <a:solidFill>
                  <a:srgbClr val="FF0000"/>
                </a:solidFill>
              </a:rPr>
              <a:t>IntUnaryOperator</a:t>
            </a:r>
            <a:endParaRPr lang="en-GB" dirty="0">
              <a:solidFill>
                <a:srgbClr val="FF0000"/>
              </a:solidFill>
            </a:endParaRPr>
          </a:p>
        </p:txBody>
      </p:sp>
      <p:cxnSp>
        <p:nvCxnSpPr>
          <p:cNvPr id="9" name="Straight Arrow Connector 8">
            <a:extLst>
              <a:ext uri="{FF2B5EF4-FFF2-40B4-BE49-F238E27FC236}">
                <a16:creationId xmlns:a16="http://schemas.microsoft.com/office/drawing/2014/main" id="{073132CE-A0D2-4A27-A02D-965290F03330}"/>
              </a:ext>
            </a:extLst>
          </p:cNvPr>
          <p:cNvCxnSpPr>
            <a:cxnSpLocks/>
          </p:cNvCxnSpPr>
          <p:nvPr/>
        </p:nvCxnSpPr>
        <p:spPr>
          <a:xfrm flipV="1">
            <a:off x="2474981" y="3717422"/>
            <a:ext cx="0" cy="3826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0B818E-8DA4-4893-9D34-FC4636D012FB}"/>
              </a:ext>
            </a:extLst>
          </p:cNvPr>
          <p:cNvSpPr txBox="1"/>
          <p:nvPr/>
        </p:nvSpPr>
        <p:spPr>
          <a:xfrm>
            <a:off x="888762" y="4884948"/>
            <a:ext cx="6664581" cy="646331"/>
          </a:xfrm>
          <a:prstGeom prst="rect">
            <a:avLst/>
          </a:prstGeom>
          <a:noFill/>
        </p:spPr>
        <p:txBody>
          <a:bodyPr wrap="none" rtlCol="0">
            <a:spAutoFit/>
          </a:bodyPr>
          <a:lstStyle/>
          <a:p>
            <a:r>
              <a:rPr lang="en-GB" dirty="0"/>
              <a:t>Type of lambda: Function&lt;</a:t>
            </a:r>
            <a:r>
              <a:rPr lang="en-GB" dirty="0">
                <a:solidFill>
                  <a:srgbClr val="00B050"/>
                </a:solidFill>
              </a:rPr>
              <a:t>Integer</a:t>
            </a:r>
            <a:r>
              <a:rPr lang="en-GB" dirty="0"/>
              <a:t>, </a:t>
            </a:r>
            <a:r>
              <a:rPr lang="en-GB" dirty="0">
                <a:solidFill>
                  <a:srgbClr val="FF0000"/>
                </a:solidFill>
              </a:rPr>
              <a:t>Function&lt;Integer, Integer&gt;</a:t>
            </a:r>
            <a:r>
              <a:rPr lang="en-GB" dirty="0"/>
              <a:t>&gt;</a:t>
            </a:r>
            <a:br>
              <a:rPr lang="en-GB" dirty="0"/>
            </a:br>
            <a:r>
              <a:rPr lang="en-GB" dirty="0"/>
              <a:t>or </a:t>
            </a:r>
            <a:r>
              <a:rPr lang="en-GB" dirty="0" err="1">
                <a:solidFill>
                  <a:srgbClr val="00B050"/>
                </a:solidFill>
              </a:rPr>
              <a:t>IntFunction</a:t>
            </a:r>
            <a:r>
              <a:rPr lang="en-GB" dirty="0"/>
              <a:t>&lt;</a:t>
            </a:r>
            <a:r>
              <a:rPr lang="en-GB" dirty="0" err="1">
                <a:solidFill>
                  <a:srgbClr val="FF0000"/>
                </a:solidFill>
              </a:rPr>
              <a:t>IntUnaryOperator</a:t>
            </a:r>
            <a:r>
              <a:rPr lang="en-GB" dirty="0"/>
              <a:t>&gt;</a:t>
            </a:r>
          </a:p>
        </p:txBody>
      </p:sp>
      <p:sp>
        <p:nvSpPr>
          <p:cNvPr id="12" name="TextBox 11">
            <a:extLst>
              <a:ext uri="{FF2B5EF4-FFF2-40B4-BE49-F238E27FC236}">
                <a16:creationId xmlns:a16="http://schemas.microsoft.com/office/drawing/2014/main" id="{DAD4D909-0299-4149-B227-B67A392ACF50}"/>
              </a:ext>
            </a:extLst>
          </p:cNvPr>
          <p:cNvSpPr txBox="1"/>
          <p:nvPr/>
        </p:nvSpPr>
        <p:spPr>
          <a:xfrm>
            <a:off x="888762" y="5893273"/>
            <a:ext cx="4217629" cy="369332"/>
          </a:xfrm>
          <a:prstGeom prst="rect">
            <a:avLst/>
          </a:prstGeom>
          <a:noFill/>
        </p:spPr>
        <p:txBody>
          <a:bodyPr wrap="none" rtlCol="0">
            <a:spAutoFit/>
          </a:bodyPr>
          <a:lstStyle/>
          <a:p>
            <a:r>
              <a:rPr lang="en-GB" dirty="0" err="1">
                <a:solidFill>
                  <a:srgbClr val="0070C0"/>
                </a:solidFill>
              </a:rPr>
              <a:t>IntFunction</a:t>
            </a:r>
            <a:r>
              <a:rPr lang="en-GB" dirty="0">
                <a:solidFill>
                  <a:srgbClr val="0070C0"/>
                </a:solidFill>
              </a:rPr>
              <a:t>&lt;T&gt; -&gt; Function&lt;Integer, T&gt;</a:t>
            </a:r>
          </a:p>
        </p:txBody>
      </p:sp>
      <p:cxnSp>
        <p:nvCxnSpPr>
          <p:cNvPr id="14" name="Straight Arrow Connector 13">
            <a:extLst>
              <a:ext uri="{FF2B5EF4-FFF2-40B4-BE49-F238E27FC236}">
                <a16:creationId xmlns:a16="http://schemas.microsoft.com/office/drawing/2014/main" id="{9BB743D3-3C5B-4A24-9079-31063DD1E81C}"/>
              </a:ext>
            </a:extLst>
          </p:cNvPr>
          <p:cNvCxnSpPr/>
          <p:nvPr/>
        </p:nvCxnSpPr>
        <p:spPr>
          <a:xfrm flipV="1">
            <a:off x="1914257" y="5531279"/>
            <a:ext cx="0" cy="38096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141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2B0F-6477-4893-B807-7BCBFB3CCF4C}"/>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2DCC54BC-CFF5-44BA-B44A-8443E56DBDB1}"/>
              </a:ext>
            </a:extLst>
          </p:cNvPr>
          <p:cNvSpPr>
            <a:spLocks noGrp="1"/>
          </p:cNvSpPr>
          <p:nvPr>
            <p:ph idx="1"/>
          </p:nvPr>
        </p:nvSpPr>
        <p:spPr/>
        <p:txBody>
          <a:bodyPr/>
          <a:lstStyle/>
          <a:p>
            <a:r>
              <a:rPr lang="en-GB" dirty="0"/>
              <a:t>Function&lt;Integer, Function&lt;Integer, Integer&gt;&gt; f = x -&gt; y -&gt; x + y;</a:t>
            </a:r>
          </a:p>
          <a:p>
            <a:r>
              <a:rPr lang="en-GB" dirty="0"/>
              <a:t>Function&lt;Integer, Integer&gt; g = </a:t>
            </a:r>
            <a:r>
              <a:rPr lang="en-GB" dirty="0" err="1"/>
              <a:t>f.apply</a:t>
            </a:r>
            <a:r>
              <a:rPr lang="en-GB" dirty="0"/>
              <a:t>(1);</a:t>
            </a:r>
          </a:p>
          <a:p>
            <a:pPr lvl="1"/>
            <a:r>
              <a:rPr lang="en-GB" dirty="0"/>
              <a:t>f(1): 1 -&gt; y -&gt; 1 + y</a:t>
            </a:r>
          </a:p>
          <a:p>
            <a:pPr lvl="1"/>
            <a:r>
              <a:rPr lang="en-GB" dirty="0"/>
              <a:t>Output Function: g = y -&gt; 1 + y</a:t>
            </a:r>
          </a:p>
          <a:p>
            <a:r>
              <a:rPr lang="en-GB" dirty="0" err="1"/>
              <a:t>G.apply</a:t>
            </a:r>
            <a:r>
              <a:rPr lang="en-GB" dirty="0"/>
              <a:t>(2) [Returns 3]</a:t>
            </a:r>
          </a:p>
        </p:txBody>
      </p:sp>
    </p:spTree>
    <p:extLst>
      <p:ext uri="{BB962C8B-B14F-4D97-AF65-F5344CB8AC3E}">
        <p14:creationId xmlns:p14="http://schemas.microsoft.com/office/powerpoint/2010/main" val="2418824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BB0-C23A-447A-AF68-DF3FB3946FDD}"/>
              </a:ext>
            </a:extLst>
          </p:cNvPr>
          <p:cNvSpPr>
            <a:spLocks noGrp="1"/>
          </p:cNvSpPr>
          <p:nvPr>
            <p:ph type="title"/>
          </p:nvPr>
        </p:nvSpPr>
        <p:spPr/>
        <p:txBody>
          <a:bodyPr/>
          <a:lstStyle/>
          <a:p>
            <a:r>
              <a:rPr lang="en-GB" dirty="0"/>
              <a:t>Q5b and c</a:t>
            </a:r>
          </a:p>
        </p:txBody>
      </p:sp>
      <p:pic>
        <p:nvPicPr>
          <p:cNvPr id="4" name="Content Placeholder 3">
            <a:extLst>
              <a:ext uri="{FF2B5EF4-FFF2-40B4-BE49-F238E27FC236}">
                <a16:creationId xmlns:a16="http://schemas.microsoft.com/office/drawing/2014/main" id="{AEB1D9DE-99CB-4F0C-B7F4-BC058CA551D9}"/>
              </a:ext>
            </a:extLst>
          </p:cNvPr>
          <p:cNvPicPr>
            <a:picLocks noGrp="1" noChangeAspect="1"/>
          </p:cNvPicPr>
          <p:nvPr>
            <p:ph idx="1"/>
          </p:nvPr>
        </p:nvPicPr>
        <p:blipFill>
          <a:blip r:embed="rId2"/>
          <a:stretch>
            <a:fillRect/>
          </a:stretch>
        </p:blipFill>
        <p:spPr>
          <a:xfrm>
            <a:off x="677333" y="1569393"/>
            <a:ext cx="7137613" cy="524327"/>
          </a:xfrm>
          <a:prstGeom prst="rect">
            <a:avLst/>
          </a:prstGeom>
        </p:spPr>
      </p:pic>
      <p:pic>
        <p:nvPicPr>
          <p:cNvPr id="5" name="Picture 4">
            <a:extLst>
              <a:ext uri="{FF2B5EF4-FFF2-40B4-BE49-F238E27FC236}">
                <a16:creationId xmlns:a16="http://schemas.microsoft.com/office/drawing/2014/main" id="{93C08F55-04C9-40BC-9181-76345DD8755C}"/>
              </a:ext>
            </a:extLst>
          </p:cNvPr>
          <p:cNvPicPr>
            <a:picLocks noChangeAspect="1"/>
          </p:cNvPicPr>
          <p:nvPr/>
        </p:nvPicPr>
        <p:blipFill>
          <a:blip r:embed="rId3"/>
          <a:stretch>
            <a:fillRect/>
          </a:stretch>
        </p:blipFill>
        <p:spPr>
          <a:xfrm>
            <a:off x="745434" y="3053513"/>
            <a:ext cx="8528568" cy="748120"/>
          </a:xfrm>
          <a:prstGeom prst="rect">
            <a:avLst/>
          </a:prstGeom>
        </p:spPr>
      </p:pic>
      <p:cxnSp>
        <p:nvCxnSpPr>
          <p:cNvPr id="7" name="Straight Connector 6">
            <a:extLst>
              <a:ext uri="{FF2B5EF4-FFF2-40B4-BE49-F238E27FC236}">
                <a16:creationId xmlns:a16="http://schemas.microsoft.com/office/drawing/2014/main" id="{2673C51B-A0A7-436D-B9F3-31E7FF2C343C}"/>
              </a:ext>
            </a:extLst>
          </p:cNvPr>
          <p:cNvCxnSpPr>
            <a:cxnSpLocks/>
          </p:cNvCxnSpPr>
          <p:nvPr/>
        </p:nvCxnSpPr>
        <p:spPr>
          <a:xfrm>
            <a:off x="7460478" y="3436119"/>
            <a:ext cx="17964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53FF70-9330-4E4F-81DE-78D7A9F09EB0}"/>
              </a:ext>
            </a:extLst>
          </p:cNvPr>
          <p:cNvCxnSpPr>
            <a:cxnSpLocks/>
          </p:cNvCxnSpPr>
          <p:nvPr/>
        </p:nvCxnSpPr>
        <p:spPr>
          <a:xfrm>
            <a:off x="6870819" y="3579974"/>
            <a:ext cx="2403183"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C4D500-58F8-4229-BEF4-133A8BF73B99}"/>
              </a:ext>
            </a:extLst>
          </p:cNvPr>
          <p:cNvCxnSpPr>
            <a:cxnSpLocks/>
          </p:cNvCxnSpPr>
          <p:nvPr/>
        </p:nvCxnSpPr>
        <p:spPr>
          <a:xfrm>
            <a:off x="6289705" y="3723829"/>
            <a:ext cx="296720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721E96-CA95-4C3D-9498-35D1E3EA80A8}"/>
              </a:ext>
            </a:extLst>
          </p:cNvPr>
          <p:cNvCxnSpPr>
            <a:cxnSpLocks/>
          </p:cNvCxnSpPr>
          <p:nvPr/>
        </p:nvCxnSpPr>
        <p:spPr>
          <a:xfrm>
            <a:off x="3664721" y="3178376"/>
            <a:ext cx="1830225" cy="85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EA065D-48F4-4A40-B41A-3AB8CFB04E6E}"/>
              </a:ext>
            </a:extLst>
          </p:cNvPr>
          <p:cNvCxnSpPr>
            <a:cxnSpLocks/>
          </p:cNvCxnSpPr>
          <p:nvPr/>
        </p:nvCxnSpPr>
        <p:spPr>
          <a:xfrm>
            <a:off x="2204815" y="3053513"/>
            <a:ext cx="33588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AB4EC0-808E-4F5C-BFBD-1215FBF96E26}"/>
              </a:ext>
            </a:extLst>
          </p:cNvPr>
          <p:cNvCxnSpPr>
            <a:cxnSpLocks/>
          </p:cNvCxnSpPr>
          <p:nvPr/>
        </p:nvCxnSpPr>
        <p:spPr>
          <a:xfrm>
            <a:off x="828942" y="2893462"/>
            <a:ext cx="490567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19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FD39-F319-4D97-921A-6261D3C40648}"/>
              </a:ext>
            </a:extLst>
          </p:cNvPr>
          <p:cNvSpPr>
            <a:spLocks noGrp="1"/>
          </p:cNvSpPr>
          <p:nvPr>
            <p:ph type="title"/>
          </p:nvPr>
        </p:nvSpPr>
        <p:spPr>
          <a:xfrm>
            <a:off x="677334" y="609600"/>
            <a:ext cx="8596668" cy="1320800"/>
          </a:xfrm>
        </p:spPr>
        <p:txBody>
          <a:bodyPr>
            <a:noAutofit/>
          </a:bodyPr>
          <a:lstStyle/>
          <a:p>
            <a:r>
              <a:rPr lang="en-GB" sz="2400" dirty="0">
                <a:solidFill>
                  <a:schemeClr val="accent2"/>
                </a:solidFill>
              </a:rPr>
              <a:t>Like my tutorials? Want to raise my grades?</a:t>
            </a:r>
            <a:br>
              <a:rPr lang="en-GB" sz="2400" dirty="0"/>
            </a:br>
            <a:r>
              <a:rPr lang="en-GB" sz="2400" dirty="0">
                <a:solidFill>
                  <a:srgbClr val="FF0000"/>
                </a:solidFill>
              </a:rPr>
              <a:t>Don’t like my tutorials? Want to decrease my grades?</a:t>
            </a:r>
          </a:p>
        </p:txBody>
      </p:sp>
      <p:sp>
        <p:nvSpPr>
          <p:cNvPr id="3" name="Content Placeholder 2">
            <a:extLst>
              <a:ext uri="{FF2B5EF4-FFF2-40B4-BE49-F238E27FC236}">
                <a16:creationId xmlns:a16="http://schemas.microsoft.com/office/drawing/2014/main" id="{51F19965-66CD-4391-9C10-A6CDF4FA7177}"/>
              </a:ext>
            </a:extLst>
          </p:cNvPr>
          <p:cNvSpPr>
            <a:spLocks noGrp="1"/>
          </p:cNvSpPr>
          <p:nvPr>
            <p:ph idx="1"/>
          </p:nvPr>
        </p:nvSpPr>
        <p:spPr/>
        <p:txBody>
          <a:bodyPr/>
          <a:lstStyle/>
          <a:p>
            <a:r>
              <a:rPr lang="en-GB" dirty="0"/>
              <a:t>Sign up for STEPS and vote for my project on 17</a:t>
            </a:r>
            <a:r>
              <a:rPr lang="en-GB" baseline="30000" dirty="0"/>
              <a:t>th</a:t>
            </a:r>
            <a:r>
              <a:rPr lang="en-GB" dirty="0"/>
              <a:t> April!</a:t>
            </a:r>
            <a:br>
              <a:rPr lang="en-GB" dirty="0"/>
            </a:br>
            <a:r>
              <a:rPr lang="en-GB" dirty="0"/>
              <a:t>(Or help someone else win)</a:t>
            </a:r>
          </a:p>
          <a:p>
            <a:pPr lvl="1"/>
            <a:r>
              <a:rPr lang="en-GB" dirty="0">
                <a:hlinkClick r:id="rId2"/>
              </a:rPr>
              <a:t>http://isteps.comp.nus.edu.sg/event/14th-steps</a:t>
            </a:r>
            <a:endParaRPr lang="en-GB" dirty="0"/>
          </a:p>
          <a:p>
            <a:r>
              <a:rPr lang="en-GB" dirty="0"/>
              <a:t>Top few get higher project marks!</a:t>
            </a:r>
          </a:p>
        </p:txBody>
      </p:sp>
      <p:pic>
        <p:nvPicPr>
          <p:cNvPr id="4" name="Picture 3">
            <a:extLst>
              <a:ext uri="{FF2B5EF4-FFF2-40B4-BE49-F238E27FC236}">
                <a16:creationId xmlns:a16="http://schemas.microsoft.com/office/drawing/2014/main" id="{0E4B43BA-D763-4520-916A-3F657D6C0298}"/>
              </a:ext>
            </a:extLst>
          </p:cNvPr>
          <p:cNvPicPr>
            <a:picLocks noChangeAspect="1"/>
          </p:cNvPicPr>
          <p:nvPr/>
        </p:nvPicPr>
        <p:blipFill>
          <a:blip r:embed="rId3"/>
          <a:stretch>
            <a:fillRect/>
          </a:stretch>
        </p:blipFill>
        <p:spPr>
          <a:xfrm>
            <a:off x="5322016" y="3338513"/>
            <a:ext cx="4899956" cy="3178175"/>
          </a:xfrm>
          <a:prstGeom prst="rect">
            <a:avLst/>
          </a:prstGeom>
        </p:spPr>
      </p:pic>
      <p:sp>
        <p:nvSpPr>
          <p:cNvPr id="5" name="TextBox 4">
            <a:extLst>
              <a:ext uri="{FF2B5EF4-FFF2-40B4-BE49-F238E27FC236}">
                <a16:creationId xmlns:a16="http://schemas.microsoft.com/office/drawing/2014/main" id="{D1EB07CD-1E17-4802-9CD6-AA6BCB3D1084}"/>
              </a:ext>
            </a:extLst>
          </p:cNvPr>
          <p:cNvSpPr txBox="1"/>
          <p:nvPr/>
        </p:nvSpPr>
        <p:spPr>
          <a:xfrm>
            <a:off x="5982056" y="3329794"/>
            <a:ext cx="1577676" cy="307777"/>
          </a:xfrm>
          <a:prstGeom prst="rect">
            <a:avLst/>
          </a:prstGeom>
          <a:noFill/>
        </p:spPr>
        <p:txBody>
          <a:bodyPr wrap="none" rtlCol="0">
            <a:spAutoFit/>
          </a:bodyPr>
          <a:lstStyle/>
          <a:p>
            <a:r>
              <a:rPr lang="en-GB" sz="1400" u="sng" dirty="0"/>
              <a:t>(CS3243 Group 1)</a:t>
            </a:r>
          </a:p>
        </p:txBody>
      </p:sp>
    </p:spTree>
    <p:extLst>
      <p:ext uri="{BB962C8B-B14F-4D97-AF65-F5344CB8AC3E}">
        <p14:creationId xmlns:p14="http://schemas.microsoft.com/office/powerpoint/2010/main" val="40484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FD39-F319-4D97-921A-6261D3C40648}"/>
              </a:ext>
            </a:extLst>
          </p:cNvPr>
          <p:cNvSpPr>
            <a:spLocks noGrp="1"/>
          </p:cNvSpPr>
          <p:nvPr>
            <p:ph type="title"/>
          </p:nvPr>
        </p:nvSpPr>
        <p:spPr>
          <a:xfrm>
            <a:off x="677334" y="609600"/>
            <a:ext cx="8596668" cy="1320800"/>
          </a:xfrm>
        </p:spPr>
        <p:txBody>
          <a:bodyPr>
            <a:noAutofit/>
          </a:bodyPr>
          <a:lstStyle/>
          <a:p>
            <a:r>
              <a:rPr lang="en-GB" sz="2400" dirty="0">
                <a:solidFill>
                  <a:schemeClr val="accent2"/>
                </a:solidFill>
              </a:rPr>
              <a:t>Like my tutorials? Want to raise my grades?</a:t>
            </a:r>
            <a:br>
              <a:rPr lang="en-GB" sz="2400" dirty="0"/>
            </a:br>
            <a:r>
              <a:rPr lang="en-GB" sz="2400" dirty="0">
                <a:solidFill>
                  <a:srgbClr val="FF0000"/>
                </a:solidFill>
              </a:rPr>
              <a:t>Don’t like my tutorials? Want to decrease my grades?</a:t>
            </a:r>
          </a:p>
        </p:txBody>
      </p:sp>
      <p:sp>
        <p:nvSpPr>
          <p:cNvPr id="3" name="Content Placeholder 2">
            <a:extLst>
              <a:ext uri="{FF2B5EF4-FFF2-40B4-BE49-F238E27FC236}">
                <a16:creationId xmlns:a16="http://schemas.microsoft.com/office/drawing/2014/main" id="{51F19965-66CD-4391-9C10-A6CDF4FA7177}"/>
              </a:ext>
            </a:extLst>
          </p:cNvPr>
          <p:cNvSpPr>
            <a:spLocks noGrp="1"/>
          </p:cNvSpPr>
          <p:nvPr>
            <p:ph idx="1"/>
          </p:nvPr>
        </p:nvSpPr>
        <p:spPr/>
        <p:txBody>
          <a:bodyPr/>
          <a:lstStyle/>
          <a:p>
            <a:r>
              <a:rPr lang="en-GB" dirty="0"/>
              <a:t>Sign up for STEPS and vote for my project on 17</a:t>
            </a:r>
            <a:r>
              <a:rPr lang="en-GB" baseline="30000" dirty="0"/>
              <a:t>th</a:t>
            </a:r>
            <a:r>
              <a:rPr lang="en-GB" dirty="0"/>
              <a:t> April!</a:t>
            </a:r>
            <a:br>
              <a:rPr lang="en-GB" dirty="0"/>
            </a:br>
            <a:r>
              <a:rPr lang="en-GB" dirty="0"/>
              <a:t>(Or help someone else win)</a:t>
            </a:r>
          </a:p>
          <a:p>
            <a:pPr lvl="1"/>
            <a:r>
              <a:rPr lang="en-GB" dirty="0">
                <a:hlinkClick r:id="rId2"/>
              </a:rPr>
              <a:t>http://isteps.comp.nus.edu.sg/event/14th-steps</a:t>
            </a:r>
            <a:endParaRPr lang="en-GB" dirty="0"/>
          </a:p>
          <a:p>
            <a:r>
              <a:rPr lang="en-GB" dirty="0"/>
              <a:t>Top few get higher project marks!</a:t>
            </a:r>
          </a:p>
        </p:txBody>
      </p:sp>
      <p:pic>
        <p:nvPicPr>
          <p:cNvPr id="4" name="Picture 3">
            <a:extLst>
              <a:ext uri="{FF2B5EF4-FFF2-40B4-BE49-F238E27FC236}">
                <a16:creationId xmlns:a16="http://schemas.microsoft.com/office/drawing/2014/main" id="{0E4B43BA-D763-4520-916A-3F657D6C0298}"/>
              </a:ext>
            </a:extLst>
          </p:cNvPr>
          <p:cNvPicPr>
            <a:picLocks noChangeAspect="1"/>
          </p:cNvPicPr>
          <p:nvPr/>
        </p:nvPicPr>
        <p:blipFill>
          <a:blip r:embed="rId3"/>
          <a:stretch>
            <a:fillRect/>
          </a:stretch>
        </p:blipFill>
        <p:spPr>
          <a:xfrm>
            <a:off x="5322016" y="3338513"/>
            <a:ext cx="4899956" cy="3178175"/>
          </a:xfrm>
          <a:prstGeom prst="rect">
            <a:avLst/>
          </a:prstGeom>
        </p:spPr>
      </p:pic>
      <p:sp>
        <p:nvSpPr>
          <p:cNvPr id="5" name="TextBox 4">
            <a:extLst>
              <a:ext uri="{FF2B5EF4-FFF2-40B4-BE49-F238E27FC236}">
                <a16:creationId xmlns:a16="http://schemas.microsoft.com/office/drawing/2014/main" id="{86698BF2-7513-49DA-A334-64758B02025D}"/>
              </a:ext>
            </a:extLst>
          </p:cNvPr>
          <p:cNvSpPr txBox="1"/>
          <p:nvPr/>
        </p:nvSpPr>
        <p:spPr>
          <a:xfrm>
            <a:off x="2166985" y="5118932"/>
            <a:ext cx="3155031" cy="646331"/>
          </a:xfrm>
          <a:prstGeom prst="rect">
            <a:avLst/>
          </a:prstGeom>
          <a:noFill/>
        </p:spPr>
        <p:txBody>
          <a:bodyPr wrap="none" rtlCol="0">
            <a:spAutoFit/>
          </a:bodyPr>
          <a:lstStyle/>
          <a:p>
            <a:pPr algn="r"/>
            <a:r>
              <a:rPr lang="en-GB" dirty="0">
                <a:solidFill>
                  <a:srgbClr val="00B050"/>
                </a:solidFill>
              </a:rPr>
              <a:t>If you laughed at the picture</a:t>
            </a:r>
            <a:br>
              <a:rPr lang="en-GB" dirty="0">
                <a:solidFill>
                  <a:srgbClr val="00B050"/>
                </a:solidFill>
              </a:rPr>
            </a:br>
            <a:r>
              <a:rPr lang="en-GB" dirty="0">
                <a:solidFill>
                  <a:srgbClr val="00B050"/>
                </a:solidFill>
              </a:rPr>
              <a:t>you owe me a vote</a:t>
            </a:r>
          </a:p>
        </p:txBody>
      </p:sp>
      <p:sp>
        <p:nvSpPr>
          <p:cNvPr id="6" name="TextBox 5">
            <a:extLst>
              <a:ext uri="{FF2B5EF4-FFF2-40B4-BE49-F238E27FC236}">
                <a16:creationId xmlns:a16="http://schemas.microsoft.com/office/drawing/2014/main" id="{91BA1083-F512-438A-843C-0B8C37F93086}"/>
              </a:ext>
            </a:extLst>
          </p:cNvPr>
          <p:cNvSpPr txBox="1"/>
          <p:nvPr/>
        </p:nvSpPr>
        <p:spPr>
          <a:xfrm>
            <a:off x="5982056" y="3329794"/>
            <a:ext cx="1577676" cy="307777"/>
          </a:xfrm>
          <a:prstGeom prst="rect">
            <a:avLst/>
          </a:prstGeom>
          <a:noFill/>
        </p:spPr>
        <p:txBody>
          <a:bodyPr wrap="none" rtlCol="0">
            <a:spAutoFit/>
          </a:bodyPr>
          <a:lstStyle/>
          <a:p>
            <a:r>
              <a:rPr lang="en-GB" sz="1400" u="sng" dirty="0"/>
              <a:t>(CS3243 Group 1)</a:t>
            </a:r>
          </a:p>
        </p:txBody>
      </p:sp>
    </p:spTree>
    <p:extLst>
      <p:ext uri="{BB962C8B-B14F-4D97-AF65-F5344CB8AC3E}">
        <p14:creationId xmlns:p14="http://schemas.microsoft.com/office/powerpoint/2010/main" val="374610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059-BC38-4B0C-B697-9A05E668491B}"/>
              </a:ext>
            </a:extLst>
          </p:cNvPr>
          <p:cNvSpPr>
            <a:spLocks noGrp="1"/>
          </p:cNvSpPr>
          <p:nvPr>
            <p:ph type="title"/>
          </p:nvPr>
        </p:nvSpPr>
        <p:spPr/>
        <p:txBody>
          <a:bodyPr/>
          <a:lstStyle/>
          <a:p>
            <a:r>
              <a:rPr lang="en-GB" dirty="0"/>
              <a:t>Java Functional Interfaces</a:t>
            </a:r>
          </a:p>
        </p:txBody>
      </p:sp>
      <p:sp>
        <p:nvSpPr>
          <p:cNvPr id="3" name="Content Placeholder 2">
            <a:extLst>
              <a:ext uri="{FF2B5EF4-FFF2-40B4-BE49-F238E27FC236}">
                <a16:creationId xmlns:a16="http://schemas.microsoft.com/office/drawing/2014/main" id="{483C42AC-BB59-40AA-952F-88D4150DD1E0}"/>
              </a:ext>
            </a:extLst>
          </p:cNvPr>
          <p:cNvSpPr>
            <a:spLocks noGrp="1"/>
          </p:cNvSpPr>
          <p:nvPr>
            <p:ph idx="1"/>
          </p:nvPr>
        </p:nvSpPr>
        <p:spPr/>
        <p:txBody>
          <a:bodyPr/>
          <a:lstStyle/>
          <a:p>
            <a:r>
              <a:rPr lang="en-GB" dirty="0">
                <a:hlinkClick r:id="rId2"/>
              </a:rPr>
              <a:t>https://docs.oracle.com/javase/8/docs/api/java/util/function/package-summary.html</a:t>
            </a:r>
            <a:r>
              <a:rPr lang="en-GB" dirty="0"/>
              <a:t> </a:t>
            </a:r>
          </a:p>
          <a:p>
            <a:r>
              <a:rPr lang="en-GB" dirty="0"/>
              <a:t>Function&lt;T,R&gt;</a:t>
            </a:r>
          </a:p>
          <a:p>
            <a:r>
              <a:rPr lang="en-GB" dirty="0" err="1"/>
              <a:t>BiFunction</a:t>
            </a:r>
            <a:r>
              <a:rPr lang="en-GB" dirty="0"/>
              <a:t>&lt;T,U,R&gt;</a:t>
            </a:r>
          </a:p>
          <a:p>
            <a:r>
              <a:rPr lang="en-GB" dirty="0"/>
              <a:t>Predicate&lt;T&gt;</a:t>
            </a:r>
          </a:p>
          <a:p>
            <a:r>
              <a:rPr lang="en-GB" dirty="0"/>
              <a:t>Supplier&lt;T&gt;</a:t>
            </a:r>
          </a:p>
          <a:p>
            <a:r>
              <a:rPr lang="en-GB" dirty="0"/>
              <a:t>Consumer&lt;T&gt;</a:t>
            </a:r>
          </a:p>
        </p:txBody>
      </p:sp>
    </p:spTree>
    <p:extLst>
      <p:ext uri="{BB962C8B-B14F-4D97-AF65-F5344CB8AC3E}">
        <p14:creationId xmlns:p14="http://schemas.microsoft.com/office/powerpoint/2010/main" val="16623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2B05-5913-47B0-B166-8817AB894F86}"/>
              </a:ext>
            </a:extLst>
          </p:cNvPr>
          <p:cNvSpPr>
            <a:spLocks noGrp="1"/>
          </p:cNvSpPr>
          <p:nvPr>
            <p:ph type="title"/>
          </p:nvPr>
        </p:nvSpPr>
        <p:spPr/>
        <p:txBody>
          <a:bodyPr/>
          <a:lstStyle/>
          <a:p>
            <a:r>
              <a:rPr lang="en-GB" dirty="0"/>
              <a:t>Function&lt;T,R&gt;</a:t>
            </a:r>
          </a:p>
        </p:txBody>
      </p:sp>
      <p:sp>
        <p:nvSpPr>
          <p:cNvPr id="3" name="Content Placeholder 2">
            <a:extLst>
              <a:ext uri="{FF2B5EF4-FFF2-40B4-BE49-F238E27FC236}">
                <a16:creationId xmlns:a16="http://schemas.microsoft.com/office/drawing/2014/main" id="{73A02D4D-1384-4BDB-8D2D-640CB3273F8B}"/>
              </a:ext>
            </a:extLst>
          </p:cNvPr>
          <p:cNvSpPr>
            <a:spLocks noGrp="1"/>
          </p:cNvSpPr>
          <p:nvPr>
            <p:ph idx="1"/>
          </p:nvPr>
        </p:nvSpPr>
        <p:spPr/>
        <p:txBody>
          <a:bodyPr/>
          <a:lstStyle/>
          <a:p>
            <a:r>
              <a:rPr lang="en-GB" dirty="0"/>
              <a:t>Abstract method: </a:t>
            </a:r>
            <a:r>
              <a:rPr lang="en-GB" b="1" dirty="0"/>
              <a:t>apply(T)</a:t>
            </a:r>
          </a:p>
        </p:txBody>
      </p:sp>
      <p:sp>
        <p:nvSpPr>
          <p:cNvPr id="4" name="TextBox 3">
            <a:extLst>
              <a:ext uri="{FF2B5EF4-FFF2-40B4-BE49-F238E27FC236}">
                <a16:creationId xmlns:a16="http://schemas.microsoft.com/office/drawing/2014/main" id="{1DDFF41D-72FE-484B-93FE-CD30AEEEEA38}"/>
              </a:ext>
            </a:extLst>
          </p:cNvPr>
          <p:cNvSpPr txBox="1"/>
          <p:nvPr/>
        </p:nvSpPr>
        <p:spPr>
          <a:xfrm>
            <a:off x="1373344" y="1491497"/>
            <a:ext cx="1544654" cy="369332"/>
          </a:xfrm>
          <a:prstGeom prst="rect">
            <a:avLst/>
          </a:prstGeom>
          <a:noFill/>
        </p:spPr>
        <p:txBody>
          <a:bodyPr wrap="none" rtlCol="0">
            <a:spAutoFit/>
          </a:bodyPr>
          <a:lstStyle/>
          <a:p>
            <a:r>
              <a:rPr lang="en-GB" dirty="0"/>
              <a:t>Type of Input</a:t>
            </a:r>
          </a:p>
        </p:txBody>
      </p:sp>
      <p:sp>
        <p:nvSpPr>
          <p:cNvPr id="5" name="TextBox 4">
            <a:extLst>
              <a:ext uri="{FF2B5EF4-FFF2-40B4-BE49-F238E27FC236}">
                <a16:creationId xmlns:a16="http://schemas.microsoft.com/office/drawing/2014/main" id="{E1B38973-5C19-4504-ABDC-9ADA91FC0FB0}"/>
              </a:ext>
            </a:extLst>
          </p:cNvPr>
          <p:cNvSpPr txBox="1"/>
          <p:nvPr/>
        </p:nvSpPr>
        <p:spPr>
          <a:xfrm>
            <a:off x="3338069" y="1491497"/>
            <a:ext cx="1637884" cy="369332"/>
          </a:xfrm>
          <a:prstGeom prst="rect">
            <a:avLst/>
          </a:prstGeom>
          <a:noFill/>
        </p:spPr>
        <p:txBody>
          <a:bodyPr wrap="none" rtlCol="0">
            <a:spAutoFit/>
          </a:bodyPr>
          <a:lstStyle/>
          <a:p>
            <a:r>
              <a:rPr lang="en-GB" dirty="0"/>
              <a:t>Type of Result</a:t>
            </a:r>
          </a:p>
        </p:txBody>
      </p:sp>
      <p:cxnSp>
        <p:nvCxnSpPr>
          <p:cNvPr id="7" name="Straight Arrow Connector 6">
            <a:extLst>
              <a:ext uri="{FF2B5EF4-FFF2-40B4-BE49-F238E27FC236}">
                <a16:creationId xmlns:a16="http://schemas.microsoft.com/office/drawing/2014/main" id="{6963CC84-518A-4D82-A574-B8A7E832554E}"/>
              </a:ext>
            </a:extLst>
          </p:cNvPr>
          <p:cNvCxnSpPr/>
          <p:nvPr/>
        </p:nvCxnSpPr>
        <p:spPr>
          <a:xfrm flipH="1">
            <a:off x="2644346" y="1178011"/>
            <a:ext cx="18947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A55D8-4BB1-43E7-AD90-30CC0C13592E}"/>
              </a:ext>
            </a:extLst>
          </p:cNvPr>
          <p:cNvCxnSpPr>
            <a:cxnSpLocks/>
          </p:cNvCxnSpPr>
          <p:nvPr/>
        </p:nvCxnSpPr>
        <p:spPr>
          <a:xfrm>
            <a:off x="3338069" y="1178011"/>
            <a:ext cx="88872"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A456691-7D64-44F3-B4C8-D59EF98F04DA}"/>
              </a:ext>
            </a:extLst>
          </p:cNvPr>
          <p:cNvPicPr>
            <a:picLocks noChangeAspect="1"/>
          </p:cNvPicPr>
          <p:nvPr/>
        </p:nvPicPr>
        <p:blipFill>
          <a:blip r:embed="rId2"/>
          <a:stretch>
            <a:fillRect/>
          </a:stretch>
        </p:blipFill>
        <p:spPr>
          <a:xfrm>
            <a:off x="677334" y="2611607"/>
            <a:ext cx="3486980" cy="401379"/>
          </a:xfrm>
          <a:prstGeom prst="rect">
            <a:avLst/>
          </a:prstGeom>
        </p:spPr>
      </p:pic>
      <p:cxnSp>
        <p:nvCxnSpPr>
          <p:cNvPr id="15" name="Straight Arrow Connector 14">
            <a:extLst>
              <a:ext uri="{FF2B5EF4-FFF2-40B4-BE49-F238E27FC236}">
                <a16:creationId xmlns:a16="http://schemas.microsoft.com/office/drawing/2014/main" id="{B97A9EB5-3278-4E2C-882E-786340D1D62F}"/>
              </a:ext>
            </a:extLst>
          </p:cNvPr>
          <p:cNvCxnSpPr>
            <a:cxnSpLocks/>
          </p:cNvCxnSpPr>
          <p:nvPr/>
        </p:nvCxnSpPr>
        <p:spPr>
          <a:xfrm>
            <a:off x="2454876" y="3138616"/>
            <a:ext cx="0" cy="8979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A430C93-AA37-4330-B00E-25F12F482E81}"/>
              </a:ext>
            </a:extLst>
          </p:cNvPr>
          <p:cNvPicPr>
            <a:picLocks noChangeAspect="1"/>
          </p:cNvPicPr>
          <p:nvPr/>
        </p:nvPicPr>
        <p:blipFill>
          <a:blip r:embed="rId3"/>
          <a:stretch>
            <a:fillRect/>
          </a:stretch>
        </p:blipFill>
        <p:spPr>
          <a:xfrm>
            <a:off x="677433" y="4147302"/>
            <a:ext cx="6111300" cy="1894059"/>
          </a:xfrm>
          <a:prstGeom prst="rect">
            <a:avLst/>
          </a:prstGeom>
        </p:spPr>
      </p:pic>
    </p:spTree>
    <p:extLst>
      <p:ext uri="{BB962C8B-B14F-4D97-AF65-F5344CB8AC3E}">
        <p14:creationId xmlns:p14="http://schemas.microsoft.com/office/powerpoint/2010/main" val="416253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2B05-5913-47B0-B166-8817AB894F86}"/>
              </a:ext>
            </a:extLst>
          </p:cNvPr>
          <p:cNvSpPr>
            <a:spLocks noGrp="1"/>
          </p:cNvSpPr>
          <p:nvPr>
            <p:ph type="title"/>
          </p:nvPr>
        </p:nvSpPr>
        <p:spPr/>
        <p:txBody>
          <a:bodyPr/>
          <a:lstStyle/>
          <a:p>
            <a:r>
              <a:rPr lang="en-GB" dirty="0" err="1"/>
              <a:t>BiFunction</a:t>
            </a:r>
            <a:r>
              <a:rPr lang="en-GB" dirty="0"/>
              <a:t>&lt;T,U,R&gt;</a:t>
            </a:r>
          </a:p>
        </p:txBody>
      </p:sp>
      <p:sp>
        <p:nvSpPr>
          <p:cNvPr id="3" name="Content Placeholder 2">
            <a:extLst>
              <a:ext uri="{FF2B5EF4-FFF2-40B4-BE49-F238E27FC236}">
                <a16:creationId xmlns:a16="http://schemas.microsoft.com/office/drawing/2014/main" id="{73A02D4D-1384-4BDB-8D2D-640CB3273F8B}"/>
              </a:ext>
            </a:extLst>
          </p:cNvPr>
          <p:cNvSpPr>
            <a:spLocks noGrp="1"/>
          </p:cNvSpPr>
          <p:nvPr>
            <p:ph idx="1"/>
          </p:nvPr>
        </p:nvSpPr>
        <p:spPr/>
        <p:txBody>
          <a:bodyPr/>
          <a:lstStyle/>
          <a:p>
            <a:r>
              <a:rPr lang="en-GB" dirty="0"/>
              <a:t>Abstract method: </a:t>
            </a:r>
            <a:r>
              <a:rPr lang="en-GB" b="1" dirty="0"/>
              <a:t>apply(T,U)</a:t>
            </a:r>
          </a:p>
          <a:p>
            <a:r>
              <a:rPr lang="en-GB" u="sng" dirty="0"/>
              <a:t>Important: Order of parameters matter</a:t>
            </a:r>
            <a:br>
              <a:rPr lang="en-GB" u="sng" dirty="0"/>
            </a:br>
            <a:r>
              <a:rPr lang="en-GB" dirty="0">
                <a:latin typeface="Consolas" panose="020B0609020204030204" pitchFamily="49" charset="0"/>
              </a:rPr>
              <a:t>(Character c, Integer </a:t>
            </a:r>
            <a:r>
              <a:rPr lang="en-GB" dirty="0" err="1">
                <a:latin typeface="Consolas" panose="020B0609020204030204" pitchFamily="49" charset="0"/>
              </a:rPr>
              <a:t>i</a:t>
            </a:r>
            <a:r>
              <a:rPr lang="en-GB" dirty="0">
                <a:latin typeface="Consolas" panose="020B0609020204030204" pitchFamily="49" charset="0"/>
              </a:rPr>
              <a:t>) -&gt; (</a:t>
            </a:r>
            <a:r>
              <a:rPr lang="en-GB" dirty="0" err="1">
                <a:latin typeface="Consolas" panose="020B0609020204030204" pitchFamily="49" charset="0"/>
              </a:rPr>
              <a:t>i</a:t>
            </a:r>
            <a:r>
              <a:rPr lang="en-GB" dirty="0">
                <a:latin typeface="Consolas" panose="020B0609020204030204" pitchFamily="49" charset="0"/>
              </a:rPr>
              <a:t> + c);</a:t>
            </a:r>
            <a:br>
              <a:rPr lang="en-GB" dirty="0">
                <a:latin typeface="Consolas" panose="020B0609020204030204" pitchFamily="49" charset="0"/>
              </a:rPr>
            </a:br>
            <a:r>
              <a:rPr lang="en-GB" dirty="0">
                <a:latin typeface="Consolas" panose="020B0609020204030204" pitchFamily="49" charset="0"/>
              </a:rPr>
              <a:t>is different from</a:t>
            </a:r>
            <a:br>
              <a:rPr lang="en-GB" dirty="0">
                <a:latin typeface="Consolas" panose="020B0609020204030204" pitchFamily="49" charset="0"/>
              </a:rPr>
            </a:br>
            <a:r>
              <a:rPr lang="en-GB" dirty="0">
                <a:latin typeface="Consolas" panose="020B0609020204030204" pitchFamily="49" charset="0"/>
              </a:rPr>
              <a:t>(Integer i, Character c) -&gt; (</a:t>
            </a:r>
            <a:r>
              <a:rPr lang="en-GB" dirty="0" err="1">
                <a:latin typeface="Consolas" panose="020B0609020204030204" pitchFamily="49" charset="0"/>
              </a:rPr>
              <a:t>i</a:t>
            </a:r>
            <a:r>
              <a:rPr lang="en-GB" dirty="0">
                <a:latin typeface="Consolas" panose="020B0609020204030204" pitchFamily="49" charset="0"/>
              </a:rPr>
              <a:t> + c);</a:t>
            </a:r>
            <a:endParaRPr lang="en-GB" dirty="0"/>
          </a:p>
        </p:txBody>
      </p:sp>
      <p:sp>
        <p:nvSpPr>
          <p:cNvPr id="4" name="TextBox 3">
            <a:extLst>
              <a:ext uri="{FF2B5EF4-FFF2-40B4-BE49-F238E27FC236}">
                <a16:creationId xmlns:a16="http://schemas.microsoft.com/office/drawing/2014/main" id="{1DDFF41D-72FE-484B-93FE-CD30AEEEEA38}"/>
              </a:ext>
            </a:extLst>
          </p:cNvPr>
          <p:cNvSpPr txBox="1"/>
          <p:nvPr/>
        </p:nvSpPr>
        <p:spPr>
          <a:xfrm>
            <a:off x="1134445" y="1491497"/>
            <a:ext cx="2075248" cy="369332"/>
          </a:xfrm>
          <a:prstGeom prst="rect">
            <a:avLst/>
          </a:prstGeom>
          <a:noFill/>
        </p:spPr>
        <p:txBody>
          <a:bodyPr wrap="none" rtlCol="0">
            <a:spAutoFit/>
          </a:bodyPr>
          <a:lstStyle/>
          <a:p>
            <a:r>
              <a:rPr lang="en-GB" dirty="0"/>
              <a:t>Type of First Input</a:t>
            </a:r>
          </a:p>
        </p:txBody>
      </p:sp>
      <p:sp>
        <p:nvSpPr>
          <p:cNvPr id="5" name="TextBox 4">
            <a:extLst>
              <a:ext uri="{FF2B5EF4-FFF2-40B4-BE49-F238E27FC236}">
                <a16:creationId xmlns:a16="http://schemas.microsoft.com/office/drawing/2014/main" id="{E1B38973-5C19-4504-ABDC-9ADA91FC0FB0}"/>
              </a:ext>
            </a:extLst>
          </p:cNvPr>
          <p:cNvSpPr txBox="1"/>
          <p:nvPr/>
        </p:nvSpPr>
        <p:spPr>
          <a:xfrm>
            <a:off x="4145379" y="1491497"/>
            <a:ext cx="1637884" cy="369332"/>
          </a:xfrm>
          <a:prstGeom prst="rect">
            <a:avLst/>
          </a:prstGeom>
          <a:noFill/>
        </p:spPr>
        <p:txBody>
          <a:bodyPr wrap="none" rtlCol="0">
            <a:spAutoFit/>
          </a:bodyPr>
          <a:lstStyle/>
          <a:p>
            <a:r>
              <a:rPr lang="en-GB" dirty="0"/>
              <a:t>Type of Result</a:t>
            </a:r>
          </a:p>
        </p:txBody>
      </p:sp>
      <p:cxnSp>
        <p:nvCxnSpPr>
          <p:cNvPr id="7" name="Straight Arrow Connector 6">
            <a:extLst>
              <a:ext uri="{FF2B5EF4-FFF2-40B4-BE49-F238E27FC236}">
                <a16:creationId xmlns:a16="http://schemas.microsoft.com/office/drawing/2014/main" id="{6963CC84-518A-4D82-A574-B8A7E832554E}"/>
              </a:ext>
            </a:extLst>
          </p:cNvPr>
          <p:cNvCxnSpPr/>
          <p:nvPr/>
        </p:nvCxnSpPr>
        <p:spPr>
          <a:xfrm flipH="1">
            <a:off x="3023287" y="1178011"/>
            <a:ext cx="189470"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A55D8-4BB1-43E7-AD90-30CC0C13592E}"/>
              </a:ext>
            </a:extLst>
          </p:cNvPr>
          <p:cNvCxnSpPr>
            <a:cxnSpLocks/>
          </p:cNvCxnSpPr>
          <p:nvPr/>
        </p:nvCxnSpPr>
        <p:spPr>
          <a:xfrm>
            <a:off x="4145379" y="1178011"/>
            <a:ext cx="88872" cy="3134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3DE496-2F01-4ECD-BE6D-7F7C73C17F27}"/>
              </a:ext>
            </a:extLst>
          </p:cNvPr>
          <p:cNvCxnSpPr>
            <a:cxnSpLocks/>
            <a:endCxn id="14" idx="0"/>
          </p:cNvCxnSpPr>
          <p:nvPr/>
        </p:nvCxnSpPr>
        <p:spPr>
          <a:xfrm flipH="1">
            <a:off x="3653091" y="1178011"/>
            <a:ext cx="4512" cy="6132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536C866-A9CA-4FC6-8F99-99C81488A486}"/>
              </a:ext>
            </a:extLst>
          </p:cNvPr>
          <p:cNvSpPr txBox="1"/>
          <p:nvPr/>
        </p:nvSpPr>
        <p:spPr>
          <a:xfrm>
            <a:off x="2481616" y="1791256"/>
            <a:ext cx="2342949" cy="369332"/>
          </a:xfrm>
          <a:prstGeom prst="rect">
            <a:avLst/>
          </a:prstGeom>
          <a:noFill/>
        </p:spPr>
        <p:txBody>
          <a:bodyPr wrap="none" rtlCol="0">
            <a:spAutoFit/>
          </a:bodyPr>
          <a:lstStyle/>
          <a:p>
            <a:r>
              <a:rPr lang="en-GB" dirty="0"/>
              <a:t>Type of Second Input</a:t>
            </a:r>
          </a:p>
        </p:txBody>
      </p:sp>
      <p:sp>
        <p:nvSpPr>
          <p:cNvPr id="12" name="TextBox 11">
            <a:extLst>
              <a:ext uri="{FF2B5EF4-FFF2-40B4-BE49-F238E27FC236}">
                <a16:creationId xmlns:a16="http://schemas.microsoft.com/office/drawing/2014/main" id="{A32E7B43-DC1C-40A0-A0CE-781A6D28AF9A}"/>
              </a:ext>
            </a:extLst>
          </p:cNvPr>
          <p:cNvSpPr txBox="1"/>
          <p:nvPr/>
        </p:nvSpPr>
        <p:spPr>
          <a:xfrm>
            <a:off x="6096000" y="2833816"/>
            <a:ext cx="4262642" cy="369332"/>
          </a:xfrm>
          <a:prstGeom prst="rect">
            <a:avLst/>
          </a:prstGeom>
          <a:noFill/>
        </p:spPr>
        <p:txBody>
          <a:bodyPr wrap="none" rtlCol="0">
            <a:spAutoFit/>
          </a:bodyPr>
          <a:lstStyle/>
          <a:p>
            <a:r>
              <a:rPr lang="en-GB" dirty="0" err="1"/>
              <a:t>BiFunction</a:t>
            </a:r>
            <a:r>
              <a:rPr lang="en-GB" dirty="0"/>
              <a:t>&lt;</a:t>
            </a:r>
            <a:r>
              <a:rPr lang="en-GB" dirty="0">
                <a:solidFill>
                  <a:srgbClr val="00B050"/>
                </a:solidFill>
              </a:rPr>
              <a:t>Character</a:t>
            </a:r>
            <a:r>
              <a:rPr lang="en-GB" dirty="0"/>
              <a:t>, Integer, Integer&gt;</a:t>
            </a:r>
          </a:p>
        </p:txBody>
      </p:sp>
      <p:sp>
        <p:nvSpPr>
          <p:cNvPr id="17" name="TextBox 16">
            <a:extLst>
              <a:ext uri="{FF2B5EF4-FFF2-40B4-BE49-F238E27FC236}">
                <a16:creationId xmlns:a16="http://schemas.microsoft.com/office/drawing/2014/main" id="{8C14577E-F080-4F68-A854-FD96964D1CAF}"/>
              </a:ext>
            </a:extLst>
          </p:cNvPr>
          <p:cNvSpPr txBox="1"/>
          <p:nvPr/>
        </p:nvSpPr>
        <p:spPr>
          <a:xfrm>
            <a:off x="6096000" y="3404286"/>
            <a:ext cx="4262642" cy="369332"/>
          </a:xfrm>
          <a:prstGeom prst="rect">
            <a:avLst/>
          </a:prstGeom>
          <a:noFill/>
        </p:spPr>
        <p:txBody>
          <a:bodyPr wrap="none" rtlCol="0">
            <a:spAutoFit/>
          </a:bodyPr>
          <a:lstStyle/>
          <a:p>
            <a:r>
              <a:rPr lang="en-GB" dirty="0" err="1"/>
              <a:t>BiFunction</a:t>
            </a:r>
            <a:r>
              <a:rPr lang="en-GB" dirty="0"/>
              <a:t>&lt;Integer, </a:t>
            </a:r>
            <a:r>
              <a:rPr lang="en-GB" dirty="0">
                <a:solidFill>
                  <a:srgbClr val="00B050"/>
                </a:solidFill>
              </a:rPr>
              <a:t>Character</a:t>
            </a:r>
            <a:r>
              <a:rPr lang="en-GB" dirty="0"/>
              <a:t>, Integer&gt;</a:t>
            </a:r>
          </a:p>
        </p:txBody>
      </p:sp>
      <p:cxnSp>
        <p:nvCxnSpPr>
          <p:cNvPr id="19" name="Straight Arrow Connector 18">
            <a:extLst>
              <a:ext uri="{FF2B5EF4-FFF2-40B4-BE49-F238E27FC236}">
                <a16:creationId xmlns:a16="http://schemas.microsoft.com/office/drawing/2014/main" id="{D95021DD-D1EA-4883-961A-EB019646EE2E}"/>
              </a:ext>
            </a:extLst>
          </p:cNvPr>
          <p:cNvCxnSpPr>
            <a:cxnSpLocks/>
          </p:cNvCxnSpPr>
          <p:nvPr/>
        </p:nvCxnSpPr>
        <p:spPr>
          <a:xfrm flipH="1">
            <a:off x="5626443" y="3034958"/>
            <a:ext cx="46955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F620BE-A299-4BDF-BD39-B89348A46B1F}"/>
              </a:ext>
            </a:extLst>
          </p:cNvPr>
          <p:cNvCxnSpPr>
            <a:cxnSpLocks/>
          </p:cNvCxnSpPr>
          <p:nvPr/>
        </p:nvCxnSpPr>
        <p:spPr>
          <a:xfrm flipH="1">
            <a:off x="5626443" y="3599249"/>
            <a:ext cx="46955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49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8684-52CC-4C86-A489-E4F34E9ADBEF}"/>
              </a:ext>
            </a:extLst>
          </p:cNvPr>
          <p:cNvSpPr>
            <a:spLocks noGrp="1"/>
          </p:cNvSpPr>
          <p:nvPr>
            <p:ph type="title"/>
          </p:nvPr>
        </p:nvSpPr>
        <p:spPr/>
        <p:txBody>
          <a:bodyPr/>
          <a:lstStyle/>
          <a:p>
            <a:r>
              <a:rPr lang="en-GB" dirty="0"/>
              <a:t>Predicate&lt;T&gt;</a:t>
            </a:r>
          </a:p>
        </p:txBody>
      </p:sp>
      <p:sp>
        <p:nvSpPr>
          <p:cNvPr id="3" name="Content Placeholder 2">
            <a:extLst>
              <a:ext uri="{FF2B5EF4-FFF2-40B4-BE49-F238E27FC236}">
                <a16:creationId xmlns:a16="http://schemas.microsoft.com/office/drawing/2014/main" id="{1A540FFF-0162-43E5-89A9-BFA4C501B030}"/>
              </a:ext>
            </a:extLst>
          </p:cNvPr>
          <p:cNvSpPr>
            <a:spLocks noGrp="1"/>
          </p:cNvSpPr>
          <p:nvPr>
            <p:ph idx="1"/>
          </p:nvPr>
        </p:nvSpPr>
        <p:spPr/>
        <p:txBody>
          <a:bodyPr/>
          <a:lstStyle/>
          <a:p>
            <a:r>
              <a:rPr lang="en-GB" dirty="0"/>
              <a:t>Abstract method: </a:t>
            </a:r>
            <a:r>
              <a:rPr lang="en-GB" b="1" dirty="0"/>
              <a:t>test(T)</a:t>
            </a:r>
          </a:p>
          <a:p>
            <a:r>
              <a:rPr lang="en-GB" dirty="0"/>
              <a:t>Equivalent to Function&lt;T, Boolean&gt;</a:t>
            </a:r>
          </a:p>
          <a:p>
            <a:r>
              <a:rPr lang="en-GB" dirty="0"/>
              <a:t>A Predicate tests stuff.</a:t>
            </a:r>
          </a:p>
          <a:p>
            <a:r>
              <a:rPr lang="en-GB" dirty="0"/>
              <a:t>“If statement in a variable”</a:t>
            </a:r>
          </a:p>
          <a:p>
            <a:r>
              <a:rPr lang="en-GB" dirty="0">
                <a:latin typeface="Consolas" panose="020B0609020204030204" pitchFamily="49" charset="0"/>
              </a:rPr>
              <a:t>Predicate&lt;Integer&gt; </a:t>
            </a:r>
            <a:r>
              <a:rPr lang="en-GB" dirty="0" err="1">
                <a:latin typeface="Consolas" panose="020B0609020204030204" pitchFamily="49" charset="0"/>
              </a:rPr>
              <a:t>isEven</a:t>
            </a:r>
            <a:r>
              <a:rPr lang="en-GB" dirty="0">
                <a:latin typeface="Consolas" panose="020B0609020204030204" pitchFamily="49" charset="0"/>
              </a:rPr>
              <a:t> = (</a:t>
            </a:r>
            <a:r>
              <a:rPr lang="en-GB" dirty="0" err="1">
                <a:latin typeface="Consolas" panose="020B0609020204030204" pitchFamily="49" charset="0"/>
              </a:rPr>
              <a:t>i</a:t>
            </a:r>
            <a:r>
              <a:rPr lang="en-GB" dirty="0">
                <a:latin typeface="Consolas" panose="020B0609020204030204" pitchFamily="49" charset="0"/>
              </a:rPr>
              <a:t>) -&gt; (</a:t>
            </a:r>
            <a:r>
              <a:rPr lang="en-GB" dirty="0" err="1">
                <a:latin typeface="Consolas" panose="020B0609020204030204" pitchFamily="49" charset="0"/>
              </a:rPr>
              <a:t>i</a:t>
            </a:r>
            <a:r>
              <a:rPr lang="en-GB" dirty="0">
                <a:latin typeface="Consolas" panose="020B0609020204030204" pitchFamily="49" charset="0"/>
              </a:rPr>
              <a:t> % 2 == 0);</a:t>
            </a:r>
          </a:p>
        </p:txBody>
      </p:sp>
      <p:sp>
        <p:nvSpPr>
          <p:cNvPr id="4" name="TextBox 3">
            <a:extLst>
              <a:ext uri="{FF2B5EF4-FFF2-40B4-BE49-F238E27FC236}">
                <a16:creationId xmlns:a16="http://schemas.microsoft.com/office/drawing/2014/main" id="{20BABB7B-EC31-47F3-A7B9-381A57E30A64}"/>
              </a:ext>
            </a:extLst>
          </p:cNvPr>
          <p:cNvSpPr txBox="1"/>
          <p:nvPr/>
        </p:nvSpPr>
        <p:spPr>
          <a:xfrm>
            <a:off x="2304225" y="1491497"/>
            <a:ext cx="1544654" cy="369332"/>
          </a:xfrm>
          <a:prstGeom prst="rect">
            <a:avLst/>
          </a:prstGeom>
          <a:noFill/>
        </p:spPr>
        <p:txBody>
          <a:bodyPr wrap="none" rtlCol="0">
            <a:spAutoFit/>
          </a:bodyPr>
          <a:lstStyle/>
          <a:p>
            <a:r>
              <a:rPr lang="en-GB" dirty="0"/>
              <a:t>Type of Input</a:t>
            </a:r>
          </a:p>
        </p:txBody>
      </p:sp>
      <p:cxnSp>
        <p:nvCxnSpPr>
          <p:cNvPr id="5" name="Straight Arrow Connector 4">
            <a:extLst>
              <a:ext uri="{FF2B5EF4-FFF2-40B4-BE49-F238E27FC236}">
                <a16:creationId xmlns:a16="http://schemas.microsoft.com/office/drawing/2014/main" id="{4F15B28B-F8E0-472A-9977-2430F7559C6D}"/>
              </a:ext>
            </a:extLst>
          </p:cNvPr>
          <p:cNvCxnSpPr>
            <a:cxnSpLocks/>
            <a:endCxn id="4" idx="0"/>
          </p:cNvCxnSpPr>
          <p:nvPr/>
        </p:nvCxnSpPr>
        <p:spPr>
          <a:xfrm>
            <a:off x="3076552" y="1145059"/>
            <a:ext cx="0" cy="3464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573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1960</Words>
  <Application>Microsoft Macintosh PowerPoint</Application>
  <PresentationFormat>Widescreen</PresentationFormat>
  <Paragraphs>353</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apple color emoji</vt:lpstr>
      <vt:lpstr>Arial</vt:lpstr>
      <vt:lpstr>Cambria Math</vt:lpstr>
      <vt:lpstr>Chiller</vt:lpstr>
      <vt:lpstr>Consolas</vt:lpstr>
      <vt:lpstr>helvetica neue</vt:lpstr>
      <vt:lpstr>Trebuchet MS</vt:lpstr>
      <vt:lpstr>Wingdings 3</vt:lpstr>
      <vt:lpstr>Facet</vt:lpstr>
      <vt:lpstr>How to FP</vt:lpstr>
      <vt:lpstr>Topics</vt:lpstr>
      <vt:lpstr>Functional Interface</vt:lpstr>
      <vt:lpstr>Lambdas</vt:lpstr>
      <vt:lpstr>Square Pegs and Round Holes</vt:lpstr>
      <vt:lpstr>Java Functional Interfaces</vt:lpstr>
      <vt:lpstr>Function&lt;T,R&gt;</vt:lpstr>
      <vt:lpstr>BiFunction&lt;T,U,R&gt;</vt:lpstr>
      <vt:lpstr>Predicate&lt;T&gt;</vt:lpstr>
      <vt:lpstr>Supplier&lt;T&gt;</vt:lpstr>
      <vt:lpstr>Consumer&lt;T&gt;</vt:lpstr>
      <vt:lpstr>Common Functional Interfaces</vt:lpstr>
      <vt:lpstr>Understanding Functional Programming</vt:lpstr>
      <vt:lpstr>Change of Mindset</vt:lpstr>
      <vt:lpstr>A Farm Analogy</vt:lpstr>
      <vt:lpstr>A Farm Analogy</vt:lpstr>
      <vt:lpstr>A Farm Analogy</vt:lpstr>
      <vt:lpstr>A Farm Analogy</vt:lpstr>
      <vt:lpstr>A Farm Analogy</vt:lpstr>
      <vt:lpstr>A Farm Analogy</vt:lpstr>
      <vt:lpstr>A Farm Analogy</vt:lpstr>
      <vt:lpstr>A Farm Analogy</vt:lpstr>
      <vt:lpstr>Change of Mindset</vt:lpstr>
      <vt:lpstr>Why FP?</vt:lpstr>
      <vt:lpstr>Tutorial 6</vt:lpstr>
      <vt:lpstr>Q1: Pi Approx. using IntStream</vt:lpstr>
      <vt:lpstr>Q1: Pi Approx. using IntStream</vt:lpstr>
      <vt:lpstr>Q1: Pi Approx. using IntStream</vt:lpstr>
      <vt:lpstr>Q1: Pi Approx. using IntStream</vt:lpstr>
      <vt:lpstr>Q1: Pi Approx. using IntStream</vt:lpstr>
      <vt:lpstr>Q2: Omega numbers</vt:lpstr>
      <vt:lpstr>Q2: Omega numbers</vt:lpstr>
      <vt:lpstr>Q2: Omega numbers</vt:lpstr>
      <vt:lpstr>Q2: Omega numbers</vt:lpstr>
      <vt:lpstr>Q2: Omega numbers</vt:lpstr>
      <vt:lpstr>Q2: Omega numbers</vt:lpstr>
      <vt:lpstr>Q3: IntUnaryOperator (i.e. read the Javadocs)</vt:lpstr>
      <vt:lpstr>Q3: IntUnaryOperator (i.e. read the Javadocs)</vt:lpstr>
      <vt:lpstr>Q3: IntUnaryOperator (i.e. read the Javadocs)</vt:lpstr>
      <vt:lpstr>Q3: IntUnaryOperator (i.e. read the Javadocs)</vt:lpstr>
      <vt:lpstr>Q3: IntUnaryOperator (i.e. read the Javadocs)</vt:lpstr>
      <vt:lpstr>Q4a: Anonymous classes</vt:lpstr>
      <vt:lpstr>Q4a: Anonymous classes</vt:lpstr>
      <vt:lpstr>Q4a: Anonymous classes</vt:lpstr>
      <vt:lpstr>Q4a: Anonymous classes</vt:lpstr>
      <vt:lpstr>Q4b: Composition of functions</vt:lpstr>
      <vt:lpstr>Q4b: Composition of functions</vt:lpstr>
      <vt:lpstr>Q4b: Composition of functions</vt:lpstr>
      <vt:lpstr>Q4b: Composition of functions</vt:lpstr>
      <vt:lpstr>Q5b and c: Currying (Q5a Skipped)</vt:lpstr>
      <vt:lpstr>Q5b and c: Currying (Q5a Skipped)</vt:lpstr>
      <vt:lpstr>Example</vt:lpstr>
      <vt:lpstr>Q5b and c</vt:lpstr>
      <vt:lpstr>Like my tutorials? Want to raise my grades? Don’t like my tutorials? Want to decrease my grades?</vt:lpstr>
      <vt:lpstr>Like my tutorials? Want to raise my grades? Don’t like my tutorials? Want to decrease my grades?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FP</dc:title>
  <dc:creator>s10122326@connect.np.edu.sg</dc:creator>
  <cp:lastModifiedBy>Jeremy Lim Yu Xuan</cp:lastModifiedBy>
  <cp:revision>143</cp:revision>
  <dcterms:created xsi:type="dcterms:W3CDTF">2018-10-07T14:08:00Z</dcterms:created>
  <dcterms:modified xsi:type="dcterms:W3CDTF">2019-03-22T08:13:12Z</dcterms:modified>
</cp:coreProperties>
</file>