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77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AE35-171E-B947-8994-8E46BBE1351D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6890B-3F51-234C-A1BF-C55006F0C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3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6890B-3F51-234C-A1BF-C55006F0C8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4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27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98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211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340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98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96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662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0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74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2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69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63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91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91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5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A6F4-1BB2-4A5D-88D6-5DB496C5D309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9E2BB4-5C1A-4B04-9786-C5FB7EBAFD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5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8E9C-40D4-4446-89F7-71A8D8BE9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Tutorial 8 / FAQ 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B697D-9B94-4364-8D20-EE11493AD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Jeremy Lim</a:t>
            </a:r>
          </a:p>
        </p:txBody>
      </p:sp>
    </p:spTree>
    <p:extLst>
      <p:ext uri="{BB962C8B-B14F-4D97-AF65-F5344CB8AC3E}">
        <p14:creationId xmlns:p14="http://schemas.microsoft.com/office/powerpoint/2010/main" val="252021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103D-9DCD-4506-9C13-8EC4044C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29AA9-F284-4CFB-8962-5FA690555F86}"/>
              </a:ext>
            </a:extLst>
          </p:cNvPr>
          <p:cNvSpPr txBox="1"/>
          <p:nvPr/>
        </p:nvSpPr>
        <p:spPr>
          <a:xfrm>
            <a:off x="2519107" y="1477217"/>
            <a:ext cx="5598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Generics defined in method:</a:t>
            </a:r>
          </a:p>
          <a:p>
            <a:pPr algn="ctr"/>
            <a:r>
              <a:rPr lang="en-GB" dirty="0"/>
              <a:t>Only used within the method itself</a:t>
            </a:r>
          </a:p>
          <a:p>
            <a:pPr algn="ctr"/>
            <a:r>
              <a:rPr lang="en-GB" dirty="0"/>
              <a:t>R is bound to wherever it is used in an argument</a:t>
            </a:r>
          </a:p>
          <a:p>
            <a:pPr algn="ctr"/>
            <a:r>
              <a:rPr lang="en-GB" dirty="0"/>
              <a:t>&lt;R&gt; tells Java that you are using a new generic type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33013BE-D3F1-4EF3-8C89-9843B019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127" y="2683256"/>
            <a:ext cx="7337966" cy="356514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94166A-3E01-4490-ADCD-30B3BB48F026}"/>
              </a:ext>
            </a:extLst>
          </p:cNvPr>
          <p:cNvCxnSpPr/>
          <p:nvPr/>
        </p:nvCxnSpPr>
        <p:spPr>
          <a:xfrm>
            <a:off x="2705428" y="5230368"/>
            <a:ext cx="4007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50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38EE-96B0-41ED-BEC3-0A94ED14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6D680-A54C-4300-964E-05A237CB1344}"/>
              </a:ext>
            </a:extLst>
          </p:cNvPr>
          <p:cNvSpPr txBox="1"/>
          <p:nvPr/>
        </p:nvSpPr>
        <p:spPr>
          <a:xfrm>
            <a:off x="3012002" y="609600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 extends A</a:t>
            </a:r>
          </a:p>
          <a:p>
            <a:r>
              <a:rPr lang="en-GB" b="1" dirty="0"/>
              <a:t>C extends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84836-5B69-47D0-B7B2-3380F8946C76}"/>
              </a:ext>
            </a:extLst>
          </p:cNvPr>
          <p:cNvSpPr txBox="1"/>
          <p:nvPr/>
        </p:nvSpPr>
        <p:spPr>
          <a:xfrm>
            <a:off x="5691496" y="1515000"/>
            <a:ext cx="41168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 can be List&lt;A&gt;, List&lt;B&gt; or List&lt;C&gt;</a:t>
            </a:r>
          </a:p>
          <a:p>
            <a:r>
              <a:rPr lang="en-GB" dirty="0"/>
              <a:t>Suppose we pass in a List&lt;B&gt;:</a:t>
            </a:r>
          </a:p>
          <a:p>
            <a:r>
              <a:rPr lang="en-GB" dirty="0" err="1"/>
              <a:t>list.add</a:t>
            </a:r>
            <a:r>
              <a:rPr lang="en-GB" dirty="0"/>
              <a:t>() accepts instance of B</a:t>
            </a:r>
          </a:p>
          <a:p>
            <a:r>
              <a:rPr lang="en-GB" dirty="0"/>
              <a:t>Since C extends B, C can be stored in</a:t>
            </a:r>
            <a:br>
              <a:rPr lang="en-GB" dirty="0"/>
            </a:br>
            <a:r>
              <a:rPr lang="en-GB" dirty="0"/>
              <a:t>a variable of type B, so can be added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56D0A7-C956-4859-BB78-927FF144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1" y="1515000"/>
            <a:ext cx="4868148" cy="1477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6A7CB2-DA7A-4543-922C-644EE220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41" y="3439406"/>
            <a:ext cx="4868148" cy="173759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D7EB42-3A53-49B8-A7D8-C0FBEB0F54A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3184415" y="2992328"/>
            <a:ext cx="0" cy="4470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A1591C-00E4-4EF3-A1F0-3ACBFECE76AD}"/>
              </a:ext>
            </a:extLst>
          </p:cNvPr>
          <p:cNvSpPr txBox="1"/>
          <p:nvPr/>
        </p:nvSpPr>
        <p:spPr>
          <a:xfrm>
            <a:off x="3297304" y="303120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240289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38EE-96B0-41ED-BEC3-0A94ED14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6D680-A54C-4300-964E-05A237CB1344}"/>
              </a:ext>
            </a:extLst>
          </p:cNvPr>
          <p:cNvSpPr txBox="1"/>
          <p:nvPr/>
        </p:nvSpPr>
        <p:spPr>
          <a:xfrm>
            <a:off x="3012002" y="609600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 extends A</a:t>
            </a:r>
          </a:p>
          <a:p>
            <a:r>
              <a:rPr lang="en-GB" b="1" dirty="0"/>
              <a:t>C extends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84836-5B69-47D0-B7B2-3380F8946C76}"/>
              </a:ext>
            </a:extLst>
          </p:cNvPr>
          <p:cNvSpPr txBox="1"/>
          <p:nvPr/>
        </p:nvSpPr>
        <p:spPr>
          <a:xfrm>
            <a:off x="5606479" y="1467062"/>
            <a:ext cx="3711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Suppose we pass in List&lt;B&gt;:</a:t>
            </a:r>
          </a:p>
          <a:p>
            <a:r>
              <a:rPr lang="en-GB" dirty="0"/>
              <a:t>B can have multiple subclasses</a:t>
            </a:r>
          </a:p>
          <a:p>
            <a:r>
              <a:rPr lang="en-GB" dirty="0"/>
              <a:t>Can’t guarantee List will accept C</a:t>
            </a:r>
          </a:p>
          <a:p>
            <a:r>
              <a:rPr lang="en-GB" dirty="0"/>
              <a:t>What if we passed in List&lt;E&gt;?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30DF1F-E9ED-4F3C-85BA-947CFC85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49387"/>
            <a:ext cx="4924133" cy="14049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F3CF08-3ABD-43E3-B4EE-170007C7B415}"/>
              </a:ext>
            </a:extLst>
          </p:cNvPr>
          <p:cNvSpPr/>
          <p:nvPr/>
        </p:nvSpPr>
        <p:spPr>
          <a:xfrm>
            <a:off x="6520441" y="3057258"/>
            <a:ext cx="1076770" cy="74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6035C-45E3-4A0D-853B-EB6EEE1BDC6D}"/>
              </a:ext>
            </a:extLst>
          </p:cNvPr>
          <p:cNvSpPr/>
          <p:nvPr/>
        </p:nvSpPr>
        <p:spPr>
          <a:xfrm>
            <a:off x="5601466" y="4406069"/>
            <a:ext cx="1076770" cy="74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4743FD-7598-4825-9179-6F1C42C77557}"/>
              </a:ext>
            </a:extLst>
          </p:cNvPr>
          <p:cNvSpPr/>
          <p:nvPr/>
        </p:nvSpPr>
        <p:spPr>
          <a:xfrm>
            <a:off x="7351929" y="4415327"/>
            <a:ext cx="1076770" cy="74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DEE7F9-7F96-4E9A-ADEA-7985B5AA86FA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6139851" y="3800742"/>
            <a:ext cx="918975" cy="60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B35331-20F4-480A-8696-603B6F63951E}"/>
              </a:ext>
            </a:extLst>
          </p:cNvPr>
          <p:cNvCxnSpPr>
            <a:stCxn id="13" idx="0"/>
            <a:endCxn id="9" idx="2"/>
          </p:cNvCxnSpPr>
          <p:nvPr/>
        </p:nvCxnSpPr>
        <p:spPr>
          <a:xfrm flipH="1" flipV="1">
            <a:off x="7058826" y="3800742"/>
            <a:ext cx="831488" cy="61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79714E-0937-4048-82CE-786F7F8174C9}"/>
              </a:ext>
            </a:extLst>
          </p:cNvPr>
          <p:cNvSpPr txBox="1"/>
          <p:nvPr/>
        </p:nvSpPr>
        <p:spPr>
          <a:xfrm>
            <a:off x="4562357" y="5160235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List&lt;C&gt; accepts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79B86-F55C-4F2C-8663-57F1AD779E5B}"/>
              </a:ext>
            </a:extLst>
          </p:cNvPr>
          <p:cNvSpPr txBox="1"/>
          <p:nvPr/>
        </p:nvSpPr>
        <p:spPr>
          <a:xfrm>
            <a:off x="4469452" y="3128747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List&lt;B&gt; accepts 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4553C1-0E30-49BC-AF1D-523D00F1ECB5}"/>
              </a:ext>
            </a:extLst>
          </p:cNvPr>
          <p:cNvSpPr txBox="1"/>
          <p:nvPr/>
        </p:nvSpPr>
        <p:spPr>
          <a:xfrm>
            <a:off x="7058826" y="5127065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List&lt;E&gt;</a:t>
            </a:r>
            <a:br>
              <a:rPr lang="en-GB" dirty="0"/>
            </a:br>
            <a:r>
              <a:rPr lang="en-GB" dirty="0"/>
              <a:t>does not accept C</a:t>
            </a:r>
          </a:p>
        </p:txBody>
      </p:sp>
    </p:spTree>
    <p:extLst>
      <p:ext uri="{BB962C8B-B14F-4D97-AF65-F5344CB8AC3E}">
        <p14:creationId xmlns:p14="http://schemas.microsoft.com/office/powerpoint/2010/main" val="202035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38EE-96B0-41ED-BEC3-0A94ED14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6D680-A54C-4300-964E-05A237CB1344}"/>
              </a:ext>
            </a:extLst>
          </p:cNvPr>
          <p:cNvSpPr txBox="1"/>
          <p:nvPr/>
        </p:nvSpPr>
        <p:spPr>
          <a:xfrm>
            <a:off x="3012002" y="609600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 extends A</a:t>
            </a:r>
          </a:p>
          <a:p>
            <a:r>
              <a:rPr lang="en-GB" b="1" dirty="0"/>
              <a:t>C extends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C9211-C220-4567-B729-E3CDF608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07235"/>
            <a:ext cx="5007429" cy="132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84836-5B69-47D0-B7B2-3380F8946C76}"/>
              </a:ext>
            </a:extLst>
          </p:cNvPr>
          <p:cNvSpPr txBox="1"/>
          <p:nvPr/>
        </p:nvSpPr>
        <p:spPr>
          <a:xfrm>
            <a:off x="5691496" y="1515000"/>
            <a:ext cx="41168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 can be List&lt;A&gt;, List&lt;B&gt; or List&lt;C&gt;</a:t>
            </a:r>
          </a:p>
          <a:p>
            <a:r>
              <a:rPr lang="en-GB" dirty="0"/>
              <a:t>Suppose we pass in a List&lt;B&gt;:</a:t>
            </a:r>
          </a:p>
          <a:p>
            <a:r>
              <a:rPr lang="en-GB" dirty="0" err="1"/>
              <a:t>list.get</a:t>
            </a:r>
            <a:r>
              <a:rPr lang="en-GB" dirty="0"/>
              <a:t>(0) returns a B instance</a:t>
            </a:r>
          </a:p>
          <a:p>
            <a:r>
              <a:rPr lang="en-GB" dirty="0"/>
              <a:t>Since B extends A, this B instance</a:t>
            </a:r>
            <a:br>
              <a:rPr lang="en-GB" dirty="0"/>
            </a:br>
            <a:r>
              <a:rPr lang="en-GB" dirty="0"/>
              <a:t>can be returned as A!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310DF5-3231-41AB-B4F0-5BD8553F5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26496"/>
            <a:ext cx="4924427" cy="1477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5B1E51-A901-4547-A68E-8D78EC625EE6}"/>
              </a:ext>
            </a:extLst>
          </p:cNvPr>
          <p:cNvSpPr txBox="1"/>
          <p:nvPr/>
        </p:nvSpPr>
        <p:spPr>
          <a:xfrm>
            <a:off x="123873" y="3864886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C0E930-897B-4C55-8B23-62726D09F0A2}"/>
              </a:ext>
            </a:extLst>
          </p:cNvPr>
          <p:cNvSpPr txBox="1"/>
          <p:nvPr/>
        </p:nvSpPr>
        <p:spPr>
          <a:xfrm>
            <a:off x="5691496" y="4136162"/>
            <a:ext cx="2735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we pass in List&lt;B&gt;:</a:t>
            </a:r>
          </a:p>
          <a:p>
            <a:r>
              <a:rPr lang="en-GB" dirty="0"/>
              <a:t>B is not a superclass of A</a:t>
            </a:r>
            <a:br>
              <a:rPr lang="en-GB" dirty="0"/>
            </a:br>
            <a:r>
              <a:rPr lang="en-GB" dirty="0"/>
              <a:t>fail to compile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A52185-32EA-4F47-9C53-73DA70058EE8}"/>
              </a:ext>
            </a:extLst>
          </p:cNvPr>
          <p:cNvSpPr/>
          <p:nvPr/>
        </p:nvSpPr>
        <p:spPr>
          <a:xfrm>
            <a:off x="9274002" y="5603824"/>
            <a:ext cx="1076770" cy="74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C7710-D85D-9C42-A984-B52D97AD15A7}"/>
              </a:ext>
            </a:extLst>
          </p:cNvPr>
          <p:cNvSpPr/>
          <p:nvPr/>
        </p:nvSpPr>
        <p:spPr>
          <a:xfrm>
            <a:off x="8516339" y="4388106"/>
            <a:ext cx="1076770" cy="74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C67F48-61C8-F84E-8CAE-C9700FD3AC0E}"/>
              </a:ext>
            </a:extLst>
          </p:cNvPr>
          <p:cNvSpPr/>
          <p:nvPr/>
        </p:nvSpPr>
        <p:spPr>
          <a:xfrm>
            <a:off x="10066482" y="4388106"/>
            <a:ext cx="1076770" cy="74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83B40-F9FC-A146-9D28-434DB028A3A4}"/>
              </a:ext>
            </a:extLst>
          </p:cNvPr>
          <p:cNvCxnSpPr>
            <a:endCxn id="11" idx="2"/>
          </p:cNvCxnSpPr>
          <p:nvPr/>
        </p:nvCxnSpPr>
        <p:spPr>
          <a:xfrm flipH="1" flipV="1">
            <a:off x="9054724" y="5131590"/>
            <a:ext cx="428910" cy="47223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171DBD-F99D-6C4A-9DEB-52D2B3AD453C}"/>
              </a:ext>
            </a:extLst>
          </p:cNvPr>
          <p:cNvCxnSpPr>
            <a:endCxn id="12" idx="2"/>
          </p:cNvCxnSpPr>
          <p:nvPr/>
        </p:nvCxnSpPr>
        <p:spPr>
          <a:xfrm flipV="1">
            <a:off x="10066482" y="5131590"/>
            <a:ext cx="538385" cy="47223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6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D4F7AD8-45AC-4E9C-956C-DB039EA03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See standalone revision slides for more</a:t>
            </a:r>
          </a:p>
        </p:txBody>
      </p:sp>
    </p:spTree>
    <p:extLst>
      <p:ext uri="{BB962C8B-B14F-4D97-AF65-F5344CB8AC3E}">
        <p14:creationId xmlns:p14="http://schemas.microsoft.com/office/powerpoint/2010/main" val="273288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A340-AE4B-423A-ABEF-6E4D6F6D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</a:t>
            </a:r>
            <a:r>
              <a:rPr lang="en-GB" dirty="0" err="1"/>
              <a:t>LazyInt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73B4C0-8235-49AB-9EF3-C6677A0BC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945653" cy="356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6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7A50-0684-49BC-B2B5-B46121C4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</a:t>
            </a:r>
            <a:r>
              <a:rPr lang="en-GB" dirty="0" err="1"/>
              <a:t>LazyInt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F2D342-0E48-4FC4-8002-74E235E89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022" y="2280908"/>
            <a:ext cx="6166866" cy="34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35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CB53-4541-493E-BB95-CAA26847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</a:t>
            </a:r>
            <a:r>
              <a:rPr lang="en-GB" dirty="0" err="1"/>
              <a:t>LazyInt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F4CF5D-E9FD-4659-A65A-BFE303157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408" y="2381249"/>
            <a:ext cx="8197768" cy="10864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620A04-E4B9-461C-9BCF-BA2CD2E9566A}"/>
              </a:ext>
            </a:extLst>
          </p:cNvPr>
          <p:cNvCxnSpPr/>
          <p:nvPr/>
        </p:nvCxnSpPr>
        <p:spPr>
          <a:xfrm>
            <a:off x="4025069" y="3127761"/>
            <a:ext cx="34695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E1C299-CC4F-475A-B67D-59DC049C9B4A}"/>
              </a:ext>
            </a:extLst>
          </p:cNvPr>
          <p:cNvSpPr txBox="1"/>
          <p:nvPr/>
        </p:nvSpPr>
        <p:spPr>
          <a:xfrm>
            <a:off x="4278529" y="3142960"/>
            <a:ext cx="3975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evaluating the mapper</a:t>
            </a:r>
            <a:br>
              <a:rPr lang="en-GB" dirty="0">
                <a:solidFill>
                  <a:srgbClr val="FF0000"/>
                </a:solidFill>
              </a:rPr>
            </a:b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Defining a supplier that will apply to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the current </a:t>
            </a:r>
            <a:r>
              <a:rPr lang="en-GB" dirty="0" err="1">
                <a:solidFill>
                  <a:srgbClr val="FF0000"/>
                </a:solidFill>
              </a:rPr>
              <a:t>LazyInt’s</a:t>
            </a:r>
            <a:r>
              <a:rPr lang="en-GB" dirty="0">
                <a:solidFill>
                  <a:srgbClr val="FF0000"/>
                </a:solidFill>
              </a:rPr>
              <a:t>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8AA2FF-E4E3-455D-AC96-B67961D1D6CC}"/>
              </a:ext>
            </a:extLst>
          </p:cNvPr>
          <p:cNvSpPr/>
          <p:nvPr/>
        </p:nvSpPr>
        <p:spPr>
          <a:xfrm>
            <a:off x="1076770" y="5101839"/>
            <a:ext cx="1307507" cy="134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LazyInt</a:t>
            </a:r>
            <a:r>
              <a:rPr lang="en-GB" dirty="0"/>
              <a:t>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2A48C-3248-4BE9-9130-C41D0E0C9634}"/>
              </a:ext>
            </a:extLst>
          </p:cNvPr>
          <p:cNvSpPr/>
          <p:nvPr/>
        </p:nvSpPr>
        <p:spPr>
          <a:xfrm>
            <a:off x="2009902" y="3913027"/>
            <a:ext cx="1307507" cy="74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AC1B2C-A416-450C-9CA2-07849B23476C}"/>
              </a:ext>
            </a:extLst>
          </p:cNvPr>
          <p:cNvSpPr/>
          <p:nvPr/>
        </p:nvSpPr>
        <p:spPr>
          <a:xfrm>
            <a:off x="6187154" y="5101839"/>
            <a:ext cx="1307507" cy="134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LazyInt</a:t>
            </a:r>
            <a:r>
              <a:rPr lang="en-GB" dirty="0"/>
              <a:t>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98E2C7-4BAA-4E0D-9974-DA24BA84A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497" y="5582184"/>
            <a:ext cx="2600325" cy="381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D0B726-33BA-404C-938D-38AEB91A1A01}"/>
              </a:ext>
            </a:extLst>
          </p:cNvPr>
          <p:cNvCxnSpPr/>
          <p:nvPr/>
        </p:nvCxnSpPr>
        <p:spPr>
          <a:xfrm flipH="1" flipV="1">
            <a:off x="2931207" y="4656511"/>
            <a:ext cx="1469877" cy="9922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F9827F-C1BB-444F-8AE0-60C90D67DEF6}"/>
              </a:ext>
            </a:extLst>
          </p:cNvPr>
          <p:cNvCxnSpPr>
            <a:cxnSpLocks/>
          </p:cNvCxnSpPr>
          <p:nvPr/>
        </p:nvCxnSpPr>
        <p:spPr>
          <a:xfrm flipH="1">
            <a:off x="2384277" y="6152972"/>
            <a:ext cx="307648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AF792A-2CA5-4088-91F3-14C61E8B6940}"/>
              </a:ext>
            </a:extLst>
          </p:cNvPr>
          <p:cNvCxnSpPr/>
          <p:nvPr/>
        </p:nvCxnSpPr>
        <p:spPr>
          <a:xfrm flipV="1">
            <a:off x="5460763" y="5963184"/>
            <a:ext cx="94003" cy="1897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FFD5F-0671-4956-B854-10E4F6F5B83A}"/>
              </a:ext>
            </a:extLst>
          </p:cNvPr>
          <p:cNvSpPr/>
          <p:nvPr/>
        </p:nvSpPr>
        <p:spPr>
          <a:xfrm>
            <a:off x="9528344" y="4481795"/>
            <a:ext cx="1307507" cy="134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LazyInt</a:t>
            </a:r>
            <a:r>
              <a:rPr lang="en-GB" dirty="0"/>
              <a:t>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3A85E-9E93-46E4-8587-9697AB46C3BF}"/>
              </a:ext>
            </a:extLst>
          </p:cNvPr>
          <p:cNvSpPr/>
          <p:nvPr/>
        </p:nvSpPr>
        <p:spPr>
          <a:xfrm>
            <a:off x="8336422" y="3224617"/>
            <a:ext cx="1307507" cy="74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3B932B-6B8B-406D-9DAF-CCA880129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59" y="4592246"/>
            <a:ext cx="1778836" cy="26063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5A4F48-5FA5-4E8B-8EB4-7381E66115F2}"/>
              </a:ext>
            </a:extLst>
          </p:cNvPr>
          <p:cNvCxnSpPr>
            <a:cxnSpLocks/>
          </p:cNvCxnSpPr>
          <p:nvPr/>
        </p:nvCxnSpPr>
        <p:spPr>
          <a:xfrm flipV="1">
            <a:off x="8336423" y="3968101"/>
            <a:ext cx="354650" cy="632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BC83CF-F783-4F25-B36B-F8746DEAD054}"/>
              </a:ext>
            </a:extLst>
          </p:cNvPr>
          <p:cNvCxnSpPr>
            <a:cxnSpLocks/>
          </p:cNvCxnSpPr>
          <p:nvPr/>
        </p:nvCxnSpPr>
        <p:spPr>
          <a:xfrm flipH="1">
            <a:off x="7511537" y="4843690"/>
            <a:ext cx="1564097" cy="11194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754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AFB4-A026-4ABC-870F-B8FD2009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</a:t>
            </a:r>
            <a:r>
              <a:rPr lang="en-GB" dirty="0" err="1"/>
              <a:t>LazyInt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0A82EC-1342-401E-86A4-2C316ACDC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356" y="1912958"/>
            <a:ext cx="8315325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2DE4F2-C309-455A-98BD-5D34CF02F9D6}"/>
              </a:ext>
            </a:extLst>
          </p:cNvPr>
          <p:cNvSpPr txBox="1"/>
          <p:nvPr/>
        </p:nvSpPr>
        <p:spPr>
          <a:xfrm>
            <a:off x="677334" y="3049092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get() on the new </a:t>
            </a:r>
            <a:r>
              <a:rPr lang="en-GB" dirty="0" err="1"/>
              <a:t>LazyInt</a:t>
            </a:r>
            <a:r>
              <a:rPr lang="en-GB" dirty="0"/>
              <a:t> 2: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65992B-0094-45BB-9B03-8D286674624F}"/>
              </a:ext>
            </a:extLst>
          </p:cNvPr>
          <p:cNvSpPr/>
          <p:nvPr/>
        </p:nvSpPr>
        <p:spPr>
          <a:xfrm>
            <a:off x="520345" y="3884169"/>
            <a:ext cx="1794617" cy="68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LazyInt</a:t>
            </a:r>
            <a:r>
              <a:rPr lang="en-GB" dirty="0"/>
              <a:t> 1.get()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D6476-ADAE-4DAB-91F5-19A4F705B1F1}"/>
              </a:ext>
            </a:extLst>
          </p:cNvPr>
          <p:cNvSpPr/>
          <p:nvPr/>
        </p:nvSpPr>
        <p:spPr>
          <a:xfrm>
            <a:off x="3599795" y="3884168"/>
            <a:ext cx="1794617" cy="68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6ADD9D-FBAA-4E9D-9303-02B2D3593533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314962" y="4225965"/>
            <a:ext cx="128483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9CF8B1-E4E2-4CA9-A0B3-5CC97A8BA16E}"/>
              </a:ext>
            </a:extLst>
          </p:cNvPr>
          <p:cNvSpPr txBox="1"/>
          <p:nvPr/>
        </p:nvSpPr>
        <p:spPr>
          <a:xfrm>
            <a:off x="2494752" y="385031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9E7753-B19F-4D78-9B3B-C668ADED9391}"/>
              </a:ext>
            </a:extLst>
          </p:cNvPr>
          <p:cNvSpPr/>
          <p:nvPr/>
        </p:nvSpPr>
        <p:spPr>
          <a:xfrm>
            <a:off x="6679245" y="3884168"/>
            <a:ext cx="1794617" cy="683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LazyInt</a:t>
            </a:r>
            <a:r>
              <a:rPr lang="en-GB" dirty="0"/>
              <a:t> 3.get()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7557ED-A3AD-468A-8C56-10ABF01F6FC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94412" y="4225965"/>
            <a:ext cx="1284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9F2D31-A150-4544-9A7F-8BAD4B5CD2BA}"/>
              </a:ext>
            </a:extLst>
          </p:cNvPr>
          <p:cNvSpPr txBox="1"/>
          <p:nvPr/>
        </p:nvSpPr>
        <p:spPr>
          <a:xfrm>
            <a:off x="5546940" y="383568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LazyInt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661468-3A5B-411C-A68F-8013F656BD68}"/>
              </a:ext>
            </a:extLst>
          </p:cNvPr>
          <p:cNvSpPr txBox="1"/>
          <p:nvPr/>
        </p:nvSpPr>
        <p:spPr>
          <a:xfrm>
            <a:off x="5254402" y="3514836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New instance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EE722F-C38B-4A45-94E6-C7159194B6BE}"/>
              </a:ext>
            </a:extLst>
          </p:cNvPr>
          <p:cNvCxnSpPr/>
          <p:nvPr/>
        </p:nvCxnSpPr>
        <p:spPr>
          <a:xfrm>
            <a:off x="7576553" y="4567761"/>
            <a:ext cx="0" cy="824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068D10-4FDA-4752-B66B-D3D605075EB0}"/>
              </a:ext>
            </a:extLst>
          </p:cNvPr>
          <p:cNvSpPr txBox="1"/>
          <p:nvPr/>
        </p:nvSpPr>
        <p:spPr>
          <a:xfrm>
            <a:off x="7691215" y="479541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2625315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DED6-B8D4-4426-A778-8D62D8E5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Possible exam-style </a:t>
            </a:r>
            <a:r>
              <a:rPr lang="en-GB" dirty="0" err="1"/>
              <a:t>qns</a:t>
            </a:r>
            <a:r>
              <a:rPr lang="en-GB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D2D944-6587-4CF7-B1F8-41815C1BC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458" y="1810759"/>
            <a:ext cx="6934200" cy="229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2F4B67-6E4D-478A-9133-5306DEF282D2}"/>
              </a:ext>
            </a:extLst>
          </p:cNvPr>
          <p:cNvSpPr txBox="1"/>
          <p:nvPr/>
        </p:nvSpPr>
        <p:spPr>
          <a:xfrm>
            <a:off x="1461331" y="1162229"/>
            <a:ext cx="3558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(Try on your own if you can’t follow)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26BD1F-1DEA-431E-B3E8-97EFBC9A1B9D}"/>
              </a:ext>
            </a:extLst>
          </p:cNvPr>
          <p:cNvSpPr txBox="1"/>
          <p:nvPr/>
        </p:nvSpPr>
        <p:spPr>
          <a:xfrm>
            <a:off x="1329458" y="6954328"/>
            <a:ext cx="664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TL;DR sum(</a:t>
            </a:r>
            <a:r>
              <a:rPr lang="en-GB" dirty="0" err="1">
                <a:solidFill>
                  <a:srgbClr val="FF0000"/>
                </a:solidFill>
              </a:rPr>
              <a:t>n,r</a:t>
            </a:r>
            <a:r>
              <a:rPr lang="en-GB" dirty="0">
                <a:solidFill>
                  <a:srgbClr val="FF0000"/>
                </a:solidFill>
              </a:rPr>
              <a:t>) = sum(n-1, r+1) = sum(n-2, r+2) = … = sum(0,r)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9AF8F-FFC6-47BC-B2B2-FDA903C65879}"/>
              </a:ext>
            </a:extLst>
          </p:cNvPr>
          <p:cNvSpPr txBox="1"/>
          <p:nvPr/>
        </p:nvSpPr>
        <p:spPr>
          <a:xfrm>
            <a:off x="1924172" y="7295296"/>
            <a:ext cx="545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Basically code version of a formal definition of +</a:t>
            </a:r>
          </a:p>
          <a:p>
            <a:r>
              <a:rPr lang="en-GB" dirty="0"/>
              <a:t>If you think this is stupid stay away from CS3234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CBEEE-40F8-42BE-BDE8-B8131797FE38}"/>
              </a:ext>
            </a:extLst>
          </p:cNvPr>
          <p:cNvSpPr txBox="1"/>
          <p:nvPr/>
        </p:nvSpPr>
        <p:spPr>
          <a:xfrm>
            <a:off x="1924172" y="5695771"/>
            <a:ext cx="442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Problem: Call stack overflow for large n</a:t>
            </a:r>
          </a:p>
          <a:p>
            <a:r>
              <a:rPr lang="en-GB" dirty="0">
                <a:solidFill>
                  <a:srgbClr val="FF0000"/>
                </a:solidFill>
              </a:rPr>
              <a:t>Want: Lazy evaluation for each recursion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EA1CD-D91E-4515-9B89-08D363EA5EF7}"/>
              </a:ext>
            </a:extLst>
          </p:cNvPr>
          <p:cNvSpPr/>
          <p:nvPr/>
        </p:nvSpPr>
        <p:spPr>
          <a:xfrm>
            <a:off x="8263658" y="6248400"/>
            <a:ext cx="8118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DEF8ED-E5CC-4256-A73D-E1F7D2DBA5E2}"/>
              </a:ext>
            </a:extLst>
          </p:cNvPr>
          <p:cNvSpPr/>
          <p:nvPr/>
        </p:nvSpPr>
        <p:spPr>
          <a:xfrm>
            <a:off x="8263658" y="5880437"/>
            <a:ext cx="8118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95F8E-6CD9-4667-8C23-5FB32A0AF033}"/>
              </a:ext>
            </a:extLst>
          </p:cNvPr>
          <p:cNvSpPr/>
          <p:nvPr/>
        </p:nvSpPr>
        <p:spPr>
          <a:xfrm>
            <a:off x="8263658" y="5512474"/>
            <a:ext cx="8118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E286FF-B2F4-4A98-B711-5D2015F22229}"/>
              </a:ext>
            </a:extLst>
          </p:cNvPr>
          <p:cNvSpPr/>
          <p:nvPr/>
        </p:nvSpPr>
        <p:spPr>
          <a:xfrm>
            <a:off x="8263658" y="5144511"/>
            <a:ext cx="8118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3B356A-4427-406E-A219-02443947CD1E}"/>
              </a:ext>
            </a:extLst>
          </p:cNvPr>
          <p:cNvSpPr/>
          <p:nvPr/>
        </p:nvSpPr>
        <p:spPr>
          <a:xfrm>
            <a:off x="8263658" y="4776110"/>
            <a:ext cx="8118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FF0542-9856-407A-AA13-B69F67AD9541}"/>
              </a:ext>
            </a:extLst>
          </p:cNvPr>
          <p:cNvSpPr/>
          <p:nvPr/>
        </p:nvSpPr>
        <p:spPr>
          <a:xfrm>
            <a:off x="8263658" y="4408147"/>
            <a:ext cx="8118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65E841-2F1E-B14F-B4DC-F43CAC294C0B}"/>
              </a:ext>
            </a:extLst>
          </p:cNvPr>
          <p:cNvSpPr txBox="1"/>
          <p:nvPr/>
        </p:nvSpPr>
        <p:spPr>
          <a:xfrm>
            <a:off x="735190" y="4046928"/>
            <a:ext cx="812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TL;DR sum(</a:t>
            </a:r>
            <a:r>
              <a:rPr lang="en-GB" dirty="0" err="1">
                <a:solidFill>
                  <a:srgbClr val="FF0000"/>
                </a:solidFill>
              </a:rPr>
              <a:t>n,r</a:t>
            </a:r>
            <a:r>
              <a:rPr lang="en-GB" dirty="0">
                <a:solidFill>
                  <a:srgbClr val="FF0000"/>
                </a:solidFill>
              </a:rPr>
              <a:t>) = sum(n-1, n+r+1) = sum(n-2, n+r+1+r+2) = … = sum(0,result)</a:t>
            </a:r>
          </a:p>
        </p:txBody>
      </p:sp>
    </p:spTree>
    <p:extLst>
      <p:ext uri="{BB962C8B-B14F-4D97-AF65-F5344CB8AC3E}">
        <p14:creationId xmlns:p14="http://schemas.microsoft.com/office/powerpoint/2010/main" val="33720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A77A-E2C9-425F-890D-B70656F9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 dirty="0"/>
              <a:t>Survey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51A8F-3F1D-4A01-8467-EA026118A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505100"/>
              </p:ext>
            </p:extLst>
          </p:nvPr>
        </p:nvGraphicFramePr>
        <p:xfrm>
          <a:off x="338328" y="1344168"/>
          <a:ext cx="9966960" cy="5282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66960">
                  <a:extLst>
                    <a:ext uri="{9D8B030D-6E8A-4147-A177-3AD203B41FA5}">
                      <a16:colId xmlns:a16="http://schemas.microsoft.com/office/drawing/2014/main" val="4291418801"/>
                    </a:ext>
                  </a:extLst>
                </a:gridCol>
              </a:tblGrid>
              <a:tr h="313170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b="1" dirty="0">
                          <a:effectLst/>
                        </a:rPr>
                        <a:t>What topics do you want to revise in the last few tutorials?</a:t>
                      </a:r>
                    </a:p>
                  </a:txBody>
                  <a:tcPr marL="0" marR="0" marT="4711" marB="4711" anchor="b"/>
                </a:tc>
                <a:extLst>
                  <a:ext uri="{0D108BD9-81ED-4DB2-BD59-A6C34878D82A}">
                    <a16:rowId xmlns:a16="http://schemas.microsoft.com/office/drawing/2014/main" val="2199897386"/>
                  </a:ext>
                </a:extLst>
              </a:tr>
              <a:tr h="918714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b="0" u="none" dirty="0">
                          <a:effectLst/>
                        </a:rPr>
                        <a:t>FP</a:t>
                      </a:r>
                      <a:r>
                        <a:rPr lang="en-GB" sz="1800" dirty="0">
                          <a:effectLst/>
                        </a:rPr>
                        <a:t>(in terms of code example, how to determine when to use), abstract classes and interfaces (when to decide to use them), </a:t>
                      </a:r>
                      <a:r>
                        <a:rPr lang="en-GB" sz="1800" b="0" u="none" dirty="0">
                          <a:effectLst/>
                        </a:rPr>
                        <a:t>Generics</a:t>
                      </a:r>
                      <a:r>
                        <a:rPr lang="en-GB" sz="1800" dirty="0">
                          <a:effectLst/>
                        </a:rPr>
                        <a:t> (quite completely lost on this topic)</a:t>
                      </a:r>
                    </a:p>
                  </a:txBody>
                  <a:tcPr marL="0" marR="0" marT="4711" marB="4711" anchor="b"/>
                </a:tc>
                <a:extLst>
                  <a:ext uri="{0D108BD9-81ED-4DB2-BD59-A6C34878D82A}">
                    <a16:rowId xmlns:a16="http://schemas.microsoft.com/office/drawing/2014/main" val="232486192"/>
                  </a:ext>
                </a:extLst>
              </a:tr>
              <a:tr h="313170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Functional Interfaces, Abstract Classes and </a:t>
                      </a:r>
                      <a:r>
                        <a:rPr lang="en-GB" sz="1800" dirty="0" err="1">
                          <a:effectLst/>
                        </a:rPr>
                        <a:t>BiFunction</a:t>
                      </a:r>
                      <a:endParaRPr lang="en-GB" sz="1800" dirty="0">
                        <a:effectLst/>
                      </a:endParaRPr>
                    </a:p>
                  </a:txBody>
                  <a:tcPr marL="0" marR="0" marT="4711" marB="4711" anchor="b"/>
                </a:tc>
                <a:extLst>
                  <a:ext uri="{0D108BD9-81ED-4DB2-BD59-A6C34878D82A}">
                    <a16:rowId xmlns:a16="http://schemas.microsoft.com/office/drawing/2014/main" val="943527689"/>
                  </a:ext>
                </a:extLst>
              </a:tr>
              <a:tr h="918714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Consumer/Supplier</a:t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dirty="0">
                          <a:effectLst/>
                        </a:rPr>
                        <a:t>Concurrency versus parallelism</a:t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dirty="0">
                          <a:effectLst/>
                        </a:rPr>
                        <a:t>Generics (Extends, Super)</a:t>
                      </a:r>
                    </a:p>
                  </a:txBody>
                  <a:tcPr marL="0" marR="0" marT="4711" marB="4711" anchor="b"/>
                </a:tc>
                <a:extLst>
                  <a:ext uri="{0D108BD9-81ED-4DB2-BD59-A6C34878D82A}">
                    <a16:rowId xmlns:a16="http://schemas.microsoft.com/office/drawing/2014/main" val="4087987120"/>
                  </a:ext>
                </a:extLst>
              </a:tr>
              <a:tr h="313170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Generics, wildcards, exceptions, Java's memory model</a:t>
                      </a:r>
                    </a:p>
                  </a:txBody>
                  <a:tcPr marL="0" marR="0" marT="4711" marB="4711" anchor="b"/>
                </a:tc>
                <a:extLst>
                  <a:ext uri="{0D108BD9-81ED-4DB2-BD59-A6C34878D82A}">
                    <a16:rowId xmlns:a16="http://schemas.microsoft.com/office/drawing/2014/main" val="3342497136"/>
                  </a:ext>
                </a:extLst>
              </a:tr>
              <a:tr h="313170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Abstract classes, interfaces, exceptions</a:t>
                      </a:r>
                    </a:p>
                  </a:txBody>
                  <a:tcPr marL="0" marR="0" marT="4711" marB="4711" anchor="b"/>
                </a:tc>
                <a:extLst>
                  <a:ext uri="{0D108BD9-81ED-4DB2-BD59-A6C34878D82A}">
                    <a16:rowId xmlns:a16="http://schemas.microsoft.com/office/drawing/2014/main" val="2488050238"/>
                  </a:ext>
                </a:extLst>
              </a:tr>
              <a:tr h="313170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Exceptions, Java's memory model</a:t>
                      </a:r>
                    </a:p>
                  </a:txBody>
                  <a:tcPr marL="0" marR="0" marT="4711" marB="4711" anchor="b"/>
                </a:tc>
                <a:extLst>
                  <a:ext uri="{0D108BD9-81ED-4DB2-BD59-A6C34878D82A}">
                    <a16:rowId xmlns:a16="http://schemas.microsoft.com/office/drawing/2014/main" val="3738379047"/>
                  </a:ext>
                </a:extLst>
              </a:tr>
              <a:tr h="313170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Generics, e.g. when do i have to define &lt;T,U&gt;..</a:t>
                      </a:r>
                    </a:p>
                  </a:txBody>
                  <a:tcPr marL="0" marR="0" marT="4711" marB="4711" anchor="b"/>
                </a:tc>
                <a:extLst>
                  <a:ext uri="{0D108BD9-81ED-4DB2-BD59-A6C34878D82A}">
                    <a16:rowId xmlns:a16="http://schemas.microsoft.com/office/drawing/2014/main" val="122656250"/>
                  </a:ext>
                </a:extLst>
              </a:tr>
              <a:tr h="313170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Functional Programming (Functional Interfaces and Infinite Streams)</a:t>
                      </a:r>
                    </a:p>
                  </a:txBody>
                  <a:tcPr marL="0" marR="0" marT="4711" marB="4711" anchor="b"/>
                </a:tc>
                <a:extLst>
                  <a:ext uri="{0D108BD9-81ED-4DB2-BD59-A6C34878D82A}">
                    <a16:rowId xmlns:a16="http://schemas.microsoft.com/office/drawing/2014/main" val="1622057837"/>
                  </a:ext>
                </a:extLst>
              </a:tr>
              <a:tr h="313170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Infinite list</a:t>
                      </a:r>
                    </a:p>
                  </a:txBody>
                  <a:tcPr marL="0" marR="0" marT="4711" marB="4711" anchor="b"/>
                </a:tc>
                <a:extLst>
                  <a:ext uri="{0D108BD9-81ED-4DB2-BD59-A6C34878D82A}">
                    <a16:rowId xmlns:a16="http://schemas.microsoft.com/office/drawing/2014/main" val="1954372063"/>
                  </a:ext>
                </a:extLst>
              </a:tr>
              <a:tr h="313170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Anonymous classes, Testability of classes</a:t>
                      </a:r>
                    </a:p>
                  </a:txBody>
                  <a:tcPr marL="0" marR="0" marT="4711" marB="4711" anchor="b"/>
                </a:tc>
                <a:extLst>
                  <a:ext uri="{0D108BD9-81ED-4DB2-BD59-A6C34878D82A}">
                    <a16:rowId xmlns:a16="http://schemas.microsoft.com/office/drawing/2014/main" val="2530879875"/>
                  </a:ext>
                </a:extLst>
              </a:tr>
              <a:tr h="313170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>
                          <a:effectLst/>
                        </a:rPr>
                        <a:t>java generics onwards!! </a:t>
                      </a:r>
                    </a:p>
                  </a:txBody>
                  <a:tcPr marL="0" marR="0" marT="4711" marB="4711" anchor="b"/>
                </a:tc>
                <a:extLst>
                  <a:ext uri="{0D108BD9-81ED-4DB2-BD59-A6C34878D82A}">
                    <a16:rowId xmlns:a16="http://schemas.microsoft.com/office/drawing/2014/main" val="2060507974"/>
                  </a:ext>
                </a:extLst>
              </a:tr>
              <a:tr h="313170">
                <a:tc>
                  <a:txBody>
                    <a:bodyPr/>
                    <a:lstStyle/>
                    <a:p>
                      <a:pPr rtl="0" fontAlgn="b"/>
                      <a:r>
                        <a:rPr lang="en-GB" sz="1800" dirty="0">
                          <a:effectLst/>
                        </a:rPr>
                        <a:t>Generics, Consumer and Supplier &amp; its applications</a:t>
                      </a:r>
                    </a:p>
                  </a:txBody>
                  <a:tcPr marL="0" marR="0" marT="4711" marB="4711" anchor="b"/>
                </a:tc>
                <a:extLst>
                  <a:ext uri="{0D108BD9-81ED-4DB2-BD59-A6C34878D82A}">
                    <a16:rowId xmlns:a16="http://schemas.microsoft.com/office/drawing/2014/main" val="182671141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945AC9-DCF5-41D9-8832-FFEBB5E76C2D}"/>
              </a:ext>
            </a:extLst>
          </p:cNvPr>
          <p:cNvCxnSpPr/>
          <p:nvPr/>
        </p:nvCxnSpPr>
        <p:spPr>
          <a:xfrm flipH="1">
            <a:off x="2112264" y="5522976"/>
            <a:ext cx="176479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BB4BA8-F30D-490B-B305-CF893D1F63B2}"/>
              </a:ext>
            </a:extLst>
          </p:cNvPr>
          <p:cNvSpPr txBox="1"/>
          <p:nvPr/>
        </p:nvSpPr>
        <p:spPr>
          <a:xfrm>
            <a:off x="3951203" y="5320620"/>
            <a:ext cx="10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Nice 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DB6639-23B0-42DB-B99E-CEA9F227DF0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967122" y="5320620"/>
            <a:ext cx="621828" cy="184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7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70EE-8657-4C92-A53C-810E32AF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Possible exam-style </a:t>
            </a:r>
            <a:r>
              <a:rPr lang="en-GB" dirty="0" err="1"/>
              <a:t>qns</a:t>
            </a:r>
            <a:r>
              <a:rPr lang="en-GB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AADEC6-414E-4873-BE9A-B969E7A9A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992257" cy="199237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072B38-F984-41BC-B82C-ACE623B533F3}"/>
              </a:ext>
            </a:extLst>
          </p:cNvPr>
          <p:cNvCxnSpPr/>
          <p:nvPr/>
        </p:nvCxnSpPr>
        <p:spPr>
          <a:xfrm>
            <a:off x="5742774" y="2358639"/>
            <a:ext cx="1256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6B17F5-FF59-4349-84C8-71951E6C200C}"/>
              </a:ext>
            </a:extLst>
          </p:cNvPr>
          <p:cNvCxnSpPr>
            <a:cxnSpLocks/>
          </p:cNvCxnSpPr>
          <p:nvPr/>
        </p:nvCxnSpPr>
        <p:spPr>
          <a:xfrm>
            <a:off x="4767129" y="3186156"/>
            <a:ext cx="14627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61C2BE-54E5-4E56-987B-A25D57A619A4}"/>
              </a:ext>
            </a:extLst>
          </p:cNvPr>
          <p:cNvCxnSpPr>
            <a:cxnSpLocks/>
          </p:cNvCxnSpPr>
          <p:nvPr/>
        </p:nvCxnSpPr>
        <p:spPr>
          <a:xfrm>
            <a:off x="4355506" y="3577838"/>
            <a:ext cx="900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EACE004-284D-4EA5-8C7A-143843A6255C}"/>
              </a:ext>
            </a:extLst>
          </p:cNvPr>
          <p:cNvSpPr/>
          <p:nvPr/>
        </p:nvSpPr>
        <p:spPr>
          <a:xfrm>
            <a:off x="4740067" y="4091535"/>
            <a:ext cx="148981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Compute&lt;T&gt;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EE0A53-43B5-4FD3-A60E-BE50A420D649}"/>
              </a:ext>
            </a:extLst>
          </p:cNvPr>
          <p:cNvSpPr/>
          <p:nvPr/>
        </p:nvSpPr>
        <p:spPr>
          <a:xfrm>
            <a:off x="3532972" y="5547645"/>
            <a:ext cx="164506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Recursive&lt;T&gt;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AF87D-A0D6-4B74-965C-ED2D10E90340}"/>
              </a:ext>
            </a:extLst>
          </p:cNvPr>
          <p:cNvSpPr/>
          <p:nvPr/>
        </p:nvSpPr>
        <p:spPr>
          <a:xfrm>
            <a:off x="5484975" y="5547645"/>
            <a:ext cx="164506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Base&lt;T&gt;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5BB881-380E-4217-BD0D-3C02FD1DB6FA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5742774" y="4792290"/>
            <a:ext cx="564735" cy="755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CE0993-A847-438E-B458-8D32FE509E0D}"/>
              </a:ext>
            </a:extLst>
          </p:cNvPr>
          <p:cNvCxnSpPr>
            <a:cxnSpLocks/>
          </p:cNvCxnSpPr>
          <p:nvPr/>
        </p:nvCxnSpPr>
        <p:spPr>
          <a:xfrm flipV="1">
            <a:off x="4662442" y="4792291"/>
            <a:ext cx="386698" cy="755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C8256F-54ED-4AD3-A2BD-6D6AEBC34F37}"/>
              </a:ext>
            </a:extLst>
          </p:cNvPr>
          <p:cNvSpPr txBox="1"/>
          <p:nvPr/>
        </p:nvSpPr>
        <p:spPr>
          <a:xfrm>
            <a:off x="6794619" y="4145959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Exam and practical test hint:</a:t>
            </a:r>
          </a:p>
          <a:p>
            <a:r>
              <a:rPr lang="en-GB" b="1" dirty="0">
                <a:solidFill>
                  <a:srgbClr val="FF0000"/>
                </a:solidFill>
              </a:rPr>
              <a:t>HINTS ARE SUPER OBVIOUS.</a:t>
            </a:r>
          </a:p>
        </p:txBody>
      </p:sp>
    </p:spTree>
    <p:extLst>
      <p:ext uri="{BB962C8B-B14F-4D97-AF65-F5344CB8AC3E}">
        <p14:creationId xmlns:p14="http://schemas.microsoft.com/office/powerpoint/2010/main" val="2212200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6882-382A-486D-8F39-B8AA5277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Possible exam-style </a:t>
            </a:r>
            <a:r>
              <a:rPr lang="en-GB" dirty="0" err="1"/>
              <a:t>qns</a:t>
            </a:r>
            <a:r>
              <a:rPr lang="en-GB" dirty="0"/>
              <a:t>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D83D29-1255-4FF3-B884-A89D80EB9A02}"/>
              </a:ext>
            </a:extLst>
          </p:cNvPr>
          <p:cNvGrpSpPr/>
          <p:nvPr/>
        </p:nvGrpSpPr>
        <p:grpSpPr>
          <a:xfrm>
            <a:off x="4200509" y="3618868"/>
            <a:ext cx="6439664" cy="2069356"/>
            <a:chOff x="4200509" y="3618868"/>
            <a:chExt cx="6439664" cy="20693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88C7BB-8DFB-4CC4-A567-334904F6F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6236" y="3618868"/>
              <a:ext cx="5017766" cy="78733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D18A10-DF31-4256-B3A8-7A338C4CA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0509" y="4184069"/>
              <a:ext cx="6439664" cy="1504155"/>
            </a:xfrm>
            <a:prstGeom prst="rect">
              <a:avLst/>
            </a:prstGeom>
          </p:spPr>
        </p:pic>
      </p:grp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D7BD666-C9B1-4E34-A567-3196FF2C2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4976" y="1431861"/>
            <a:ext cx="6934200" cy="22955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8E22DB-4CA8-44D3-91A1-3A6A7293ED19}"/>
              </a:ext>
            </a:extLst>
          </p:cNvPr>
          <p:cNvCxnSpPr/>
          <p:nvPr/>
        </p:nvCxnSpPr>
        <p:spPr>
          <a:xfrm>
            <a:off x="3465576" y="3429000"/>
            <a:ext cx="457200" cy="8686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5DE7C-B6B7-4963-8D36-04425F6AF1FB}"/>
              </a:ext>
            </a:extLst>
          </p:cNvPr>
          <p:cNvCxnSpPr/>
          <p:nvPr/>
        </p:nvCxnSpPr>
        <p:spPr>
          <a:xfrm>
            <a:off x="7255379" y="4589092"/>
            <a:ext cx="7862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24DDAD-7C4E-486B-8964-82E0EB3A1809}"/>
              </a:ext>
            </a:extLst>
          </p:cNvPr>
          <p:cNvCxnSpPr>
            <a:cxnSpLocks/>
          </p:cNvCxnSpPr>
          <p:nvPr/>
        </p:nvCxnSpPr>
        <p:spPr>
          <a:xfrm>
            <a:off x="7792340" y="5100415"/>
            <a:ext cx="25138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426E86-B964-4987-8FD1-F238E2ADB6F0}"/>
              </a:ext>
            </a:extLst>
          </p:cNvPr>
          <p:cNvSpPr txBox="1"/>
          <p:nvPr/>
        </p:nvSpPr>
        <p:spPr>
          <a:xfrm>
            <a:off x="7648486" y="3274323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Clearly suppliers</a:t>
            </a:r>
          </a:p>
        </p:txBody>
      </p:sp>
    </p:spTree>
    <p:extLst>
      <p:ext uri="{BB962C8B-B14F-4D97-AF65-F5344CB8AC3E}">
        <p14:creationId xmlns:p14="http://schemas.microsoft.com/office/powerpoint/2010/main" val="1194574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6882-382A-486D-8F39-B8AA5277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Possible exam-style </a:t>
            </a:r>
            <a:r>
              <a:rPr lang="en-GB" dirty="0" err="1"/>
              <a:t>qns</a:t>
            </a:r>
            <a:r>
              <a:rPr lang="en-GB" dirty="0"/>
              <a:t>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D83D29-1255-4FF3-B884-A89D80EB9A02}"/>
              </a:ext>
            </a:extLst>
          </p:cNvPr>
          <p:cNvGrpSpPr/>
          <p:nvPr/>
        </p:nvGrpSpPr>
        <p:grpSpPr>
          <a:xfrm>
            <a:off x="4200509" y="3618868"/>
            <a:ext cx="6439664" cy="2069356"/>
            <a:chOff x="4200509" y="3618868"/>
            <a:chExt cx="6439664" cy="20693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88C7BB-8DFB-4CC4-A567-334904F6F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6236" y="3618868"/>
              <a:ext cx="5017766" cy="78733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D18A10-DF31-4256-B3A8-7A338C4CA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0509" y="4184069"/>
              <a:ext cx="6439664" cy="1504155"/>
            </a:xfrm>
            <a:prstGeom prst="rect">
              <a:avLst/>
            </a:prstGeom>
          </p:spPr>
        </p:pic>
      </p:grp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D7BD666-C9B1-4E34-A567-3196FF2C2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4976" y="1431861"/>
            <a:ext cx="6934200" cy="22955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8E22DB-4CA8-44D3-91A1-3A6A7293ED19}"/>
              </a:ext>
            </a:extLst>
          </p:cNvPr>
          <p:cNvCxnSpPr/>
          <p:nvPr/>
        </p:nvCxnSpPr>
        <p:spPr>
          <a:xfrm>
            <a:off x="3465576" y="3429000"/>
            <a:ext cx="457200" cy="8686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5DE7C-B6B7-4963-8D36-04425F6AF1FB}"/>
              </a:ext>
            </a:extLst>
          </p:cNvPr>
          <p:cNvCxnSpPr/>
          <p:nvPr/>
        </p:nvCxnSpPr>
        <p:spPr>
          <a:xfrm>
            <a:off x="7255379" y="4589092"/>
            <a:ext cx="7862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24DDAD-7C4E-486B-8964-82E0EB3A1809}"/>
              </a:ext>
            </a:extLst>
          </p:cNvPr>
          <p:cNvCxnSpPr>
            <a:cxnSpLocks/>
          </p:cNvCxnSpPr>
          <p:nvPr/>
        </p:nvCxnSpPr>
        <p:spPr>
          <a:xfrm>
            <a:off x="7792340" y="5100415"/>
            <a:ext cx="25138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17EA19-E0E1-4C3E-8744-150E7F2CB96A}"/>
              </a:ext>
            </a:extLst>
          </p:cNvPr>
          <p:cNvCxnSpPr/>
          <p:nvPr/>
        </p:nvCxnSpPr>
        <p:spPr>
          <a:xfrm>
            <a:off x="6614445" y="3944165"/>
            <a:ext cx="42729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3723F6-1E60-45CE-8FBF-DDA7631C9BA2}"/>
              </a:ext>
            </a:extLst>
          </p:cNvPr>
          <p:cNvCxnSpPr/>
          <p:nvPr/>
        </p:nvCxnSpPr>
        <p:spPr>
          <a:xfrm>
            <a:off x="8391572" y="5198972"/>
            <a:ext cx="42729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9BB6F8-8848-4349-A753-0CC37508ADC8}"/>
              </a:ext>
            </a:extLst>
          </p:cNvPr>
          <p:cNvSpPr txBox="1"/>
          <p:nvPr/>
        </p:nvSpPr>
        <p:spPr>
          <a:xfrm>
            <a:off x="8188235" y="4250378"/>
            <a:ext cx="151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Returns Long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237EC0-5DEE-444B-A8B7-87DBDD558296}"/>
              </a:ext>
            </a:extLst>
          </p:cNvPr>
          <p:cNvSpPr txBox="1"/>
          <p:nvPr/>
        </p:nvSpPr>
        <p:spPr>
          <a:xfrm>
            <a:off x="8041593" y="5242406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Returns Compute&lt;Long&gt;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E4D12-1344-46D9-872B-1773158AC176}"/>
              </a:ext>
            </a:extLst>
          </p:cNvPr>
          <p:cNvSpPr txBox="1"/>
          <p:nvPr/>
        </p:nvSpPr>
        <p:spPr>
          <a:xfrm>
            <a:off x="7648486" y="3274323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Clearly suppliers</a:t>
            </a:r>
          </a:p>
        </p:txBody>
      </p:sp>
    </p:spTree>
    <p:extLst>
      <p:ext uri="{BB962C8B-B14F-4D97-AF65-F5344CB8AC3E}">
        <p14:creationId xmlns:p14="http://schemas.microsoft.com/office/powerpoint/2010/main" val="3541183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2F10-DEBD-40E9-9445-D544EBBA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Possible exam-style </a:t>
            </a:r>
            <a:r>
              <a:rPr lang="en-GB" dirty="0" err="1"/>
              <a:t>qns</a:t>
            </a:r>
            <a:r>
              <a:rPr lang="en-GB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628CE0-B492-43AE-B57A-670C80D9B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565" y="2006568"/>
            <a:ext cx="7657961" cy="352555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D19C40-C635-45A1-94A0-4C7A5DE4A03F}"/>
              </a:ext>
            </a:extLst>
          </p:cNvPr>
          <p:cNvCxnSpPr>
            <a:cxnSpLocks/>
          </p:cNvCxnSpPr>
          <p:nvPr/>
        </p:nvCxnSpPr>
        <p:spPr>
          <a:xfrm>
            <a:off x="2153540" y="3273039"/>
            <a:ext cx="27944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C1E4BD-40B4-40F0-ABE3-C61DB33E616A}"/>
              </a:ext>
            </a:extLst>
          </p:cNvPr>
          <p:cNvCxnSpPr>
            <a:cxnSpLocks/>
          </p:cNvCxnSpPr>
          <p:nvPr/>
        </p:nvCxnSpPr>
        <p:spPr>
          <a:xfrm>
            <a:off x="3929641" y="4211652"/>
            <a:ext cx="21663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1B5758-14C9-411B-B244-75ADFD007F00}"/>
              </a:ext>
            </a:extLst>
          </p:cNvPr>
          <p:cNvSpPr txBox="1"/>
          <p:nvPr/>
        </p:nvSpPr>
        <p:spPr>
          <a:xfrm>
            <a:off x="6375162" y="3573867"/>
            <a:ext cx="359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Compute&lt;T&gt; has method recurse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that returns Compute&lt;T&gt;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0FF2AC-C89F-44B3-8E14-B1380EF1817E}"/>
              </a:ext>
            </a:extLst>
          </p:cNvPr>
          <p:cNvCxnSpPr>
            <a:cxnSpLocks/>
          </p:cNvCxnSpPr>
          <p:nvPr/>
        </p:nvCxnSpPr>
        <p:spPr>
          <a:xfrm>
            <a:off x="3167641" y="5184448"/>
            <a:ext cx="2318759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2277D4-F010-4D56-B7FE-DFD673733E85}"/>
              </a:ext>
            </a:extLst>
          </p:cNvPr>
          <p:cNvSpPr txBox="1"/>
          <p:nvPr/>
        </p:nvSpPr>
        <p:spPr>
          <a:xfrm>
            <a:off x="3094399" y="5249750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 returns long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75B1E4-11AB-4631-87A0-734F47488A4E}"/>
              </a:ext>
            </a:extLst>
          </p:cNvPr>
          <p:cNvCxnSpPr>
            <a:cxnSpLocks/>
          </p:cNvCxnSpPr>
          <p:nvPr/>
        </p:nvCxnSpPr>
        <p:spPr>
          <a:xfrm>
            <a:off x="3150549" y="3888486"/>
            <a:ext cx="267768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20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2170-99E0-4A28-A803-8770B9DF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FDF0-962F-4106-A99C-B9CB1A14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Compute&lt;T&gt;</a:t>
            </a:r>
          </a:p>
          <a:p>
            <a:pPr lvl="1"/>
            <a:r>
              <a:rPr lang="en-GB" dirty="0"/>
              <a:t>bool </a:t>
            </a:r>
            <a:r>
              <a:rPr lang="en-GB" dirty="0" err="1"/>
              <a:t>isRecursive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long evaluate()</a:t>
            </a:r>
          </a:p>
          <a:p>
            <a:pPr lvl="1"/>
            <a:r>
              <a:rPr lang="en-GB" dirty="0"/>
              <a:t>Compute&lt;T&gt; recurse()</a:t>
            </a:r>
          </a:p>
          <a:p>
            <a:r>
              <a:rPr lang="en-GB" dirty="0"/>
              <a:t>Base&lt;T&gt;</a:t>
            </a:r>
          </a:p>
          <a:p>
            <a:pPr lvl="1"/>
            <a:r>
              <a:rPr lang="en-GB" dirty="0"/>
              <a:t>Constructor Base(Supplier&lt;T&gt;)</a:t>
            </a:r>
          </a:p>
          <a:p>
            <a:r>
              <a:rPr lang="en-GB" dirty="0"/>
              <a:t>Recursive&lt;T&gt;</a:t>
            </a:r>
          </a:p>
          <a:p>
            <a:pPr lvl="1"/>
            <a:r>
              <a:rPr lang="en-GB" dirty="0"/>
              <a:t>Constructor Recursive(Supplier&lt;Compute&lt;T&gt;&gt;)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570FE-AC98-4AF7-BA45-1D2F58FD86CA}"/>
              </a:ext>
            </a:extLst>
          </p:cNvPr>
          <p:cNvSpPr/>
          <p:nvPr/>
        </p:nvSpPr>
        <p:spPr>
          <a:xfrm>
            <a:off x="7312349" y="1580022"/>
            <a:ext cx="148981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Compute&lt;T&gt;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7BAA4-AD8B-4A6F-A70D-571FBBC05D40}"/>
              </a:ext>
            </a:extLst>
          </p:cNvPr>
          <p:cNvSpPr/>
          <p:nvPr/>
        </p:nvSpPr>
        <p:spPr>
          <a:xfrm>
            <a:off x="6173622" y="3036132"/>
            <a:ext cx="164506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Recursive&lt;T&gt;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53DD0-18DD-4789-94A3-747C58114F4A}"/>
              </a:ext>
            </a:extLst>
          </p:cNvPr>
          <p:cNvSpPr/>
          <p:nvPr/>
        </p:nvSpPr>
        <p:spPr>
          <a:xfrm>
            <a:off x="8125625" y="3036132"/>
            <a:ext cx="164506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Base&lt;T&gt;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3F79BF-5251-4213-9E77-A03F0457826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8383424" y="2280777"/>
            <a:ext cx="564735" cy="755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01968-4696-482F-A721-2D2A07F43716}"/>
              </a:ext>
            </a:extLst>
          </p:cNvPr>
          <p:cNvCxnSpPr>
            <a:cxnSpLocks/>
          </p:cNvCxnSpPr>
          <p:nvPr/>
        </p:nvCxnSpPr>
        <p:spPr>
          <a:xfrm flipV="1">
            <a:off x="7303092" y="2280778"/>
            <a:ext cx="386698" cy="755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FAC7CB-18DB-4BC7-9220-F9DD625F6415}"/>
              </a:ext>
            </a:extLst>
          </p:cNvPr>
          <p:cNvSpPr txBox="1"/>
          <p:nvPr/>
        </p:nvSpPr>
        <p:spPr>
          <a:xfrm>
            <a:off x="5393601" y="396707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Initialisation: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2DBCF-A7ED-4E3D-9217-B828B126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07" y="4018031"/>
            <a:ext cx="3739980" cy="284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7EB9E6-F9B0-49E8-AD68-69E41244391C}"/>
              </a:ext>
            </a:extLst>
          </p:cNvPr>
          <p:cNvSpPr txBox="1"/>
          <p:nvPr/>
        </p:nvSpPr>
        <p:spPr>
          <a:xfrm>
            <a:off x="6932888" y="4251644"/>
            <a:ext cx="387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^ Returns Recursive&lt;Long&gt; for n &gt; 0</a:t>
            </a:r>
          </a:p>
        </p:txBody>
      </p:sp>
    </p:spTree>
    <p:extLst>
      <p:ext uri="{BB962C8B-B14F-4D97-AF65-F5344CB8AC3E}">
        <p14:creationId xmlns:p14="http://schemas.microsoft.com/office/powerpoint/2010/main" val="1002366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2170-99E0-4A28-A803-8770B9DF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FDF0-962F-4106-A99C-B9CB1A14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Compute&lt;T&gt;</a:t>
            </a:r>
          </a:p>
          <a:p>
            <a:pPr lvl="1"/>
            <a:r>
              <a:rPr lang="en-GB" dirty="0"/>
              <a:t>bool </a:t>
            </a:r>
            <a:r>
              <a:rPr lang="en-GB" dirty="0" err="1"/>
              <a:t>isRecursive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long evaluate()</a:t>
            </a:r>
          </a:p>
          <a:p>
            <a:pPr lvl="1"/>
            <a:r>
              <a:rPr lang="en-GB" dirty="0"/>
              <a:t>Compute&lt;T&gt; recurse()</a:t>
            </a:r>
          </a:p>
          <a:p>
            <a:r>
              <a:rPr lang="en-GB" dirty="0"/>
              <a:t>Base&lt;T&gt;</a:t>
            </a:r>
          </a:p>
          <a:p>
            <a:pPr lvl="1"/>
            <a:r>
              <a:rPr lang="en-GB" dirty="0"/>
              <a:t>Constructor Base(Supplier&lt;T&gt;)</a:t>
            </a:r>
          </a:p>
          <a:p>
            <a:r>
              <a:rPr lang="en-GB" dirty="0"/>
              <a:t>Recursive&lt;T&gt;</a:t>
            </a:r>
          </a:p>
          <a:p>
            <a:pPr lvl="1"/>
            <a:r>
              <a:rPr lang="en-GB" dirty="0"/>
              <a:t>Constructor Recursive(Supplier&lt;Compute&lt;T&gt;&gt;)</a:t>
            </a:r>
          </a:p>
          <a:p>
            <a:pPr lvl="1"/>
            <a:r>
              <a:rPr lang="en-GB" dirty="0"/>
              <a:t>recurse() calls sum() from the supplier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570FE-AC98-4AF7-BA45-1D2F58FD86CA}"/>
              </a:ext>
            </a:extLst>
          </p:cNvPr>
          <p:cNvSpPr/>
          <p:nvPr/>
        </p:nvSpPr>
        <p:spPr>
          <a:xfrm>
            <a:off x="7312349" y="1580022"/>
            <a:ext cx="148981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Compute&lt;T&gt;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7BAA4-AD8B-4A6F-A70D-571FBBC05D40}"/>
              </a:ext>
            </a:extLst>
          </p:cNvPr>
          <p:cNvSpPr/>
          <p:nvPr/>
        </p:nvSpPr>
        <p:spPr>
          <a:xfrm>
            <a:off x="6173622" y="3036132"/>
            <a:ext cx="164506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Recursive&lt;T&gt;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53DD0-18DD-4789-94A3-747C58114F4A}"/>
              </a:ext>
            </a:extLst>
          </p:cNvPr>
          <p:cNvSpPr/>
          <p:nvPr/>
        </p:nvSpPr>
        <p:spPr>
          <a:xfrm>
            <a:off x="8125625" y="3036132"/>
            <a:ext cx="164506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Base&lt;T&gt;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3F79BF-5251-4213-9E77-A03F0457826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8383424" y="2280777"/>
            <a:ext cx="564735" cy="755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01968-4696-482F-A721-2D2A07F43716}"/>
              </a:ext>
            </a:extLst>
          </p:cNvPr>
          <p:cNvCxnSpPr>
            <a:cxnSpLocks/>
          </p:cNvCxnSpPr>
          <p:nvPr/>
        </p:nvCxnSpPr>
        <p:spPr>
          <a:xfrm flipV="1">
            <a:off x="7303092" y="2280778"/>
            <a:ext cx="386698" cy="755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FAC7CB-18DB-4BC7-9220-F9DD625F6415}"/>
              </a:ext>
            </a:extLst>
          </p:cNvPr>
          <p:cNvSpPr txBox="1"/>
          <p:nvPr/>
        </p:nvSpPr>
        <p:spPr>
          <a:xfrm>
            <a:off x="5393601" y="396707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Initialisation: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2DBCF-A7ED-4E3D-9217-B828B126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07" y="4018031"/>
            <a:ext cx="3739980" cy="284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7EB9E6-F9B0-49E8-AD68-69E41244391C}"/>
              </a:ext>
            </a:extLst>
          </p:cNvPr>
          <p:cNvSpPr txBox="1"/>
          <p:nvPr/>
        </p:nvSpPr>
        <p:spPr>
          <a:xfrm>
            <a:off x="6932888" y="4251644"/>
            <a:ext cx="387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^ Returns Recursive&lt;Long&gt; for n &gt; 0</a:t>
            </a:r>
          </a:p>
        </p:txBody>
      </p:sp>
    </p:spTree>
    <p:extLst>
      <p:ext uri="{BB962C8B-B14F-4D97-AF65-F5344CB8AC3E}">
        <p14:creationId xmlns:p14="http://schemas.microsoft.com/office/powerpoint/2010/main" val="1925544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2170-99E0-4A28-A803-8770B9DF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FDF0-962F-4106-A99C-B9CB1A14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Compute&lt;T&gt;</a:t>
            </a:r>
          </a:p>
          <a:p>
            <a:pPr lvl="1"/>
            <a:r>
              <a:rPr lang="en-GB" dirty="0"/>
              <a:t>bool </a:t>
            </a:r>
            <a:r>
              <a:rPr lang="en-GB" dirty="0" err="1"/>
              <a:t>isRecursive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long evaluate()</a:t>
            </a:r>
          </a:p>
          <a:p>
            <a:pPr lvl="1"/>
            <a:r>
              <a:rPr lang="en-GB" dirty="0"/>
              <a:t>Compute&lt;T&gt; recurse()</a:t>
            </a:r>
          </a:p>
          <a:p>
            <a:r>
              <a:rPr lang="en-GB" dirty="0"/>
              <a:t>Base&lt;T&gt;</a:t>
            </a:r>
          </a:p>
          <a:p>
            <a:pPr lvl="1"/>
            <a:r>
              <a:rPr lang="en-GB" dirty="0"/>
              <a:t>Constructor Base(Supplier&lt;T&gt;)</a:t>
            </a:r>
          </a:p>
          <a:p>
            <a:pPr lvl="1"/>
            <a:r>
              <a:rPr lang="en-GB" dirty="0"/>
              <a:t>recurse() does nothing (is base case)</a:t>
            </a:r>
          </a:p>
          <a:p>
            <a:pPr lvl="1"/>
            <a:r>
              <a:rPr lang="en-GB" dirty="0"/>
              <a:t>evaluate() returns result</a:t>
            </a:r>
          </a:p>
          <a:p>
            <a:r>
              <a:rPr lang="en-GB" dirty="0"/>
              <a:t>Recursive&lt;T&gt;</a:t>
            </a:r>
          </a:p>
          <a:p>
            <a:pPr lvl="1"/>
            <a:r>
              <a:rPr lang="en-GB" dirty="0"/>
              <a:t>Constructor Recursive(Supplier&lt;Compute&lt;T&gt;&gt;)</a:t>
            </a:r>
          </a:p>
          <a:p>
            <a:pPr lvl="1"/>
            <a:r>
              <a:rPr lang="en-GB" dirty="0"/>
              <a:t>recurse() calls sum() from the supplier</a:t>
            </a:r>
          </a:p>
          <a:p>
            <a:pPr lvl="1"/>
            <a:r>
              <a:rPr lang="en-GB" dirty="0"/>
              <a:t>evaluate() does nothing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570FE-AC98-4AF7-BA45-1D2F58FD86CA}"/>
              </a:ext>
            </a:extLst>
          </p:cNvPr>
          <p:cNvSpPr/>
          <p:nvPr/>
        </p:nvSpPr>
        <p:spPr>
          <a:xfrm>
            <a:off x="7312349" y="1580022"/>
            <a:ext cx="148981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Compute&lt;T&gt;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7BAA4-AD8B-4A6F-A70D-571FBBC05D40}"/>
              </a:ext>
            </a:extLst>
          </p:cNvPr>
          <p:cNvSpPr/>
          <p:nvPr/>
        </p:nvSpPr>
        <p:spPr>
          <a:xfrm>
            <a:off x="6173622" y="3036132"/>
            <a:ext cx="164506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Recursive&lt;T&gt;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53DD0-18DD-4789-94A3-747C58114F4A}"/>
              </a:ext>
            </a:extLst>
          </p:cNvPr>
          <p:cNvSpPr/>
          <p:nvPr/>
        </p:nvSpPr>
        <p:spPr>
          <a:xfrm>
            <a:off x="8125625" y="3036132"/>
            <a:ext cx="164506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Base&lt;T&gt;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3F79BF-5251-4213-9E77-A03F0457826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8383424" y="2280777"/>
            <a:ext cx="564735" cy="755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01968-4696-482F-A721-2D2A07F43716}"/>
              </a:ext>
            </a:extLst>
          </p:cNvPr>
          <p:cNvCxnSpPr>
            <a:cxnSpLocks/>
          </p:cNvCxnSpPr>
          <p:nvPr/>
        </p:nvCxnSpPr>
        <p:spPr>
          <a:xfrm flipV="1">
            <a:off x="7303092" y="2280778"/>
            <a:ext cx="386698" cy="755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FAC7CB-18DB-4BC7-9220-F9DD625F6415}"/>
              </a:ext>
            </a:extLst>
          </p:cNvPr>
          <p:cNvSpPr txBox="1"/>
          <p:nvPr/>
        </p:nvSpPr>
        <p:spPr>
          <a:xfrm>
            <a:off x="5393601" y="396707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Initialisation: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2DBCF-A7ED-4E3D-9217-B828B126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07" y="4018031"/>
            <a:ext cx="3739980" cy="284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7EB9E6-F9B0-49E8-AD68-69E41244391C}"/>
              </a:ext>
            </a:extLst>
          </p:cNvPr>
          <p:cNvSpPr txBox="1"/>
          <p:nvPr/>
        </p:nvSpPr>
        <p:spPr>
          <a:xfrm>
            <a:off x="6932888" y="4251644"/>
            <a:ext cx="387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^ Returns Recursive&lt;Long&gt; for n &gt; 0</a:t>
            </a:r>
          </a:p>
        </p:txBody>
      </p:sp>
    </p:spTree>
    <p:extLst>
      <p:ext uri="{BB962C8B-B14F-4D97-AF65-F5344CB8AC3E}">
        <p14:creationId xmlns:p14="http://schemas.microsoft.com/office/powerpoint/2010/main" val="4088114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2170-99E0-4A28-A803-8770B9DF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FDF0-962F-4106-A99C-B9CB1A14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68"/>
            <a:ext cx="8596668" cy="499074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Compute&lt;T&gt;</a:t>
            </a:r>
          </a:p>
          <a:p>
            <a:pPr lvl="1"/>
            <a:r>
              <a:rPr lang="en-GB" dirty="0"/>
              <a:t>bool </a:t>
            </a:r>
            <a:r>
              <a:rPr lang="en-GB" dirty="0" err="1"/>
              <a:t>isRecursive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long evaluate()</a:t>
            </a:r>
          </a:p>
          <a:p>
            <a:pPr lvl="1"/>
            <a:r>
              <a:rPr lang="en-GB" dirty="0"/>
              <a:t>Compute&lt;T&gt; recurse()</a:t>
            </a:r>
          </a:p>
          <a:p>
            <a:r>
              <a:rPr lang="en-GB" dirty="0"/>
              <a:t>Base&lt;T&gt;</a:t>
            </a:r>
          </a:p>
          <a:p>
            <a:pPr lvl="1"/>
            <a:r>
              <a:rPr lang="en-GB" dirty="0"/>
              <a:t>Constructor Base(Supplier&lt;T&gt;)</a:t>
            </a:r>
          </a:p>
          <a:p>
            <a:pPr lvl="1"/>
            <a:r>
              <a:rPr lang="en-GB" dirty="0"/>
              <a:t>recurse() does nothing (is base case)</a:t>
            </a:r>
          </a:p>
          <a:p>
            <a:pPr lvl="1"/>
            <a:r>
              <a:rPr lang="en-GB" dirty="0"/>
              <a:t>evaluate() returns result</a:t>
            </a:r>
          </a:p>
          <a:p>
            <a:pPr lvl="1"/>
            <a:r>
              <a:rPr lang="en-GB" dirty="0" err="1"/>
              <a:t>isRecursive</a:t>
            </a:r>
            <a:r>
              <a:rPr lang="en-GB" dirty="0"/>
              <a:t>() = false</a:t>
            </a:r>
          </a:p>
          <a:p>
            <a:r>
              <a:rPr lang="en-GB" dirty="0"/>
              <a:t>Recursive&lt;T&gt;</a:t>
            </a:r>
          </a:p>
          <a:p>
            <a:pPr lvl="1"/>
            <a:r>
              <a:rPr lang="en-GB" dirty="0"/>
              <a:t>Constructor Recursive(Supplier&lt;Compute&lt;T&gt;&gt;)</a:t>
            </a:r>
          </a:p>
          <a:p>
            <a:pPr lvl="1"/>
            <a:r>
              <a:rPr lang="en-GB" dirty="0"/>
              <a:t>recurse() calls sum() from the supplier</a:t>
            </a:r>
          </a:p>
          <a:p>
            <a:pPr lvl="1"/>
            <a:r>
              <a:rPr lang="en-GB" dirty="0"/>
              <a:t>evaluate() does nothing</a:t>
            </a:r>
          </a:p>
          <a:p>
            <a:pPr lvl="1"/>
            <a:r>
              <a:rPr lang="en-GB" dirty="0" err="1"/>
              <a:t>isRecursive</a:t>
            </a:r>
            <a:r>
              <a:rPr lang="en-GB" dirty="0"/>
              <a:t>() = 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570FE-AC98-4AF7-BA45-1D2F58FD86CA}"/>
              </a:ext>
            </a:extLst>
          </p:cNvPr>
          <p:cNvSpPr/>
          <p:nvPr/>
        </p:nvSpPr>
        <p:spPr>
          <a:xfrm>
            <a:off x="7312349" y="1580022"/>
            <a:ext cx="148981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Compute&lt;T&gt;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7BAA4-AD8B-4A6F-A70D-571FBBC05D40}"/>
              </a:ext>
            </a:extLst>
          </p:cNvPr>
          <p:cNvSpPr/>
          <p:nvPr/>
        </p:nvSpPr>
        <p:spPr>
          <a:xfrm>
            <a:off x="6173622" y="3036132"/>
            <a:ext cx="164506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Recursive&lt;T&gt;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53DD0-18DD-4789-94A3-747C58114F4A}"/>
              </a:ext>
            </a:extLst>
          </p:cNvPr>
          <p:cNvSpPr/>
          <p:nvPr/>
        </p:nvSpPr>
        <p:spPr>
          <a:xfrm>
            <a:off x="8125625" y="3036132"/>
            <a:ext cx="164506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Base&lt;T&gt;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3F79BF-5251-4213-9E77-A03F0457826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8383424" y="2280777"/>
            <a:ext cx="564735" cy="755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01968-4696-482F-A721-2D2A07F43716}"/>
              </a:ext>
            </a:extLst>
          </p:cNvPr>
          <p:cNvCxnSpPr>
            <a:cxnSpLocks/>
          </p:cNvCxnSpPr>
          <p:nvPr/>
        </p:nvCxnSpPr>
        <p:spPr>
          <a:xfrm flipV="1">
            <a:off x="7303092" y="2280778"/>
            <a:ext cx="386698" cy="755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FAC7CB-18DB-4BC7-9220-F9DD625F6415}"/>
              </a:ext>
            </a:extLst>
          </p:cNvPr>
          <p:cNvSpPr txBox="1"/>
          <p:nvPr/>
        </p:nvSpPr>
        <p:spPr>
          <a:xfrm>
            <a:off x="5393601" y="396707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Initialisation: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2DBCF-A7ED-4E3D-9217-B828B126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07" y="4018031"/>
            <a:ext cx="3739980" cy="284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7EB9E6-F9B0-49E8-AD68-69E41244391C}"/>
              </a:ext>
            </a:extLst>
          </p:cNvPr>
          <p:cNvSpPr txBox="1"/>
          <p:nvPr/>
        </p:nvSpPr>
        <p:spPr>
          <a:xfrm>
            <a:off x="6932888" y="4251644"/>
            <a:ext cx="387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^ Returns Recursive&lt;Long&gt; for n &gt; 0</a:t>
            </a:r>
          </a:p>
        </p:txBody>
      </p:sp>
    </p:spTree>
    <p:extLst>
      <p:ext uri="{BB962C8B-B14F-4D97-AF65-F5344CB8AC3E}">
        <p14:creationId xmlns:p14="http://schemas.microsoft.com/office/powerpoint/2010/main" val="1780808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2170-99E0-4A28-A803-8770B9DF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FDF0-962F-4106-A99C-B9CB1A14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68"/>
            <a:ext cx="8596668" cy="499074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Compute&lt;T&gt;</a:t>
            </a:r>
          </a:p>
          <a:p>
            <a:pPr lvl="1"/>
            <a:r>
              <a:rPr lang="en-GB" dirty="0"/>
              <a:t>bool </a:t>
            </a:r>
            <a:r>
              <a:rPr lang="en-GB" dirty="0" err="1"/>
              <a:t>isRecursive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long evaluate()</a:t>
            </a:r>
          </a:p>
          <a:p>
            <a:pPr lvl="1"/>
            <a:r>
              <a:rPr lang="en-GB" dirty="0"/>
              <a:t>Compute&lt;T&gt; recurse()</a:t>
            </a:r>
          </a:p>
          <a:p>
            <a:r>
              <a:rPr lang="en-GB" dirty="0"/>
              <a:t>Base&lt;T&gt;</a:t>
            </a:r>
          </a:p>
          <a:p>
            <a:pPr lvl="1"/>
            <a:r>
              <a:rPr lang="en-GB" dirty="0"/>
              <a:t>Constructor Base(Supplier&lt;T&gt;)</a:t>
            </a:r>
          </a:p>
          <a:p>
            <a:pPr lvl="1"/>
            <a:r>
              <a:rPr lang="en-GB" dirty="0"/>
              <a:t>recurse() does nothing (is base case)</a:t>
            </a:r>
          </a:p>
          <a:p>
            <a:pPr lvl="1"/>
            <a:r>
              <a:rPr lang="en-GB" dirty="0"/>
              <a:t>evaluate() returns result</a:t>
            </a:r>
          </a:p>
          <a:p>
            <a:pPr lvl="1"/>
            <a:r>
              <a:rPr lang="en-GB" dirty="0" err="1"/>
              <a:t>isRecursive</a:t>
            </a:r>
            <a:r>
              <a:rPr lang="en-GB" dirty="0"/>
              <a:t>() = false</a:t>
            </a:r>
          </a:p>
          <a:p>
            <a:r>
              <a:rPr lang="en-GB" dirty="0"/>
              <a:t>Recursive&lt;T&gt;</a:t>
            </a:r>
          </a:p>
          <a:p>
            <a:pPr lvl="1"/>
            <a:r>
              <a:rPr lang="en-GB" dirty="0"/>
              <a:t>Constructor Recursive(Supplier&lt;Compute&lt;T&gt;&gt;)</a:t>
            </a:r>
          </a:p>
          <a:p>
            <a:pPr lvl="1"/>
            <a:r>
              <a:rPr lang="en-GB" dirty="0"/>
              <a:t>recurse() calls sum() from the supplier</a:t>
            </a:r>
          </a:p>
          <a:p>
            <a:pPr lvl="1"/>
            <a:r>
              <a:rPr lang="en-GB" dirty="0"/>
              <a:t>evaluate() does nothing</a:t>
            </a:r>
          </a:p>
          <a:p>
            <a:pPr lvl="1"/>
            <a:r>
              <a:rPr lang="en-GB" dirty="0" err="1"/>
              <a:t>isRecursive</a:t>
            </a:r>
            <a:r>
              <a:rPr lang="en-GB" dirty="0"/>
              <a:t>() = 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570FE-AC98-4AF7-BA45-1D2F58FD86CA}"/>
              </a:ext>
            </a:extLst>
          </p:cNvPr>
          <p:cNvSpPr/>
          <p:nvPr/>
        </p:nvSpPr>
        <p:spPr>
          <a:xfrm>
            <a:off x="7312349" y="1580022"/>
            <a:ext cx="148981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Compute&lt;T&gt;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7BAA4-AD8B-4A6F-A70D-571FBBC05D40}"/>
              </a:ext>
            </a:extLst>
          </p:cNvPr>
          <p:cNvSpPr/>
          <p:nvPr/>
        </p:nvSpPr>
        <p:spPr>
          <a:xfrm>
            <a:off x="6173622" y="3036132"/>
            <a:ext cx="164506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Recursive&lt;T&gt;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53DD0-18DD-4789-94A3-747C58114F4A}"/>
              </a:ext>
            </a:extLst>
          </p:cNvPr>
          <p:cNvSpPr/>
          <p:nvPr/>
        </p:nvSpPr>
        <p:spPr>
          <a:xfrm>
            <a:off x="8125625" y="3036132"/>
            <a:ext cx="1645067" cy="7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Base&lt;T&gt;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3F79BF-5251-4213-9E77-A03F0457826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8383424" y="2280777"/>
            <a:ext cx="564735" cy="7553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01968-4696-482F-A721-2D2A07F43716}"/>
              </a:ext>
            </a:extLst>
          </p:cNvPr>
          <p:cNvCxnSpPr>
            <a:cxnSpLocks/>
          </p:cNvCxnSpPr>
          <p:nvPr/>
        </p:nvCxnSpPr>
        <p:spPr>
          <a:xfrm flipV="1">
            <a:off x="7303092" y="2280778"/>
            <a:ext cx="386698" cy="755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FAC7CB-18DB-4BC7-9220-F9DD625F6415}"/>
              </a:ext>
            </a:extLst>
          </p:cNvPr>
          <p:cNvSpPr txBox="1"/>
          <p:nvPr/>
        </p:nvSpPr>
        <p:spPr>
          <a:xfrm>
            <a:off x="5393601" y="396707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Initialisation: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2DBCF-A7ED-4E3D-9217-B828B126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107" y="4018031"/>
            <a:ext cx="3739980" cy="284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7EB9E6-F9B0-49E8-AD68-69E41244391C}"/>
              </a:ext>
            </a:extLst>
          </p:cNvPr>
          <p:cNvSpPr txBox="1"/>
          <p:nvPr/>
        </p:nvSpPr>
        <p:spPr>
          <a:xfrm>
            <a:off x="6932888" y="4251644"/>
            <a:ext cx="387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^ Returns Recursive&lt;Long&gt; for n &gt;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1AE5E-231C-4676-A269-F88499A253C0}"/>
              </a:ext>
            </a:extLst>
          </p:cNvPr>
          <p:cNvSpPr txBox="1"/>
          <p:nvPr/>
        </p:nvSpPr>
        <p:spPr>
          <a:xfrm>
            <a:off x="5699638" y="1210690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This is an interface!</a:t>
            </a:r>
          </a:p>
        </p:txBody>
      </p:sp>
    </p:spTree>
    <p:extLst>
      <p:ext uri="{BB962C8B-B14F-4D97-AF65-F5344CB8AC3E}">
        <p14:creationId xmlns:p14="http://schemas.microsoft.com/office/powerpoint/2010/main" val="89729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D89F-FD52-4E2C-8E0B-59682946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ADB6-D014-4CFD-B600-7F78B7AD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FP</a:t>
            </a:r>
          </a:p>
          <a:p>
            <a:r>
              <a:rPr lang="en-GB" dirty="0"/>
              <a:t>Exceptions</a:t>
            </a:r>
          </a:p>
          <a:p>
            <a:r>
              <a:rPr lang="en-GB" dirty="0"/>
              <a:t>Generics</a:t>
            </a:r>
          </a:p>
          <a:p>
            <a:r>
              <a:rPr lang="en-GB" dirty="0"/>
              <a:t>Memory Model</a:t>
            </a:r>
          </a:p>
          <a:p>
            <a:r>
              <a:rPr lang="en-GB" dirty="0"/>
              <a:t>Concurrency vs Parallelism (x1)</a:t>
            </a:r>
          </a:p>
          <a:p>
            <a:r>
              <a:rPr lang="en-GB" dirty="0"/>
              <a:t>Testability (x1) [See tutorial 5]</a:t>
            </a:r>
          </a:p>
          <a:p>
            <a:r>
              <a:rPr lang="en-GB" dirty="0"/>
              <a:t>Anonymous classes (x1) [See tutorial 6 and tutorial 5 example code]</a:t>
            </a:r>
          </a:p>
        </p:txBody>
      </p:sp>
    </p:spTree>
    <p:extLst>
      <p:ext uri="{BB962C8B-B14F-4D97-AF65-F5344CB8AC3E}">
        <p14:creationId xmlns:p14="http://schemas.microsoft.com/office/powerpoint/2010/main" val="264469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4196-FF88-4571-BB67-EFD9FDB9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Concurrency vs Parallelism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5DCA4-32C6-4A72-8EE0-9CF318379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817" y="2160588"/>
            <a:ext cx="6732404" cy="3881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DAFD9F-D4CE-40AD-AC98-E0EA532F1BF7}"/>
              </a:ext>
            </a:extLst>
          </p:cNvPr>
          <p:cNvSpPr txBox="1"/>
          <p:nvPr/>
        </p:nvSpPr>
        <p:spPr>
          <a:xfrm>
            <a:off x="758592" y="1270000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circle = line of code / unit of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D2178-280B-464E-AF48-805261716E3E}"/>
              </a:ext>
            </a:extLst>
          </p:cNvPr>
          <p:cNvSpPr txBox="1"/>
          <p:nvPr/>
        </p:nvSpPr>
        <p:spPr>
          <a:xfrm>
            <a:off x="3119215" y="1837422"/>
            <a:ext cx="22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Multiple threads,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but 1 task at a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C5E55-193A-4957-8D0D-A323D9CFAAA9}"/>
              </a:ext>
            </a:extLst>
          </p:cNvPr>
          <p:cNvSpPr txBox="1"/>
          <p:nvPr/>
        </p:nvSpPr>
        <p:spPr>
          <a:xfrm>
            <a:off x="5284343" y="1607234"/>
            <a:ext cx="4567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Why concurrency? Manage data separately</a:t>
            </a:r>
            <a:br>
              <a:rPr lang="en-GB" dirty="0"/>
            </a:br>
            <a:r>
              <a:rPr lang="en-GB" dirty="0"/>
              <a:t>between different threads</a:t>
            </a:r>
          </a:p>
        </p:txBody>
      </p:sp>
    </p:spTree>
    <p:extLst>
      <p:ext uri="{BB962C8B-B14F-4D97-AF65-F5344CB8AC3E}">
        <p14:creationId xmlns:p14="http://schemas.microsoft.com/office/powerpoint/2010/main" val="380813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4196-FF88-4571-BB67-EFD9FDB9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Concurrency vs Parallelism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5DCA4-32C6-4A72-8EE0-9CF318379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817" y="2160588"/>
            <a:ext cx="6732404" cy="3881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DAFD9F-D4CE-40AD-AC98-E0EA532F1BF7}"/>
              </a:ext>
            </a:extLst>
          </p:cNvPr>
          <p:cNvSpPr txBox="1"/>
          <p:nvPr/>
        </p:nvSpPr>
        <p:spPr>
          <a:xfrm>
            <a:off x="758592" y="1270000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circle = line of code / unit of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D2178-280B-464E-AF48-805261716E3E}"/>
              </a:ext>
            </a:extLst>
          </p:cNvPr>
          <p:cNvSpPr txBox="1"/>
          <p:nvPr/>
        </p:nvSpPr>
        <p:spPr>
          <a:xfrm>
            <a:off x="5845935" y="1837422"/>
            <a:ext cx="315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Multiple threads,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each task on a different CPU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B47A6-912D-4E2A-A19E-DA662E5D3E04}"/>
              </a:ext>
            </a:extLst>
          </p:cNvPr>
          <p:cNvSpPr txBox="1"/>
          <p:nvPr/>
        </p:nvSpPr>
        <p:spPr>
          <a:xfrm>
            <a:off x="8342224" y="3059668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3x execution speed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9E8F1-6474-4BC7-8BA8-85EE40D3C47F}"/>
              </a:ext>
            </a:extLst>
          </p:cNvPr>
          <p:cNvCxnSpPr>
            <a:cxnSpLocks/>
          </p:cNvCxnSpPr>
          <p:nvPr/>
        </p:nvCxnSpPr>
        <p:spPr>
          <a:xfrm flipH="1">
            <a:off x="7990318" y="3249794"/>
            <a:ext cx="35190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A073A7-4F1C-41F7-8A0C-A3D34DCBB1C0}"/>
              </a:ext>
            </a:extLst>
          </p:cNvPr>
          <p:cNvSpPr txBox="1"/>
          <p:nvPr/>
        </p:nvSpPr>
        <p:spPr>
          <a:xfrm>
            <a:off x="6605900" y="960903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Parallel with 1 CPU</a:t>
            </a:r>
            <a:br>
              <a:rPr lang="en-GB" dirty="0"/>
            </a:br>
            <a:r>
              <a:rPr lang="en-GB" dirty="0"/>
              <a:t>is same as concurrent</a:t>
            </a:r>
          </a:p>
        </p:txBody>
      </p:sp>
    </p:spTree>
    <p:extLst>
      <p:ext uri="{BB962C8B-B14F-4D97-AF65-F5344CB8AC3E}">
        <p14:creationId xmlns:p14="http://schemas.microsoft.com/office/powerpoint/2010/main" val="296293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2778-B988-4601-9A70-6CE08FAD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 concrete example – When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CD0D-9A70-457C-9549-3A5F5D29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list of ages, find the percentage of people between ages x and 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001C1-0837-406B-9919-BB4FCF10E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62" y="3564292"/>
            <a:ext cx="4694048" cy="2477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757A6B-9114-448C-BC47-AFB4060A822C}"/>
              </a:ext>
            </a:extLst>
          </p:cNvPr>
          <p:cNvSpPr txBox="1"/>
          <p:nvPr/>
        </p:nvSpPr>
        <p:spPr>
          <a:xfrm>
            <a:off x="1462196" y="3194960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Normal imperative 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68FB9-41AC-474A-A200-7BEF5D8AB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57" y="3564292"/>
            <a:ext cx="4455186" cy="1833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26DFF-2419-464B-9AE9-B2615A442E85}"/>
              </a:ext>
            </a:extLst>
          </p:cNvPr>
          <p:cNvSpPr txBox="1"/>
          <p:nvPr/>
        </p:nvSpPr>
        <p:spPr>
          <a:xfrm>
            <a:off x="7086921" y="3193793"/>
            <a:ext cx="90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FP 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8F4BE-3805-4710-ACDE-B19059ADBCAB}"/>
              </a:ext>
            </a:extLst>
          </p:cNvPr>
          <p:cNvSpPr txBox="1"/>
          <p:nvPr/>
        </p:nvSpPr>
        <p:spPr>
          <a:xfrm>
            <a:off x="6513366" y="5442875"/>
            <a:ext cx="2201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✅ More readable</a:t>
            </a:r>
          </a:p>
          <a:p>
            <a:r>
              <a:rPr lang="en-GB" dirty="0"/>
              <a:t>❌ Probably slower</a:t>
            </a:r>
          </a:p>
        </p:txBody>
      </p:sp>
    </p:spTree>
    <p:extLst>
      <p:ext uri="{BB962C8B-B14F-4D97-AF65-F5344CB8AC3E}">
        <p14:creationId xmlns:p14="http://schemas.microsoft.com/office/powerpoint/2010/main" val="35565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A7C1-5EE5-49DC-AD78-B0F78583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Interfaces</a:t>
            </a:r>
          </a:p>
        </p:txBody>
      </p:sp>
      <p:pic>
        <p:nvPicPr>
          <p:cNvPr id="2050" name="Picture 2" descr="Image result for kid shape toy">
            <a:extLst>
              <a:ext uri="{FF2B5EF4-FFF2-40B4-BE49-F238E27FC236}">
                <a16:creationId xmlns:a16="http://schemas.microsoft.com/office/drawing/2014/main" id="{58A93AC3-6F4B-44D5-AF29-035E99E9DA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84516"/>
            <a:ext cx="7104210" cy="501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9ADFDE-B575-4A3D-8E80-DDDF03449849}"/>
              </a:ext>
            </a:extLst>
          </p:cNvPr>
          <p:cNvSpPr/>
          <p:nvPr/>
        </p:nvSpPr>
        <p:spPr>
          <a:xfrm>
            <a:off x="999858" y="1862983"/>
            <a:ext cx="4734370" cy="463182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E62E12-E113-4D4C-AD84-8A2D6FB33380}"/>
              </a:ext>
            </a:extLst>
          </p:cNvPr>
          <p:cNvSpPr/>
          <p:nvPr/>
        </p:nvSpPr>
        <p:spPr>
          <a:xfrm>
            <a:off x="4042161" y="3358497"/>
            <a:ext cx="1239140" cy="1320800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DC4BC-390E-4B53-81F0-1B0194A49371}"/>
              </a:ext>
            </a:extLst>
          </p:cNvPr>
          <p:cNvSpPr txBox="1"/>
          <p:nvPr/>
        </p:nvSpPr>
        <p:spPr>
          <a:xfrm>
            <a:off x="4896740" y="3059394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argument accepts some interface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A8CF8-2C97-471F-A359-C4FF79714970}"/>
              </a:ext>
            </a:extLst>
          </p:cNvPr>
          <p:cNvSpPr/>
          <p:nvPr/>
        </p:nvSpPr>
        <p:spPr>
          <a:xfrm>
            <a:off x="5292282" y="3673154"/>
            <a:ext cx="1239140" cy="114898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8DAB9-8C46-4EEE-BB45-DFD69FBBA610}"/>
              </a:ext>
            </a:extLst>
          </p:cNvPr>
          <p:cNvSpPr txBox="1"/>
          <p:nvPr/>
        </p:nvSpPr>
        <p:spPr>
          <a:xfrm>
            <a:off x="5537675" y="4868366"/>
            <a:ext cx="14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Your lambda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54A8E-506E-4297-A370-6FA7C60FB411}"/>
              </a:ext>
            </a:extLst>
          </p:cNvPr>
          <p:cNvSpPr txBox="1"/>
          <p:nvPr/>
        </p:nvSpPr>
        <p:spPr>
          <a:xfrm>
            <a:off x="5926097" y="1402243"/>
            <a:ext cx="48838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your lambda has the same</a:t>
            </a:r>
          </a:p>
          <a:p>
            <a:pPr marL="285750" indent="-285750">
              <a:buFontTx/>
              <a:buChar char="-"/>
            </a:pPr>
            <a:r>
              <a:rPr lang="en-GB" dirty="0"/>
              <a:t>Input (types and count)</a:t>
            </a:r>
          </a:p>
          <a:p>
            <a:pPr marL="285750" indent="-285750">
              <a:buFontTx/>
              <a:buChar char="-"/>
            </a:pPr>
            <a:r>
              <a:rPr lang="en-GB" dirty="0"/>
              <a:t>Output</a:t>
            </a:r>
          </a:p>
          <a:p>
            <a:r>
              <a:rPr lang="en-GB" dirty="0"/>
              <a:t>as the interface’s abstract method:</a:t>
            </a:r>
          </a:p>
          <a:p>
            <a:r>
              <a:rPr lang="en-GB" dirty="0"/>
              <a:t>Your lambda will automatically implement it!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72C26-082B-4E5B-A085-4093A1378B37}"/>
              </a:ext>
            </a:extLst>
          </p:cNvPr>
          <p:cNvSpPr txBox="1"/>
          <p:nvPr/>
        </p:nvSpPr>
        <p:spPr>
          <a:xfrm>
            <a:off x="760575" y="147155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DC8D1-E482-4501-8772-63718E4E3D86}"/>
              </a:ext>
            </a:extLst>
          </p:cNvPr>
          <p:cNvSpPr txBox="1"/>
          <p:nvPr/>
        </p:nvSpPr>
        <p:spPr>
          <a:xfrm>
            <a:off x="4558020" y="606373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Other arguments </a:t>
            </a:r>
            <a:r>
              <a:rPr lang="en-GB" sz="600" dirty="0"/>
              <a:t>on </a:t>
            </a:r>
            <a:r>
              <a:rPr lang="en-GB" sz="600" dirty="0" err="1"/>
              <a:t>NUSWhispers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8C7C8-CF3D-411A-B4FC-AE7AD79F28C5}"/>
              </a:ext>
            </a:extLst>
          </p:cNvPr>
          <p:cNvCxnSpPr/>
          <p:nvPr/>
        </p:nvCxnSpPr>
        <p:spPr>
          <a:xfrm flipH="1" flipV="1">
            <a:off x="4802736" y="5375305"/>
            <a:ext cx="478565" cy="6152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89A6BB-116A-483E-800C-1100C97B5549}"/>
              </a:ext>
            </a:extLst>
          </p:cNvPr>
          <p:cNvCxnSpPr>
            <a:cxnSpLocks/>
          </p:cNvCxnSpPr>
          <p:nvPr/>
        </p:nvCxnSpPr>
        <p:spPr>
          <a:xfrm flipH="1" flipV="1">
            <a:off x="4558020" y="5745039"/>
            <a:ext cx="656931" cy="2958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01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5F2-FAE3-4AA0-90C1-8CE922B3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Consumers and Suppliers – When do you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B184-8E92-4EF6-8F5A-499799A6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the time in FP, you just don’t realise it / Use it when the method uses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FDFA6-4A4E-440E-B411-27A72922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79226"/>
            <a:ext cx="3115834" cy="849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2CDC0-DB55-4FF3-AD5E-C3F1A986384F}"/>
              </a:ext>
            </a:extLst>
          </p:cNvPr>
          <p:cNvSpPr txBox="1"/>
          <p:nvPr/>
        </p:nvSpPr>
        <p:spPr>
          <a:xfrm>
            <a:off x="3793168" y="305966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uses a supplier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60B6E-3762-4294-992A-E07E3EBD6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573744"/>
            <a:ext cx="3969385" cy="588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56C1D-A1D8-43F6-A6A5-16B3C07B5DF5}"/>
              </a:ext>
            </a:extLst>
          </p:cNvPr>
          <p:cNvSpPr txBox="1"/>
          <p:nvPr/>
        </p:nvSpPr>
        <p:spPr>
          <a:xfrm>
            <a:off x="2079193" y="410097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a consumer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D606EE-5A1B-4B50-98FE-032A98270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607013"/>
            <a:ext cx="4561862" cy="7084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99C165-4D7C-4C54-A398-6840390FC21A}"/>
              </a:ext>
            </a:extLst>
          </p:cNvPr>
          <p:cNvSpPr txBox="1"/>
          <p:nvPr/>
        </p:nvSpPr>
        <p:spPr>
          <a:xfrm>
            <a:off x="2662026" y="5278989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defines a supplier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170B1B-3B12-4CC4-B6D0-3757B3264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324" y="4328077"/>
            <a:ext cx="5568078" cy="21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5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103D-9DCD-4506-9C13-8EC4044C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A0FF0F-387B-4124-B369-3A65F1B77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128" y="1777194"/>
            <a:ext cx="4924397" cy="2860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A29AA9-F284-4CFB-8962-5FA690555F86}"/>
              </a:ext>
            </a:extLst>
          </p:cNvPr>
          <p:cNvSpPr txBox="1"/>
          <p:nvPr/>
        </p:nvSpPr>
        <p:spPr>
          <a:xfrm>
            <a:off x="2814735" y="865940"/>
            <a:ext cx="4603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Generics defined in class declaration:</a:t>
            </a:r>
          </a:p>
          <a:p>
            <a:pPr algn="ctr"/>
            <a:r>
              <a:rPr lang="en-GB" dirty="0"/>
              <a:t>Same T everywhere in the class</a:t>
            </a:r>
          </a:p>
          <a:p>
            <a:pPr algn="ctr"/>
            <a:r>
              <a:rPr lang="en-GB" dirty="0"/>
              <a:t>T will be bound to the type of the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7E3AD-9358-461C-BE14-10340464A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027" y="5229472"/>
            <a:ext cx="4210598" cy="877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9637B7-5576-41FC-914B-88698FD3BCD5}"/>
              </a:ext>
            </a:extLst>
          </p:cNvPr>
          <p:cNvSpPr txBox="1"/>
          <p:nvPr/>
        </p:nvSpPr>
        <p:spPr>
          <a:xfrm>
            <a:off x="3207470" y="6128756"/>
            <a:ext cx="381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 inferred as Integer from the type</a:t>
            </a:r>
          </a:p>
        </p:txBody>
      </p:sp>
    </p:spTree>
    <p:extLst>
      <p:ext uri="{BB962C8B-B14F-4D97-AF65-F5344CB8AC3E}">
        <p14:creationId xmlns:p14="http://schemas.microsoft.com/office/powerpoint/2010/main" val="1662145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1285</Words>
  <Application>Microsoft Macintosh PowerPoint</Application>
  <PresentationFormat>Widescreen</PresentationFormat>
  <Paragraphs>236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Facet</vt:lpstr>
      <vt:lpstr>Tutorial 8 / FAQ Revision</vt:lpstr>
      <vt:lpstr>Survey Results</vt:lpstr>
      <vt:lpstr>Survey Results</vt:lpstr>
      <vt:lpstr>Concurrency vs Parallelism</vt:lpstr>
      <vt:lpstr>Concurrency vs Parallelism</vt:lpstr>
      <vt:lpstr>FP concrete example – When to use?</vt:lpstr>
      <vt:lpstr>Functional Interfaces</vt:lpstr>
      <vt:lpstr>Consumers and Suppliers – When do you use them?</vt:lpstr>
      <vt:lpstr>Generics</vt:lpstr>
      <vt:lpstr>Generics</vt:lpstr>
      <vt:lpstr>Generics</vt:lpstr>
      <vt:lpstr>Generics</vt:lpstr>
      <vt:lpstr>Generics</vt:lpstr>
      <vt:lpstr>See standalone revision slides for more</vt:lpstr>
      <vt:lpstr>Q1: LazyInt</vt:lpstr>
      <vt:lpstr>Q1: LazyInt</vt:lpstr>
      <vt:lpstr>Q1: LazyInt</vt:lpstr>
      <vt:lpstr>Q1: LazyInt</vt:lpstr>
      <vt:lpstr>Q3: Possible exam-style qns?</vt:lpstr>
      <vt:lpstr>Q3: Possible exam-style qns?</vt:lpstr>
      <vt:lpstr>Q3: Possible exam-style qns?</vt:lpstr>
      <vt:lpstr>Q3: Possible exam-style qns?</vt:lpstr>
      <vt:lpstr>Q3: Possible exam-style qns?</vt:lpstr>
      <vt:lpstr>What do we know?</vt:lpstr>
      <vt:lpstr>What do we know?</vt:lpstr>
      <vt:lpstr>What do we know?</vt:lpstr>
      <vt:lpstr>What do we know?</vt:lpstr>
      <vt:lpstr>What do we know?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8 / FAQ Revision</dc:title>
  <dc:creator>Jeremy Lim</dc:creator>
  <cp:lastModifiedBy>Jeremy Lim Yu Xuan</cp:lastModifiedBy>
  <cp:revision>27</cp:revision>
  <dcterms:created xsi:type="dcterms:W3CDTF">2019-04-04T17:11:24Z</dcterms:created>
  <dcterms:modified xsi:type="dcterms:W3CDTF">2019-04-05T08:01:37Z</dcterms:modified>
</cp:coreProperties>
</file>