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259" r:id="rId3"/>
    <p:sldId id="257" r:id="rId4"/>
    <p:sldId id="283" r:id="rId5"/>
    <p:sldId id="258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90" r:id="rId18"/>
    <p:sldId id="291" r:id="rId19"/>
    <p:sldId id="260" r:id="rId20"/>
    <p:sldId id="264" r:id="rId21"/>
    <p:sldId id="263" r:id="rId22"/>
    <p:sldId id="265" r:id="rId23"/>
    <p:sldId id="266" r:id="rId24"/>
    <p:sldId id="270" r:id="rId25"/>
    <p:sldId id="271" r:id="rId26"/>
    <p:sldId id="285" r:id="rId27"/>
    <p:sldId id="286" r:id="rId28"/>
    <p:sldId id="287" r:id="rId29"/>
    <p:sldId id="261" r:id="rId30"/>
    <p:sldId id="267" r:id="rId31"/>
    <p:sldId id="268" r:id="rId32"/>
    <p:sldId id="272" r:id="rId33"/>
    <p:sldId id="269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4"/>
    <p:restoredTop sz="86153"/>
  </p:normalViewPr>
  <p:slideViewPr>
    <p:cSldViewPr snapToGrid="0" snapToObjects="1">
      <p:cViewPr varScale="1">
        <p:scale>
          <a:sx n="115" d="100"/>
          <a:sy n="115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A1F9-0CAD-314A-B57C-FA8242B7D5E2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8CE18-CFC5-214C-B1DB-9A734CAF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case: Need to copy paste block of code for each message.</a:t>
            </a:r>
          </a:p>
          <a:p>
            <a:endParaRPr lang="en-US" dirty="0"/>
          </a:p>
          <a:p>
            <a:r>
              <a:rPr lang="en-US" dirty="0"/>
              <a:t>Second case: Duplicate 1 line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07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case: Pass the URL into every method call. What if URL changes?</a:t>
            </a:r>
          </a:p>
          <a:p>
            <a:endParaRPr lang="en-US" dirty="0"/>
          </a:p>
          <a:p>
            <a:r>
              <a:rPr lang="en-US" dirty="0"/>
              <a:t>Second case: Change URL in one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08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make it easier to add new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8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8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9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complicated 1-liners (main)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65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complicated 1-liners (methods)</a:t>
            </a:r>
          </a:p>
          <a:p>
            <a:r>
              <a:rPr lang="en-US" dirty="0"/>
              <a:t>And rename method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3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inline ifs into proper ifs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numbersAdded</a:t>
            </a:r>
            <a:r>
              <a:rPr lang="en-US" dirty="0"/>
              <a:t> is useless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numbersAdded</a:t>
            </a:r>
            <a:r>
              <a:rPr lang="en-US" dirty="0"/>
              <a:t> and useless </a:t>
            </a:r>
            <a:r>
              <a:rPr lang="en-US" dirty="0" err="1"/>
              <a:t>elses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20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numbersAdded</a:t>
            </a:r>
            <a:r>
              <a:rPr lang="en-US" dirty="0"/>
              <a:t> and useless </a:t>
            </a:r>
            <a:r>
              <a:rPr lang="en-US" dirty="0" err="1"/>
              <a:t>elses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9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</a:t>
            </a:r>
            <a:r>
              <a:rPr lang="en-US" dirty="0" err="1"/>
              <a:t>numbersAdded</a:t>
            </a:r>
            <a:r>
              <a:rPr lang="en-US" dirty="0"/>
              <a:t> and useless </a:t>
            </a:r>
            <a:r>
              <a:rPr lang="en-US" dirty="0" err="1"/>
              <a:t>elses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8CE18-CFC5-214C-B1DB-9A734CAF12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4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64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18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30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67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8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3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7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F3E98-60B8-F342-927B-947477CB1E5C}" type="datetimeFigureOut">
              <a:rPr lang="en-US" smtClean="0"/>
              <a:t>9/7/18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F0BCEF-6D76-0E41-A1CE-5CC0F3BC3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7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occc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eythkatz/Telegram-Bot-Cor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06F1-DD7F-5442-85C9-901DE01B0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2 Extra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8F0ED-BE58-0F4E-8C74-334ABD50A0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write readable &amp; manageable code</a:t>
            </a:r>
          </a:p>
        </p:txBody>
      </p:sp>
    </p:spTree>
    <p:extLst>
      <p:ext uri="{BB962C8B-B14F-4D97-AF65-F5344CB8AC3E}">
        <p14:creationId xmlns:p14="http://schemas.microsoft.com/office/powerpoint/2010/main" val="138072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181D3-1884-4845-97AF-091F3E25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50" y="2424112"/>
            <a:ext cx="9765500" cy="3652838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59452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181D3-1884-4845-97AF-091F3E25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50" y="2424112"/>
            <a:ext cx="9765500" cy="3652838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No.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911FC2-2A4E-4830-BCD2-9FEFD7AF6EF1}"/>
              </a:ext>
            </a:extLst>
          </p:cNvPr>
          <p:cNvCxnSpPr>
            <a:cxnSpLocks/>
          </p:cNvCxnSpPr>
          <p:nvPr/>
        </p:nvCxnSpPr>
        <p:spPr>
          <a:xfrm>
            <a:off x="1213250" y="2823844"/>
            <a:ext cx="4191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3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Almost.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96504-F78D-4C7E-8D8B-3700C395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1" y="2762613"/>
            <a:ext cx="10653643" cy="30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Almost.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96504-F78D-4C7E-8D8B-3700C395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1" y="2762613"/>
            <a:ext cx="10653643" cy="30381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B8E24D-D58B-4001-B527-291A2996E99A}"/>
              </a:ext>
            </a:extLst>
          </p:cNvPr>
          <p:cNvCxnSpPr>
            <a:cxnSpLocks/>
          </p:cNvCxnSpPr>
          <p:nvPr/>
        </p:nvCxnSpPr>
        <p:spPr>
          <a:xfrm flipH="1">
            <a:off x="5608688" y="4037963"/>
            <a:ext cx="405581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4F7AB1-59C8-45C2-8391-66F9E0E4C5E5}"/>
              </a:ext>
            </a:extLst>
          </p:cNvPr>
          <p:cNvSpPr txBox="1"/>
          <p:nvPr/>
        </p:nvSpPr>
        <p:spPr>
          <a:xfrm>
            <a:off x="6093582" y="3843772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This is useless code.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45ADE-44A9-4D6B-B177-3A50ECF2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69" y="3186700"/>
            <a:ext cx="3706934" cy="6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1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8FCAED-D479-46BA-8CED-A8CF5854BABA}"/>
              </a:ext>
            </a:extLst>
          </p:cNvPr>
          <p:cNvSpPr txBox="1">
            <a:spLocks/>
          </p:cNvSpPr>
          <p:nvPr/>
        </p:nvSpPr>
        <p:spPr>
          <a:xfrm>
            <a:off x="677334" y="17323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Done?</a:t>
            </a:r>
          </a:p>
          <a:p>
            <a:r>
              <a:rPr lang="en-US" dirty="0"/>
              <a:t>Yes!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90B5E-43FF-4290-80CD-30AD281A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3053127"/>
            <a:ext cx="1059910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3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F670-EA59-42B9-B923-D64A3849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Mystery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1D3B-6CFF-497F-AE3D-4658F4F6B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r>
              <a:rPr lang="en-GB" dirty="0"/>
              <a:t>More readable than the original right?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B209E-947B-4609-B70E-E74B7F53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790700"/>
            <a:ext cx="7991475" cy="47815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21E713-7F47-4239-9F92-A6D50A349397}"/>
              </a:ext>
            </a:extLst>
          </p:cNvPr>
          <p:cNvCxnSpPr>
            <a:cxnSpLocks/>
          </p:cNvCxnSpPr>
          <p:nvPr/>
        </p:nvCxnSpPr>
        <p:spPr>
          <a:xfrm flipH="1">
            <a:off x="5019675" y="5162550"/>
            <a:ext cx="301225" cy="213994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8B1452-FDB1-4FCB-82FF-300743DCF026}"/>
              </a:ext>
            </a:extLst>
          </p:cNvPr>
          <p:cNvSpPr txBox="1"/>
          <p:nvPr/>
        </p:nvSpPr>
        <p:spPr>
          <a:xfrm>
            <a:off x="5320900" y="4864917"/>
            <a:ext cx="371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Left as an exercise for the reader.</a:t>
            </a:r>
          </a:p>
        </p:txBody>
      </p:sp>
    </p:spTree>
    <p:extLst>
      <p:ext uri="{BB962C8B-B14F-4D97-AF65-F5344CB8AC3E}">
        <p14:creationId xmlns:p14="http://schemas.microsoft.com/office/powerpoint/2010/main" val="6750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9FE4-C2BA-4CB1-B45C-04913F02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32F0-8BDB-4BE8-B6D1-DEA0663B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Like what you see?</a:t>
            </a:r>
          </a:p>
          <a:p>
            <a:r>
              <a:rPr lang="en-GB" sz="3600" dirty="0">
                <a:hlinkClick r:id="rId2"/>
              </a:rPr>
              <a:t>http://ioccc.org/</a:t>
            </a:r>
            <a:r>
              <a:rPr lang="en-GB" sz="3600" dirty="0"/>
              <a:t> for more bad code.</a:t>
            </a:r>
          </a:p>
        </p:txBody>
      </p:sp>
    </p:spTree>
    <p:extLst>
      <p:ext uri="{BB962C8B-B14F-4D97-AF65-F5344CB8AC3E}">
        <p14:creationId xmlns:p14="http://schemas.microsoft.com/office/powerpoint/2010/main" val="2248609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CB28-ED33-3D4B-A40E-410010FD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E39B-2A88-CF47-A88A-5E71749F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j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//Read in a stream of integers (delimited by new line) until EOF.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//Print the sum of all positive integers.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&lt;Integer&gt; l;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(new j().f((l=new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&lt;&gt;()),new j().r(l, new Scanner(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0)));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r(List&lt;Integer&gt; s, Scanner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k) {return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()?((((k=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())&gt;-1?(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s.add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(k)?1:0):0))+r(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s,i,k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)):0;}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f(List&lt;Integer&gt; l,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z) {return --z&gt;-1?l.get(z)+f(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l,z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):0;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343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260C-81C3-7F40-841A-939CE6A6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5CA2-C915-A545-A1DC-CAA0D23E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java.util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j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//Read in a stream of integers (delimited by new line) until EOF.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the number of non-negative integers, a space, followed by the sum of all positive integers.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//Assume that sum of values will not exceed the size of an integer, and that there are at least 2 values.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(new j().r(0, new Scanner(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), 0));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z, Scanner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k) {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return z!=0?(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()?((((k=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())&gt;-1?((z+=k)!=-1?1:0):"\0"))+r(z,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,~k)):" "+z):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Arrays.stream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()?((((k=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())&gt;=0?((z+=k)==k?z&amp;1:0):"\0"))+r(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z,i,z^k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)):" "+z).split(" ")).reduce((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)-&gt;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+ " " + b)).get();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734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36B9F-642F-D24D-B401-7A17CB70B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2: Abstracting into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52927-3FCF-8444-AB98-B8D974B3A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4F20-6D79-B646-BD0A-26851F61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1AE32-9DB4-4B43-B0E1-DAC19AE2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is easy to understand (Readable)</a:t>
            </a:r>
          </a:p>
          <a:p>
            <a:pPr lvl="1"/>
            <a:r>
              <a:rPr lang="en-US" dirty="0"/>
              <a:t>i.e. mostly self-explanatory</a:t>
            </a:r>
          </a:p>
          <a:p>
            <a:r>
              <a:rPr lang="en-US" dirty="0"/>
              <a:t>Code that is easy to add on to (Manageable)</a:t>
            </a:r>
          </a:p>
        </p:txBody>
      </p:sp>
    </p:spTree>
    <p:extLst>
      <p:ext uri="{BB962C8B-B14F-4D97-AF65-F5344CB8AC3E}">
        <p14:creationId xmlns:p14="http://schemas.microsoft.com/office/powerpoint/2010/main" val="2922507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E9B2-BFA9-A543-8749-C553E358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for the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B090-F160-2645-9A3F-8136DA83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pseudocode for a chatbot (based on real old PHP code)</a:t>
            </a:r>
          </a:p>
        </p:txBody>
      </p:sp>
    </p:spTree>
    <p:extLst>
      <p:ext uri="{BB962C8B-B14F-4D97-AF65-F5344CB8AC3E}">
        <p14:creationId xmlns:p14="http://schemas.microsoft.com/office/powerpoint/2010/main" val="42418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E2B4D-E8C5-5541-862B-88CD0548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C753A7-4720-E64C-A2F0-05CBC2EF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use case: If you need to copy-paste a block of code, put it into a method</a:t>
            </a:r>
          </a:p>
          <a:p>
            <a:pPr lvl="1"/>
            <a:r>
              <a:rPr lang="en-US" dirty="0"/>
              <a:t>Reduce repetition</a:t>
            </a:r>
          </a:p>
          <a:p>
            <a:pPr lvl="1"/>
            <a:r>
              <a:rPr lang="en-US" dirty="0"/>
              <a:t>Easier to modify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8F1B5-0EFF-A747-BE5D-B117B0B8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86" y="3485859"/>
            <a:ext cx="7632700" cy="116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BFF777-DDE0-9044-B885-73C1E1CD6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886" y="5114637"/>
            <a:ext cx="7739116" cy="1469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048A0-0D76-9E4E-817E-2E0D1424B074}"/>
              </a:ext>
            </a:extLst>
          </p:cNvPr>
          <p:cNvSpPr txBox="1"/>
          <p:nvPr/>
        </p:nvSpPr>
        <p:spPr>
          <a:xfrm>
            <a:off x="5012990" y="469978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850793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E2B4D-E8C5-5541-862B-88CD0548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FF777-DDE0-9044-B885-73C1E1CD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86" y="1653806"/>
            <a:ext cx="7739116" cy="1469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F048A0-0D76-9E4E-817E-2E0D1424B074}"/>
              </a:ext>
            </a:extLst>
          </p:cNvPr>
          <p:cNvSpPr txBox="1"/>
          <p:nvPr/>
        </p:nvSpPr>
        <p:spPr>
          <a:xfrm>
            <a:off x="4779941" y="324137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7F87A-3B17-AE41-A6DF-0B7C4918F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28527"/>
            <a:ext cx="96647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7E2B4D-E8C5-5541-862B-88CD0548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D1035-DEFD-7648-8CF3-9A71BBD9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25165"/>
            <a:ext cx="9664700" cy="2781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449982-F379-2A43-B40A-77C61A079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59" y="4615726"/>
            <a:ext cx="9779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9A91-3090-C64B-9605-EFF23E79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6BDC-851B-4F4A-A037-66960506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5764"/>
            <a:ext cx="8596668" cy="3880773"/>
          </a:xfrm>
        </p:spPr>
        <p:txBody>
          <a:bodyPr/>
          <a:lstStyle/>
          <a:p>
            <a:r>
              <a:rPr lang="en-US" dirty="0"/>
              <a:t>Second use case: Make code cleaner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E4E3F-0C2D-6648-A90B-49809D037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36" y="2088428"/>
            <a:ext cx="7518400" cy="205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D92722-5972-4342-A355-F5FF50D88FB4}"/>
              </a:ext>
            </a:extLst>
          </p:cNvPr>
          <p:cNvSpPr txBox="1"/>
          <p:nvPr/>
        </p:nvSpPr>
        <p:spPr>
          <a:xfrm>
            <a:off x="3865613" y="1776971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is a very simplified example)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C75B0-9108-2742-AEF4-CF00A9344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836" y="4764111"/>
            <a:ext cx="5219700" cy="1816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8CF438-DB20-9844-A5B0-F9295065DD6A}"/>
              </a:ext>
            </a:extLst>
          </p:cNvPr>
          <p:cNvSpPr txBox="1"/>
          <p:nvPr/>
        </p:nvSpPr>
        <p:spPr>
          <a:xfrm>
            <a:off x="4368959" y="423218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184997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9F4E-48FF-2140-BD2C-F81E255E9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0E62-B0B6-6548-BE8C-7FBAEE02E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example</a:t>
            </a:r>
          </a:p>
          <a:p>
            <a:r>
              <a:rPr lang="en-US" dirty="0"/>
              <a:t>What if I want to be able to reuse IDs?</a:t>
            </a:r>
          </a:p>
          <a:p>
            <a:pPr lvl="1"/>
            <a:r>
              <a:rPr lang="en-US" dirty="0"/>
              <a:t>Example: Restrict IDs between 1000 &amp; 2000 and loop 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4BBAA-F9E3-48B8-AF4E-324CD7CB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353262"/>
            <a:ext cx="5525645" cy="24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42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EAB4-F8D0-45BB-9CB8-671B8077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4EA4-7928-404F-A5DD-4768C03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Maybe like this?</a:t>
            </a:r>
          </a:p>
          <a:p>
            <a:pPr lvl="1"/>
            <a:r>
              <a:rPr lang="en-US" dirty="0"/>
              <a:t>Example: Restrict IDs between 1000 &amp; 2000 and loop 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9D8AE-1B14-41C9-8745-1079466D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23" y="3429000"/>
            <a:ext cx="5162954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31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EAB4-F8D0-45BB-9CB8-671B8077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24EA4-7928-404F-A5DD-4768C033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Comments make it clearer?</a:t>
            </a:r>
          </a:p>
          <a:p>
            <a:pPr lvl="1"/>
            <a:r>
              <a:rPr lang="en-US" dirty="0"/>
              <a:t>Example: Restrict IDs between 1000 &amp; 2000 and loop 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2DFE9-84B7-4179-8F82-B6528267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79" y="3500900"/>
            <a:ext cx="5528642" cy="14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5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E4D6-B6D5-4DA6-9839-75D78A4D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Abstracting into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7C46-C11C-41A5-84B6-6F5BA93F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Ask yourself: From the point of view of the constructor, does it need to care about how your IDs are implemented?</a:t>
            </a:r>
          </a:p>
          <a:p>
            <a:r>
              <a:rPr lang="en-GB" dirty="0"/>
              <a:t>No. It just needs the next ID.</a:t>
            </a:r>
          </a:p>
          <a:p>
            <a:r>
              <a:rPr lang="en-GB" dirty="0"/>
              <a:t>Now your ID implementation can</a:t>
            </a:r>
            <a:br>
              <a:rPr lang="en-GB" dirty="0"/>
            </a:br>
            <a:r>
              <a:rPr lang="en-GB" dirty="0"/>
              <a:t>change and not affect the rest</a:t>
            </a:r>
            <a:br>
              <a:rPr lang="en-GB" dirty="0"/>
            </a:br>
            <a:r>
              <a:rPr lang="en-GB" dirty="0"/>
              <a:t>of the code.</a:t>
            </a:r>
            <a:br>
              <a:rPr lang="en-GB" dirty="0"/>
            </a:br>
            <a:r>
              <a:rPr lang="en-GB" dirty="0"/>
              <a:t>E.g. Every even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9A4C8-AFF5-4B44-8A58-76D8FE47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97" y="2860489"/>
            <a:ext cx="5035377" cy="341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3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9C7E-F69B-ED40-AEDB-4FE510CC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3: Abstracting into classes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7F714-5EFB-F848-AEC7-B0A777585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6D25E-83A3-F345-9717-1CAA99D0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1: Commenting, Naming, and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5CF39-72C6-FD41-AC35-8D4111A20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35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31AD74-BD03-4D46-80FD-F3ABD657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classes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8994CC-D216-4E44-B51A-27811060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Use Case: Share common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FB1BBE-71CC-DD4A-AA4A-FEAC58FC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88" y="2705341"/>
            <a:ext cx="9601200" cy="39243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FC0D27-0C5B-494D-B289-5FA241371744}"/>
              </a:ext>
            </a:extLst>
          </p:cNvPr>
          <p:cNvCxnSpPr/>
          <p:nvPr/>
        </p:nvCxnSpPr>
        <p:spPr>
          <a:xfrm>
            <a:off x="2986268" y="4919241"/>
            <a:ext cx="5451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919F8F-F3F0-9A44-89D4-159453D01727}"/>
              </a:ext>
            </a:extLst>
          </p:cNvPr>
          <p:cNvCxnSpPr/>
          <p:nvPr/>
        </p:nvCxnSpPr>
        <p:spPr>
          <a:xfrm>
            <a:off x="2986268" y="6136512"/>
            <a:ext cx="5451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60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F8A562-9DCC-8445-937F-EB56CA56E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61640"/>
            <a:ext cx="8499512" cy="5506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863612-0182-B147-B8A9-7539B0B7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B3864-8BD8-BA47-8C61-656C061C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375" y="127000"/>
            <a:ext cx="5892800" cy="965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F52AB-6CE2-5F4E-B619-C3BD0872F91A}"/>
              </a:ext>
            </a:extLst>
          </p:cNvPr>
          <p:cNvCxnSpPr>
            <a:cxnSpLocks/>
          </p:cNvCxnSpPr>
          <p:nvPr/>
        </p:nvCxnSpPr>
        <p:spPr>
          <a:xfrm>
            <a:off x="3055717" y="5000264"/>
            <a:ext cx="2708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9671B2-CE25-2147-A8E0-1048B990E491}"/>
              </a:ext>
            </a:extLst>
          </p:cNvPr>
          <p:cNvCxnSpPr>
            <a:cxnSpLocks/>
          </p:cNvCxnSpPr>
          <p:nvPr/>
        </p:nvCxnSpPr>
        <p:spPr>
          <a:xfrm>
            <a:off x="3055717" y="6055489"/>
            <a:ext cx="2708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20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0FD1-A27A-7D45-BC75-783696BD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E5EB-1EA0-3948-91A4-FF5371B0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store the same data twice, only use what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694C3-CF8B-5C49-B8D5-450082CB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34" y="2721819"/>
            <a:ext cx="3302000" cy="185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D109D-E8E7-CB49-9638-C8D10B63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4" y="4745138"/>
            <a:ext cx="4419600" cy="62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C6360-4B46-F644-A6F9-14BC3DB9E669}"/>
              </a:ext>
            </a:extLst>
          </p:cNvPr>
          <p:cNvSpPr txBox="1"/>
          <p:nvPr/>
        </p:nvSpPr>
        <p:spPr>
          <a:xfrm>
            <a:off x="4871334" y="38542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8D80CC-CE1C-C142-BE11-F002E8005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2" y="4872138"/>
            <a:ext cx="31369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C39DD-7BB6-3A45-BB9E-CB2628DB0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152" y="2982169"/>
            <a:ext cx="2794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09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03F8-5F44-244E-B291-D57F44FA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into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766D4-0768-4340-BD5E-E575795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use case: Too many methods</a:t>
            </a:r>
          </a:p>
          <a:p>
            <a:r>
              <a:rPr lang="en-US" dirty="0"/>
              <a:t>Each method has many lines of code</a:t>
            </a:r>
          </a:p>
          <a:p>
            <a:r>
              <a:rPr lang="en-US" dirty="0"/>
              <a:t>Very complicated and hard to navigate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78BA7-755E-4B46-8D05-0A6E22CCF20D}"/>
              </a:ext>
            </a:extLst>
          </p:cNvPr>
          <p:cNvSpPr txBox="1"/>
          <p:nvPr/>
        </p:nvSpPr>
        <p:spPr>
          <a:xfrm>
            <a:off x="971550" y="1745734"/>
            <a:ext cx="654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*More advanced* It is okay if you do not understand this part.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CCA8F-A720-41A3-A199-847A7839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217" y="2253012"/>
            <a:ext cx="4860858" cy="39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89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2371-7081-4EB6-AC01-046533EF5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Abstracting into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A0002-50F2-4E22-A0D5-19D832649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Much more manageable.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4EF40-470C-497F-8137-BDBFF72B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08" y="2741613"/>
            <a:ext cx="4858529" cy="2982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9B48A-3C74-43C2-9D27-B6D0EE58B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289" y="2741613"/>
            <a:ext cx="6316753" cy="29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4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098A-953E-4619-9A45-CF0D664B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you’re interested in real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1DC3-F929-479C-9C5B-BB6C8A9CB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https://github.com/keythkatz/Telegram-Bot-Core</a:t>
            </a:r>
            <a:endParaRPr lang="en-GB" dirty="0"/>
          </a:p>
          <a:p>
            <a:pPr lvl="1"/>
            <a:r>
              <a:rPr lang="en-GB" dirty="0"/>
              <a:t>Heavily abstracted with barely any reuse</a:t>
            </a:r>
          </a:p>
          <a:p>
            <a:pPr lvl="1"/>
            <a:r>
              <a:rPr lang="en-GB" dirty="0"/>
              <a:t>E.g. </a:t>
            </a:r>
            <a:r>
              <a:rPr lang="en-GB" dirty="0" err="1"/>
              <a:t>HelpCommand</a:t>
            </a:r>
            <a:r>
              <a:rPr lang="en-GB" dirty="0"/>
              <a:t> extends Command</a:t>
            </a:r>
            <a:br>
              <a:rPr lang="en-GB" dirty="0"/>
            </a:br>
            <a:r>
              <a:rPr lang="en-GB" dirty="0" err="1"/>
              <a:t>Command</a:t>
            </a:r>
            <a:r>
              <a:rPr lang="en-GB" dirty="0"/>
              <a:t> extends </a:t>
            </a:r>
            <a:r>
              <a:rPr lang="en-GB" dirty="0" err="1"/>
              <a:t>ForwardableHandler</a:t>
            </a:r>
            <a:br>
              <a:rPr lang="en-GB" dirty="0"/>
            </a:br>
            <a:r>
              <a:rPr lang="en-GB" dirty="0" err="1"/>
              <a:t>ForwardableHandler</a:t>
            </a:r>
            <a:r>
              <a:rPr lang="en-GB" dirty="0"/>
              <a:t> extends </a:t>
            </a:r>
            <a:r>
              <a:rPr lang="en-GB" dirty="0" err="1"/>
              <a:t>BaseHandler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43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401407-449A-49C3-93B2-B1EE6AE5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5261C1-2F28-430D-94E8-B93C90F6C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Terrible code generously crafted and donated by a friend.</a:t>
            </a:r>
          </a:p>
        </p:txBody>
      </p:sp>
    </p:spTree>
    <p:extLst>
      <p:ext uri="{BB962C8B-B14F-4D97-AF65-F5344CB8AC3E}">
        <p14:creationId xmlns:p14="http://schemas.microsoft.com/office/powerpoint/2010/main" val="400879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10 seconds.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5D561-6904-1044-87AB-12A3CE69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2608404"/>
            <a:ext cx="108458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3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327"/>
            <a:ext cx="8596668" cy="3880773"/>
          </a:xfrm>
        </p:spPr>
        <p:txBody>
          <a:bodyPr/>
          <a:lstStyle/>
          <a:p>
            <a:r>
              <a:rPr lang="en-US" dirty="0"/>
              <a:t>Better?</a:t>
            </a:r>
          </a:p>
          <a:p>
            <a:r>
              <a:rPr lang="en-US" dirty="0"/>
              <a:t>No.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968FF2-F383-344D-BF9A-D0233BF8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603501"/>
            <a:ext cx="10642600" cy="364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054EA0-FBDE-485A-84B0-B7951CABFFFA}"/>
              </a:ext>
            </a:extLst>
          </p:cNvPr>
          <p:cNvCxnSpPr/>
          <p:nvPr/>
        </p:nvCxnSpPr>
        <p:spPr>
          <a:xfrm>
            <a:off x="1085850" y="3429000"/>
            <a:ext cx="5334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07E959-2E77-4957-8D69-8229B723F17B}"/>
              </a:ext>
            </a:extLst>
          </p:cNvPr>
          <p:cNvCxnSpPr/>
          <p:nvPr/>
        </p:nvCxnSpPr>
        <p:spPr>
          <a:xfrm>
            <a:off x="1085850" y="3676650"/>
            <a:ext cx="5334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95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327"/>
            <a:ext cx="8596668" cy="3880773"/>
          </a:xfrm>
        </p:spPr>
        <p:txBody>
          <a:bodyPr/>
          <a:lstStyle/>
          <a:p>
            <a:r>
              <a:rPr lang="en-US" dirty="0"/>
              <a:t>Better?</a:t>
            </a:r>
          </a:p>
          <a:p>
            <a:r>
              <a:rPr lang="en-US" dirty="0"/>
              <a:t>A bit.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A88B3-9D8A-0A48-BB28-9E23783B5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3614"/>
            <a:ext cx="12192000" cy="33510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B8A831-47FC-492B-B02A-6CEB6AEB16EE}"/>
              </a:ext>
            </a:extLst>
          </p:cNvPr>
          <p:cNvCxnSpPr>
            <a:cxnSpLocks/>
          </p:cNvCxnSpPr>
          <p:nvPr/>
        </p:nvCxnSpPr>
        <p:spPr>
          <a:xfrm>
            <a:off x="2857500" y="4313431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488B9-AA7A-421F-B58F-CE18DC29D938}"/>
              </a:ext>
            </a:extLst>
          </p:cNvPr>
          <p:cNvCxnSpPr>
            <a:cxnSpLocks/>
          </p:cNvCxnSpPr>
          <p:nvPr/>
        </p:nvCxnSpPr>
        <p:spPr>
          <a:xfrm>
            <a:off x="2857500" y="4963265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46FF8C-F920-484D-9503-22DDFE157395}"/>
              </a:ext>
            </a:extLst>
          </p:cNvPr>
          <p:cNvCxnSpPr>
            <a:cxnSpLocks/>
          </p:cNvCxnSpPr>
          <p:nvPr/>
        </p:nvCxnSpPr>
        <p:spPr>
          <a:xfrm>
            <a:off x="7153275" y="3884806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3D8E4-C6CB-4E69-9EB6-49E85655CA6E}"/>
              </a:ext>
            </a:extLst>
          </p:cNvPr>
          <p:cNvCxnSpPr>
            <a:cxnSpLocks/>
          </p:cNvCxnSpPr>
          <p:nvPr/>
        </p:nvCxnSpPr>
        <p:spPr>
          <a:xfrm>
            <a:off x="3496205" y="3847511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E150B8-7E8E-4DE8-8164-6DE9CAD918B6}"/>
              </a:ext>
            </a:extLst>
          </p:cNvPr>
          <p:cNvCxnSpPr>
            <a:cxnSpLocks/>
          </p:cNvCxnSpPr>
          <p:nvPr/>
        </p:nvCxnSpPr>
        <p:spPr>
          <a:xfrm>
            <a:off x="8696325" y="4551556"/>
            <a:ext cx="419100" cy="1714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B02F21-EED5-4905-B79D-27AAB4015284}"/>
              </a:ext>
            </a:extLst>
          </p:cNvPr>
          <p:cNvCxnSpPr>
            <a:cxnSpLocks/>
          </p:cNvCxnSpPr>
          <p:nvPr/>
        </p:nvCxnSpPr>
        <p:spPr>
          <a:xfrm flipV="1">
            <a:off x="3915305" y="5613100"/>
            <a:ext cx="286280" cy="27335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2A235A6-98D3-4C49-88E2-C096B47B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38" y="2660652"/>
            <a:ext cx="10845434" cy="407517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327"/>
            <a:ext cx="8596668" cy="3880773"/>
          </a:xfrm>
        </p:spPr>
        <p:txBody>
          <a:bodyPr/>
          <a:lstStyle/>
          <a:p>
            <a:r>
              <a:rPr lang="en-US" dirty="0"/>
              <a:t>Better?</a:t>
            </a:r>
          </a:p>
          <a:p>
            <a:r>
              <a:rPr lang="en-US" dirty="0"/>
              <a:t>Yes. I understand main() now.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F45C39-8FDC-4D1D-9E07-8DE833C2A31A}"/>
              </a:ext>
            </a:extLst>
          </p:cNvPr>
          <p:cNvCxnSpPr>
            <a:cxnSpLocks/>
          </p:cNvCxnSpPr>
          <p:nvPr/>
        </p:nvCxnSpPr>
        <p:spPr>
          <a:xfrm>
            <a:off x="1156519" y="4062094"/>
            <a:ext cx="4191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F3093-0D89-487B-B3FD-7B8381B2FA6C}"/>
              </a:ext>
            </a:extLst>
          </p:cNvPr>
          <p:cNvCxnSpPr>
            <a:cxnSpLocks/>
          </p:cNvCxnSpPr>
          <p:nvPr/>
        </p:nvCxnSpPr>
        <p:spPr>
          <a:xfrm>
            <a:off x="1156519" y="4332481"/>
            <a:ext cx="4191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389565-3226-46B3-B734-1B8869DBD333}"/>
              </a:ext>
            </a:extLst>
          </p:cNvPr>
          <p:cNvCxnSpPr>
            <a:cxnSpLocks/>
          </p:cNvCxnSpPr>
          <p:nvPr/>
        </p:nvCxnSpPr>
        <p:spPr>
          <a:xfrm>
            <a:off x="1156519" y="4578288"/>
            <a:ext cx="419100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6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AE31D-185E-F940-9B5A-06945D03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B33BEA-05F3-544A-9781-3728CE9C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327"/>
            <a:ext cx="8596668" cy="3880773"/>
          </a:xfrm>
        </p:spPr>
        <p:txBody>
          <a:bodyPr/>
          <a:lstStyle/>
          <a:p>
            <a:r>
              <a:rPr lang="en-US" dirty="0"/>
              <a:t>Better?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0C881A-BD29-4B95-BC92-3059178D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372425"/>
            <a:ext cx="9139237" cy="52865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79EADB-F2AC-4538-ADAA-4D7B51F662F3}"/>
              </a:ext>
            </a:extLst>
          </p:cNvPr>
          <p:cNvCxnSpPr>
            <a:cxnSpLocks/>
          </p:cNvCxnSpPr>
          <p:nvPr/>
        </p:nvCxnSpPr>
        <p:spPr>
          <a:xfrm>
            <a:off x="6900094" y="5000625"/>
            <a:ext cx="419100" cy="29203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9121B-C24B-4DBD-97FB-B527E1CF97EC}"/>
              </a:ext>
            </a:extLst>
          </p:cNvPr>
          <p:cNvCxnSpPr>
            <a:cxnSpLocks/>
          </p:cNvCxnSpPr>
          <p:nvPr/>
        </p:nvCxnSpPr>
        <p:spPr>
          <a:xfrm>
            <a:off x="8214544" y="2970305"/>
            <a:ext cx="419100" cy="29203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946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{ABA5C6C6-9C26-C740-BEFF-F22A9C9BC122}tf10001060</Template>
  <TotalTime>402</TotalTime>
  <Words>962</Words>
  <Application>Microsoft Macintosh PowerPoint</Application>
  <PresentationFormat>Widescreen</PresentationFormat>
  <Paragraphs>141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Trebuchet MS</vt:lpstr>
      <vt:lpstr>Wingdings 3</vt:lpstr>
      <vt:lpstr>Facet</vt:lpstr>
      <vt:lpstr>Tutorial 2 Extra Notes</vt:lpstr>
      <vt:lpstr>End goal</vt:lpstr>
      <vt:lpstr>Level 1: Commenting, Naming, and Formatting</vt:lpstr>
      <vt:lpstr>Context</vt:lpstr>
      <vt:lpstr>Mystery Code</vt:lpstr>
      <vt:lpstr>Mystery Code</vt:lpstr>
      <vt:lpstr>Mystery Code</vt:lpstr>
      <vt:lpstr>Mystery Code</vt:lpstr>
      <vt:lpstr>Mystery Code</vt:lpstr>
      <vt:lpstr>Mystery Code</vt:lpstr>
      <vt:lpstr>Mystery Code</vt:lpstr>
      <vt:lpstr>Mystery Code</vt:lpstr>
      <vt:lpstr>Mystery Code</vt:lpstr>
      <vt:lpstr>Mystery Code</vt:lpstr>
      <vt:lpstr>Not Mystery Code</vt:lpstr>
      <vt:lpstr>PowerPoint Presentation</vt:lpstr>
      <vt:lpstr>PowerPoint Presentation</vt:lpstr>
      <vt:lpstr>PowerPoint Presentation</vt:lpstr>
      <vt:lpstr>Level 2: Abstracting into methods</vt:lpstr>
      <vt:lpstr>Context for the examples</vt:lpstr>
      <vt:lpstr>Abstracting into methods</vt:lpstr>
      <vt:lpstr>Abstracting into methods</vt:lpstr>
      <vt:lpstr>Abstracting into methods</vt:lpstr>
      <vt:lpstr>Abstracting into methods</vt:lpstr>
      <vt:lpstr>Abstracting into methods</vt:lpstr>
      <vt:lpstr>Abstracting into methods</vt:lpstr>
      <vt:lpstr>Abstracting into methods</vt:lpstr>
      <vt:lpstr>Abstracting into methods</vt:lpstr>
      <vt:lpstr>Level 3: Abstracting into classes</vt:lpstr>
      <vt:lpstr>Abstracting into classes</vt:lpstr>
      <vt:lpstr>Abstracting into classes</vt:lpstr>
      <vt:lpstr>Abstracting into classes</vt:lpstr>
      <vt:lpstr>Abstracting into classes</vt:lpstr>
      <vt:lpstr>Abstracting into classes</vt:lpstr>
      <vt:lpstr>If you’re interested in real code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 Extra Notes</dc:title>
  <dc:creator>Jeremy Lim Yu Xuan</dc:creator>
  <cp:lastModifiedBy>Jeremy Lim Yu Xuan</cp:lastModifiedBy>
  <cp:revision>48</cp:revision>
  <dcterms:created xsi:type="dcterms:W3CDTF">2018-09-06T03:59:52Z</dcterms:created>
  <dcterms:modified xsi:type="dcterms:W3CDTF">2018-09-07T02:27:42Z</dcterms:modified>
</cp:coreProperties>
</file>