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94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0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56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99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03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671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23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03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98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89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5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7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05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49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5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9894-6F1C-4A4A-BCF1-A3C23BB6B982}" type="datetimeFigureOut">
              <a:rPr lang="en-SG" smtClean="0"/>
              <a:t>14/9/18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06BB-7EDC-426F-BA8A-123B69598C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7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B800-2B64-498A-A094-0FF0ED448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3 extra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1AA09-A81D-4C27-8263-43243923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jeremychoo@u.nus.edu</a:t>
            </a:r>
          </a:p>
        </p:txBody>
      </p:sp>
    </p:spTree>
    <p:extLst>
      <p:ext uri="{BB962C8B-B14F-4D97-AF65-F5344CB8AC3E}">
        <p14:creationId xmlns:p14="http://schemas.microsoft.com/office/powerpoint/2010/main" val="20847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A854-B3AD-4DDC-9276-379D93A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Classes, not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D14-2236-47BD-9A96-DC11A74C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97412-A265-4D7E-A3EA-4B16BAC0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9" y="1634503"/>
            <a:ext cx="5061292" cy="5004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2FFA5-C187-46C5-89E9-1FE054AC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174972"/>
            <a:ext cx="6157116" cy="39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301C-D23E-4CEF-906C-0525FAA8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OOP: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DD08-9512-4E59-AF07-458AB8A5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4657"/>
          </a:xfrm>
        </p:spPr>
        <p:txBody>
          <a:bodyPr>
            <a:normAutofit/>
          </a:bodyPr>
          <a:lstStyle/>
          <a:p>
            <a:r>
              <a:rPr lang="en-SG" dirty="0"/>
              <a:t>Access and modify classes through behaviours, not by modifying their attributes</a:t>
            </a:r>
          </a:p>
          <a:p>
            <a:r>
              <a:rPr lang="en-SG" dirty="0"/>
              <a:t>You’ve learnt how to identify classes, you can move on to identifying methods that should go into the class</a:t>
            </a:r>
          </a:p>
          <a:p>
            <a:r>
              <a:rPr lang="en-SG" dirty="0"/>
              <a:t>Common tasks:</a:t>
            </a:r>
          </a:p>
          <a:p>
            <a:pPr lvl="1"/>
            <a:r>
              <a:rPr lang="en-SG" dirty="0"/>
              <a:t>Arrives</a:t>
            </a:r>
          </a:p>
          <a:p>
            <a:pPr lvl="1"/>
            <a:r>
              <a:rPr lang="en-SG" dirty="0"/>
              <a:t>Getting served</a:t>
            </a:r>
          </a:p>
          <a:p>
            <a:pPr lvl="1"/>
            <a:r>
              <a:rPr lang="en-SG" dirty="0"/>
              <a:t>Leaving</a:t>
            </a:r>
          </a:p>
          <a:p>
            <a:r>
              <a:rPr lang="en-SG" dirty="0"/>
              <a:t>If in doubt, look for the places where you’re utilizing these getters and setters. </a:t>
            </a:r>
          </a:p>
        </p:txBody>
      </p:sp>
    </p:spTree>
    <p:extLst>
      <p:ext uri="{BB962C8B-B14F-4D97-AF65-F5344CB8AC3E}">
        <p14:creationId xmlns:p14="http://schemas.microsoft.com/office/powerpoint/2010/main" val="21620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19B-D184-4FA0-AB7C-8EDF94F1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7A1A-65AB-4F06-A278-28CD98BB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Exception in thread "main" </a:t>
            </a:r>
            <a:r>
              <a:rPr lang="en-SG" dirty="0" err="1"/>
              <a:t>java.lang.NullPointerException</a:t>
            </a:r>
            <a:endParaRPr lang="en-SG" dirty="0"/>
          </a:p>
          <a:p>
            <a:pPr marL="457200" lvl="1" indent="0">
              <a:buNone/>
            </a:pPr>
            <a:r>
              <a:rPr lang="en-SG" dirty="0"/>
              <a:t>at </a:t>
            </a:r>
            <a:r>
              <a:rPr lang="en-SG" dirty="0" err="1"/>
              <a:t>Event.toString</a:t>
            </a:r>
            <a:r>
              <a:rPr lang="en-SG" dirty="0"/>
              <a:t>(Event.java:22)</a:t>
            </a:r>
          </a:p>
          <a:p>
            <a:pPr marL="457200" lvl="1" indent="0">
              <a:buNone/>
            </a:pPr>
            <a:r>
              <a:rPr lang="en-SG" dirty="0"/>
              <a:t>at </a:t>
            </a:r>
            <a:r>
              <a:rPr lang="en-SG" dirty="0" err="1"/>
              <a:t>RunEvent.toString</a:t>
            </a:r>
            <a:r>
              <a:rPr lang="en-SG" dirty="0"/>
              <a:t>(RunEvent.java:133)</a:t>
            </a:r>
          </a:p>
          <a:p>
            <a:pPr marL="457200" lvl="1" indent="0">
              <a:buNone/>
            </a:pPr>
            <a:r>
              <a:rPr lang="en-SG" dirty="0"/>
              <a:t>at </a:t>
            </a:r>
            <a:r>
              <a:rPr lang="en-SG" dirty="0" err="1"/>
              <a:t>Main.main</a:t>
            </a:r>
            <a:r>
              <a:rPr lang="en-SG" dirty="0"/>
              <a:t>(Main.java:35)</a:t>
            </a:r>
          </a:p>
          <a:p>
            <a:r>
              <a:rPr lang="en-US" dirty="0"/>
              <a:t>Exception in thread "main" </a:t>
            </a:r>
            <a:r>
              <a:rPr lang="en-US" dirty="0" err="1"/>
              <a:t>java.lang.ArrayIndexOutOfBoundsException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at </a:t>
            </a:r>
            <a:r>
              <a:rPr lang="en-US" dirty="0" err="1"/>
              <a:t>Main.main</a:t>
            </a:r>
            <a:r>
              <a:rPr lang="en-US" dirty="0"/>
              <a:t>(HelloWorld.java:18)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28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CBA3-2F25-45AD-8533-C7AF1D39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Exception in thread "main" </a:t>
            </a:r>
            <a:r>
              <a:rPr lang="en-SG" dirty="0" err="1"/>
              <a:t>java.lang.NullPointerException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B4C9-D5EE-459C-AAC8-84FBDF38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NullPointerException</a:t>
            </a:r>
            <a:r>
              <a:rPr lang="en-SG" dirty="0"/>
              <a:t> (NPE)</a:t>
            </a:r>
          </a:p>
          <a:p>
            <a:r>
              <a:rPr lang="en-SG" dirty="0"/>
              <a:t>It means you tried to manipulate</a:t>
            </a:r>
            <a:br>
              <a:rPr lang="en-SG" dirty="0"/>
            </a:br>
            <a:r>
              <a:rPr lang="en-SG" dirty="0"/>
              <a:t>an object that was actually null.</a:t>
            </a:r>
          </a:p>
          <a:p>
            <a:r>
              <a:rPr lang="en-SG" dirty="0"/>
              <a:t>Some other common exceptions you might encounter:</a:t>
            </a:r>
          </a:p>
          <a:p>
            <a:pPr lvl="1"/>
            <a:r>
              <a:rPr lang="en-SG" dirty="0" err="1"/>
              <a:t>ArrayIndexOutOfBoundsException</a:t>
            </a:r>
            <a:endParaRPr lang="en-SG" dirty="0"/>
          </a:p>
          <a:p>
            <a:pPr lvl="1"/>
            <a:r>
              <a:rPr lang="en-SG" dirty="0" err="1"/>
              <a:t>ClassCastException</a:t>
            </a:r>
            <a:r>
              <a:rPr lang="en-SG" dirty="0"/>
              <a:t> </a:t>
            </a:r>
          </a:p>
          <a:p>
            <a:r>
              <a:rPr lang="en-SG" dirty="0"/>
              <a:t>Not sure what it means? Ask Google!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7115B-CDE7-4C78-B4A2-FC7CFFE5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98" y="2336873"/>
            <a:ext cx="462915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D2500-14CE-4166-905E-788B843B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57" y="4001630"/>
            <a:ext cx="518160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D3F77-04CD-4C35-ABB2-AA8982861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002" y="5331351"/>
            <a:ext cx="7000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1145-184B-4E76-B1E3-9B91BE12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Stacktrace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914-9CB1-4D52-9593-8EFE9302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Think of it like a stack</a:t>
            </a:r>
          </a:p>
          <a:p>
            <a:r>
              <a:rPr lang="en-SG" dirty="0"/>
              <a:t>First line represents where the error occurred</a:t>
            </a:r>
          </a:p>
          <a:p>
            <a:r>
              <a:rPr lang="en-SG" dirty="0"/>
              <a:t>Next few lines are where the previous method was called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21CC9-E640-4CD6-ACFF-F8AA03ACF1F6}"/>
              </a:ext>
            </a:extLst>
          </p:cNvPr>
          <p:cNvSpPr txBox="1"/>
          <p:nvPr/>
        </p:nvSpPr>
        <p:spPr>
          <a:xfrm>
            <a:off x="7010400" y="2080591"/>
            <a:ext cx="490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SG" dirty="0"/>
              <a:t>at </a:t>
            </a:r>
            <a:r>
              <a:rPr lang="en-SG" dirty="0" err="1"/>
              <a:t>Event.toString</a:t>
            </a:r>
            <a:r>
              <a:rPr lang="en-SG" dirty="0"/>
              <a:t>(Event.java:</a:t>
            </a:r>
            <a:r>
              <a:rPr lang="en-SG" dirty="0">
                <a:solidFill>
                  <a:srgbClr val="FFFF00"/>
                </a:solidFill>
              </a:rPr>
              <a:t>22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at </a:t>
            </a:r>
            <a:r>
              <a:rPr lang="en-SG" dirty="0" err="1"/>
              <a:t>RunEvent.toString</a:t>
            </a:r>
            <a:r>
              <a:rPr lang="en-SG" dirty="0"/>
              <a:t>(RunEvent.java:</a:t>
            </a:r>
            <a:r>
              <a:rPr lang="en-SG" dirty="0">
                <a:solidFill>
                  <a:srgbClr val="FFFF00"/>
                </a:solidFill>
              </a:rPr>
              <a:t>133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at </a:t>
            </a:r>
            <a:r>
              <a:rPr lang="en-SG" dirty="0" err="1"/>
              <a:t>Main.main</a:t>
            </a:r>
            <a:r>
              <a:rPr lang="en-SG" dirty="0"/>
              <a:t>(Main.java:</a:t>
            </a:r>
            <a:r>
              <a:rPr lang="en-SG" dirty="0">
                <a:solidFill>
                  <a:srgbClr val="FFFF00"/>
                </a:solidFill>
              </a:rPr>
              <a:t>35</a:t>
            </a:r>
            <a:r>
              <a:rPr lang="en-SG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41FC1-0289-46F1-82B1-3CBEFAB8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01" y="3854080"/>
            <a:ext cx="9613861" cy="18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5B97-5FA1-4F35-91CC-7CE2983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Does this break LSP?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7C66-44E2-44BF-915D-27A44224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D6E86-7A4D-4008-8018-21616E19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7" y="2023460"/>
            <a:ext cx="48768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66414-8B1C-4820-94ED-35BD0056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07" y="2147579"/>
            <a:ext cx="4829175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D6180-DB73-4C62-9E76-642E0760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7" y="5312301"/>
            <a:ext cx="4924425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C8EDE-4BD3-4160-B140-8D465A41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007" y="2147580"/>
            <a:ext cx="4829175" cy="2505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C9BB9-DEC6-5A47-8CE0-DAF3524EA6AB}"/>
              </a:ext>
            </a:extLst>
          </p:cNvPr>
          <p:cNvSpPr txBox="1"/>
          <p:nvPr/>
        </p:nvSpPr>
        <p:spPr>
          <a:xfrm>
            <a:off x="5381625" y="4794564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 echo "Hello World" &gt; /dev/null</a:t>
            </a:r>
          </a:p>
        </p:txBody>
      </p:sp>
    </p:spTree>
    <p:extLst>
      <p:ext uri="{BB962C8B-B14F-4D97-AF65-F5344CB8AC3E}">
        <p14:creationId xmlns:p14="http://schemas.microsoft.com/office/powerpoint/2010/main" val="24135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4FC7-DAB2-41FA-98BF-6A3A01D6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Does this break LSP?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49EA-F003-4AE8-9CA9-9FE74D51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SG" dirty="0"/>
              <a:t>Strictly speaking, yes.</a:t>
            </a:r>
          </a:p>
          <a:p>
            <a:r>
              <a:rPr lang="en-SG" dirty="0"/>
              <a:t>A class breaks LSP if it you can’t take an instance of a subclass, treat it entirely like it’s superclass and expect it to work in the same way.</a:t>
            </a:r>
          </a:p>
          <a:p>
            <a:r>
              <a:rPr lang="en-SG" dirty="0"/>
              <a:t>In this case, </a:t>
            </a:r>
            <a:r>
              <a:rPr lang="en-SG" dirty="0" err="1"/>
              <a:t>NullLogger</a:t>
            </a:r>
            <a:r>
              <a:rPr lang="en-SG" dirty="0"/>
              <a:t> doesn’t actually do the Logging actions of Logger.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63736-71D4-45FB-8B2C-5A3C3B53A36F}"/>
              </a:ext>
            </a:extLst>
          </p:cNvPr>
          <p:cNvSpPr txBox="1"/>
          <p:nvPr/>
        </p:nvSpPr>
        <p:spPr>
          <a:xfrm>
            <a:off x="874643" y="4757530"/>
            <a:ext cx="634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theoretically breaks LSP but not many languages support better solutions so we settle for what we have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6E80B-8490-4E07-B0DC-ED7C55A243E4}"/>
              </a:ext>
            </a:extLst>
          </p:cNvPr>
          <p:cNvSpPr txBox="1"/>
          <p:nvPr/>
        </p:nvSpPr>
        <p:spPr>
          <a:xfrm>
            <a:off x="861392" y="5342866"/>
            <a:ext cx="649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either follow LSP purely and "split" the class hierarchy or you just settle for this more pragmatic structure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39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49EA-B83D-40D4-8404-FE9FBD32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A239-5F3F-4EB6-AB99-2C85CFDC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Running out of ideas</a:t>
            </a:r>
          </a:p>
          <a:p>
            <a:r>
              <a:rPr lang="en-SG" dirty="0"/>
              <a:t>Anything you aren’t sure of?</a:t>
            </a:r>
          </a:p>
        </p:txBody>
      </p:sp>
    </p:spTree>
    <p:extLst>
      <p:ext uri="{BB962C8B-B14F-4D97-AF65-F5344CB8AC3E}">
        <p14:creationId xmlns:p14="http://schemas.microsoft.com/office/powerpoint/2010/main" val="41564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155</TotalTime>
  <Words>343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Trebuchet MS</vt:lpstr>
      <vt:lpstr>Berlin</vt:lpstr>
      <vt:lpstr>Tutorial 3 extra notes</vt:lpstr>
      <vt:lpstr>Classes, not structures</vt:lpstr>
      <vt:lpstr>OOP: Step 2</vt:lpstr>
      <vt:lpstr>Reading exceptions</vt:lpstr>
      <vt:lpstr>Exception in thread "main" java.lang.NullPointerException</vt:lpstr>
      <vt:lpstr>Stacktrace</vt:lpstr>
      <vt:lpstr>Does this break LSP?</vt:lpstr>
      <vt:lpstr>Does this break LSP?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 extra notes</dc:title>
  <dc:creator>Jeremy Choo</dc:creator>
  <cp:lastModifiedBy>Jeremy Lim Yu Xuan</cp:lastModifiedBy>
  <cp:revision>15</cp:revision>
  <dcterms:created xsi:type="dcterms:W3CDTF">2018-09-13T09:31:29Z</dcterms:created>
  <dcterms:modified xsi:type="dcterms:W3CDTF">2018-09-14T03:58:17Z</dcterms:modified>
</cp:coreProperties>
</file>