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8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7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5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97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8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0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8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1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7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0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460E-3C87-4355-B9AD-97C07819711B}" type="datetimeFigureOut">
              <a:rPr lang="en-GB" smtClean="0"/>
              <a:t>2018-11-02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07DB6-58D6-4CA2-AD48-0DD586B18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16527-13A5-4EDD-AA18-6BAA6E73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GB" dirty="0"/>
              <a:t>What are the lecture notes trying to tell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76777-4FAD-4429-B84F-0340F909D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GB" dirty="0"/>
              <a:t>By Jeremy Lim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41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1-2-2-2 completes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409168" y="2879282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995055" y="1856046"/>
            <a:ext cx="414113" cy="517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409168" y="2486427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1995055" y="3826010"/>
            <a:ext cx="399968" cy="97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4B5F92-7DA8-4C59-A395-FCB6130A7830}"/>
              </a:ext>
            </a:extLst>
          </p:cNvPr>
          <p:cNvSpPr/>
          <p:nvPr/>
        </p:nvSpPr>
        <p:spPr>
          <a:xfrm>
            <a:off x="2409168" y="2088339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B875B-5888-44CF-B5BC-BDB4605D289E}"/>
              </a:ext>
            </a:extLst>
          </p:cNvPr>
          <p:cNvSpPr/>
          <p:nvPr/>
        </p:nvSpPr>
        <p:spPr>
          <a:xfrm>
            <a:off x="4524100" y="225197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2C03FC-3458-4CDD-8808-A88640678A9D}"/>
              </a:ext>
            </a:extLst>
          </p:cNvPr>
          <p:cNvSpPr/>
          <p:nvPr/>
        </p:nvSpPr>
        <p:spPr>
          <a:xfrm>
            <a:off x="2395023" y="3759507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B50CE9-7D7D-4AE1-AD94-70A9B5C8A946}"/>
              </a:ext>
            </a:extLst>
          </p:cNvPr>
          <p:cNvSpPr/>
          <p:nvPr/>
        </p:nvSpPr>
        <p:spPr>
          <a:xfrm>
            <a:off x="2395022" y="56104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EBF3-F8A1-40F7-BA63-12A480044A2D}"/>
              </a:ext>
            </a:extLst>
          </p:cNvPr>
          <p:cNvCxnSpPr/>
          <p:nvPr/>
        </p:nvCxnSpPr>
        <p:spPr>
          <a:xfrm>
            <a:off x="6096000" y="3406894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5B2E5B-7FEE-4A01-B722-65F0DB31AE77}"/>
              </a:ext>
            </a:extLst>
          </p:cNvPr>
          <p:cNvSpPr txBox="1"/>
          <p:nvPr/>
        </p:nvSpPr>
        <p:spPr>
          <a:xfrm>
            <a:off x="5993209" y="323697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22ABB-D2D6-47DE-AC3B-3504CEEADE07}"/>
              </a:ext>
            </a:extLst>
          </p:cNvPr>
          <p:cNvSpPr txBox="1"/>
          <p:nvPr/>
        </p:nvSpPr>
        <p:spPr>
          <a:xfrm>
            <a:off x="6111767" y="435744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F43D4-F737-4B7B-8672-90DF2F1F0FBC}"/>
              </a:ext>
            </a:extLst>
          </p:cNvPr>
          <p:cNvCxnSpPr>
            <a:cxnSpLocks/>
            <a:stCxn id="6" idx="6"/>
            <a:endCxn id="22" idx="1"/>
          </p:cNvCxnSpPr>
          <p:nvPr/>
        </p:nvCxnSpPr>
        <p:spPr>
          <a:xfrm>
            <a:off x="1995054" y="5278889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C00AC-C5C8-45DD-9CAE-34E3DF5400BE}"/>
              </a:ext>
            </a:extLst>
          </p:cNvPr>
          <p:cNvSpPr/>
          <p:nvPr/>
        </p:nvSpPr>
        <p:spPr>
          <a:xfrm>
            <a:off x="2409168" y="1695120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BD8DA-332E-43DF-AFFA-D0AE876B4B4D}"/>
              </a:ext>
            </a:extLst>
          </p:cNvPr>
          <p:cNvSpPr txBox="1"/>
          <p:nvPr/>
        </p:nvSpPr>
        <p:spPr>
          <a:xfrm>
            <a:off x="2202111" y="1136381"/>
            <a:ext cx="437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Task taken from head of own task queue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4EA3ED-CCF3-44AB-9F4A-306141690EF4}"/>
              </a:ext>
            </a:extLst>
          </p:cNvPr>
          <p:cNvSpPr txBox="1"/>
          <p:nvPr/>
        </p:nvSpPr>
        <p:spPr>
          <a:xfrm>
            <a:off x="2835512" y="3217301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(Waiting for [1.2.2.1].join())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0D00DB-1E7D-487A-B17E-8496180A24FE}"/>
              </a:ext>
            </a:extLst>
          </p:cNvPr>
          <p:cNvCxnSpPr>
            <a:cxnSpLocks/>
            <a:stCxn id="29" idx="0"/>
            <a:endCxn id="19" idx="3"/>
          </p:cNvCxnSpPr>
          <p:nvPr/>
        </p:nvCxnSpPr>
        <p:spPr>
          <a:xfrm flipH="1" flipV="1">
            <a:off x="3514760" y="2251977"/>
            <a:ext cx="885444" cy="965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1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 forward a bit to add new tasks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395022" y="270040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 flipV="1">
            <a:off x="1995055" y="2044624"/>
            <a:ext cx="414113" cy="328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395022" y="230755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31" idx="1"/>
          </p:cNvCxnSpPr>
          <p:nvPr/>
        </p:nvCxnSpPr>
        <p:spPr>
          <a:xfrm flipV="1">
            <a:off x="1995055" y="3501813"/>
            <a:ext cx="399967" cy="324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B875B-5888-44CF-B5BC-BDB4605D289E}"/>
              </a:ext>
            </a:extLst>
          </p:cNvPr>
          <p:cNvSpPr/>
          <p:nvPr/>
        </p:nvSpPr>
        <p:spPr>
          <a:xfrm>
            <a:off x="2409168" y="188098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2C03FC-3458-4CDD-8808-A88640678A9D}"/>
              </a:ext>
            </a:extLst>
          </p:cNvPr>
          <p:cNvSpPr/>
          <p:nvPr/>
        </p:nvSpPr>
        <p:spPr>
          <a:xfrm>
            <a:off x="2395023" y="3759507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EBF3-F8A1-40F7-BA63-12A480044A2D}"/>
              </a:ext>
            </a:extLst>
          </p:cNvPr>
          <p:cNvCxnSpPr/>
          <p:nvPr/>
        </p:nvCxnSpPr>
        <p:spPr>
          <a:xfrm>
            <a:off x="6096000" y="3406894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5B2E5B-7FEE-4A01-B722-65F0DB31AE77}"/>
              </a:ext>
            </a:extLst>
          </p:cNvPr>
          <p:cNvSpPr txBox="1"/>
          <p:nvPr/>
        </p:nvSpPr>
        <p:spPr>
          <a:xfrm>
            <a:off x="6076339" y="323697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22ABB-D2D6-47DE-AC3B-3504CEEADE07}"/>
              </a:ext>
            </a:extLst>
          </p:cNvPr>
          <p:cNvSpPr txBox="1"/>
          <p:nvPr/>
        </p:nvSpPr>
        <p:spPr>
          <a:xfrm>
            <a:off x="6111767" y="435744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C955CF-1EF9-4309-B65A-745F565FE44D}"/>
              </a:ext>
            </a:extLst>
          </p:cNvPr>
          <p:cNvSpPr/>
          <p:nvPr/>
        </p:nvSpPr>
        <p:spPr>
          <a:xfrm>
            <a:off x="2395022" y="333817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1-1-2-3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2D4449-3D0F-4EFA-B38E-AF831260DE6F}"/>
              </a:ext>
            </a:extLst>
          </p:cNvPr>
          <p:cNvSpPr/>
          <p:nvPr/>
        </p:nvSpPr>
        <p:spPr>
          <a:xfrm>
            <a:off x="4533798" y="3750270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16D735-CA20-452E-B27F-FF60E76E1BB2}"/>
              </a:ext>
            </a:extLst>
          </p:cNvPr>
          <p:cNvSpPr/>
          <p:nvPr/>
        </p:nvSpPr>
        <p:spPr>
          <a:xfrm>
            <a:off x="4524100" y="33381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1-1-2-2</a:t>
            </a:r>
          </a:p>
        </p:txBody>
      </p:sp>
    </p:spTree>
    <p:extLst>
      <p:ext uri="{BB962C8B-B14F-4D97-AF65-F5344CB8AC3E}">
        <p14:creationId xmlns:p14="http://schemas.microsoft.com/office/powerpoint/2010/main" val="208118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W2 steals 1-1-2-1 from W1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395022" y="270040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 flipV="1">
            <a:off x="1995055" y="2038313"/>
            <a:ext cx="399967" cy="334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395022" y="230755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31" idx="1"/>
          </p:cNvCxnSpPr>
          <p:nvPr/>
        </p:nvCxnSpPr>
        <p:spPr>
          <a:xfrm flipV="1">
            <a:off x="1995055" y="3501813"/>
            <a:ext cx="399967" cy="324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B875B-5888-44CF-B5BC-BDB4605D289E}"/>
              </a:ext>
            </a:extLst>
          </p:cNvPr>
          <p:cNvSpPr/>
          <p:nvPr/>
        </p:nvSpPr>
        <p:spPr>
          <a:xfrm>
            <a:off x="2395022" y="187467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2C03FC-3458-4CDD-8808-A88640678A9D}"/>
              </a:ext>
            </a:extLst>
          </p:cNvPr>
          <p:cNvSpPr/>
          <p:nvPr/>
        </p:nvSpPr>
        <p:spPr>
          <a:xfrm>
            <a:off x="2395023" y="3759507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EBF3-F8A1-40F7-BA63-12A480044A2D}"/>
              </a:ext>
            </a:extLst>
          </p:cNvPr>
          <p:cNvCxnSpPr/>
          <p:nvPr/>
        </p:nvCxnSpPr>
        <p:spPr>
          <a:xfrm>
            <a:off x="6096000" y="3406894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5B2E5B-7FEE-4A01-B722-65F0DB31AE77}"/>
              </a:ext>
            </a:extLst>
          </p:cNvPr>
          <p:cNvSpPr txBox="1"/>
          <p:nvPr/>
        </p:nvSpPr>
        <p:spPr>
          <a:xfrm>
            <a:off x="6076339" y="323697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22ABB-D2D6-47DE-AC3B-3504CEEADE07}"/>
              </a:ext>
            </a:extLst>
          </p:cNvPr>
          <p:cNvSpPr txBox="1"/>
          <p:nvPr/>
        </p:nvSpPr>
        <p:spPr>
          <a:xfrm>
            <a:off x="6111767" y="435744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C955CF-1EF9-4309-B65A-745F565FE44D}"/>
              </a:ext>
            </a:extLst>
          </p:cNvPr>
          <p:cNvSpPr/>
          <p:nvPr/>
        </p:nvSpPr>
        <p:spPr>
          <a:xfrm>
            <a:off x="2395022" y="333817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1-1-2-3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2D4449-3D0F-4EFA-B38E-AF831260DE6F}"/>
              </a:ext>
            </a:extLst>
          </p:cNvPr>
          <p:cNvSpPr/>
          <p:nvPr/>
        </p:nvSpPr>
        <p:spPr>
          <a:xfrm>
            <a:off x="2395022" y="56104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16D735-CA20-452E-B27F-FF60E76E1BB2}"/>
              </a:ext>
            </a:extLst>
          </p:cNvPr>
          <p:cNvSpPr/>
          <p:nvPr/>
        </p:nvSpPr>
        <p:spPr>
          <a:xfrm>
            <a:off x="4524100" y="33381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1-1-2-2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4C8D7-F863-4EA0-8FAB-DB9EB185EB1A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1995054" y="5278889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929649-EA3A-438B-B5BA-16B22B2FC507}"/>
              </a:ext>
            </a:extLst>
          </p:cNvPr>
          <p:cNvSpPr txBox="1"/>
          <p:nvPr/>
        </p:nvSpPr>
        <p:spPr>
          <a:xfrm>
            <a:off x="2261603" y="5188955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Steal tasks from tail of queue</a:t>
            </a:r>
          </a:p>
        </p:txBody>
      </p:sp>
    </p:spTree>
    <p:extLst>
      <p:ext uri="{BB962C8B-B14F-4D97-AF65-F5344CB8AC3E}">
        <p14:creationId xmlns:p14="http://schemas.microsoft.com/office/powerpoint/2010/main" val="208111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615E-FD58-42CC-89AC-691BC20A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&amp; Selected key points from slides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3B05-6049-4111-A6A0-4C9F1831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task added to head of queue</a:t>
            </a:r>
          </a:p>
          <a:p>
            <a:r>
              <a:rPr lang="en-GB" dirty="0"/>
              <a:t>When own .compute() task finished, service from head of own queue</a:t>
            </a:r>
          </a:p>
          <a:p>
            <a:r>
              <a:rPr lang="en-GB" dirty="0"/>
              <a:t>When worker has no tasks, steal from end of some other queue</a:t>
            </a:r>
          </a:p>
          <a:p>
            <a:pPr lvl="1"/>
            <a:r>
              <a:rPr lang="en-GB" dirty="0"/>
              <a:t>If task is blocked (waiting from join from other task), no stealing</a:t>
            </a:r>
          </a:p>
          <a:p>
            <a:pPr lvl="1"/>
            <a:r>
              <a:rPr lang="en-GB" dirty="0"/>
              <a:t>INSTEAD, a “compensation thread” is created (See e.g. next slide)</a:t>
            </a:r>
          </a:p>
        </p:txBody>
      </p:sp>
    </p:spTree>
    <p:extLst>
      <p:ext uri="{BB962C8B-B14F-4D97-AF65-F5344CB8AC3E}">
        <p14:creationId xmlns:p14="http://schemas.microsoft.com/office/powerpoint/2010/main" val="128761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Compensation thread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395022" y="270040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 flipV="1">
            <a:off x="1995055" y="2073101"/>
            <a:ext cx="414113" cy="300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395022" y="230755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1995055" y="3826010"/>
            <a:ext cx="399968" cy="97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52C03FC-3458-4CDD-8808-A88640678A9D}"/>
              </a:ext>
            </a:extLst>
          </p:cNvPr>
          <p:cNvSpPr/>
          <p:nvPr/>
        </p:nvSpPr>
        <p:spPr>
          <a:xfrm>
            <a:off x="2395023" y="3759507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2D4449-3D0F-4EFA-B38E-AF831260DE6F}"/>
              </a:ext>
            </a:extLst>
          </p:cNvPr>
          <p:cNvSpPr/>
          <p:nvPr/>
        </p:nvSpPr>
        <p:spPr>
          <a:xfrm>
            <a:off x="2395022" y="56104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4C8D7-F863-4EA0-8FAB-DB9EB185EB1A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1995054" y="5278889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A9ACF-A63F-4851-83F1-511BA3176538}"/>
              </a:ext>
            </a:extLst>
          </p:cNvPr>
          <p:cNvSpPr/>
          <p:nvPr/>
        </p:nvSpPr>
        <p:spPr>
          <a:xfrm>
            <a:off x="2409168" y="190946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A8B015-84E1-4293-BB61-3BCDFCC118C2}"/>
              </a:ext>
            </a:extLst>
          </p:cNvPr>
          <p:cNvSpPr/>
          <p:nvPr/>
        </p:nvSpPr>
        <p:spPr>
          <a:xfrm>
            <a:off x="4524100" y="190946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</p:spTree>
    <p:extLst>
      <p:ext uri="{BB962C8B-B14F-4D97-AF65-F5344CB8AC3E}">
        <p14:creationId xmlns:p14="http://schemas.microsoft.com/office/powerpoint/2010/main" val="242023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1-1-2 finishes, 1-1 waits for 1-1-1 to join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395022" y="270040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 flipV="1">
            <a:off x="1995055" y="2073101"/>
            <a:ext cx="414113" cy="300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395022" y="230755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995055" y="3826010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2D4449-3D0F-4EFA-B38E-AF831260DE6F}"/>
              </a:ext>
            </a:extLst>
          </p:cNvPr>
          <p:cNvSpPr/>
          <p:nvPr/>
        </p:nvSpPr>
        <p:spPr>
          <a:xfrm>
            <a:off x="2395022" y="56104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4C8D7-F863-4EA0-8FAB-DB9EB185EB1A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1995054" y="5278889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A9ACF-A63F-4851-83F1-511BA3176538}"/>
              </a:ext>
            </a:extLst>
          </p:cNvPr>
          <p:cNvSpPr/>
          <p:nvPr/>
        </p:nvSpPr>
        <p:spPr>
          <a:xfrm>
            <a:off x="2409168" y="190946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A8B015-84E1-4293-BB61-3BCDFCC118C2}"/>
              </a:ext>
            </a:extLst>
          </p:cNvPr>
          <p:cNvSpPr/>
          <p:nvPr/>
        </p:nvSpPr>
        <p:spPr>
          <a:xfrm>
            <a:off x="4524100" y="190946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9B4F2-A03B-411E-912B-AB5C004F65DF}"/>
              </a:ext>
            </a:extLst>
          </p:cNvPr>
          <p:cNvSpPr txBox="1"/>
          <p:nvPr/>
        </p:nvSpPr>
        <p:spPr>
          <a:xfrm>
            <a:off x="3604773" y="4136566"/>
            <a:ext cx="356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Worker 1 is now </a:t>
            </a:r>
            <a:r>
              <a:rPr lang="en-GB" b="1" u="sng" dirty="0">
                <a:solidFill>
                  <a:srgbClr val="FF0000"/>
                </a:solidFill>
              </a:rPr>
              <a:t>blocked</a:t>
            </a:r>
            <a:r>
              <a:rPr lang="en-GB" dirty="0">
                <a:solidFill>
                  <a:srgbClr val="FF0000"/>
                </a:solidFill>
              </a:rPr>
              <a:t> waiting</a:t>
            </a:r>
            <a:endParaRPr lang="en-GB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4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Compensation thread created to cover W1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395022" y="270040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 flipV="1">
            <a:off x="1995055" y="2073101"/>
            <a:ext cx="414113" cy="300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395022" y="230755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995055" y="3826010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2D4449-3D0F-4EFA-B38E-AF831260DE6F}"/>
              </a:ext>
            </a:extLst>
          </p:cNvPr>
          <p:cNvSpPr/>
          <p:nvPr/>
        </p:nvSpPr>
        <p:spPr>
          <a:xfrm>
            <a:off x="2395022" y="56104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4C8D7-F863-4EA0-8FAB-DB9EB185EB1A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1995054" y="5278889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A9ACF-A63F-4851-83F1-511BA3176538}"/>
              </a:ext>
            </a:extLst>
          </p:cNvPr>
          <p:cNvSpPr/>
          <p:nvPr/>
        </p:nvSpPr>
        <p:spPr>
          <a:xfrm>
            <a:off x="2409168" y="190946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A8B015-84E1-4293-BB61-3BCDFCC118C2}"/>
              </a:ext>
            </a:extLst>
          </p:cNvPr>
          <p:cNvSpPr/>
          <p:nvPr/>
        </p:nvSpPr>
        <p:spPr>
          <a:xfrm>
            <a:off x="4524100" y="190946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9B4F2-A03B-411E-912B-AB5C004F65DF}"/>
              </a:ext>
            </a:extLst>
          </p:cNvPr>
          <p:cNvSpPr txBox="1"/>
          <p:nvPr/>
        </p:nvSpPr>
        <p:spPr>
          <a:xfrm>
            <a:off x="3604773" y="4136566"/>
            <a:ext cx="356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Worker 1 is now </a:t>
            </a:r>
            <a:r>
              <a:rPr lang="en-GB" b="1" u="sng" dirty="0">
                <a:solidFill>
                  <a:srgbClr val="FF0000"/>
                </a:solidFill>
              </a:rPr>
              <a:t>blocked</a:t>
            </a:r>
            <a:r>
              <a:rPr lang="en-GB" dirty="0">
                <a:solidFill>
                  <a:srgbClr val="FF0000"/>
                </a:solidFill>
              </a:rPr>
              <a:t> waiting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554599-CB2E-428C-902A-ADADD40B7FAA}"/>
              </a:ext>
            </a:extLst>
          </p:cNvPr>
          <p:cNvSpPr/>
          <p:nvPr/>
        </p:nvSpPr>
        <p:spPr>
          <a:xfrm>
            <a:off x="4620338" y="5061682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 Worker 3</a:t>
            </a:r>
          </a:p>
        </p:txBody>
      </p:sp>
    </p:spTree>
    <p:extLst>
      <p:ext uri="{BB962C8B-B14F-4D97-AF65-F5344CB8AC3E}">
        <p14:creationId xmlns:p14="http://schemas.microsoft.com/office/powerpoint/2010/main" val="186289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W3 computes 1-2-1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395022" y="270040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 flipV="1">
            <a:off x="1995055" y="2073101"/>
            <a:ext cx="414113" cy="300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395022" y="230755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995055" y="3826010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2D4449-3D0F-4EFA-B38E-AF831260DE6F}"/>
              </a:ext>
            </a:extLst>
          </p:cNvPr>
          <p:cNvSpPr/>
          <p:nvPr/>
        </p:nvSpPr>
        <p:spPr>
          <a:xfrm>
            <a:off x="2395022" y="56104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4C8D7-F863-4EA0-8FAB-DB9EB185EB1A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1995054" y="5278889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A9ACF-A63F-4851-83F1-511BA3176538}"/>
              </a:ext>
            </a:extLst>
          </p:cNvPr>
          <p:cNvSpPr/>
          <p:nvPr/>
        </p:nvSpPr>
        <p:spPr>
          <a:xfrm>
            <a:off x="2409168" y="190946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A8B015-84E1-4293-BB61-3BCDFCC118C2}"/>
              </a:ext>
            </a:extLst>
          </p:cNvPr>
          <p:cNvSpPr/>
          <p:nvPr/>
        </p:nvSpPr>
        <p:spPr>
          <a:xfrm>
            <a:off x="6296397" y="555690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9B4F2-A03B-411E-912B-AB5C004F65DF}"/>
              </a:ext>
            </a:extLst>
          </p:cNvPr>
          <p:cNvSpPr txBox="1"/>
          <p:nvPr/>
        </p:nvSpPr>
        <p:spPr>
          <a:xfrm>
            <a:off x="3604773" y="4136566"/>
            <a:ext cx="356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Worker 1 is now </a:t>
            </a:r>
            <a:r>
              <a:rPr lang="en-GB" b="1" u="sng" dirty="0">
                <a:solidFill>
                  <a:srgbClr val="FF0000"/>
                </a:solidFill>
              </a:rPr>
              <a:t>blocked</a:t>
            </a:r>
            <a:r>
              <a:rPr lang="en-GB" dirty="0">
                <a:solidFill>
                  <a:srgbClr val="FF0000"/>
                </a:solidFill>
              </a:rPr>
              <a:t> waiting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554599-CB2E-428C-902A-ADADD40B7FAA}"/>
              </a:ext>
            </a:extLst>
          </p:cNvPr>
          <p:cNvSpPr/>
          <p:nvPr/>
        </p:nvSpPr>
        <p:spPr>
          <a:xfrm>
            <a:off x="4620338" y="5061682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 Worker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563211-FB02-405A-8027-DE7795C2145F}"/>
              </a:ext>
            </a:extLst>
          </p:cNvPr>
          <p:cNvCxnSpPr>
            <a:cxnSpLocks/>
            <a:stCxn id="21" idx="6"/>
            <a:endCxn id="29" idx="1"/>
          </p:cNvCxnSpPr>
          <p:nvPr/>
        </p:nvCxnSpPr>
        <p:spPr>
          <a:xfrm flipV="1">
            <a:off x="5938059" y="5720542"/>
            <a:ext cx="35833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3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1-2-1 and 1-1-1 done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395022" y="270040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 flipV="1">
            <a:off x="1995055" y="2073101"/>
            <a:ext cx="414113" cy="300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395022" y="230755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995055" y="3826010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A9ACF-A63F-4851-83F1-511BA3176538}"/>
              </a:ext>
            </a:extLst>
          </p:cNvPr>
          <p:cNvSpPr/>
          <p:nvPr/>
        </p:nvSpPr>
        <p:spPr>
          <a:xfrm>
            <a:off x="2409168" y="190946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9B4F2-A03B-411E-912B-AB5C004F65DF}"/>
              </a:ext>
            </a:extLst>
          </p:cNvPr>
          <p:cNvSpPr txBox="1"/>
          <p:nvPr/>
        </p:nvSpPr>
        <p:spPr>
          <a:xfrm>
            <a:off x="3604773" y="4136566"/>
            <a:ext cx="356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Worker 1 is now </a:t>
            </a:r>
            <a:r>
              <a:rPr lang="en-GB" b="1" u="sng" dirty="0">
                <a:solidFill>
                  <a:srgbClr val="FF0000"/>
                </a:solidFill>
              </a:rPr>
              <a:t>blocked</a:t>
            </a:r>
            <a:r>
              <a:rPr lang="en-GB" dirty="0">
                <a:solidFill>
                  <a:srgbClr val="FF0000"/>
                </a:solidFill>
              </a:rPr>
              <a:t> waiting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554599-CB2E-428C-902A-ADADD40B7FAA}"/>
              </a:ext>
            </a:extLst>
          </p:cNvPr>
          <p:cNvSpPr/>
          <p:nvPr/>
        </p:nvSpPr>
        <p:spPr>
          <a:xfrm>
            <a:off x="4620338" y="5061682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 Worker 3</a:t>
            </a:r>
          </a:p>
        </p:txBody>
      </p:sp>
    </p:spTree>
    <p:extLst>
      <p:ext uri="{BB962C8B-B14F-4D97-AF65-F5344CB8AC3E}">
        <p14:creationId xmlns:p14="http://schemas.microsoft.com/office/powerpoint/2010/main" val="292753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 W3 removed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395022" y="270040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 flipV="1">
            <a:off x="1995055" y="2073101"/>
            <a:ext cx="414113" cy="300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395022" y="230755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995055" y="3826010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A9ACF-A63F-4851-83F1-511BA3176538}"/>
              </a:ext>
            </a:extLst>
          </p:cNvPr>
          <p:cNvSpPr/>
          <p:nvPr/>
        </p:nvSpPr>
        <p:spPr>
          <a:xfrm>
            <a:off x="2409168" y="190946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</p:spTree>
    <p:extLst>
      <p:ext uri="{BB962C8B-B14F-4D97-AF65-F5344CB8AC3E}">
        <p14:creationId xmlns:p14="http://schemas.microsoft.com/office/powerpoint/2010/main" val="4321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B238-9563-42B7-9ACB-8E5EF701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SUPPOSE I HAVE A PARALLELISABLE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4A95-771E-4E88-8C8D-57FFFE56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Naming scheme in this scenario (to keep it simple):</a:t>
            </a:r>
          </a:p>
          <a:p>
            <a:r>
              <a:rPr lang="en-GB" dirty="0"/>
              <a:t>1 – Task 1</a:t>
            </a:r>
          </a:p>
          <a:p>
            <a:r>
              <a:rPr lang="en-GB" dirty="0"/>
              <a:t>1-1 Subtask 1 generated from Task 1</a:t>
            </a:r>
          </a:p>
          <a:p>
            <a:r>
              <a:rPr lang="en-GB" dirty="0"/>
              <a:t>1-2 Subtask 2 generated from Task 1</a:t>
            </a:r>
          </a:p>
          <a:p>
            <a:r>
              <a:rPr lang="en-GB" dirty="0"/>
              <a:t>1-2-1 Subtask 1 generated from Task 1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7071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615E-FD58-42CC-89AC-691BC20A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&amp; Selected key points from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3B05-6049-4111-A6A0-4C9F1831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task added to head of queue</a:t>
            </a:r>
          </a:p>
          <a:p>
            <a:r>
              <a:rPr lang="en-GB" dirty="0"/>
              <a:t>When own .compute() task finished, service from head of own queue</a:t>
            </a:r>
          </a:p>
          <a:p>
            <a:r>
              <a:rPr lang="en-GB" dirty="0"/>
              <a:t>When worker has no tasks, steal from end of some other queue</a:t>
            </a:r>
          </a:p>
          <a:p>
            <a:pPr lvl="1"/>
            <a:r>
              <a:rPr lang="en-GB" dirty="0"/>
              <a:t>If task is blocked (waiting from join from other task), no stealing</a:t>
            </a:r>
          </a:p>
          <a:p>
            <a:pPr lvl="1"/>
            <a:r>
              <a:rPr lang="en-GB" dirty="0"/>
              <a:t>INSTEAD, a “compensation thread” is created (See e.g. next slide)</a:t>
            </a:r>
          </a:p>
          <a:p>
            <a:r>
              <a:rPr lang="en-GB" dirty="0"/>
              <a:t>There is significant OVERHEAD for computing small tasks</a:t>
            </a:r>
          </a:p>
        </p:txBody>
      </p:sp>
    </p:spTree>
    <p:extLst>
      <p:ext uri="{BB962C8B-B14F-4D97-AF65-F5344CB8AC3E}">
        <p14:creationId xmlns:p14="http://schemas.microsoft.com/office/powerpoint/2010/main" val="351652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have 3 threads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</p:spTree>
    <p:extLst>
      <p:ext uri="{BB962C8B-B14F-4D97-AF65-F5344CB8AC3E}">
        <p14:creationId xmlns:p14="http://schemas.microsoft.com/office/powerpoint/2010/main" val="268527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run a method on something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360815" y="2209492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 flipV="1">
            <a:off x="1995055" y="2373130"/>
            <a:ext cx="3657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</p:spTree>
    <p:extLst>
      <p:ext uri="{BB962C8B-B14F-4D97-AF65-F5344CB8AC3E}">
        <p14:creationId xmlns:p14="http://schemas.microsoft.com/office/powerpoint/2010/main" val="34838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calls [1.1].fork() and [1.2].compute()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409168" y="270471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1995055" y="2373131"/>
            <a:ext cx="414113" cy="102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409168" y="231186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4524100" y="1930400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</p:spTree>
    <p:extLst>
      <p:ext uri="{BB962C8B-B14F-4D97-AF65-F5344CB8AC3E}">
        <p14:creationId xmlns:p14="http://schemas.microsoft.com/office/powerpoint/2010/main" val="49636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W1 steals 1-1 while 1-2 computes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409168" y="270471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1995055" y="2373131"/>
            <a:ext cx="414113" cy="102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409168" y="231186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995055" y="3826010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6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1-1 and 1-2 both create new tasks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409168" y="270471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 flipV="1">
            <a:off x="1995055" y="2077411"/>
            <a:ext cx="414113" cy="295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409168" y="231186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1995055" y="3826010"/>
            <a:ext cx="399968" cy="97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4B5F92-7DA8-4C59-A395-FCB6130A7830}"/>
              </a:ext>
            </a:extLst>
          </p:cNvPr>
          <p:cNvSpPr/>
          <p:nvPr/>
        </p:nvSpPr>
        <p:spPr>
          <a:xfrm>
            <a:off x="2409168" y="191377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B875B-5888-44CF-B5BC-BDB4605D289E}"/>
              </a:ext>
            </a:extLst>
          </p:cNvPr>
          <p:cNvSpPr/>
          <p:nvPr/>
        </p:nvSpPr>
        <p:spPr>
          <a:xfrm>
            <a:off x="4524100" y="1913772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2C03FC-3458-4CDD-8808-A88640678A9D}"/>
              </a:ext>
            </a:extLst>
          </p:cNvPr>
          <p:cNvSpPr/>
          <p:nvPr/>
        </p:nvSpPr>
        <p:spPr>
          <a:xfrm>
            <a:off x="2395023" y="3759507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B50CE9-7D7D-4AE1-AD94-70A9B5C8A946}"/>
              </a:ext>
            </a:extLst>
          </p:cNvPr>
          <p:cNvSpPr/>
          <p:nvPr/>
        </p:nvSpPr>
        <p:spPr>
          <a:xfrm>
            <a:off x="4524100" y="3265362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EBF3-F8A1-40F7-BA63-12A480044A2D}"/>
              </a:ext>
            </a:extLst>
          </p:cNvPr>
          <p:cNvCxnSpPr/>
          <p:nvPr/>
        </p:nvCxnSpPr>
        <p:spPr>
          <a:xfrm>
            <a:off x="6096000" y="3406894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5B2E5B-7FEE-4A01-B722-65F0DB31AE77}"/>
              </a:ext>
            </a:extLst>
          </p:cNvPr>
          <p:cNvSpPr txBox="1"/>
          <p:nvPr/>
        </p:nvSpPr>
        <p:spPr>
          <a:xfrm>
            <a:off x="6096000" y="321511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22ABB-D2D6-47DE-AC3B-3504CEEADE07}"/>
              </a:ext>
            </a:extLst>
          </p:cNvPr>
          <p:cNvSpPr txBox="1"/>
          <p:nvPr/>
        </p:nvSpPr>
        <p:spPr>
          <a:xfrm>
            <a:off x="6111767" y="435744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</p:spTree>
    <p:extLst>
      <p:ext uri="{BB962C8B-B14F-4D97-AF65-F5344CB8AC3E}">
        <p14:creationId xmlns:p14="http://schemas.microsoft.com/office/powerpoint/2010/main" val="178099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W2 steals 1-1-1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409168" y="270471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 flipV="1">
            <a:off x="1995055" y="2077411"/>
            <a:ext cx="414113" cy="295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409168" y="2311861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1995055" y="3826010"/>
            <a:ext cx="399968" cy="97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4B5F92-7DA8-4C59-A395-FCB6130A7830}"/>
              </a:ext>
            </a:extLst>
          </p:cNvPr>
          <p:cNvSpPr/>
          <p:nvPr/>
        </p:nvSpPr>
        <p:spPr>
          <a:xfrm>
            <a:off x="2409168" y="1913773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B875B-5888-44CF-B5BC-BDB4605D289E}"/>
              </a:ext>
            </a:extLst>
          </p:cNvPr>
          <p:cNvSpPr/>
          <p:nvPr/>
        </p:nvSpPr>
        <p:spPr>
          <a:xfrm>
            <a:off x="4524100" y="1913772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2C03FC-3458-4CDD-8808-A88640678A9D}"/>
              </a:ext>
            </a:extLst>
          </p:cNvPr>
          <p:cNvSpPr/>
          <p:nvPr/>
        </p:nvSpPr>
        <p:spPr>
          <a:xfrm>
            <a:off x="2395023" y="3759507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B50CE9-7D7D-4AE1-AD94-70A9B5C8A946}"/>
              </a:ext>
            </a:extLst>
          </p:cNvPr>
          <p:cNvSpPr/>
          <p:nvPr/>
        </p:nvSpPr>
        <p:spPr>
          <a:xfrm>
            <a:off x="2395022" y="56104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EBF3-F8A1-40F7-BA63-12A480044A2D}"/>
              </a:ext>
            </a:extLst>
          </p:cNvPr>
          <p:cNvCxnSpPr/>
          <p:nvPr/>
        </p:nvCxnSpPr>
        <p:spPr>
          <a:xfrm>
            <a:off x="6096000" y="3406894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5B2E5B-7FEE-4A01-B722-65F0DB31AE77}"/>
              </a:ext>
            </a:extLst>
          </p:cNvPr>
          <p:cNvSpPr txBox="1"/>
          <p:nvPr/>
        </p:nvSpPr>
        <p:spPr>
          <a:xfrm>
            <a:off x="6096000" y="321511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22ABB-D2D6-47DE-AC3B-3504CEEADE07}"/>
              </a:ext>
            </a:extLst>
          </p:cNvPr>
          <p:cNvSpPr txBox="1"/>
          <p:nvPr/>
        </p:nvSpPr>
        <p:spPr>
          <a:xfrm>
            <a:off x="6111767" y="435744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F43D4-F737-4B7B-8672-90DF2F1F0FBC}"/>
              </a:ext>
            </a:extLst>
          </p:cNvPr>
          <p:cNvCxnSpPr>
            <a:cxnSpLocks/>
            <a:stCxn id="6" idx="6"/>
            <a:endCxn id="22" idx="1"/>
          </p:cNvCxnSpPr>
          <p:nvPr/>
        </p:nvCxnSpPr>
        <p:spPr>
          <a:xfrm>
            <a:off x="1995054" y="5278889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3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5E-3A85-4CCE-B28F-B82C326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1-2-2 creates new tasks again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A3E36-12A8-4FEA-936F-366CA5DA946E}"/>
              </a:ext>
            </a:extLst>
          </p:cNvPr>
          <p:cNvSpPr/>
          <p:nvPr/>
        </p:nvSpPr>
        <p:spPr>
          <a:xfrm>
            <a:off x="677334" y="1714270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346A3-236C-4C4A-8716-B932EF39E439}"/>
              </a:ext>
            </a:extLst>
          </p:cNvPr>
          <p:cNvSpPr/>
          <p:nvPr/>
        </p:nvSpPr>
        <p:spPr>
          <a:xfrm>
            <a:off x="677334" y="3167149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DB8CB-A1C5-4356-B1AB-A44EE0E92A79}"/>
              </a:ext>
            </a:extLst>
          </p:cNvPr>
          <p:cNvSpPr/>
          <p:nvPr/>
        </p:nvSpPr>
        <p:spPr>
          <a:xfrm>
            <a:off x="677333" y="4620028"/>
            <a:ext cx="1317721" cy="131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19493-BBFD-44D8-B103-852DD9CF09FC}"/>
              </a:ext>
            </a:extLst>
          </p:cNvPr>
          <p:cNvSpPr/>
          <p:nvPr/>
        </p:nvSpPr>
        <p:spPr>
          <a:xfrm>
            <a:off x="2409168" y="2879282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6C7F48-2F0C-4BCC-B1A6-BFB53D2060D8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 flipV="1">
            <a:off x="1995055" y="1856046"/>
            <a:ext cx="414113" cy="517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7038E7-E88C-4419-8599-B945B55AFE4D}"/>
              </a:ext>
            </a:extLst>
          </p:cNvPr>
          <p:cNvSpPr txBox="1"/>
          <p:nvPr/>
        </p:nvSpPr>
        <p:spPr>
          <a:xfrm>
            <a:off x="2177935" y="13944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8618B-A4BA-4824-B6FA-FF2104FB9483}"/>
              </a:ext>
            </a:extLst>
          </p:cNvPr>
          <p:cNvSpPr/>
          <p:nvPr/>
        </p:nvSpPr>
        <p:spPr>
          <a:xfrm>
            <a:off x="2409168" y="2486427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CBFB-25B4-4101-A671-6BFC0224D42E}"/>
              </a:ext>
            </a:extLst>
          </p:cNvPr>
          <p:cNvSpPr/>
          <p:nvPr/>
        </p:nvSpPr>
        <p:spPr>
          <a:xfrm>
            <a:off x="2395023" y="4157595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002F9-094E-4912-B987-C21FB417CFFC}"/>
              </a:ext>
            </a:extLst>
          </p:cNvPr>
          <p:cNvSpPr txBox="1"/>
          <p:nvPr/>
        </p:nvSpPr>
        <p:spPr>
          <a:xfrm>
            <a:off x="4400204" y="1394446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5E2EB-72FF-4967-8677-318951D4814C}"/>
              </a:ext>
            </a:extLst>
          </p:cNvPr>
          <p:cNvCxnSpPr/>
          <p:nvPr/>
        </p:nvCxnSpPr>
        <p:spPr>
          <a:xfrm>
            <a:off x="6096000" y="1930400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375-7A7C-47ED-874C-3F5696BC6074}"/>
              </a:ext>
            </a:extLst>
          </p:cNvPr>
          <p:cNvSpPr txBox="1"/>
          <p:nvPr/>
        </p:nvSpPr>
        <p:spPr>
          <a:xfrm>
            <a:off x="6096000" y="17386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F32C2-86E8-453D-A4A3-0378501A2726}"/>
              </a:ext>
            </a:extLst>
          </p:cNvPr>
          <p:cNvSpPr txBox="1"/>
          <p:nvPr/>
        </p:nvSpPr>
        <p:spPr>
          <a:xfrm>
            <a:off x="6111767" y="2880946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C3D34-13B9-4115-BFA2-BFF840EEA09C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1995055" y="3826010"/>
            <a:ext cx="399968" cy="97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4B5F92-7DA8-4C59-A395-FCB6130A7830}"/>
              </a:ext>
            </a:extLst>
          </p:cNvPr>
          <p:cNvSpPr/>
          <p:nvPr/>
        </p:nvSpPr>
        <p:spPr>
          <a:xfrm>
            <a:off x="2409168" y="2088339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B875B-5888-44CF-B5BC-BDB4605D289E}"/>
              </a:ext>
            </a:extLst>
          </p:cNvPr>
          <p:cNvSpPr/>
          <p:nvPr/>
        </p:nvSpPr>
        <p:spPr>
          <a:xfrm>
            <a:off x="4524100" y="2251976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2C03FC-3458-4CDD-8808-A88640678A9D}"/>
              </a:ext>
            </a:extLst>
          </p:cNvPr>
          <p:cNvSpPr/>
          <p:nvPr/>
        </p:nvSpPr>
        <p:spPr>
          <a:xfrm>
            <a:off x="2395023" y="3759507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B50CE9-7D7D-4AE1-AD94-70A9B5C8A946}"/>
              </a:ext>
            </a:extLst>
          </p:cNvPr>
          <p:cNvSpPr/>
          <p:nvPr/>
        </p:nvSpPr>
        <p:spPr>
          <a:xfrm>
            <a:off x="2395022" y="5610474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1-1-1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EBF3-F8A1-40F7-BA63-12A480044A2D}"/>
              </a:ext>
            </a:extLst>
          </p:cNvPr>
          <p:cNvCxnSpPr/>
          <p:nvPr/>
        </p:nvCxnSpPr>
        <p:spPr>
          <a:xfrm>
            <a:off x="6096000" y="3406894"/>
            <a:ext cx="0" cy="1170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5B2E5B-7FEE-4A01-B722-65F0DB31AE77}"/>
              </a:ext>
            </a:extLst>
          </p:cNvPr>
          <p:cNvSpPr txBox="1"/>
          <p:nvPr/>
        </p:nvSpPr>
        <p:spPr>
          <a:xfrm>
            <a:off x="5993209" y="323697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 (Front)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22ABB-D2D6-47DE-AC3B-3504CEEADE07}"/>
              </a:ext>
            </a:extLst>
          </p:cNvPr>
          <p:cNvSpPr txBox="1"/>
          <p:nvPr/>
        </p:nvSpPr>
        <p:spPr>
          <a:xfrm>
            <a:off x="6111767" y="435744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 (Back)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F43D4-F737-4B7B-8672-90DF2F1F0FBC}"/>
              </a:ext>
            </a:extLst>
          </p:cNvPr>
          <p:cNvCxnSpPr>
            <a:cxnSpLocks/>
            <a:stCxn id="6" idx="6"/>
            <a:endCxn id="22" idx="1"/>
          </p:cNvCxnSpPr>
          <p:nvPr/>
        </p:nvCxnSpPr>
        <p:spPr>
          <a:xfrm>
            <a:off x="1995054" y="5278889"/>
            <a:ext cx="399968" cy="4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F195A3-1EAD-40EE-874E-D63FA1BB04D7}"/>
              </a:ext>
            </a:extLst>
          </p:cNvPr>
          <p:cNvSpPr/>
          <p:nvPr/>
        </p:nvSpPr>
        <p:spPr>
          <a:xfrm>
            <a:off x="2409168" y="1692408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1-2-2-2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C00AC-C5C8-45DD-9CAE-34E3DF5400BE}"/>
              </a:ext>
            </a:extLst>
          </p:cNvPr>
          <p:cNvSpPr/>
          <p:nvPr/>
        </p:nvSpPr>
        <p:spPr>
          <a:xfrm>
            <a:off x="4524100" y="1819900"/>
            <a:ext cx="1105592" cy="3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1-2-2-1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BD8DA-332E-43DF-AFFA-D0AE876B4B4D}"/>
              </a:ext>
            </a:extLst>
          </p:cNvPr>
          <p:cNvSpPr txBox="1"/>
          <p:nvPr/>
        </p:nvSpPr>
        <p:spPr>
          <a:xfrm>
            <a:off x="5823844" y="1351355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Forked tasks added to head of queue</a:t>
            </a:r>
          </a:p>
        </p:txBody>
      </p:sp>
    </p:spTree>
    <p:extLst>
      <p:ext uri="{BB962C8B-B14F-4D97-AF65-F5344CB8AC3E}">
        <p14:creationId xmlns:p14="http://schemas.microsoft.com/office/powerpoint/2010/main" val="745005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747</Words>
  <Application>Microsoft Office PowerPoint</Application>
  <PresentationFormat>Widescreen</PresentationFormat>
  <Paragraphs>253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What are the lecture notes trying to tell me</vt:lpstr>
      <vt:lpstr>SUPPOSE I HAVE A PARALLELISABLE TASK</vt:lpstr>
      <vt:lpstr>I have 3 threads</vt:lpstr>
      <vt:lpstr>I run a method on something</vt:lpstr>
      <vt:lpstr>1 calls [1.1].fork() and [1.2].compute()</vt:lpstr>
      <vt:lpstr>W1 steals 1-1 while 1-2 computes</vt:lpstr>
      <vt:lpstr>1-1 and 1-2 both create new tasks</vt:lpstr>
      <vt:lpstr>W2 steals 1-1-1</vt:lpstr>
      <vt:lpstr>1-2-2 creates new tasks again</vt:lpstr>
      <vt:lpstr>1-2-2-2 completes</vt:lpstr>
      <vt:lpstr>Fast forward a bit to add new tasks</vt:lpstr>
      <vt:lpstr>W2 steals 1-1-2-1 from W1</vt:lpstr>
      <vt:lpstr>Summary &amp; Selected key points from slides (for now)</vt:lpstr>
      <vt:lpstr>Compensation thread example</vt:lpstr>
      <vt:lpstr>1-1-2 finishes, 1-1 waits for 1-1-1 to join</vt:lpstr>
      <vt:lpstr>Compensation thread created to cover W1</vt:lpstr>
      <vt:lpstr>W3 computes 1-2-1</vt:lpstr>
      <vt:lpstr>1-2-1 and 1-1-1 done</vt:lpstr>
      <vt:lpstr>Temp W3 removed</vt:lpstr>
      <vt:lpstr>Summary &amp; Selected key points from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lecture notes trying to tell me</dc:title>
  <dc:creator>s10122326@connect.np.edu.sg</dc:creator>
  <cp:lastModifiedBy>s10122326@connect.np.edu.sg</cp:lastModifiedBy>
  <cp:revision>7</cp:revision>
  <dcterms:created xsi:type="dcterms:W3CDTF">2018-11-01T16:28:40Z</dcterms:created>
  <dcterms:modified xsi:type="dcterms:W3CDTF">2018-11-01T17:07:59Z</dcterms:modified>
</cp:coreProperties>
</file>