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6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4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960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822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154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85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02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42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9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5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4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1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5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95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56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3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1721-3941-4034-918C-F40E8ACA5378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AC9E97-53F2-4D52-B098-AC36D98A3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8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58C45-AEB7-4FC8-9394-7A590A684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Simulator OOP Guide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0F9C20-5D33-4A7E-9A4C-67AEB9A29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57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C13-0C37-4092-A1C7-5DD59E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Level 3: Incorporating States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291E-5E8D-4664-AFF6-EB5C6D35E78A}"/>
              </a:ext>
            </a:extLst>
          </p:cNvPr>
          <p:cNvSpPr/>
          <p:nvPr/>
        </p:nvSpPr>
        <p:spPr>
          <a:xfrm>
            <a:off x="1993570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Simulator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F98F5-3D3A-43F7-937D-7EB8CA5C5902}"/>
              </a:ext>
            </a:extLst>
          </p:cNvPr>
          <p:cNvSpPr/>
          <p:nvPr/>
        </p:nvSpPr>
        <p:spPr>
          <a:xfrm>
            <a:off x="7544056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Server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80CC8-B376-43CB-B6E9-DF283D97A1A8}"/>
              </a:ext>
            </a:extLst>
          </p:cNvPr>
          <p:cNvSpPr/>
          <p:nvPr/>
        </p:nvSpPr>
        <p:spPr>
          <a:xfrm>
            <a:off x="7544056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Customer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644D1-71BF-4384-9205-FE8DB475FF70}"/>
              </a:ext>
            </a:extLst>
          </p:cNvPr>
          <p:cNvSpPr/>
          <p:nvPr/>
        </p:nvSpPr>
        <p:spPr>
          <a:xfrm>
            <a:off x="1993570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AB224-9EEE-43FE-B444-850583BAF4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3516" y="2218724"/>
            <a:ext cx="382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C14344-B52D-4709-945A-62F777A38C16}"/>
              </a:ext>
            </a:extLst>
          </p:cNvPr>
          <p:cNvSpPr txBox="1"/>
          <p:nvPr/>
        </p:nvSpPr>
        <p:spPr>
          <a:xfrm>
            <a:off x="5370733" y="18898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CF56F-219D-45F8-BF89-B17F65474B51}"/>
              </a:ext>
            </a:extLst>
          </p:cNvPr>
          <p:cNvSpPr txBox="1"/>
          <p:nvPr/>
        </p:nvSpPr>
        <p:spPr>
          <a:xfrm>
            <a:off x="8409029" y="34290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CB72A-C1C2-437E-A382-E392E25980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409029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9468D-3B2F-49B6-A218-B0503C29442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858543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F41F70-D7AC-4322-A2C9-DF6F3EB363F0}"/>
              </a:ext>
            </a:extLst>
          </p:cNvPr>
          <p:cNvSpPr txBox="1"/>
          <p:nvPr/>
        </p:nvSpPr>
        <p:spPr>
          <a:xfrm>
            <a:off x="1652771" y="16226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server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D318D-6E21-47D0-93A1-5C87325C88AD}"/>
              </a:ext>
            </a:extLst>
          </p:cNvPr>
          <p:cNvSpPr txBox="1"/>
          <p:nvPr/>
        </p:nvSpPr>
        <p:spPr>
          <a:xfrm>
            <a:off x="65903" y="136610"/>
            <a:ext cx="40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Variables in </a:t>
            </a:r>
            <a:r>
              <a:rPr lang="en-SG" dirty="0">
                <a:solidFill>
                  <a:srgbClr val="00B050"/>
                </a:solidFill>
              </a:rPr>
              <a:t>green</a:t>
            </a:r>
            <a:r>
              <a:rPr lang="en-SG" dirty="0"/>
              <a:t>, Methods in </a:t>
            </a:r>
            <a:r>
              <a:rPr lang="en-SG" dirty="0">
                <a:solidFill>
                  <a:srgbClr val="7030A0"/>
                </a:solidFill>
              </a:rPr>
              <a:t>purple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1038B-D608-4C7D-9A11-CD3FE332CD90}"/>
              </a:ext>
            </a:extLst>
          </p:cNvPr>
          <p:cNvSpPr txBox="1"/>
          <p:nvPr/>
        </p:nvSpPr>
        <p:spPr>
          <a:xfrm>
            <a:off x="6403357" y="1641499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827C3-82B6-4544-B8BB-041FE5B60958}"/>
              </a:ext>
            </a:extLst>
          </p:cNvPr>
          <p:cNvSpPr txBox="1"/>
          <p:nvPr/>
        </p:nvSpPr>
        <p:spPr>
          <a:xfrm>
            <a:off x="7149716" y="1447107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waitingCustomer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53A8B-2CF1-4A8B-B871-67A6AE1A0753}"/>
              </a:ext>
            </a:extLst>
          </p:cNvPr>
          <p:cNvSpPr txBox="1"/>
          <p:nvPr/>
        </p:nvSpPr>
        <p:spPr>
          <a:xfrm>
            <a:off x="6776214" y="224698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isFree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0720E-1D03-4925-9F69-B05F4C34EAB9}"/>
              </a:ext>
            </a:extLst>
          </p:cNvPr>
          <p:cNvSpPr txBox="1"/>
          <p:nvPr/>
        </p:nvSpPr>
        <p:spPr>
          <a:xfrm>
            <a:off x="6362051" y="249079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serveCustomer</a:t>
            </a:r>
            <a:r>
              <a:rPr lang="en-SG" sz="1400" dirty="0">
                <a:solidFill>
                  <a:srgbClr val="7030A0"/>
                </a:solidFill>
              </a:rPr>
              <a:t>(Cust c)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FD8E0-87E0-4A43-AD23-9F3EAAF992ED}"/>
              </a:ext>
            </a:extLst>
          </p:cNvPr>
          <p:cNvSpPr txBox="1"/>
          <p:nvPr/>
        </p:nvSpPr>
        <p:spPr>
          <a:xfrm>
            <a:off x="3492304" y="3577628"/>
            <a:ext cx="4424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Alternate solution:</a:t>
            </a:r>
            <a:br>
              <a:rPr lang="en-SG" dirty="0"/>
            </a:br>
            <a:r>
              <a:rPr lang="en-SG" dirty="0"/>
              <a:t>Use a static Log class to store all outputs</a:t>
            </a:r>
            <a:br>
              <a:rPr lang="en-SG" dirty="0"/>
            </a:br>
            <a:r>
              <a:rPr lang="en-SG" dirty="0"/>
              <a:t>Print at the 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5DA36-1C84-4850-B646-4FE4F91C464E}"/>
              </a:ext>
            </a:extLst>
          </p:cNvPr>
          <p:cNvSpPr txBox="1"/>
          <p:nvPr/>
        </p:nvSpPr>
        <p:spPr>
          <a:xfrm>
            <a:off x="7359280" y="4746477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CB2A90-B94D-442E-9146-237DA199B6DB}"/>
              </a:ext>
            </a:extLst>
          </p:cNvPr>
          <p:cNvSpPr txBox="1"/>
          <p:nvPr/>
        </p:nvSpPr>
        <p:spPr>
          <a:xfrm>
            <a:off x="6352704" y="5012493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static </a:t>
            </a:r>
            <a:r>
              <a:rPr lang="en-SG" sz="1400" dirty="0" err="1">
                <a:solidFill>
                  <a:srgbClr val="00B050"/>
                </a:solidFill>
              </a:rPr>
              <a:t>nextId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4D137-D7BB-4E88-BD1F-95DB31262BC6}"/>
              </a:ext>
            </a:extLst>
          </p:cNvPr>
          <p:cNvSpPr txBox="1"/>
          <p:nvPr/>
        </p:nvSpPr>
        <p:spPr>
          <a:xfrm>
            <a:off x="1008378" y="2512770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(Event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9A359-8452-4ED6-980D-A3B8F0C789D2}"/>
              </a:ext>
            </a:extLst>
          </p:cNvPr>
          <p:cNvSpPr txBox="1"/>
          <p:nvPr/>
        </p:nvSpPr>
        <p:spPr>
          <a:xfrm>
            <a:off x="1709846" y="4724169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8F7ED-5493-4497-84F9-4CF411EED5A7}"/>
              </a:ext>
            </a:extLst>
          </p:cNvPr>
          <p:cNvSpPr txBox="1"/>
          <p:nvPr/>
        </p:nvSpPr>
        <p:spPr>
          <a:xfrm>
            <a:off x="2968177" y="25367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run()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7560E8-91F9-418E-A2B8-30538CE6768B}"/>
              </a:ext>
            </a:extLst>
          </p:cNvPr>
          <p:cNvSpPr/>
          <p:nvPr/>
        </p:nvSpPr>
        <p:spPr>
          <a:xfrm>
            <a:off x="4366054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695AF-8E15-4E0D-AD8E-5131C2375A90}"/>
              </a:ext>
            </a:extLst>
          </p:cNvPr>
          <p:cNvSpPr/>
          <p:nvPr/>
        </p:nvSpPr>
        <p:spPr>
          <a:xfrm>
            <a:off x="7160135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LogEvent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767397-0CC0-403C-9B21-97730B54F6E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096000" y="6160529"/>
            <a:ext cx="106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EA7C9-A037-4C62-BB92-9A961B40258E}"/>
              </a:ext>
            </a:extLst>
          </p:cNvPr>
          <p:cNvSpPr txBox="1"/>
          <p:nvPr/>
        </p:nvSpPr>
        <p:spPr>
          <a:xfrm>
            <a:off x="6352704" y="58429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74570-63B2-42F8-933C-92B892C389F5}"/>
              </a:ext>
            </a:extLst>
          </p:cNvPr>
          <p:cNvSpPr txBox="1"/>
          <p:nvPr/>
        </p:nvSpPr>
        <p:spPr>
          <a:xfrm>
            <a:off x="3908292" y="5566388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</a:t>
            </a:r>
            <a:r>
              <a:rPr lang="en-SG" sz="1400" dirty="0" err="1">
                <a:solidFill>
                  <a:srgbClr val="7030A0"/>
                </a:solidFill>
              </a:rPr>
              <a:t>LogEvent</a:t>
            </a:r>
            <a:r>
              <a:rPr lang="en-SG" sz="1400" dirty="0">
                <a:solidFill>
                  <a:srgbClr val="7030A0"/>
                </a:solidFill>
              </a:rPr>
              <a:t>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9D4C5-AB20-4D87-9413-E5B8E69F25A0}"/>
              </a:ext>
            </a:extLst>
          </p:cNvPr>
          <p:cNvSpPr txBox="1"/>
          <p:nvPr/>
        </p:nvSpPr>
        <p:spPr>
          <a:xfrm>
            <a:off x="2240014" y="470471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60ECF-3832-48E9-BA31-DD7CB57B03E5}"/>
              </a:ext>
            </a:extLst>
          </p:cNvPr>
          <p:cNvSpPr txBox="1"/>
          <p:nvPr/>
        </p:nvSpPr>
        <p:spPr>
          <a:xfrm>
            <a:off x="7089012" y="641658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936D02-CFC0-4A17-ABBD-27D05E0F586B}"/>
              </a:ext>
            </a:extLst>
          </p:cNvPr>
          <p:cNvSpPr txBox="1"/>
          <p:nvPr/>
        </p:nvSpPr>
        <p:spPr>
          <a:xfrm>
            <a:off x="7576433" y="641978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A7FBB1-809D-42F2-AE19-57E91E770B38}"/>
              </a:ext>
            </a:extLst>
          </p:cNvPr>
          <p:cNvSpPr txBox="1"/>
          <p:nvPr/>
        </p:nvSpPr>
        <p:spPr>
          <a:xfrm>
            <a:off x="3723516" y="596639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print()</a:t>
            </a:r>
            <a:endParaRPr lang="en-GB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8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C13-0C37-4092-A1C7-5DD59E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Level 4: Scheduling Events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291E-5E8D-4664-AFF6-EB5C6D35E78A}"/>
              </a:ext>
            </a:extLst>
          </p:cNvPr>
          <p:cNvSpPr/>
          <p:nvPr/>
        </p:nvSpPr>
        <p:spPr>
          <a:xfrm>
            <a:off x="1993570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Simulator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F98F5-3D3A-43F7-937D-7EB8CA5C5902}"/>
              </a:ext>
            </a:extLst>
          </p:cNvPr>
          <p:cNvSpPr/>
          <p:nvPr/>
        </p:nvSpPr>
        <p:spPr>
          <a:xfrm>
            <a:off x="7544056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Server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80CC8-B376-43CB-B6E9-DF283D97A1A8}"/>
              </a:ext>
            </a:extLst>
          </p:cNvPr>
          <p:cNvSpPr/>
          <p:nvPr/>
        </p:nvSpPr>
        <p:spPr>
          <a:xfrm>
            <a:off x="7544056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Customer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644D1-71BF-4384-9205-FE8DB475FF70}"/>
              </a:ext>
            </a:extLst>
          </p:cNvPr>
          <p:cNvSpPr/>
          <p:nvPr/>
        </p:nvSpPr>
        <p:spPr>
          <a:xfrm>
            <a:off x="1993570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AB224-9EEE-43FE-B444-850583BAF4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3516" y="2218724"/>
            <a:ext cx="382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C14344-B52D-4709-945A-62F777A38C16}"/>
              </a:ext>
            </a:extLst>
          </p:cNvPr>
          <p:cNvSpPr txBox="1"/>
          <p:nvPr/>
        </p:nvSpPr>
        <p:spPr>
          <a:xfrm>
            <a:off x="5370733" y="18898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CF56F-219D-45F8-BF89-B17F65474B51}"/>
              </a:ext>
            </a:extLst>
          </p:cNvPr>
          <p:cNvSpPr txBox="1"/>
          <p:nvPr/>
        </p:nvSpPr>
        <p:spPr>
          <a:xfrm>
            <a:off x="8409029" y="34290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CB72A-C1C2-437E-A382-E392E25980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409029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9468D-3B2F-49B6-A218-B0503C29442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858543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F41F70-D7AC-4322-A2C9-DF6F3EB363F0}"/>
              </a:ext>
            </a:extLst>
          </p:cNvPr>
          <p:cNvSpPr txBox="1"/>
          <p:nvPr/>
        </p:nvSpPr>
        <p:spPr>
          <a:xfrm>
            <a:off x="1652771" y="16226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server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D318D-6E21-47D0-93A1-5C87325C88AD}"/>
              </a:ext>
            </a:extLst>
          </p:cNvPr>
          <p:cNvSpPr txBox="1"/>
          <p:nvPr/>
        </p:nvSpPr>
        <p:spPr>
          <a:xfrm>
            <a:off x="65903" y="136610"/>
            <a:ext cx="40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Variables in </a:t>
            </a:r>
            <a:r>
              <a:rPr lang="en-SG" dirty="0">
                <a:solidFill>
                  <a:srgbClr val="00B050"/>
                </a:solidFill>
              </a:rPr>
              <a:t>green</a:t>
            </a:r>
            <a:r>
              <a:rPr lang="en-SG" dirty="0"/>
              <a:t>, Methods in </a:t>
            </a:r>
            <a:r>
              <a:rPr lang="en-SG" dirty="0">
                <a:solidFill>
                  <a:srgbClr val="7030A0"/>
                </a:solidFill>
              </a:rPr>
              <a:t>purple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1038B-D608-4C7D-9A11-CD3FE332CD90}"/>
              </a:ext>
            </a:extLst>
          </p:cNvPr>
          <p:cNvSpPr txBox="1"/>
          <p:nvPr/>
        </p:nvSpPr>
        <p:spPr>
          <a:xfrm>
            <a:off x="6403357" y="1641499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827C3-82B6-4544-B8BB-041FE5B60958}"/>
              </a:ext>
            </a:extLst>
          </p:cNvPr>
          <p:cNvSpPr txBox="1"/>
          <p:nvPr/>
        </p:nvSpPr>
        <p:spPr>
          <a:xfrm>
            <a:off x="7149716" y="1447107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waitingCustomer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53A8B-2CF1-4A8B-B871-67A6AE1A0753}"/>
              </a:ext>
            </a:extLst>
          </p:cNvPr>
          <p:cNvSpPr txBox="1"/>
          <p:nvPr/>
        </p:nvSpPr>
        <p:spPr>
          <a:xfrm>
            <a:off x="6776214" y="224698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isFree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0720E-1D03-4925-9F69-B05F4C34EAB9}"/>
              </a:ext>
            </a:extLst>
          </p:cNvPr>
          <p:cNvSpPr txBox="1"/>
          <p:nvPr/>
        </p:nvSpPr>
        <p:spPr>
          <a:xfrm>
            <a:off x="6362051" y="249079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serveCustomer</a:t>
            </a:r>
            <a:r>
              <a:rPr lang="en-SG" sz="1400" dirty="0">
                <a:solidFill>
                  <a:srgbClr val="7030A0"/>
                </a:solidFill>
              </a:rPr>
              <a:t>(Cust c)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FD8E0-87E0-4A43-AD23-9F3EAAF992ED}"/>
              </a:ext>
            </a:extLst>
          </p:cNvPr>
          <p:cNvSpPr txBox="1"/>
          <p:nvPr/>
        </p:nvSpPr>
        <p:spPr>
          <a:xfrm>
            <a:off x="1316525" y="1272167"/>
            <a:ext cx="386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Use Java API to do the work for you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5DA36-1C84-4850-B646-4FE4F91C464E}"/>
              </a:ext>
            </a:extLst>
          </p:cNvPr>
          <p:cNvSpPr txBox="1"/>
          <p:nvPr/>
        </p:nvSpPr>
        <p:spPr>
          <a:xfrm>
            <a:off x="7359280" y="4746477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CB2A90-B94D-442E-9146-237DA199B6DB}"/>
              </a:ext>
            </a:extLst>
          </p:cNvPr>
          <p:cNvSpPr txBox="1"/>
          <p:nvPr/>
        </p:nvSpPr>
        <p:spPr>
          <a:xfrm>
            <a:off x="6352704" y="5012493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static </a:t>
            </a:r>
            <a:r>
              <a:rPr lang="en-SG" sz="1400" dirty="0" err="1">
                <a:solidFill>
                  <a:srgbClr val="00B050"/>
                </a:solidFill>
              </a:rPr>
              <a:t>nextId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4D137-D7BB-4E88-BD1F-95DB31262BC6}"/>
              </a:ext>
            </a:extLst>
          </p:cNvPr>
          <p:cNvSpPr txBox="1"/>
          <p:nvPr/>
        </p:nvSpPr>
        <p:spPr>
          <a:xfrm>
            <a:off x="1008378" y="2512770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(Event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9A359-8452-4ED6-980D-A3B8F0C789D2}"/>
              </a:ext>
            </a:extLst>
          </p:cNvPr>
          <p:cNvSpPr txBox="1"/>
          <p:nvPr/>
        </p:nvSpPr>
        <p:spPr>
          <a:xfrm>
            <a:off x="1709846" y="4724169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8F7ED-5493-4497-84F9-4CF411EED5A7}"/>
              </a:ext>
            </a:extLst>
          </p:cNvPr>
          <p:cNvSpPr txBox="1"/>
          <p:nvPr/>
        </p:nvSpPr>
        <p:spPr>
          <a:xfrm>
            <a:off x="2968177" y="25367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run()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7560E8-91F9-418E-A2B8-30538CE6768B}"/>
              </a:ext>
            </a:extLst>
          </p:cNvPr>
          <p:cNvSpPr/>
          <p:nvPr/>
        </p:nvSpPr>
        <p:spPr>
          <a:xfrm>
            <a:off x="4366054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695AF-8E15-4E0D-AD8E-5131C2375A90}"/>
              </a:ext>
            </a:extLst>
          </p:cNvPr>
          <p:cNvSpPr/>
          <p:nvPr/>
        </p:nvSpPr>
        <p:spPr>
          <a:xfrm>
            <a:off x="7160135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LogEvent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767397-0CC0-403C-9B21-97730B54F6E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096000" y="6160529"/>
            <a:ext cx="106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EA7C9-A037-4C62-BB92-9A961B40258E}"/>
              </a:ext>
            </a:extLst>
          </p:cNvPr>
          <p:cNvSpPr txBox="1"/>
          <p:nvPr/>
        </p:nvSpPr>
        <p:spPr>
          <a:xfrm>
            <a:off x="6352704" y="58429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74570-63B2-42F8-933C-92B892C389F5}"/>
              </a:ext>
            </a:extLst>
          </p:cNvPr>
          <p:cNvSpPr txBox="1"/>
          <p:nvPr/>
        </p:nvSpPr>
        <p:spPr>
          <a:xfrm>
            <a:off x="3908292" y="5566388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</a:t>
            </a:r>
            <a:r>
              <a:rPr lang="en-SG" sz="1400" dirty="0" err="1">
                <a:solidFill>
                  <a:srgbClr val="7030A0"/>
                </a:solidFill>
              </a:rPr>
              <a:t>LogEvent</a:t>
            </a:r>
            <a:r>
              <a:rPr lang="en-SG" sz="1400" dirty="0">
                <a:solidFill>
                  <a:srgbClr val="7030A0"/>
                </a:solidFill>
              </a:rPr>
              <a:t>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9D4C5-AB20-4D87-9413-E5B8E69F25A0}"/>
              </a:ext>
            </a:extLst>
          </p:cNvPr>
          <p:cNvSpPr txBox="1"/>
          <p:nvPr/>
        </p:nvSpPr>
        <p:spPr>
          <a:xfrm>
            <a:off x="2240014" y="470471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60ECF-3832-48E9-BA31-DD7CB57B03E5}"/>
              </a:ext>
            </a:extLst>
          </p:cNvPr>
          <p:cNvSpPr txBox="1"/>
          <p:nvPr/>
        </p:nvSpPr>
        <p:spPr>
          <a:xfrm>
            <a:off x="7089012" y="641658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936D02-CFC0-4A17-ABBD-27D05E0F586B}"/>
              </a:ext>
            </a:extLst>
          </p:cNvPr>
          <p:cNvSpPr txBox="1"/>
          <p:nvPr/>
        </p:nvSpPr>
        <p:spPr>
          <a:xfrm>
            <a:off x="7576433" y="641978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A7FBB1-809D-42F2-AE19-57E91E770B38}"/>
              </a:ext>
            </a:extLst>
          </p:cNvPr>
          <p:cNvSpPr txBox="1"/>
          <p:nvPr/>
        </p:nvSpPr>
        <p:spPr>
          <a:xfrm>
            <a:off x="3723516" y="596639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print()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4F44E5-07F9-451B-BDFB-B8C0F5C8F772}"/>
              </a:ext>
            </a:extLst>
          </p:cNvPr>
          <p:cNvSpPr txBox="1"/>
          <p:nvPr/>
        </p:nvSpPr>
        <p:spPr>
          <a:xfrm>
            <a:off x="2500222" y="1576508"/>
            <a:ext cx="1865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PriorityQueue</a:t>
            </a:r>
            <a:r>
              <a:rPr lang="en-SG" sz="1400" dirty="0">
                <a:solidFill>
                  <a:srgbClr val="00B050"/>
                </a:solidFill>
              </a:rPr>
              <a:t> events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9853C-5BC5-4EC6-941A-34DEB64B5A4D}"/>
              </a:ext>
            </a:extLst>
          </p:cNvPr>
          <p:cNvSpPr txBox="1"/>
          <p:nvPr/>
        </p:nvSpPr>
        <p:spPr>
          <a:xfrm>
            <a:off x="2828605" y="480677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Implements Comparable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4342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C13-0C37-4092-A1C7-5DD59E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Level 4: Scheduling Events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291E-5E8D-4664-AFF6-EB5C6D35E78A}"/>
              </a:ext>
            </a:extLst>
          </p:cNvPr>
          <p:cNvSpPr/>
          <p:nvPr/>
        </p:nvSpPr>
        <p:spPr>
          <a:xfrm>
            <a:off x="1993570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Simulator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F98F5-3D3A-43F7-937D-7EB8CA5C5902}"/>
              </a:ext>
            </a:extLst>
          </p:cNvPr>
          <p:cNvSpPr/>
          <p:nvPr/>
        </p:nvSpPr>
        <p:spPr>
          <a:xfrm>
            <a:off x="7544056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Server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80CC8-B376-43CB-B6E9-DF283D97A1A8}"/>
              </a:ext>
            </a:extLst>
          </p:cNvPr>
          <p:cNvSpPr/>
          <p:nvPr/>
        </p:nvSpPr>
        <p:spPr>
          <a:xfrm>
            <a:off x="7544056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Customer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644D1-71BF-4384-9205-FE8DB475FF70}"/>
              </a:ext>
            </a:extLst>
          </p:cNvPr>
          <p:cNvSpPr/>
          <p:nvPr/>
        </p:nvSpPr>
        <p:spPr>
          <a:xfrm>
            <a:off x="1993570" y="3576883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AB224-9EEE-43FE-B444-850583BAF4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3516" y="2218724"/>
            <a:ext cx="382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C14344-B52D-4709-945A-62F777A38C16}"/>
              </a:ext>
            </a:extLst>
          </p:cNvPr>
          <p:cNvSpPr txBox="1"/>
          <p:nvPr/>
        </p:nvSpPr>
        <p:spPr>
          <a:xfrm>
            <a:off x="5370733" y="18898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CF56F-219D-45F8-BF89-B17F65474B51}"/>
              </a:ext>
            </a:extLst>
          </p:cNvPr>
          <p:cNvSpPr txBox="1"/>
          <p:nvPr/>
        </p:nvSpPr>
        <p:spPr>
          <a:xfrm>
            <a:off x="8409029" y="34290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CB72A-C1C2-437E-A382-E392E25980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409029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9468D-3B2F-49B6-A218-B0503C29442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858543" y="2507048"/>
            <a:ext cx="0" cy="106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F41F70-D7AC-4322-A2C9-DF6F3EB363F0}"/>
              </a:ext>
            </a:extLst>
          </p:cNvPr>
          <p:cNvSpPr txBox="1"/>
          <p:nvPr/>
        </p:nvSpPr>
        <p:spPr>
          <a:xfrm>
            <a:off x="1652771" y="16226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server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D318D-6E21-47D0-93A1-5C87325C88AD}"/>
              </a:ext>
            </a:extLst>
          </p:cNvPr>
          <p:cNvSpPr txBox="1"/>
          <p:nvPr/>
        </p:nvSpPr>
        <p:spPr>
          <a:xfrm>
            <a:off x="65903" y="136610"/>
            <a:ext cx="40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Variables in </a:t>
            </a:r>
            <a:r>
              <a:rPr lang="en-SG" dirty="0">
                <a:solidFill>
                  <a:srgbClr val="00B050"/>
                </a:solidFill>
              </a:rPr>
              <a:t>green</a:t>
            </a:r>
            <a:r>
              <a:rPr lang="en-SG" dirty="0"/>
              <a:t>, Methods in </a:t>
            </a:r>
            <a:r>
              <a:rPr lang="en-SG" dirty="0">
                <a:solidFill>
                  <a:srgbClr val="7030A0"/>
                </a:solidFill>
              </a:rPr>
              <a:t>purple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1038B-D608-4C7D-9A11-CD3FE332CD90}"/>
              </a:ext>
            </a:extLst>
          </p:cNvPr>
          <p:cNvSpPr txBox="1"/>
          <p:nvPr/>
        </p:nvSpPr>
        <p:spPr>
          <a:xfrm>
            <a:off x="6403357" y="1641499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827C3-82B6-4544-B8BB-041FE5B60958}"/>
              </a:ext>
            </a:extLst>
          </p:cNvPr>
          <p:cNvSpPr txBox="1"/>
          <p:nvPr/>
        </p:nvSpPr>
        <p:spPr>
          <a:xfrm>
            <a:off x="7149716" y="1447107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waitingCustomer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53A8B-2CF1-4A8B-B871-67A6AE1A0753}"/>
              </a:ext>
            </a:extLst>
          </p:cNvPr>
          <p:cNvSpPr txBox="1"/>
          <p:nvPr/>
        </p:nvSpPr>
        <p:spPr>
          <a:xfrm>
            <a:off x="6776214" y="224698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isFree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0720E-1D03-4925-9F69-B05F4C34EAB9}"/>
              </a:ext>
            </a:extLst>
          </p:cNvPr>
          <p:cNvSpPr txBox="1"/>
          <p:nvPr/>
        </p:nvSpPr>
        <p:spPr>
          <a:xfrm>
            <a:off x="6362051" y="249079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serveCustomer</a:t>
            </a:r>
            <a:r>
              <a:rPr lang="en-SG" sz="1400" dirty="0">
                <a:solidFill>
                  <a:srgbClr val="7030A0"/>
                </a:solidFill>
              </a:rPr>
              <a:t>(Cust c)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FD8E0-87E0-4A43-AD23-9F3EAAF992ED}"/>
              </a:ext>
            </a:extLst>
          </p:cNvPr>
          <p:cNvSpPr txBox="1"/>
          <p:nvPr/>
        </p:nvSpPr>
        <p:spPr>
          <a:xfrm>
            <a:off x="3959606" y="2213898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Create </a:t>
            </a:r>
            <a:r>
              <a:rPr lang="en-SG" dirty="0" err="1"/>
              <a:t>ServeEvents</a:t>
            </a:r>
            <a:r>
              <a:rPr lang="en-SG" dirty="0"/>
              <a:t> after 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5DA36-1C84-4850-B646-4FE4F91C464E}"/>
              </a:ext>
            </a:extLst>
          </p:cNvPr>
          <p:cNvSpPr txBox="1"/>
          <p:nvPr/>
        </p:nvSpPr>
        <p:spPr>
          <a:xfrm>
            <a:off x="7359280" y="4746477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CB2A90-B94D-442E-9146-237DA199B6DB}"/>
              </a:ext>
            </a:extLst>
          </p:cNvPr>
          <p:cNvSpPr txBox="1"/>
          <p:nvPr/>
        </p:nvSpPr>
        <p:spPr>
          <a:xfrm>
            <a:off x="6352704" y="5012493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static </a:t>
            </a:r>
            <a:r>
              <a:rPr lang="en-SG" sz="1400" dirty="0" err="1">
                <a:solidFill>
                  <a:srgbClr val="00B050"/>
                </a:solidFill>
              </a:rPr>
              <a:t>nextId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4D137-D7BB-4E88-BD1F-95DB31262BC6}"/>
              </a:ext>
            </a:extLst>
          </p:cNvPr>
          <p:cNvSpPr txBox="1"/>
          <p:nvPr/>
        </p:nvSpPr>
        <p:spPr>
          <a:xfrm>
            <a:off x="1008378" y="2512770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(Event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9A359-8452-4ED6-980D-A3B8F0C789D2}"/>
              </a:ext>
            </a:extLst>
          </p:cNvPr>
          <p:cNvSpPr txBox="1"/>
          <p:nvPr/>
        </p:nvSpPr>
        <p:spPr>
          <a:xfrm>
            <a:off x="1709846" y="3269106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8F7ED-5493-4497-84F9-4CF411EED5A7}"/>
              </a:ext>
            </a:extLst>
          </p:cNvPr>
          <p:cNvSpPr txBox="1"/>
          <p:nvPr/>
        </p:nvSpPr>
        <p:spPr>
          <a:xfrm>
            <a:off x="2968177" y="25367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run()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7560E8-91F9-418E-A2B8-30538CE6768B}"/>
              </a:ext>
            </a:extLst>
          </p:cNvPr>
          <p:cNvSpPr/>
          <p:nvPr/>
        </p:nvSpPr>
        <p:spPr>
          <a:xfrm>
            <a:off x="4366054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695AF-8E15-4E0D-AD8E-5131C2375A90}"/>
              </a:ext>
            </a:extLst>
          </p:cNvPr>
          <p:cNvSpPr/>
          <p:nvPr/>
        </p:nvSpPr>
        <p:spPr>
          <a:xfrm>
            <a:off x="7160135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LogEvent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767397-0CC0-403C-9B21-97730B54F6E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096000" y="6160529"/>
            <a:ext cx="106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EA7C9-A037-4C62-BB92-9A961B40258E}"/>
              </a:ext>
            </a:extLst>
          </p:cNvPr>
          <p:cNvSpPr txBox="1"/>
          <p:nvPr/>
        </p:nvSpPr>
        <p:spPr>
          <a:xfrm>
            <a:off x="6352704" y="58429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74570-63B2-42F8-933C-92B892C389F5}"/>
              </a:ext>
            </a:extLst>
          </p:cNvPr>
          <p:cNvSpPr txBox="1"/>
          <p:nvPr/>
        </p:nvSpPr>
        <p:spPr>
          <a:xfrm>
            <a:off x="3908292" y="5566388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</a:t>
            </a:r>
            <a:r>
              <a:rPr lang="en-SG" sz="1400" dirty="0" err="1">
                <a:solidFill>
                  <a:srgbClr val="7030A0"/>
                </a:solidFill>
              </a:rPr>
              <a:t>LogEvent</a:t>
            </a:r>
            <a:r>
              <a:rPr lang="en-SG" sz="1400" dirty="0">
                <a:solidFill>
                  <a:srgbClr val="7030A0"/>
                </a:solidFill>
              </a:rPr>
              <a:t>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9D4C5-AB20-4D87-9413-E5B8E69F25A0}"/>
              </a:ext>
            </a:extLst>
          </p:cNvPr>
          <p:cNvSpPr txBox="1"/>
          <p:nvPr/>
        </p:nvSpPr>
        <p:spPr>
          <a:xfrm>
            <a:off x="2240014" y="324965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60ECF-3832-48E9-BA31-DD7CB57B03E5}"/>
              </a:ext>
            </a:extLst>
          </p:cNvPr>
          <p:cNvSpPr txBox="1"/>
          <p:nvPr/>
        </p:nvSpPr>
        <p:spPr>
          <a:xfrm>
            <a:off x="7089012" y="641658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936D02-CFC0-4A17-ABBD-27D05E0F586B}"/>
              </a:ext>
            </a:extLst>
          </p:cNvPr>
          <p:cNvSpPr txBox="1"/>
          <p:nvPr/>
        </p:nvSpPr>
        <p:spPr>
          <a:xfrm>
            <a:off x="7576433" y="641978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A7FBB1-809D-42F2-AE19-57E91E770B38}"/>
              </a:ext>
            </a:extLst>
          </p:cNvPr>
          <p:cNvSpPr txBox="1"/>
          <p:nvPr/>
        </p:nvSpPr>
        <p:spPr>
          <a:xfrm>
            <a:off x="3723516" y="596639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print()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4F44E5-07F9-451B-BDFB-B8C0F5C8F772}"/>
              </a:ext>
            </a:extLst>
          </p:cNvPr>
          <p:cNvSpPr txBox="1"/>
          <p:nvPr/>
        </p:nvSpPr>
        <p:spPr>
          <a:xfrm>
            <a:off x="2500222" y="1576508"/>
            <a:ext cx="1865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PriorityQueue</a:t>
            </a:r>
            <a:r>
              <a:rPr lang="en-SG" sz="1400" dirty="0">
                <a:solidFill>
                  <a:srgbClr val="00B050"/>
                </a:solidFill>
              </a:rPr>
              <a:t> events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9853C-5BC5-4EC6-941A-34DEB64B5A4D}"/>
              </a:ext>
            </a:extLst>
          </p:cNvPr>
          <p:cNvSpPr txBox="1"/>
          <p:nvPr/>
        </p:nvSpPr>
        <p:spPr>
          <a:xfrm>
            <a:off x="2828605" y="3351712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Implements Comparable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5C92A7-E5F1-4CF6-BEA8-F5F6267C1D2B}"/>
              </a:ext>
            </a:extLst>
          </p:cNvPr>
          <p:cNvSpPr txBox="1"/>
          <p:nvPr/>
        </p:nvSpPr>
        <p:spPr>
          <a:xfrm>
            <a:off x="4015649" y="2473119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Creates </a:t>
            </a:r>
            <a:r>
              <a:rPr lang="en-SG" dirty="0" err="1"/>
              <a:t>DoneEvents</a:t>
            </a:r>
            <a:r>
              <a:rPr lang="en-SG" dirty="0"/>
              <a:t> 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BD6ADF-D92F-4C34-9D02-E95350A86235}"/>
              </a:ext>
            </a:extLst>
          </p:cNvPr>
          <p:cNvSpPr/>
          <p:nvPr/>
        </p:nvSpPr>
        <p:spPr>
          <a:xfrm>
            <a:off x="219872" y="490036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ArrivalEvent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896697-8AF3-440D-B415-28A569697F81}"/>
              </a:ext>
            </a:extLst>
          </p:cNvPr>
          <p:cNvSpPr/>
          <p:nvPr/>
        </p:nvSpPr>
        <p:spPr>
          <a:xfrm>
            <a:off x="2026156" y="490496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ServeEvent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740A32-A713-415F-962D-8E9110390C06}"/>
              </a:ext>
            </a:extLst>
          </p:cNvPr>
          <p:cNvSpPr/>
          <p:nvPr/>
        </p:nvSpPr>
        <p:spPr>
          <a:xfrm>
            <a:off x="3827745" y="4904437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DoneEvent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B73ED6-9EF2-4693-AE64-A900A3A8BC2F}"/>
              </a:ext>
            </a:extLst>
          </p:cNvPr>
          <p:cNvCxnSpPr>
            <a:stCxn id="39" idx="0"/>
            <a:endCxn id="7" idx="2"/>
          </p:cNvCxnSpPr>
          <p:nvPr/>
        </p:nvCxnSpPr>
        <p:spPr>
          <a:xfrm flipV="1">
            <a:off x="1084845" y="4153531"/>
            <a:ext cx="1773698" cy="74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412CC2-2B96-4EC6-AF36-C09F787A7149}"/>
              </a:ext>
            </a:extLst>
          </p:cNvPr>
          <p:cNvCxnSpPr>
            <a:stCxn id="40" idx="0"/>
            <a:endCxn id="7" idx="2"/>
          </p:cNvCxnSpPr>
          <p:nvPr/>
        </p:nvCxnSpPr>
        <p:spPr>
          <a:xfrm flipH="1" flipV="1">
            <a:off x="2858543" y="4153531"/>
            <a:ext cx="32586" cy="75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33D269-4DB0-4E12-B925-B0C35A225B04}"/>
              </a:ext>
            </a:extLst>
          </p:cNvPr>
          <p:cNvCxnSpPr>
            <a:stCxn id="41" idx="0"/>
            <a:endCxn id="7" idx="2"/>
          </p:cNvCxnSpPr>
          <p:nvPr/>
        </p:nvCxnSpPr>
        <p:spPr>
          <a:xfrm flipH="1" flipV="1">
            <a:off x="2858543" y="4153531"/>
            <a:ext cx="1834175" cy="75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23E12B-A3A6-4B5A-8EAB-F08387BFF423}"/>
              </a:ext>
            </a:extLst>
          </p:cNvPr>
          <p:cNvSpPr txBox="1"/>
          <p:nvPr/>
        </p:nvSpPr>
        <p:spPr>
          <a:xfrm>
            <a:off x="2828605" y="430207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inherits</a:t>
            </a:r>
            <a:endParaRPr lang="en-GB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CA2EBA-DE04-4981-AD37-CD0D74854B08}"/>
              </a:ext>
            </a:extLst>
          </p:cNvPr>
          <p:cNvSpPr txBox="1"/>
          <p:nvPr/>
        </p:nvSpPr>
        <p:spPr>
          <a:xfrm>
            <a:off x="269862" y="4489523"/>
            <a:ext cx="350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Set the </a:t>
            </a:r>
            <a:r>
              <a:rPr lang="en-SG" dirty="0">
                <a:solidFill>
                  <a:srgbClr val="00B050"/>
                </a:solidFill>
              </a:rPr>
              <a:t>type</a:t>
            </a:r>
            <a:r>
              <a:rPr lang="en-SG" dirty="0"/>
              <a:t> in the constructor.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C19C0B-B173-464C-91B8-EFEEF7B36F86}"/>
              </a:ext>
            </a:extLst>
          </p:cNvPr>
          <p:cNvSpPr txBox="1"/>
          <p:nvPr/>
        </p:nvSpPr>
        <p:spPr>
          <a:xfrm>
            <a:off x="3636915" y="4427440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0070C0"/>
                </a:solidFill>
              </a:rPr>
              <a:t>Now you don’t need to know</a:t>
            </a:r>
            <a:br>
              <a:rPr lang="en-SG" sz="1200" dirty="0">
                <a:solidFill>
                  <a:srgbClr val="0070C0"/>
                </a:solidFill>
              </a:rPr>
            </a:br>
            <a:r>
              <a:rPr lang="en-SG" sz="1200" dirty="0">
                <a:solidFill>
                  <a:srgbClr val="0070C0"/>
                </a:solidFill>
              </a:rPr>
              <a:t>the specific type </a:t>
            </a:r>
            <a:r>
              <a:rPr lang="en-SG" sz="1200" dirty="0" err="1">
                <a:solidFill>
                  <a:srgbClr val="0070C0"/>
                </a:solidFill>
              </a:rPr>
              <a:t>enum</a:t>
            </a:r>
            <a:r>
              <a:rPr lang="en-SG" sz="1200" dirty="0">
                <a:solidFill>
                  <a:srgbClr val="0070C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820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C13-0C37-4092-A1C7-5DD59E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Level 5: Discrete Event Simulator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291E-5E8D-4664-AFF6-EB5C6D35E78A}"/>
              </a:ext>
            </a:extLst>
          </p:cNvPr>
          <p:cNvSpPr/>
          <p:nvPr/>
        </p:nvSpPr>
        <p:spPr>
          <a:xfrm>
            <a:off x="1993570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Simulator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F98F5-3D3A-43F7-937D-7EB8CA5C5902}"/>
              </a:ext>
            </a:extLst>
          </p:cNvPr>
          <p:cNvSpPr/>
          <p:nvPr/>
        </p:nvSpPr>
        <p:spPr>
          <a:xfrm>
            <a:off x="7544056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Server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80CC8-B376-43CB-B6E9-DF283D97A1A8}"/>
              </a:ext>
            </a:extLst>
          </p:cNvPr>
          <p:cNvSpPr/>
          <p:nvPr/>
        </p:nvSpPr>
        <p:spPr>
          <a:xfrm>
            <a:off x="7533266" y="350574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Customer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644D1-71BF-4384-9205-FE8DB475FF70}"/>
              </a:ext>
            </a:extLst>
          </p:cNvPr>
          <p:cNvSpPr/>
          <p:nvPr/>
        </p:nvSpPr>
        <p:spPr>
          <a:xfrm>
            <a:off x="1993570" y="3576883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AB224-9EEE-43FE-B444-850583BAF4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3516" y="2218724"/>
            <a:ext cx="382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C14344-B52D-4709-945A-62F777A38C16}"/>
              </a:ext>
            </a:extLst>
          </p:cNvPr>
          <p:cNvSpPr txBox="1"/>
          <p:nvPr/>
        </p:nvSpPr>
        <p:spPr>
          <a:xfrm>
            <a:off x="5370733" y="18898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CF56F-219D-45F8-BF89-B17F65474B51}"/>
              </a:ext>
            </a:extLst>
          </p:cNvPr>
          <p:cNvSpPr txBox="1"/>
          <p:nvPr/>
        </p:nvSpPr>
        <p:spPr>
          <a:xfrm>
            <a:off x="8372377" y="27045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CB72A-C1C2-437E-A382-E392E25980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398239" y="2507048"/>
            <a:ext cx="10790" cy="99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9468D-3B2F-49B6-A218-B0503C29442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858543" y="2507048"/>
            <a:ext cx="0" cy="106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F41F70-D7AC-4322-A2C9-DF6F3EB363F0}"/>
              </a:ext>
            </a:extLst>
          </p:cNvPr>
          <p:cNvSpPr txBox="1"/>
          <p:nvPr/>
        </p:nvSpPr>
        <p:spPr>
          <a:xfrm>
            <a:off x="1652771" y="16226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server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D318D-6E21-47D0-93A1-5C87325C88AD}"/>
              </a:ext>
            </a:extLst>
          </p:cNvPr>
          <p:cNvSpPr txBox="1"/>
          <p:nvPr/>
        </p:nvSpPr>
        <p:spPr>
          <a:xfrm>
            <a:off x="65903" y="136610"/>
            <a:ext cx="40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Variables in </a:t>
            </a:r>
            <a:r>
              <a:rPr lang="en-SG" dirty="0">
                <a:solidFill>
                  <a:srgbClr val="00B050"/>
                </a:solidFill>
              </a:rPr>
              <a:t>green</a:t>
            </a:r>
            <a:r>
              <a:rPr lang="en-SG" dirty="0"/>
              <a:t>, Methods in </a:t>
            </a:r>
            <a:r>
              <a:rPr lang="en-SG" dirty="0">
                <a:solidFill>
                  <a:srgbClr val="7030A0"/>
                </a:solidFill>
              </a:rPr>
              <a:t>purple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1038B-D608-4C7D-9A11-CD3FE332CD90}"/>
              </a:ext>
            </a:extLst>
          </p:cNvPr>
          <p:cNvSpPr txBox="1"/>
          <p:nvPr/>
        </p:nvSpPr>
        <p:spPr>
          <a:xfrm>
            <a:off x="6403357" y="1641499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827C3-82B6-4544-B8BB-041FE5B60958}"/>
              </a:ext>
            </a:extLst>
          </p:cNvPr>
          <p:cNvSpPr txBox="1"/>
          <p:nvPr/>
        </p:nvSpPr>
        <p:spPr>
          <a:xfrm>
            <a:off x="7149716" y="1447107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waitingCustomer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53A8B-2CF1-4A8B-B871-67A6AE1A0753}"/>
              </a:ext>
            </a:extLst>
          </p:cNvPr>
          <p:cNvSpPr txBox="1"/>
          <p:nvPr/>
        </p:nvSpPr>
        <p:spPr>
          <a:xfrm>
            <a:off x="6776214" y="224698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isFree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0720E-1D03-4925-9F69-B05F4C34EAB9}"/>
              </a:ext>
            </a:extLst>
          </p:cNvPr>
          <p:cNvSpPr txBox="1"/>
          <p:nvPr/>
        </p:nvSpPr>
        <p:spPr>
          <a:xfrm>
            <a:off x="6362051" y="249079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serveCustomer</a:t>
            </a:r>
            <a:r>
              <a:rPr lang="en-SG" sz="1400" dirty="0">
                <a:solidFill>
                  <a:srgbClr val="7030A0"/>
                </a:solidFill>
              </a:rPr>
              <a:t>(Cust c)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FD8E0-87E0-4A43-AD23-9F3EAAF992ED}"/>
              </a:ext>
            </a:extLst>
          </p:cNvPr>
          <p:cNvSpPr txBox="1"/>
          <p:nvPr/>
        </p:nvSpPr>
        <p:spPr>
          <a:xfrm>
            <a:off x="6961540" y="427740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Calculate waiting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5DA36-1C84-4850-B646-4FE4F91C464E}"/>
              </a:ext>
            </a:extLst>
          </p:cNvPr>
          <p:cNvSpPr txBox="1"/>
          <p:nvPr/>
        </p:nvSpPr>
        <p:spPr>
          <a:xfrm>
            <a:off x="7340728" y="3230240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CB2A90-B94D-442E-9146-237DA199B6DB}"/>
              </a:ext>
            </a:extLst>
          </p:cNvPr>
          <p:cNvSpPr txBox="1"/>
          <p:nvPr/>
        </p:nvSpPr>
        <p:spPr>
          <a:xfrm>
            <a:off x="6341914" y="3486292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static </a:t>
            </a:r>
            <a:r>
              <a:rPr lang="en-SG" sz="1400" dirty="0" err="1">
                <a:solidFill>
                  <a:srgbClr val="00B050"/>
                </a:solidFill>
              </a:rPr>
              <a:t>nextId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4D137-D7BB-4E88-BD1F-95DB31262BC6}"/>
              </a:ext>
            </a:extLst>
          </p:cNvPr>
          <p:cNvSpPr txBox="1"/>
          <p:nvPr/>
        </p:nvSpPr>
        <p:spPr>
          <a:xfrm>
            <a:off x="1008378" y="2512770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(Event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9A359-8452-4ED6-980D-A3B8F0C789D2}"/>
              </a:ext>
            </a:extLst>
          </p:cNvPr>
          <p:cNvSpPr txBox="1"/>
          <p:nvPr/>
        </p:nvSpPr>
        <p:spPr>
          <a:xfrm>
            <a:off x="1709846" y="3269106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8F7ED-5493-4497-84F9-4CF411EED5A7}"/>
              </a:ext>
            </a:extLst>
          </p:cNvPr>
          <p:cNvSpPr txBox="1"/>
          <p:nvPr/>
        </p:nvSpPr>
        <p:spPr>
          <a:xfrm>
            <a:off x="2968177" y="25367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run()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7560E8-91F9-418E-A2B8-30538CE6768B}"/>
              </a:ext>
            </a:extLst>
          </p:cNvPr>
          <p:cNvSpPr/>
          <p:nvPr/>
        </p:nvSpPr>
        <p:spPr>
          <a:xfrm>
            <a:off x="4366054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695AF-8E15-4E0D-AD8E-5131C2375A90}"/>
              </a:ext>
            </a:extLst>
          </p:cNvPr>
          <p:cNvSpPr/>
          <p:nvPr/>
        </p:nvSpPr>
        <p:spPr>
          <a:xfrm>
            <a:off x="7160135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LogEvent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767397-0CC0-403C-9B21-97730B54F6E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096000" y="6160529"/>
            <a:ext cx="106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EA7C9-A037-4C62-BB92-9A961B40258E}"/>
              </a:ext>
            </a:extLst>
          </p:cNvPr>
          <p:cNvSpPr txBox="1"/>
          <p:nvPr/>
        </p:nvSpPr>
        <p:spPr>
          <a:xfrm>
            <a:off x="6352704" y="58429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74570-63B2-42F8-933C-92B892C389F5}"/>
              </a:ext>
            </a:extLst>
          </p:cNvPr>
          <p:cNvSpPr txBox="1"/>
          <p:nvPr/>
        </p:nvSpPr>
        <p:spPr>
          <a:xfrm>
            <a:off x="3908292" y="5566388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</a:t>
            </a:r>
            <a:r>
              <a:rPr lang="en-SG" sz="1400" dirty="0" err="1">
                <a:solidFill>
                  <a:srgbClr val="7030A0"/>
                </a:solidFill>
              </a:rPr>
              <a:t>LogEvent</a:t>
            </a:r>
            <a:r>
              <a:rPr lang="en-SG" sz="1400" dirty="0">
                <a:solidFill>
                  <a:srgbClr val="7030A0"/>
                </a:solidFill>
              </a:rPr>
              <a:t>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9D4C5-AB20-4D87-9413-E5B8E69F25A0}"/>
              </a:ext>
            </a:extLst>
          </p:cNvPr>
          <p:cNvSpPr txBox="1"/>
          <p:nvPr/>
        </p:nvSpPr>
        <p:spPr>
          <a:xfrm>
            <a:off x="2240014" y="324965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60ECF-3832-48E9-BA31-DD7CB57B03E5}"/>
              </a:ext>
            </a:extLst>
          </p:cNvPr>
          <p:cNvSpPr txBox="1"/>
          <p:nvPr/>
        </p:nvSpPr>
        <p:spPr>
          <a:xfrm>
            <a:off x="7089012" y="641658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936D02-CFC0-4A17-ABBD-27D05E0F586B}"/>
              </a:ext>
            </a:extLst>
          </p:cNvPr>
          <p:cNvSpPr txBox="1"/>
          <p:nvPr/>
        </p:nvSpPr>
        <p:spPr>
          <a:xfrm>
            <a:off x="7576433" y="641978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A7FBB1-809D-42F2-AE19-57E91E770B38}"/>
              </a:ext>
            </a:extLst>
          </p:cNvPr>
          <p:cNvSpPr txBox="1"/>
          <p:nvPr/>
        </p:nvSpPr>
        <p:spPr>
          <a:xfrm>
            <a:off x="3723516" y="596639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print()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4F44E5-07F9-451B-BDFB-B8C0F5C8F772}"/>
              </a:ext>
            </a:extLst>
          </p:cNvPr>
          <p:cNvSpPr txBox="1"/>
          <p:nvPr/>
        </p:nvSpPr>
        <p:spPr>
          <a:xfrm>
            <a:off x="2500222" y="1576508"/>
            <a:ext cx="1865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PriorityQueue</a:t>
            </a:r>
            <a:r>
              <a:rPr lang="en-SG" sz="1400" dirty="0">
                <a:solidFill>
                  <a:srgbClr val="00B050"/>
                </a:solidFill>
              </a:rPr>
              <a:t> events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9853C-5BC5-4EC6-941A-34DEB64B5A4D}"/>
              </a:ext>
            </a:extLst>
          </p:cNvPr>
          <p:cNvSpPr txBox="1"/>
          <p:nvPr/>
        </p:nvSpPr>
        <p:spPr>
          <a:xfrm>
            <a:off x="2828605" y="3351712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Implements Comparable</a:t>
            </a:r>
            <a:endParaRPr lang="en-GB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BD6ADF-D92F-4C34-9D02-E95350A86235}"/>
              </a:ext>
            </a:extLst>
          </p:cNvPr>
          <p:cNvSpPr/>
          <p:nvPr/>
        </p:nvSpPr>
        <p:spPr>
          <a:xfrm>
            <a:off x="219872" y="490036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ArrivalEvent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896697-8AF3-440D-B415-28A569697F81}"/>
              </a:ext>
            </a:extLst>
          </p:cNvPr>
          <p:cNvSpPr/>
          <p:nvPr/>
        </p:nvSpPr>
        <p:spPr>
          <a:xfrm>
            <a:off x="2026156" y="490496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ServeEvent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740A32-A713-415F-962D-8E9110390C06}"/>
              </a:ext>
            </a:extLst>
          </p:cNvPr>
          <p:cNvSpPr/>
          <p:nvPr/>
        </p:nvSpPr>
        <p:spPr>
          <a:xfrm>
            <a:off x="3827745" y="4904437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DoneEvent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B73ED6-9EF2-4693-AE64-A900A3A8BC2F}"/>
              </a:ext>
            </a:extLst>
          </p:cNvPr>
          <p:cNvCxnSpPr>
            <a:stCxn id="39" idx="0"/>
            <a:endCxn id="7" idx="2"/>
          </p:cNvCxnSpPr>
          <p:nvPr/>
        </p:nvCxnSpPr>
        <p:spPr>
          <a:xfrm flipV="1">
            <a:off x="1084845" y="4153531"/>
            <a:ext cx="1773698" cy="74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412CC2-2B96-4EC6-AF36-C09F787A7149}"/>
              </a:ext>
            </a:extLst>
          </p:cNvPr>
          <p:cNvCxnSpPr>
            <a:stCxn id="40" idx="0"/>
            <a:endCxn id="7" idx="2"/>
          </p:cNvCxnSpPr>
          <p:nvPr/>
        </p:nvCxnSpPr>
        <p:spPr>
          <a:xfrm flipH="1" flipV="1">
            <a:off x="2858543" y="4153531"/>
            <a:ext cx="32586" cy="75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33D269-4DB0-4E12-B925-B0C35A225B04}"/>
              </a:ext>
            </a:extLst>
          </p:cNvPr>
          <p:cNvCxnSpPr>
            <a:stCxn id="41" idx="0"/>
            <a:endCxn id="7" idx="2"/>
          </p:cNvCxnSpPr>
          <p:nvPr/>
        </p:nvCxnSpPr>
        <p:spPr>
          <a:xfrm flipH="1" flipV="1">
            <a:off x="2858543" y="4153531"/>
            <a:ext cx="1834175" cy="75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23E12B-A3A6-4B5A-8EAB-F08387BFF423}"/>
              </a:ext>
            </a:extLst>
          </p:cNvPr>
          <p:cNvSpPr txBox="1"/>
          <p:nvPr/>
        </p:nvSpPr>
        <p:spPr>
          <a:xfrm>
            <a:off x="2828605" y="430207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inherits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F1D4B1-D395-4A22-AEA9-5D58587AD465}"/>
              </a:ext>
            </a:extLst>
          </p:cNvPr>
          <p:cNvSpPr txBox="1"/>
          <p:nvPr/>
        </p:nvSpPr>
        <p:spPr>
          <a:xfrm>
            <a:off x="6402630" y="3794068"/>
            <a:ext cx="1102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arrivalTime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ED511B-200E-47BD-9B12-7A219DC18F18}"/>
              </a:ext>
            </a:extLst>
          </p:cNvPr>
          <p:cNvSpPr txBox="1"/>
          <p:nvPr/>
        </p:nvSpPr>
        <p:spPr>
          <a:xfrm>
            <a:off x="6967948" y="4070020"/>
            <a:ext cx="100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serveTime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E36747-D0ED-4FE6-A5E3-F891430A5D20}"/>
              </a:ext>
            </a:extLst>
          </p:cNvPr>
          <p:cNvSpPr txBox="1"/>
          <p:nvPr/>
        </p:nvSpPr>
        <p:spPr>
          <a:xfrm>
            <a:off x="8025108" y="4066257"/>
            <a:ext cx="156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getWaitingTime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32BC6-4C50-443E-A590-192ECE5710A4}"/>
              </a:ext>
            </a:extLst>
          </p:cNvPr>
          <p:cNvSpPr/>
          <p:nvPr/>
        </p:nvSpPr>
        <p:spPr>
          <a:xfrm>
            <a:off x="7933091" y="5029193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Statistics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D73504-4F86-4AC9-B2EF-58A7E9B1E298}"/>
              </a:ext>
            </a:extLst>
          </p:cNvPr>
          <p:cNvSpPr txBox="1"/>
          <p:nvPr/>
        </p:nvSpPr>
        <p:spPr>
          <a:xfrm>
            <a:off x="6351459" y="4731143"/>
            <a:ext cx="210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addWaitingTime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8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C13-0C37-4092-A1C7-5DD59E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Level 5: Discrete Event Simulator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291E-5E8D-4664-AFF6-EB5C6D35E78A}"/>
              </a:ext>
            </a:extLst>
          </p:cNvPr>
          <p:cNvSpPr/>
          <p:nvPr/>
        </p:nvSpPr>
        <p:spPr>
          <a:xfrm>
            <a:off x="1993570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Simulator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F98F5-3D3A-43F7-937D-7EB8CA5C5902}"/>
              </a:ext>
            </a:extLst>
          </p:cNvPr>
          <p:cNvSpPr/>
          <p:nvPr/>
        </p:nvSpPr>
        <p:spPr>
          <a:xfrm>
            <a:off x="7544056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Server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80CC8-B376-43CB-B6E9-DF283D97A1A8}"/>
              </a:ext>
            </a:extLst>
          </p:cNvPr>
          <p:cNvSpPr/>
          <p:nvPr/>
        </p:nvSpPr>
        <p:spPr>
          <a:xfrm>
            <a:off x="7533266" y="350574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Customer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644D1-71BF-4384-9205-FE8DB475FF70}"/>
              </a:ext>
            </a:extLst>
          </p:cNvPr>
          <p:cNvSpPr/>
          <p:nvPr/>
        </p:nvSpPr>
        <p:spPr>
          <a:xfrm>
            <a:off x="1993570" y="3576883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AB224-9EEE-43FE-B444-850583BAF4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3516" y="2218724"/>
            <a:ext cx="382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C14344-B52D-4709-945A-62F777A38C16}"/>
              </a:ext>
            </a:extLst>
          </p:cNvPr>
          <p:cNvSpPr txBox="1"/>
          <p:nvPr/>
        </p:nvSpPr>
        <p:spPr>
          <a:xfrm>
            <a:off x="5370733" y="18898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CF56F-219D-45F8-BF89-B17F65474B51}"/>
              </a:ext>
            </a:extLst>
          </p:cNvPr>
          <p:cNvSpPr txBox="1"/>
          <p:nvPr/>
        </p:nvSpPr>
        <p:spPr>
          <a:xfrm>
            <a:off x="8372377" y="27045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CB72A-C1C2-437E-A382-E392E25980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398239" y="2507048"/>
            <a:ext cx="10790" cy="99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9468D-3B2F-49B6-A218-B0503C29442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858543" y="2507048"/>
            <a:ext cx="0" cy="106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F41F70-D7AC-4322-A2C9-DF6F3EB363F0}"/>
              </a:ext>
            </a:extLst>
          </p:cNvPr>
          <p:cNvSpPr txBox="1"/>
          <p:nvPr/>
        </p:nvSpPr>
        <p:spPr>
          <a:xfrm>
            <a:off x="1652771" y="16226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server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D318D-6E21-47D0-93A1-5C87325C88AD}"/>
              </a:ext>
            </a:extLst>
          </p:cNvPr>
          <p:cNvSpPr txBox="1"/>
          <p:nvPr/>
        </p:nvSpPr>
        <p:spPr>
          <a:xfrm>
            <a:off x="65903" y="136610"/>
            <a:ext cx="40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Variables in </a:t>
            </a:r>
            <a:r>
              <a:rPr lang="en-SG" dirty="0">
                <a:solidFill>
                  <a:srgbClr val="00B050"/>
                </a:solidFill>
              </a:rPr>
              <a:t>green</a:t>
            </a:r>
            <a:r>
              <a:rPr lang="en-SG" dirty="0"/>
              <a:t>, Methods in </a:t>
            </a:r>
            <a:r>
              <a:rPr lang="en-SG" dirty="0">
                <a:solidFill>
                  <a:srgbClr val="7030A0"/>
                </a:solidFill>
              </a:rPr>
              <a:t>purple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1038B-D608-4C7D-9A11-CD3FE332CD90}"/>
              </a:ext>
            </a:extLst>
          </p:cNvPr>
          <p:cNvSpPr txBox="1"/>
          <p:nvPr/>
        </p:nvSpPr>
        <p:spPr>
          <a:xfrm>
            <a:off x="6403357" y="1641499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827C3-82B6-4544-B8BB-041FE5B60958}"/>
              </a:ext>
            </a:extLst>
          </p:cNvPr>
          <p:cNvSpPr txBox="1"/>
          <p:nvPr/>
        </p:nvSpPr>
        <p:spPr>
          <a:xfrm>
            <a:off x="7149716" y="1447107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waitingCustomer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53A8B-2CF1-4A8B-B871-67A6AE1A0753}"/>
              </a:ext>
            </a:extLst>
          </p:cNvPr>
          <p:cNvSpPr txBox="1"/>
          <p:nvPr/>
        </p:nvSpPr>
        <p:spPr>
          <a:xfrm>
            <a:off x="6776214" y="224698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isFree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0720E-1D03-4925-9F69-B05F4C34EAB9}"/>
              </a:ext>
            </a:extLst>
          </p:cNvPr>
          <p:cNvSpPr txBox="1"/>
          <p:nvPr/>
        </p:nvSpPr>
        <p:spPr>
          <a:xfrm>
            <a:off x="6362051" y="249079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serveCustomer</a:t>
            </a:r>
            <a:r>
              <a:rPr lang="en-SG" sz="1400" dirty="0">
                <a:solidFill>
                  <a:srgbClr val="7030A0"/>
                </a:solidFill>
              </a:rPr>
              <a:t>(Cust c)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FD8E0-87E0-4A43-AD23-9F3EAAF992ED}"/>
              </a:ext>
            </a:extLst>
          </p:cNvPr>
          <p:cNvSpPr txBox="1"/>
          <p:nvPr/>
        </p:nvSpPr>
        <p:spPr>
          <a:xfrm>
            <a:off x="7679379" y="4475873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Number of customers served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5DA36-1C84-4850-B646-4FE4F91C464E}"/>
              </a:ext>
            </a:extLst>
          </p:cNvPr>
          <p:cNvSpPr txBox="1"/>
          <p:nvPr/>
        </p:nvSpPr>
        <p:spPr>
          <a:xfrm>
            <a:off x="7340728" y="3230240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CB2A90-B94D-442E-9146-237DA199B6DB}"/>
              </a:ext>
            </a:extLst>
          </p:cNvPr>
          <p:cNvSpPr txBox="1"/>
          <p:nvPr/>
        </p:nvSpPr>
        <p:spPr>
          <a:xfrm>
            <a:off x="6341914" y="3486292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static </a:t>
            </a:r>
            <a:r>
              <a:rPr lang="en-SG" sz="1400" dirty="0" err="1">
                <a:solidFill>
                  <a:srgbClr val="00B050"/>
                </a:solidFill>
              </a:rPr>
              <a:t>nextId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4D137-D7BB-4E88-BD1F-95DB31262BC6}"/>
              </a:ext>
            </a:extLst>
          </p:cNvPr>
          <p:cNvSpPr txBox="1"/>
          <p:nvPr/>
        </p:nvSpPr>
        <p:spPr>
          <a:xfrm>
            <a:off x="1008378" y="2512770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(Event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9A359-8452-4ED6-980D-A3B8F0C789D2}"/>
              </a:ext>
            </a:extLst>
          </p:cNvPr>
          <p:cNvSpPr txBox="1"/>
          <p:nvPr/>
        </p:nvSpPr>
        <p:spPr>
          <a:xfrm>
            <a:off x="1709846" y="3269106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8F7ED-5493-4497-84F9-4CF411EED5A7}"/>
              </a:ext>
            </a:extLst>
          </p:cNvPr>
          <p:cNvSpPr txBox="1"/>
          <p:nvPr/>
        </p:nvSpPr>
        <p:spPr>
          <a:xfrm>
            <a:off x="2968177" y="25367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run()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7560E8-91F9-418E-A2B8-30538CE6768B}"/>
              </a:ext>
            </a:extLst>
          </p:cNvPr>
          <p:cNvSpPr/>
          <p:nvPr/>
        </p:nvSpPr>
        <p:spPr>
          <a:xfrm>
            <a:off x="4366054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695AF-8E15-4E0D-AD8E-5131C2375A90}"/>
              </a:ext>
            </a:extLst>
          </p:cNvPr>
          <p:cNvSpPr/>
          <p:nvPr/>
        </p:nvSpPr>
        <p:spPr>
          <a:xfrm>
            <a:off x="7160135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LogEvent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767397-0CC0-403C-9B21-97730B54F6E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096000" y="6160529"/>
            <a:ext cx="106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EA7C9-A037-4C62-BB92-9A961B40258E}"/>
              </a:ext>
            </a:extLst>
          </p:cNvPr>
          <p:cNvSpPr txBox="1"/>
          <p:nvPr/>
        </p:nvSpPr>
        <p:spPr>
          <a:xfrm>
            <a:off x="6352704" y="58429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74570-63B2-42F8-933C-92B892C389F5}"/>
              </a:ext>
            </a:extLst>
          </p:cNvPr>
          <p:cNvSpPr txBox="1"/>
          <p:nvPr/>
        </p:nvSpPr>
        <p:spPr>
          <a:xfrm>
            <a:off x="3908292" y="5566388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</a:t>
            </a:r>
            <a:r>
              <a:rPr lang="en-SG" sz="1400" dirty="0" err="1">
                <a:solidFill>
                  <a:srgbClr val="7030A0"/>
                </a:solidFill>
              </a:rPr>
              <a:t>LogEvent</a:t>
            </a:r>
            <a:r>
              <a:rPr lang="en-SG" sz="1400" dirty="0">
                <a:solidFill>
                  <a:srgbClr val="7030A0"/>
                </a:solidFill>
              </a:rPr>
              <a:t>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9D4C5-AB20-4D87-9413-E5B8E69F25A0}"/>
              </a:ext>
            </a:extLst>
          </p:cNvPr>
          <p:cNvSpPr txBox="1"/>
          <p:nvPr/>
        </p:nvSpPr>
        <p:spPr>
          <a:xfrm>
            <a:off x="2240014" y="324965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60ECF-3832-48E9-BA31-DD7CB57B03E5}"/>
              </a:ext>
            </a:extLst>
          </p:cNvPr>
          <p:cNvSpPr txBox="1"/>
          <p:nvPr/>
        </p:nvSpPr>
        <p:spPr>
          <a:xfrm>
            <a:off x="7089012" y="641658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936D02-CFC0-4A17-ABBD-27D05E0F586B}"/>
              </a:ext>
            </a:extLst>
          </p:cNvPr>
          <p:cNvSpPr txBox="1"/>
          <p:nvPr/>
        </p:nvSpPr>
        <p:spPr>
          <a:xfrm>
            <a:off x="7576433" y="641978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A7FBB1-809D-42F2-AE19-57E91E770B38}"/>
              </a:ext>
            </a:extLst>
          </p:cNvPr>
          <p:cNvSpPr txBox="1"/>
          <p:nvPr/>
        </p:nvSpPr>
        <p:spPr>
          <a:xfrm>
            <a:off x="3723516" y="596639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print()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4F44E5-07F9-451B-BDFB-B8C0F5C8F772}"/>
              </a:ext>
            </a:extLst>
          </p:cNvPr>
          <p:cNvSpPr txBox="1"/>
          <p:nvPr/>
        </p:nvSpPr>
        <p:spPr>
          <a:xfrm>
            <a:off x="2500222" y="1576508"/>
            <a:ext cx="1865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PriorityQueue</a:t>
            </a:r>
            <a:r>
              <a:rPr lang="en-SG" sz="1400" dirty="0">
                <a:solidFill>
                  <a:srgbClr val="00B050"/>
                </a:solidFill>
              </a:rPr>
              <a:t> events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9853C-5BC5-4EC6-941A-34DEB64B5A4D}"/>
              </a:ext>
            </a:extLst>
          </p:cNvPr>
          <p:cNvSpPr txBox="1"/>
          <p:nvPr/>
        </p:nvSpPr>
        <p:spPr>
          <a:xfrm>
            <a:off x="2828605" y="3351712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Implements Comparable</a:t>
            </a:r>
            <a:endParaRPr lang="en-GB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BD6ADF-D92F-4C34-9D02-E95350A86235}"/>
              </a:ext>
            </a:extLst>
          </p:cNvPr>
          <p:cNvSpPr/>
          <p:nvPr/>
        </p:nvSpPr>
        <p:spPr>
          <a:xfrm>
            <a:off x="219872" y="490036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ArrivalEvent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896697-8AF3-440D-B415-28A569697F81}"/>
              </a:ext>
            </a:extLst>
          </p:cNvPr>
          <p:cNvSpPr/>
          <p:nvPr/>
        </p:nvSpPr>
        <p:spPr>
          <a:xfrm>
            <a:off x="2026156" y="490496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ServeEvent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740A32-A713-415F-962D-8E9110390C06}"/>
              </a:ext>
            </a:extLst>
          </p:cNvPr>
          <p:cNvSpPr/>
          <p:nvPr/>
        </p:nvSpPr>
        <p:spPr>
          <a:xfrm>
            <a:off x="3827745" y="4904437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DoneEvent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B73ED6-9EF2-4693-AE64-A900A3A8BC2F}"/>
              </a:ext>
            </a:extLst>
          </p:cNvPr>
          <p:cNvCxnSpPr>
            <a:stCxn id="39" idx="0"/>
            <a:endCxn id="7" idx="2"/>
          </p:cNvCxnSpPr>
          <p:nvPr/>
        </p:nvCxnSpPr>
        <p:spPr>
          <a:xfrm flipV="1">
            <a:off x="1084845" y="4153531"/>
            <a:ext cx="1773698" cy="74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412CC2-2B96-4EC6-AF36-C09F787A7149}"/>
              </a:ext>
            </a:extLst>
          </p:cNvPr>
          <p:cNvCxnSpPr>
            <a:stCxn id="40" idx="0"/>
            <a:endCxn id="7" idx="2"/>
          </p:cNvCxnSpPr>
          <p:nvPr/>
        </p:nvCxnSpPr>
        <p:spPr>
          <a:xfrm flipH="1" flipV="1">
            <a:off x="2858543" y="4153531"/>
            <a:ext cx="32586" cy="75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33D269-4DB0-4E12-B925-B0C35A225B04}"/>
              </a:ext>
            </a:extLst>
          </p:cNvPr>
          <p:cNvCxnSpPr>
            <a:stCxn id="41" idx="0"/>
            <a:endCxn id="7" idx="2"/>
          </p:cNvCxnSpPr>
          <p:nvPr/>
        </p:nvCxnSpPr>
        <p:spPr>
          <a:xfrm flipH="1" flipV="1">
            <a:off x="2858543" y="4153531"/>
            <a:ext cx="1834175" cy="75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23E12B-A3A6-4B5A-8EAB-F08387BFF423}"/>
              </a:ext>
            </a:extLst>
          </p:cNvPr>
          <p:cNvSpPr txBox="1"/>
          <p:nvPr/>
        </p:nvSpPr>
        <p:spPr>
          <a:xfrm>
            <a:off x="2828605" y="430207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inherits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F1D4B1-D395-4A22-AEA9-5D58587AD465}"/>
              </a:ext>
            </a:extLst>
          </p:cNvPr>
          <p:cNvSpPr txBox="1"/>
          <p:nvPr/>
        </p:nvSpPr>
        <p:spPr>
          <a:xfrm>
            <a:off x="6402630" y="3794068"/>
            <a:ext cx="1102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arrivalTime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ED511B-200E-47BD-9B12-7A219DC18F18}"/>
              </a:ext>
            </a:extLst>
          </p:cNvPr>
          <p:cNvSpPr txBox="1"/>
          <p:nvPr/>
        </p:nvSpPr>
        <p:spPr>
          <a:xfrm>
            <a:off x="6967948" y="4070020"/>
            <a:ext cx="100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serveTime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E36747-D0ED-4FE6-A5E3-F891430A5D20}"/>
              </a:ext>
            </a:extLst>
          </p:cNvPr>
          <p:cNvSpPr txBox="1"/>
          <p:nvPr/>
        </p:nvSpPr>
        <p:spPr>
          <a:xfrm>
            <a:off x="8025108" y="4066257"/>
            <a:ext cx="156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getWaitingTime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32BC6-4C50-443E-A590-192ECE5710A4}"/>
              </a:ext>
            </a:extLst>
          </p:cNvPr>
          <p:cNvSpPr/>
          <p:nvPr/>
        </p:nvSpPr>
        <p:spPr>
          <a:xfrm>
            <a:off x="7933091" y="5029193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Statistics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D561E0-9ECD-4C88-9316-2EB3443A9AD8}"/>
              </a:ext>
            </a:extLst>
          </p:cNvPr>
          <p:cNvSpPr txBox="1"/>
          <p:nvPr/>
        </p:nvSpPr>
        <p:spPr>
          <a:xfrm>
            <a:off x="6351459" y="4731143"/>
            <a:ext cx="210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addWaitingTime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0686FA-9D55-46C5-8A5F-E0BC6E1140B9}"/>
              </a:ext>
            </a:extLst>
          </p:cNvPr>
          <p:cNvSpPr txBox="1"/>
          <p:nvPr/>
        </p:nvSpPr>
        <p:spPr>
          <a:xfrm>
            <a:off x="8417672" y="4744744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addCustomerServed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85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C13-0C37-4092-A1C7-5DD59E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Level 5: Discrete Event Simulator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291E-5E8D-4664-AFF6-EB5C6D35E78A}"/>
              </a:ext>
            </a:extLst>
          </p:cNvPr>
          <p:cNvSpPr/>
          <p:nvPr/>
        </p:nvSpPr>
        <p:spPr>
          <a:xfrm>
            <a:off x="1993570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Simulator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F98F5-3D3A-43F7-937D-7EB8CA5C5902}"/>
              </a:ext>
            </a:extLst>
          </p:cNvPr>
          <p:cNvSpPr/>
          <p:nvPr/>
        </p:nvSpPr>
        <p:spPr>
          <a:xfrm>
            <a:off x="7544056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Server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80CC8-B376-43CB-B6E9-DF283D97A1A8}"/>
              </a:ext>
            </a:extLst>
          </p:cNvPr>
          <p:cNvSpPr/>
          <p:nvPr/>
        </p:nvSpPr>
        <p:spPr>
          <a:xfrm>
            <a:off x="7533266" y="350574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Customer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644D1-71BF-4384-9205-FE8DB475FF70}"/>
              </a:ext>
            </a:extLst>
          </p:cNvPr>
          <p:cNvSpPr/>
          <p:nvPr/>
        </p:nvSpPr>
        <p:spPr>
          <a:xfrm>
            <a:off x="1993570" y="3576883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AB224-9EEE-43FE-B444-850583BAF4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3516" y="2218724"/>
            <a:ext cx="382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C14344-B52D-4709-945A-62F777A38C16}"/>
              </a:ext>
            </a:extLst>
          </p:cNvPr>
          <p:cNvSpPr txBox="1"/>
          <p:nvPr/>
        </p:nvSpPr>
        <p:spPr>
          <a:xfrm>
            <a:off x="5370733" y="18898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CF56F-219D-45F8-BF89-B17F65474B51}"/>
              </a:ext>
            </a:extLst>
          </p:cNvPr>
          <p:cNvSpPr txBox="1"/>
          <p:nvPr/>
        </p:nvSpPr>
        <p:spPr>
          <a:xfrm>
            <a:off x="8372377" y="27045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CB72A-C1C2-437E-A382-E392E25980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398239" y="2507048"/>
            <a:ext cx="10790" cy="99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9468D-3B2F-49B6-A218-B0503C29442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858543" y="2507048"/>
            <a:ext cx="0" cy="106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F41F70-D7AC-4322-A2C9-DF6F3EB363F0}"/>
              </a:ext>
            </a:extLst>
          </p:cNvPr>
          <p:cNvSpPr txBox="1"/>
          <p:nvPr/>
        </p:nvSpPr>
        <p:spPr>
          <a:xfrm>
            <a:off x="1652771" y="16226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server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D318D-6E21-47D0-93A1-5C87325C88AD}"/>
              </a:ext>
            </a:extLst>
          </p:cNvPr>
          <p:cNvSpPr txBox="1"/>
          <p:nvPr/>
        </p:nvSpPr>
        <p:spPr>
          <a:xfrm>
            <a:off x="65903" y="136610"/>
            <a:ext cx="40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Variables in </a:t>
            </a:r>
            <a:r>
              <a:rPr lang="en-SG" dirty="0">
                <a:solidFill>
                  <a:srgbClr val="00B050"/>
                </a:solidFill>
              </a:rPr>
              <a:t>green</a:t>
            </a:r>
            <a:r>
              <a:rPr lang="en-SG" dirty="0"/>
              <a:t>, Methods in </a:t>
            </a:r>
            <a:r>
              <a:rPr lang="en-SG" dirty="0">
                <a:solidFill>
                  <a:srgbClr val="7030A0"/>
                </a:solidFill>
              </a:rPr>
              <a:t>purple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1038B-D608-4C7D-9A11-CD3FE332CD90}"/>
              </a:ext>
            </a:extLst>
          </p:cNvPr>
          <p:cNvSpPr txBox="1"/>
          <p:nvPr/>
        </p:nvSpPr>
        <p:spPr>
          <a:xfrm>
            <a:off x="6403357" y="1641499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827C3-82B6-4544-B8BB-041FE5B60958}"/>
              </a:ext>
            </a:extLst>
          </p:cNvPr>
          <p:cNvSpPr txBox="1"/>
          <p:nvPr/>
        </p:nvSpPr>
        <p:spPr>
          <a:xfrm>
            <a:off x="7149716" y="1447107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waitingCustomer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53A8B-2CF1-4A8B-B871-67A6AE1A0753}"/>
              </a:ext>
            </a:extLst>
          </p:cNvPr>
          <p:cNvSpPr txBox="1"/>
          <p:nvPr/>
        </p:nvSpPr>
        <p:spPr>
          <a:xfrm>
            <a:off x="6776214" y="224698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isFree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0720E-1D03-4925-9F69-B05F4C34EAB9}"/>
              </a:ext>
            </a:extLst>
          </p:cNvPr>
          <p:cNvSpPr txBox="1"/>
          <p:nvPr/>
        </p:nvSpPr>
        <p:spPr>
          <a:xfrm>
            <a:off x="6362051" y="249079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serveCustomer</a:t>
            </a:r>
            <a:r>
              <a:rPr lang="en-SG" sz="1400" dirty="0">
                <a:solidFill>
                  <a:srgbClr val="7030A0"/>
                </a:solidFill>
              </a:rPr>
              <a:t>(Cust c)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FD8E0-87E0-4A43-AD23-9F3EAAF992ED}"/>
              </a:ext>
            </a:extLst>
          </p:cNvPr>
          <p:cNvSpPr txBox="1"/>
          <p:nvPr/>
        </p:nvSpPr>
        <p:spPr>
          <a:xfrm>
            <a:off x="7679379" y="447587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Number of customers 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5DA36-1C84-4850-B646-4FE4F91C464E}"/>
              </a:ext>
            </a:extLst>
          </p:cNvPr>
          <p:cNvSpPr txBox="1"/>
          <p:nvPr/>
        </p:nvSpPr>
        <p:spPr>
          <a:xfrm>
            <a:off x="7340728" y="3230240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CB2A90-B94D-442E-9146-237DA199B6DB}"/>
              </a:ext>
            </a:extLst>
          </p:cNvPr>
          <p:cNvSpPr txBox="1"/>
          <p:nvPr/>
        </p:nvSpPr>
        <p:spPr>
          <a:xfrm>
            <a:off x="6341914" y="3486292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static </a:t>
            </a:r>
            <a:r>
              <a:rPr lang="en-SG" sz="1400" dirty="0" err="1">
                <a:solidFill>
                  <a:srgbClr val="00B050"/>
                </a:solidFill>
              </a:rPr>
              <a:t>nextId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4D137-D7BB-4E88-BD1F-95DB31262BC6}"/>
              </a:ext>
            </a:extLst>
          </p:cNvPr>
          <p:cNvSpPr txBox="1"/>
          <p:nvPr/>
        </p:nvSpPr>
        <p:spPr>
          <a:xfrm>
            <a:off x="1008378" y="2512770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(Event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9A359-8452-4ED6-980D-A3B8F0C789D2}"/>
              </a:ext>
            </a:extLst>
          </p:cNvPr>
          <p:cNvSpPr txBox="1"/>
          <p:nvPr/>
        </p:nvSpPr>
        <p:spPr>
          <a:xfrm>
            <a:off x="1709846" y="3269106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8F7ED-5493-4497-84F9-4CF411EED5A7}"/>
              </a:ext>
            </a:extLst>
          </p:cNvPr>
          <p:cNvSpPr txBox="1"/>
          <p:nvPr/>
        </p:nvSpPr>
        <p:spPr>
          <a:xfrm>
            <a:off x="2968177" y="25367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run()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7560E8-91F9-418E-A2B8-30538CE6768B}"/>
              </a:ext>
            </a:extLst>
          </p:cNvPr>
          <p:cNvSpPr/>
          <p:nvPr/>
        </p:nvSpPr>
        <p:spPr>
          <a:xfrm>
            <a:off x="4366054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695AF-8E15-4E0D-AD8E-5131C2375A90}"/>
              </a:ext>
            </a:extLst>
          </p:cNvPr>
          <p:cNvSpPr/>
          <p:nvPr/>
        </p:nvSpPr>
        <p:spPr>
          <a:xfrm>
            <a:off x="7160135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LogEvent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767397-0CC0-403C-9B21-97730B54F6E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096000" y="6160529"/>
            <a:ext cx="106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EA7C9-A037-4C62-BB92-9A961B40258E}"/>
              </a:ext>
            </a:extLst>
          </p:cNvPr>
          <p:cNvSpPr txBox="1"/>
          <p:nvPr/>
        </p:nvSpPr>
        <p:spPr>
          <a:xfrm>
            <a:off x="6352704" y="58429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74570-63B2-42F8-933C-92B892C389F5}"/>
              </a:ext>
            </a:extLst>
          </p:cNvPr>
          <p:cNvSpPr txBox="1"/>
          <p:nvPr/>
        </p:nvSpPr>
        <p:spPr>
          <a:xfrm>
            <a:off x="3908292" y="5566388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</a:t>
            </a:r>
            <a:r>
              <a:rPr lang="en-SG" sz="1400" dirty="0" err="1">
                <a:solidFill>
                  <a:srgbClr val="7030A0"/>
                </a:solidFill>
              </a:rPr>
              <a:t>LogEvent</a:t>
            </a:r>
            <a:r>
              <a:rPr lang="en-SG" sz="1400" dirty="0">
                <a:solidFill>
                  <a:srgbClr val="7030A0"/>
                </a:solidFill>
              </a:rPr>
              <a:t>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9D4C5-AB20-4D87-9413-E5B8E69F25A0}"/>
              </a:ext>
            </a:extLst>
          </p:cNvPr>
          <p:cNvSpPr txBox="1"/>
          <p:nvPr/>
        </p:nvSpPr>
        <p:spPr>
          <a:xfrm>
            <a:off x="2240014" y="324965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60ECF-3832-48E9-BA31-DD7CB57B03E5}"/>
              </a:ext>
            </a:extLst>
          </p:cNvPr>
          <p:cNvSpPr txBox="1"/>
          <p:nvPr/>
        </p:nvSpPr>
        <p:spPr>
          <a:xfrm>
            <a:off x="7089012" y="641658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936D02-CFC0-4A17-ABBD-27D05E0F586B}"/>
              </a:ext>
            </a:extLst>
          </p:cNvPr>
          <p:cNvSpPr txBox="1"/>
          <p:nvPr/>
        </p:nvSpPr>
        <p:spPr>
          <a:xfrm>
            <a:off x="7576433" y="641978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A7FBB1-809D-42F2-AE19-57E91E770B38}"/>
              </a:ext>
            </a:extLst>
          </p:cNvPr>
          <p:cNvSpPr txBox="1"/>
          <p:nvPr/>
        </p:nvSpPr>
        <p:spPr>
          <a:xfrm>
            <a:off x="3723516" y="596639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print()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4F44E5-07F9-451B-BDFB-B8C0F5C8F772}"/>
              </a:ext>
            </a:extLst>
          </p:cNvPr>
          <p:cNvSpPr txBox="1"/>
          <p:nvPr/>
        </p:nvSpPr>
        <p:spPr>
          <a:xfrm>
            <a:off x="2500222" y="1576508"/>
            <a:ext cx="1865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PriorityQueue</a:t>
            </a:r>
            <a:r>
              <a:rPr lang="en-SG" sz="1400" dirty="0">
                <a:solidFill>
                  <a:srgbClr val="00B050"/>
                </a:solidFill>
              </a:rPr>
              <a:t> events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9853C-5BC5-4EC6-941A-34DEB64B5A4D}"/>
              </a:ext>
            </a:extLst>
          </p:cNvPr>
          <p:cNvSpPr txBox="1"/>
          <p:nvPr/>
        </p:nvSpPr>
        <p:spPr>
          <a:xfrm>
            <a:off x="2828605" y="3351712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Implements Comparable</a:t>
            </a:r>
            <a:endParaRPr lang="en-GB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BD6ADF-D92F-4C34-9D02-E95350A86235}"/>
              </a:ext>
            </a:extLst>
          </p:cNvPr>
          <p:cNvSpPr/>
          <p:nvPr/>
        </p:nvSpPr>
        <p:spPr>
          <a:xfrm>
            <a:off x="219872" y="490036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ArrivalEvent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896697-8AF3-440D-B415-28A569697F81}"/>
              </a:ext>
            </a:extLst>
          </p:cNvPr>
          <p:cNvSpPr/>
          <p:nvPr/>
        </p:nvSpPr>
        <p:spPr>
          <a:xfrm>
            <a:off x="2026156" y="490496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ServeEvent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740A32-A713-415F-962D-8E9110390C06}"/>
              </a:ext>
            </a:extLst>
          </p:cNvPr>
          <p:cNvSpPr/>
          <p:nvPr/>
        </p:nvSpPr>
        <p:spPr>
          <a:xfrm>
            <a:off x="3827745" y="4904437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DoneEvent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B73ED6-9EF2-4693-AE64-A900A3A8BC2F}"/>
              </a:ext>
            </a:extLst>
          </p:cNvPr>
          <p:cNvCxnSpPr>
            <a:stCxn id="39" idx="0"/>
            <a:endCxn id="7" idx="2"/>
          </p:cNvCxnSpPr>
          <p:nvPr/>
        </p:nvCxnSpPr>
        <p:spPr>
          <a:xfrm flipV="1">
            <a:off x="1084845" y="4153531"/>
            <a:ext cx="1773698" cy="74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412CC2-2B96-4EC6-AF36-C09F787A7149}"/>
              </a:ext>
            </a:extLst>
          </p:cNvPr>
          <p:cNvCxnSpPr>
            <a:stCxn id="40" idx="0"/>
            <a:endCxn id="7" idx="2"/>
          </p:cNvCxnSpPr>
          <p:nvPr/>
        </p:nvCxnSpPr>
        <p:spPr>
          <a:xfrm flipH="1" flipV="1">
            <a:off x="2858543" y="4153531"/>
            <a:ext cx="32586" cy="75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33D269-4DB0-4E12-B925-B0C35A225B04}"/>
              </a:ext>
            </a:extLst>
          </p:cNvPr>
          <p:cNvCxnSpPr>
            <a:stCxn id="41" idx="0"/>
            <a:endCxn id="7" idx="2"/>
          </p:cNvCxnSpPr>
          <p:nvPr/>
        </p:nvCxnSpPr>
        <p:spPr>
          <a:xfrm flipH="1" flipV="1">
            <a:off x="2858543" y="4153531"/>
            <a:ext cx="1834175" cy="75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23E12B-A3A6-4B5A-8EAB-F08387BFF423}"/>
              </a:ext>
            </a:extLst>
          </p:cNvPr>
          <p:cNvSpPr txBox="1"/>
          <p:nvPr/>
        </p:nvSpPr>
        <p:spPr>
          <a:xfrm>
            <a:off x="2828605" y="430207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inherits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F1D4B1-D395-4A22-AEA9-5D58587AD465}"/>
              </a:ext>
            </a:extLst>
          </p:cNvPr>
          <p:cNvSpPr txBox="1"/>
          <p:nvPr/>
        </p:nvSpPr>
        <p:spPr>
          <a:xfrm>
            <a:off x="6402630" y="3794068"/>
            <a:ext cx="1102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arrivalTime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ED511B-200E-47BD-9B12-7A219DC18F18}"/>
              </a:ext>
            </a:extLst>
          </p:cNvPr>
          <p:cNvSpPr txBox="1"/>
          <p:nvPr/>
        </p:nvSpPr>
        <p:spPr>
          <a:xfrm>
            <a:off x="6967948" y="4070020"/>
            <a:ext cx="100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serveTime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E36747-D0ED-4FE6-A5E3-F891430A5D20}"/>
              </a:ext>
            </a:extLst>
          </p:cNvPr>
          <p:cNvSpPr txBox="1"/>
          <p:nvPr/>
        </p:nvSpPr>
        <p:spPr>
          <a:xfrm>
            <a:off x="8025108" y="4066257"/>
            <a:ext cx="156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getWaitingTime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32BC6-4C50-443E-A590-192ECE5710A4}"/>
              </a:ext>
            </a:extLst>
          </p:cNvPr>
          <p:cNvSpPr/>
          <p:nvPr/>
        </p:nvSpPr>
        <p:spPr>
          <a:xfrm>
            <a:off x="7933091" y="5029193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Statistics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D561E0-9ECD-4C88-9316-2EB3443A9AD8}"/>
              </a:ext>
            </a:extLst>
          </p:cNvPr>
          <p:cNvSpPr txBox="1"/>
          <p:nvPr/>
        </p:nvSpPr>
        <p:spPr>
          <a:xfrm>
            <a:off x="6351459" y="4731143"/>
            <a:ext cx="210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addWaitingTime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0686FA-9D55-46C5-8A5F-E0BC6E1140B9}"/>
              </a:ext>
            </a:extLst>
          </p:cNvPr>
          <p:cNvSpPr txBox="1"/>
          <p:nvPr/>
        </p:nvSpPr>
        <p:spPr>
          <a:xfrm>
            <a:off x="8417672" y="4744744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addCustomerServed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D78FC9-85FF-4845-825E-D10500A1B4F3}"/>
              </a:ext>
            </a:extLst>
          </p:cNvPr>
          <p:cNvSpPr txBox="1"/>
          <p:nvPr/>
        </p:nvSpPr>
        <p:spPr>
          <a:xfrm>
            <a:off x="5679011" y="5069019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addCustomerNotServed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6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974C-F625-4B6E-B736-215289B5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Foreword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FF6B-7680-4196-B6E2-5AC90280A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is not the only solution. There are many other ways to do it.</a:t>
            </a:r>
            <a:r>
              <a:rPr lang="en-GB" dirty="0"/>
              <a:t> What matters is if your solution is designed well.</a:t>
            </a:r>
          </a:p>
          <a:p>
            <a:r>
              <a:rPr lang="en-SG" dirty="0"/>
              <a:t>I</a:t>
            </a:r>
            <a:r>
              <a:rPr lang="en-GB" dirty="0"/>
              <a:t>f you don’t understand, ask!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753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70F4-40F4-4EA0-A73B-F3A3239B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Map “Real World” scenario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DE68B-16CB-4B10-A11C-EB7D7CFEE5D4}"/>
              </a:ext>
            </a:extLst>
          </p:cNvPr>
          <p:cNvSpPr/>
          <p:nvPr/>
        </p:nvSpPr>
        <p:spPr>
          <a:xfrm>
            <a:off x="4110695" y="213291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Shop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7DF99-E8F8-419A-AEA2-D6EFE4514C16}"/>
              </a:ext>
            </a:extLst>
          </p:cNvPr>
          <p:cNvSpPr/>
          <p:nvPr/>
        </p:nvSpPr>
        <p:spPr>
          <a:xfrm>
            <a:off x="6096000" y="4065374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Server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20AC8-82FF-451E-BB83-DC51A4C82EFF}"/>
              </a:ext>
            </a:extLst>
          </p:cNvPr>
          <p:cNvSpPr/>
          <p:nvPr/>
        </p:nvSpPr>
        <p:spPr>
          <a:xfrm>
            <a:off x="2108886" y="4065374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Customer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398663-5D5C-4307-819F-3B0F75E3931F}"/>
              </a:ext>
            </a:extLst>
          </p:cNvPr>
          <p:cNvCxnSpPr/>
          <p:nvPr/>
        </p:nvCxnSpPr>
        <p:spPr>
          <a:xfrm>
            <a:off x="5733535" y="2709563"/>
            <a:ext cx="799070" cy="135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4CAEB1-120E-4ABA-AB1B-0806CB26A669}"/>
              </a:ext>
            </a:extLst>
          </p:cNvPr>
          <p:cNvCxnSpPr/>
          <p:nvPr/>
        </p:nvCxnSpPr>
        <p:spPr>
          <a:xfrm flipH="1">
            <a:off x="3838832" y="4148438"/>
            <a:ext cx="2257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B0535B-7206-47CE-9628-629EF38088FC}"/>
              </a:ext>
            </a:extLst>
          </p:cNvPr>
          <p:cNvSpPr txBox="1"/>
          <p:nvPr/>
        </p:nvSpPr>
        <p:spPr>
          <a:xfrm>
            <a:off x="6071286" y="310154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39B20B-2E66-4CA9-973C-2A1B9767E665}"/>
              </a:ext>
            </a:extLst>
          </p:cNvPr>
          <p:cNvSpPr txBox="1"/>
          <p:nvPr/>
        </p:nvSpPr>
        <p:spPr>
          <a:xfrm>
            <a:off x="4563762" y="414020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serves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9BE48C-E062-42AD-9CAD-F371F5B36355}"/>
              </a:ext>
            </a:extLst>
          </p:cNvPr>
          <p:cNvCxnSpPr/>
          <p:nvPr/>
        </p:nvCxnSpPr>
        <p:spPr>
          <a:xfrm flipV="1">
            <a:off x="2776151" y="2709563"/>
            <a:ext cx="1589903" cy="135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8DFF0-2678-42EC-8B93-1F57A3902A77}"/>
              </a:ext>
            </a:extLst>
          </p:cNvPr>
          <p:cNvSpPr txBox="1"/>
          <p:nvPr/>
        </p:nvSpPr>
        <p:spPr>
          <a:xfrm>
            <a:off x="3000141" y="297660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enters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7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C13-0C37-4092-A1C7-5DD59E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Convert to classes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291E-5E8D-4664-AFF6-EB5C6D35E78A}"/>
              </a:ext>
            </a:extLst>
          </p:cNvPr>
          <p:cNvSpPr/>
          <p:nvPr/>
        </p:nvSpPr>
        <p:spPr>
          <a:xfrm>
            <a:off x="1993570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Simulator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F98F5-3D3A-43F7-937D-7EB8CA5C5902}"/>
              </a:ext>
            </a:extLst>
          </p:cNvPr>
          <p:cNvSpPr/>
          <p:nvPr/>
        </p:nvSpPr>
        <p:spPr>
          <a:xfrm>
            <a:off x="7544056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Server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80CC8-B376-43CB-B6E9-DF283D97A1A8}"/>
              </a:ext>
            </a:extLst>
          </p:cNvPr>
          <p:cNvSpPr/>
          <p:nvPr/>
        </p:nvSpPr>
        <p:spPr>
          <a:xfrm>
            <a:off x="7544056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Customer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644D1-71BF-4384-9205-FE8DB475FF70}"/>
              </a:ext>
            </a:extLst>
          </p:cNvPr>
          <p:cNvSpPr/>
          <p:nvPr/>
        </p:nvSpPr>
        <p:spPr>
          <a:xfrm>
            <a:off x="1993570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AB224-9EEE-43FE-B444-850583BAF4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3516" y="2218724"/>
            <a:ext cx="382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C14344-B52D-4709-945A-62F777A38C16}"/>
              </a:ext>
            </a:extLst>
          </p:cNvPr>
          <p:cNvSpPr txBox="1"/>
          <p:nvPr/>
        </p:nvSpPr>
        <p:spPr>
          <a:xfrm>
            <a:off x="5370733" y="18898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CF56F-219D-45F8-BF89-B17F65474B51}"/>
              </a:ext>
            </a:extLst>
          </p:cNvPr>
          <p:cNvSpPr txBox="1"/>
          <p:nvPr/>
        </p:nvSpPr>
        <p:spPr>
          <a:xfrm>
            <a:off x="8409029" y="34290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CB72A-C1C2-437E-A382-E392E25980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409029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9468D-3B2F-49B6-A218-B0503C29442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858543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50702F-501F-4D2B-AE37-4AA67DDB56F5}"/>
              </a:ext>
            </a:extLst>
          </p:cNvPr>
          <p:cNvSpPr txBox="1"/>
          <p:nvPr/>
        </p:nvSpPr>
        <p:spPr>
          <a:xfrm>
            <a:off x="1680319" y="5608594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(arrivals only for now)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DC725-A95E-450F-BC68-8921C365599F}"/>
              </a:ext>
            </a:extLst>
          </p:cNvPr>
          <p:cNvSpPr txBox="1"/>
          <p:nvPr/>
        </p:nvSpPr>
        <p:spPr>
          <a:xfrm>
            <a:off x="2179511" y="152056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Our “Shop”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DBD20-95AD-427B-9809-4E256099AEEE}"/>
              </a:ext>
            </a:extLst>
          </p:cNvPr>
          <p:cNvSpPr txBox="1"/>
          <p:nvPr/>
        </p:nvSpPr>
        <p:spPr>
          <a:xfrm>
            <a:off x="1652771" y="16226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server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4F744-A210-423D-9B69-CE4680FB5122}"/>
              </a:ext>
            </a:extLst>
          </p:cNvPr>
          <p:cNvSpPr txBox="1"/>
          <p:nvPr/>
        </p:nvSpPr>
        <p:spPr>
          <a:xfrm>
            <a:off x="65903" y="136610"/>
            <a:ext cx="40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Variables in </a:t>
            </a:r>
            <a:r>
              <a:rPr lang="en-SG" dirty="0">
                <a:solidFill>
                  <a:srgbClr val="00B050"/>
                </a:solidFill>
              </a:rPr>
              <a:t>green</a:t>
            </a:r>
            <a:r>
              <a:rPr lang="en-SG" dirty="0"/>
              <a:t>, Methods in </a:t>
            </a:r>
            <a:r>
              <a:rPr lang="en-SG" dirty="0">
                <a:solidFill>
                  <a:srgbClr val="7030A0"/>
                </a:solidFill>
              </a:rPr>
              <a:t>purple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61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C13-0C37-4092-A1C7-5DD59E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Level 2: Serving the customer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291E-5E8D-4664-AFF6-EB5C6D35E78A}"/>
              </a:ext>
            </a:extLst>
          </p:cNvPr>
          <p:cNvSpPr/>
          <p:nvPr/>
        </p:nvSpPr>
        <p:spPr>
          <a:xfrm>
            <a:off x="1993570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Simulator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F98F5-3D3A-43F7-937D-7EB8CA5C5902}"/>
              </a:ext>
            </a:extLst>
          </p:cNvPr>
          <p:cNvSpPr/>
          <p:nvPr/>
        </p:nvSpPr>
        <p:spPr>
          <a:xfrm>
            <a:off x="7544056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Server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80CC8-B376-43CB-B6E9-DF283D97A1A8}"/>
              </a:ext>
            </a:extLst>
          </p:cNvPr>
          <p:cNvSpPr/>
          <p:nvPr/>
        </p:nvSpPr>
        <p:spPr>
          <a:xfrm>
            <a:off x="7544056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Customer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644D1-71BF-4384-9205-FE8DB475FF70}"/>
              </a:ext>
            </a:extLst>
          </p:cNvPr>
          <p:cNvSpPr/>
          <p:nvPr/>
        </p:nvSpPr>
        <p:spPr>
          <a:xfrm>
            <a:off x="1993570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AB224-9EEE-43FE-B444-850583BAF4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3516" y="2218724"/>
            <a:ext cx="382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C14344-B52D-4709-945A-62F777A38C16}"/>
              </a:ext>
            </a:extLst>
          </p:cNvPr>
          <p:cNvSpPr txBox="1"/>
          <p:nvPr/>
        </p:nvSpPr>
        <p:spPr>
          <a:xfrm>
            <a:off x="5370733" y="18898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CF56F-219D-45F8-BF89-B17F65474B51}"/>
              </a:ext>
            </a:extLst>
          </p:cNvPr>
          <p:cNvSpPr txBox="1"/>
          <p:nvPr/>
        </p:nvSpPr>
        <p:spPr>
          <a:xfrm>
            <a:off x="8409029" y="34290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CB72A-C1C2-437E-A382-E392E25980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409029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9468D-3B2F-49B6-A218-B0503C29442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858543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F41F70-D7AC-4322-A2C9-DF6F3EB363F0}"/>
              </a:ext>
            </a:extLst>
          </p:cNvPr>
          <p:cNvSpPr txBox="1"/>
          <p:nvPr/>
        </p:nvSpPr>
        <p:spPr>
          <a:xfrm>
            <a:off x="1652771" y="16226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server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D318D-6E21-47D0-93A1-5C87325C88AD}"/>
              </a:ext>
            </a:extLst>
          </p:cNvPr>
          <p:cNvSpPr txBox="1"/>
          <p:nvPr/>
        </p:nvSpPr>
        <p:spPr>
          <a:xfrm>
            <a:off x="65903" y="136610"/>
            <a:ext cx="40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Variables in </a:t>
            </a:r>
            <a:r>
              <a:rPr lang="en-SG" dirty="0">
                <a:solidFill>
                  <a:srgbClr val="00B050"/>
                </a:solidFill>
              </a:rPr>
              <a:t>green</a:t>
            </a:r>
            <a:r>
              <a:rPr lang="en-SG" dirty="0"/>
              <a:t>, Methods in </a:t>
            </a:r>
            <a:r>
              <a:rPr lang="en-SG" dirty="0">
                <a:solidFill>
                  <a:srgbClr val="7030A0"/>
                </a:solidFill>
              </a:rPr>
              <a:t>purple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1038B-D608-4C7D-9A11-CD3FE332CD90}"/>
              </a:ext>
            </a:extLst>
          </p:cNvPr>
          <p:cNvSpPr txBox="1"/>
          <p:nvPr/>
        </p:nvSpPr>
        <p:spPr>
          <a:xfrm>
            <a:off x="6403357" y="1641499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827C3-82B6-4544-B8BB-041FE5B60958}"/>
              </a:ext>
            </a:extLst>
          </p:cNvPr>
          <p:cNvSpPr txBox="1"/>
          <p:nvPr/>
        </p:nvSpPr>
        <p:spPr>
          <a:xfrm>
            <a:off x="7149716" y="1447107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waitingCustomer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53A8B-2CF1-4A8B-B871-67A6AE1A0753}"/>
              </a:ext>
            </a:extLst>
          </p:cNvPr>
          <p:cNvSpPr txBox="1"/>
          <p:nvPr/>
        </p:nvSpPr>
        <p:spPr>
          <a:xfrm>
            <a:off x="6776214" y="224698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isFree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FD8E0-87E0-4A43-AD23-9F3EAAF992ED}"/>
              </a:ext>
            </a:extLst>
          </p:cNvPr>
          <p:cNvSpPr txBox="1"/>
          <p:nvPr/>
        </p:nvSpPr>
        <p:spPr>
          <a:xfrm>
            <a:off x="6936259" y="748947"/>
            <a:ext cx="503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Service depends entirely on the Server’s state.</a:t>
            </a:r>
            <a:br>
              <a:rPr lang="en-SG" dirty="0"/>
            </a:br>
            <a:r>
              <a:rPr lang="en-SG" dirty="0"/>
              <a:t>Abstract it out.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4075B-D6FD-4AA9-826B-D843AE85BFCD}"/>
              </a:ext>
            </a:extLst>
          </p:cNvPr>
          <p:cNvSpPr txBox="1"/>
          <p:nvPr/>
        </p:nvSpPr>
        <p:spPr>
          <a:xfrm>
            <a:off x="6362051" y="249079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serveCustomer</a:t>
            </a:r>
            <a:r>
              <a:rPr lang="en-SG" sz="1400" dirty="0">
                <a:solidFill>
                  <a:srgbClr val="7030A0"/>
                </a:solidFill>
              </a:rPr>
              <a:t>(Cust c)</a:t>
            </a:r>
            <a:endParaRPr lang="en-GB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0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C13-0C37-4092-A1C7-5DD59E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Level 2: Serving the customer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291E-5E8D-4664-AFF6-EB5C6D35E78A}"/>
              </a:ext>
            </a:extLst>
          </p:cNvPr>
          <p:cNvSpPr/>
          <p:nvPr/>
        </p:nvSpPr>
        <p:spPr>
          <a:xfrm>
            <a:off x="1993570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Simulator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F98F5-3D3A-43F7-937D-7EB8CA5C5902}"/>
              </a:ext>
            </a:extLst>
          </p:cNvPr>
          <p:cNvSpPr/>
          <p:nvPr/>
        </p:nvSpPr>
        <p:spPr>
          <a:xfrm>
            <a:off x="7544056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Server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80CC8-B376-43CB-B6E9-DF283D97A1A8}"/>
              </a:ext>
            </a:extLst>
          </p:cNvPr>
          <p:cNvSpPr/>
          <p:nvPr/>
        </p:nvSpPr>
        <p:spPr>
          <a:xfrm>
            <a:off x="7544056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Customer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644D1-71BF-4384-9205-FE8DB475FF70}"/>
              </a:ext>
            </a:extLst>
          </p:cNvPr>
          <p:cNvSpPr/>
          <p:nvPr/>
        </p:nvSpPr>
        <p:spPr>
          <a:xfrm>
            <a:off x="1993570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AB224-9EEE-43FE-B444-850583BAF4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3516" y="2218724"/>
            <a:ext cx="382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C14344-B52D-4709-945A-62F777A38C16}"/>
              </a:ext>
            </a:extLst>
          </p:cNvPr>
          <p:cNvSpPr txBox="1"/>
          <p:nvPr/>
        </p:nvSpPr>
        <p:spPr>
          <a:xfrm>
            <a:off x="5370733" y="18898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CF56F-219D-45F8-BF89-B17F65474B51}"/>
              </a:ext>
            </a:extLst>
          </p:cNvPr>
          <p:cNvSpPr txBox="1"/>
          <p:nvPr/>
        </p:nvSpPr>
        <p:spPr>
          <a:xfrm>
            <a:off x="8409029" y="34290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CB72A-C1C2-437E-A382-E392E25980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409029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9468D-3B2F-49B6-A218-B0503C29442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858543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F41F70-D7AC-4322-A2C9-DF6F3EB363F0}"/>
              </a:ext>
            </a:extLst>
          </p:cNvPr>
          <p:cNvSpPr txBox="1"/>
          <p:nvPr/>
        </p:nvSpPr>
        <p:spPr>
          <a:xfrm>
            <a:off x="1652771" y="16226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server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D318D-6E21-47D0-93A1-5C87325C88AD}"/>
              </a:ext>
            </a:extLst>
          </p:cNvPr>
          <p:cNvSpPr txBox="1"/>
          <p:nvPr/>
        </p:nvSpPr>
        <p:spPr>
          <a:xfrm>
            <a:off x="65903" y="136610"/>
            <a:ext cx="40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Variables in </a:t>
            </a:r>
            <a:r>
              <a:rPr lang="en-SG" dirty="0">
                <a:solidFill>
                  <a:srgbClr val="00B050"/>
                </a:solidFill>
              </a:rPr>
              <a:t>green</a:t>
            </a:r>
            <a:r>
              <a:rPr lang="en-SG" dirty="0"/>
              <a:t>, Methods in </a:t>
            </a:r>
            <a:r>
              <a:rPr lang="en-SG" dirty="0">
                <a:solidFill>
                  <a:srgbClr val="7030A0"/>
                </a:solidFill>
              </a:rPr>
              <a:t>purple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1038B-D608-4C7D-9A11-CD3FE332CD90}"/>
              </a:ext>
            </a:extLst>
          </p:cNvPr>
          <p:cNvSpPr txBox="1"/>
          <p:nvPr/>
        </p:nvSpPr>
        <p:spPr>
          <a:xfrm>
            <a:off x="6403357" y="1641499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827C3-82B6-4544-B8BB-041FE5B60958}"/>
              </a:ext>
            </a:extLst>
          </p:cNvPr>
          <p:cNvSpPr txBox="1"/>
          <p:nvPr/>
        </p:nvSpPr>
        <p:spPr>
          <a:xfrm>
            <a:off x="7149716" y="1447107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waitingCustomer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53A8B-2CF1-4A8B-B871-67A6AE1A0753}"/>
              </a:ext>
            </a:extLst>
          </p:cNvPr>
          <p:cNvSpPr txBox="1"/>
          <p:nvPr/>
        </p:nvSpPr>
        <p:spPr>
          <a:xfrm>
            <a:off x="6776214" y="224698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isFree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FD8E0-87E0-4A43-AD23-9F3EAAF992ED}"/>
              </a:ext>
            </a:extLst>
          </p:cNvPr>
          <p:cNvSpPr txBox="1"/>
          <p:nvPr/>
        </p:nvSpPr>
        <p:spPr>
          <a:xfrm>
            <a:off x="5132439" y="4403237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Need to identify Customer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5DA36-1C84-4850-B646-4FE4F91C464E}"/>
              </a:ext>
            </a:extLst>
          </p:cNvPr>
          <p:cNvSpPr txBox="1"/>
          <p:nvPr/>
        </p:nvSpPr>
        <p:spPr>
          <a:xfrm>
            <a:off x="7359280" y="4746477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CB2A90-B94D-442E-9146-237DA199B6DB}"/>
              </a:ext>
            </a:extLst>
          </p:cNvPr>
          <p:cNvSpPr txBox="1"/>
          <p:nvPr/>
        </p:nvSpPr>
        <p:spPr>
          <a:xfrm>
            <a:off x="6352704" y="5012493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static </a:t>
            </a:r>
            <a:r>
              <a:rPr lang="en-SG" sz="1400" dirty="0" err="1">
                <a:solidFill>
                  <a:srgbClr val="00B050"/>
                </a:solidFill>
              </a:rPr>
              <a:t>nextId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2F4CD6-4880-446D-8FC5-36B678EBC18C}"/>
              </a:ext>
            </a:extLst>
          </p:cNvPr>
          <p:cNvSpPr txBox="1"/>
          <p:nvPr/>
        </p:nvSpPr>
        <p:spPr>
          <a:xfrm>
            <a:off x="6362051" y="249079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serveCustomer</a:t>
            </a:r>
            <a:r>
              <a:rPr lang="en-SG" sz="1400" dirty="0">
                <a:solidFill>
                  <a:srgbClr val="7030A0"/>
                </a:solidFill>
              </a:rPr>
              <a:t>(Cust c)</a:t>
            </a:r>
            <a:endParaRPr lang="en-GB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05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C13-0C37-4092-A1C7-5DD59E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Level 2: Serving the customer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291E-5E8D-4664-AFF6-EB5C6D35E78A}"/>
              </a:ext>
            </a:extLst>
          </p:cNvPr>
          <p:cNvSpPr/>
          <p:nvPr/>
        </p:nvSpPr>
        <p:spPr>
          <a:xfrm>
            <a:off x="1993570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Simulator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F98F5-3D3A-43F7-937D-7EB8CA5C5902}"/>
              </a:ext>
            </a:extLst>
          </p:cNvPr>
          <p:cNvSpPr/>
          <p:nvPr/>
        </p:nvSpPr>
        <p:spPr>
          <a:xfrm>
            <a:off x="7544056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Server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80CC8-B376-43CB-B6E9-DF283D97A1A8}"/>
              </a:ext>
            </a:extLst>
          </p:cNvPr>
          <p:cNvSpPr/>
          <p:nvPr/>
        </p:nvSpPr>
        <p:spPr>
          <a:xfrm>
            <a:off x="7544056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Customer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644D1-71BF-4384-9205-FE8DB475FF70}"/>
              </a:ext>
            </a:extLst>
          </p:cNvPr>
          <p:cNvSpPr/>
          <p:nvPr/>
        </p:nvSpPr>
        <p:spPr>
          <a:xfrm>
            <a:off x="1993570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AB224-9EEE-43FE-B444-850583BAF4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3516" y="2218724"/>
            <a:ext cx="382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C14344-B52D-4709-945A-62F777A38C16}"/>
              </a:ext>
            </a:extLst>
          </p:cNvPr>
          <p:cNvSpPr txBox="1"/>
          <p:nvPr/>
        </p:nvSpPr>
        <p:spPr>
          <a:xfrm>
            <a:off x="5370733" y="18898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CF56F-219D-45F8-BF89-B17F65474B51}"/>
              </a:ext>
            </a:extLst>
          </p:cNvPr>
          <p:cNvSpPr txBox="1"/>
          <p:nvPr/>
        </p:nvSpPr>
        <p:spPr>
          <a:xfrm>
            <a:off x="8409029" y="34290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CB72A-C1C2-437E-A382-E392E25980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409029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9468D-3B2F-49B6-A218-B0503C29442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858543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F41F70-D7AC-4322-A2C9-DF6F3EB363F0}"/>
              </a:ext>
            </a:extLst>
          </p:cNvPr>
          <p:cNvSpPr txBox="1"/>
          <p:nvPr/>
        </p:nvSpPr>
        <p:spPr>
          <a:xfrm>
            <a:off x="1652771" y="16226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server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D318D-6E21-47D0-93A1-5C87325C88AD}"/>
              </a:ext>
            </a:extLst>
          </p:cNvPr>
          <p:cNvSpPr txBox="1"/>
          <p:nvPr/>
        </p:nvSpPr>
        <p:spPr>
          <a:xfrm>
            <a:off x="65903" y="136610"/>
            <a:ext cx="40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Variables in </a:t>
            </a:r>
            <a:r>
              <a:rPr lang="en-SG" dirty="0">
                <a:solidFill>
                  <a:srgbClr val="00B050"/>
                </a:solidFill>
              </a:rPr>
              <a:t>green</a:t>
            </a:r>
            <a:r>
              <a:rPr lang="en-SG" dirty="0"/>
              <a:t>, Methods in </a:t>
            </a:r>
            <a:r>
              <a:rPr lang="en-SG" dirty="0">
                <a:solidFill>
                  <a:srgbClr val="7030A0"/>
                </a:solidFill>
              </a:rPr>
              <a:t>purple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1038B-D608-4C7D-9A11-CD3FE332CD90}"/>
              </a:ext>
            </a:extLst>
          </p:cNvPr>
          <p:cNvSpPr txBox="1"/>
          <p:nvPr/>
        </p:nvSpPr>
        <p:spPr>
          <a:xfrm>
            <a:off x="6403357" y="1641499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827C3-82B6-4544-B8BB-041FE5B60958}"/>
              </a:ext>
            </a:extLst>
          </p:cNvPr>
          <p:cNvSpPr txBox="1"/>
          <p:nvPr/>
        </p:nvSpPr>
        <p:spPr>
          <a:xfrm>
            <a:off x="7149716" y="1447107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waitingCustomer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53A8B-2CF1-4A8B-B871-67A6AE1A0753}"/>
              </a:ext>
            </a:extLst>
          </p:cNvPr>
          <p:cNvSpPr txBox="1"/>
          <p:nvPr/>
        </p:nvSpPr>
        <p:spPr>
          <a:xfrm>
            <a:off x="6776214" y="224698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isFree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0720E-1D03-4925-9F69-B05F4C34EAB9}"/>
              </a:ext>
            </a:extLst>
          </p:cNvPr>
          <p:cNvSpPr txBox="1"/>
          <p:nvPr/>
        </p:nvSpPr>
        <p:spPr>
          <a:xfrm>
            <a:off x="6362051" y="249079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serveCustomer</a:t>
            </a:r>
            <a:r>
              <a:rPr lang="en-SG" sz="1400" dirty="0">
                <a:solidFill>
                  <a:srgbClr val="7030A0"/>
                </a:solidFill>
              </a:rPr>
              <a:t>(Cust c)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FD8E0-87E0-4A43-AD23-9F3EAAF992ED}"/>
              </a:ext>
            </a:extLst>
          </p:cNvPr>
          <p:cNvSpPr txBox="1"/>
          <p:nvPr/>
        </p:nvSpPr>
        <p:spPr>
          <a:xfrm>
            <a:off x="2858542" y="2979004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 creates Events from input</a:t>
            </a:r>
            <a:br>
              <a:rPr lang="en-GB" dirty="0"/>
            </a:br>
            <a:r>
              <a:rPr lang="en-GB" dirty="0"/>
              <a:t>and adds inside Simulator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5DA36-1C84-4850-B646-4FE4F91C464E}"/>
              </a:ext>
            </a:extLst>
          </p:cNvPr>
          <p:cNvSpPr txBox="1"/>
          <p:nvPr/>
        </p:nvSpPr>
        <p:spPr>
          <a:xfrm>
            <a:off x="7359280" y="4746477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CB2A90-B94D-442E-9146-237DA199B6DB}"/>
              </a:ext>
            </a:extLst>
          </p:cNvPr>
          <p:cNvSpPr txBox="1"/>
          <p:nvPr/>
        </p:nvSpPr>
        <p:spPr>
          <a:xfrm>
            <a:off x="6352704" y="5012493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static </a:t>
            </a:r>
            <a:r>
              <a:rPr lang="en-SG" sz="1400" dirty="0" err="1">
                <a:solidFill>
                  <a:srgbClr val="00B050"/>
                </a:solidFill>
              </a:rPr>
              <a:t>nextId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4D137-D7BB-4E88-BD1F-95DB31262BC6}"/>
              </a:ext>
            </a:extLst>
          </p:cNvPr>
          <p:cNvSpPr txBox="1"/>
          <p:nvPr/>
        </p:nvSpPr>
        <p:spPr>
          <a:xfrm>
            <a:off x="1008378" y="2512770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(Event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9A359-8452-4ED6-980D-A3B8F0C789D2}"/>
              </a:ext>
            </a:extLst>
          </p:cNvPr>
          <p:cNvSpPr txBox="1"/>
          <p:nvPr/>
        </p:nvSpPr>
        <p:spPr>
          <a:xfrm>
            <a:off x="1709846" y="4724169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E5A84F-B799-4BE6-A641-FFBF51B295CB}"/>
              </a:ext>
            </a:extLst>
          </p:cNvPr>
          <p:cNvSpPr txBox="1"/>
          <p:nvPr/>
        </p:nvSpPr>
        <p:spPr>
          <a:xfrm>
            <a:off x="2240014" y="470471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3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C13-0C37-4092-A1C7-5DD59E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Level 2: Serving the customer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291E-5E8D-4664-AFF6-EB5C6D35E78A}"/>
              </a:ext>
            </a:extLst>
          </p:cNvPr>
          <p:cNvSpPr/>
          <p:nvPr/>
        </p:nvSpPr>
        <p:spPr>
          <a:xfrm>
            <a:off x="1993570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Simulator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F98F5-3D3A-43F7-937D-7EB8CA5C5902}"/>
              </a:ext>
            </a:extLst>
          </p:cNvPr>
          <p:cNvSpPr/>
          <p:nvPr/>
        </p:nvSpPr>
        <p:spPr>
          <a:xfrm>
            <a:off x="7544056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Server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80CC8-B376-43CB-B6E9-DF283D97A1A8}"/>
              </a:ext>
            </a:extLst>
          </p:cNvPr>
          <p:cNvSpPr/>
          <p:nvPr/>
        </p:nvSpPr>
        <p:spPr>
          <a:xfrm>
            <a:off x="7544056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Customer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644D1-71BF-4384-9205-FE8DB475FF70}"/>
              </a:ext>
            </a:extLst>
          </p:cNvPr>
          <p:cNvSpPr/>
          <p:nvPr/>
        </p:nvSpPr>
        <p:spPr>
          <a:xfrm>
            <a:off x="1993570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AB224-9EEE-43FE-B444-850583BAF4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3516" y="2218724"/>
            <a:ext cx="382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C14344-B52D-4709-945A-62F777A38C16}"/>
              </a:ext>
            </a:extLst>
          </p:cNvPr>
          <p:cNvSpPr txBox="1"/>
          <p:nvPr/>
        </p:nvSpPr>
        <p:spPr>
          <a:xfrm>
            <a:off x="5370733" y="18898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CF56F-219D-45F8-BF89-B17F65474B51}"/>
              </a:ext>
            </a:extLst>
          </p:cNvPr>
          <p:cNvSpPr txBox="1"/>
          <p:nvPr/>
        </p:nvSpPr>
        <p:spPr>
          <a:xfrm>
            <a:off x="8409029" y="34290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CB72A-C1C2-437E-A382-E392E25980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409029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9468D-3B2F-49B6-A218-B0503C29442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858543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F41F70-D7AC-4322-A2C9-DF6F3EB363F0}"/>
              </a:ext>
            </a:extLst>
          </p:cNvPr>
          <p:cNvSpPr txBox="1"/>
          <p:nvPr/>
        </p:nvSpPr>
        <p:spPr>
          <a:xfrm>
            <a:off x="1652771" y="16226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server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D318D-6E21-47D0-93A1-5C87325C88AD}"/>
              </a:ext>
            </a:extLst>
          </p:cNvPr>
          <p:cNvSpPr txBox="1"/>
          <p:nvPr/>
        </p:nvSpPr>
        <p:spPr>
          <a:xfrm>
            <a:off x="65903" y="136610"/>
            <a:ext cx="40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Variables in </a:t>
            </a:r>
            <a:r>
              <a:rPr lang="en-SG" dirty="0">
                <a:solidFill>
                  <a:srgbClr val="00B050"/>
                </a:solidFill>
              </a:rPr>
              <a:t>green</a:t>
            </a:r>
            <a:r>
              <a:rPr lang="en-SG" dirty="0"/>
              <a:t>, Methods in </a:t>
            </a:r>
            <a:r>
              <a:rPr lang="en-SG" dirty="0">
                <a:solidFill>
                  <a:srgbClr val="7030A0"/>
                </a:solidFill>
              </a:rPr>
              <a:t>purple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1038B-D608-4C7D-9A11-CD3FE332CD90}"/>
              </a:ext>
            </a:extLst>
          </p:cNvPr>
          <p:cNvSpPr txBox="1"/>
          <p:nvPr/>
        </p:nvSpPr>
        <p:spPr>
          <a:xfrm>
            <a:off x="6403357" y="1641499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827C3-82B6-4544-B8BB-041FE5B60958}"/>
              </a:ext>
            </a:extLst>
          </p:cNvPr>
          <p:cNvSpPr txBox="1"/>
          <p:nvPr/>
        </p:nvSpPr>
        <p:spPr>
          <a:xfrm>
            <a:off x="7149716" y="1447107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waitingCustomer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53A8B-2CF1-4A8B-B871-67A6AE1A0753}"/>
              </a:ext>
            </a:extLst>
          </p:cNvPr>
          <p:cNvSpPr txBox="1"/>
          <p:nvPr/>
        </p:nvSpPr>
        <p:spPr>
          <a:xfrm>
            <a:off x="6776214" y="224698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isFree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0720E-1D03-4925-9F69-B05F4C34EAB9}"/>
              </a:ext>
            </a:extLst>
          </p:cNvPr>
          <p:cNvSpPr txBox="1"/>
          <p:nvPr/>
        </p:nvSpPr>
        <p:spPr>
          <a:xfrm>
            <a:off x="6362051" y="249079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serveCustomer</a:t>
            </a:r>
            <a:r>
              <a:rPr lang="en-SG" sz="1400" dirty="0">
                <a:solidFill>
                  <a:srgbClr val="7030A0"/>
                </a:solidFill>
              </a:rPr>
              <a:t>(Cust c)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FD8E0-87E0-4A43-AD23-9F3EAAF992ED}"/>
              </a:ext>
            </a:extLst>
          </p:cNvPr>
          <p:cNvSpPr txBox="1"/>
          <p:nvPr/>
        </p:nvSpPr>
        <p:spPr>
          <a:xfrm>
            <a:off x="2858542" y="2904862"/>
            <a:ext cx="3502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Run() loops through events until</a:t>
            </a:r>
            <a:br>
              <a:rPr lang="en-SG" dirty="0"/>
            </a:br>
            <a:r>
              <a:rPr lang="en-SG" dirty="0"/>
              <a:t>there are none left.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5DA36-1C84-4850-B646-4FE4F91C464E}"/>
              </a:ext>
            </a:extLst>
          </p:cNvPr>
          <p:cNvSpPr txBox="1"/>
          <p:nvPr/>
        </p:nvSpPr>
        <p:spPr>
          <a:xfrm>
            <a:off x="7359280" y="4746477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CB2A90-B94D-442E-9146-237DA199B6DB}"/>
              </a:ext>
            </a:extLst>
          </p:cNvPr>
          <p:cNvSpPr txBox="1"/>
          <p:nvPr/>
        </p:nvSpPr>
        <p:spPr>
          <a:xfrm>
            <a:off x="6352704" y="5012493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static </a:t>
            </a:r>
            <a:r>
              <a:rPr lang="en-SG" sz="1400" dirty="0" err="1">
                <a:solidFill>
                  <a:srgbClr val="00B050"/>
                </a:solidFill>
              </a:rPr>
              <a:t>nextId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4D137-D7BB-4E88-BD1F-95DB31262BC6}"/>
              </a:ext>
            </a:extLst>
          </p:cNvPr>
          <p:cNvSpPr txBox="1"/>
          <p:nvPr/>
        </p:nvSpPr>
        <p:spPr>
          <a:xfrm>
            <a:off x="1008378" y="2512770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(Event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9A359-8452-4ED6-980D-A3B8F0C789D2}"/>
              </a:ext>
            </a:extLst>
          </p:cNvPr>
          <p:cNvSpPr txBox="1"/>
          <p:nvPr/>
        </p:nvSpPr>
        <p:spPr>
          <a:xfrm>
            <a:off x="1709846" y="4724169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8F7ED-5493-4497-84F9-4CF411EED5A7}"/>
              </a:ext>
            </a:extLst>
          </p:cNvPr>
          <p:cNvSpPr txBox="1"/>
          <p:nvPr/>
        </p:nvSpPr>
        <p:spPr>
          <a:xfrm>
            <a:off x="2968177" y="25367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run()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9642FE-BC72-46C9-BE81-D95D28DE8719}"/>
              </a:ext>
            </a:extLst>
          </p:cNvPr>
          <p:cNvSpPr txBox="1"/>
          <p:nvPr/>
        </p:nvSpPr>
        <p:spPr>
          <a:xfrm>
            <a:off x="2240014" y="470471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8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C13-0C37-4092-A1C7-5DD59E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Level 3: Incorporating States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291E-5E8D-4664-AFF6-EB5C6D35E78A}"/>
              </a:ext>
            </a:extLst>
          </p:cNvPr>
          <p:cNvSpPr/>
          <p:nvPr/>
        </p:nvSpPr>
        <p:spPr>
          <a:xfrm>
            <a:off x="1993570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Simulator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F98F5-3D3A-43F7-937D-7EB8CA5C5902}"/>
              </a:ext>
            </a:extLst>
          </p:cNvPr>
          <p:cNvSpPr/>
          <p:nvPr/>
        </p:nvSpPr>
        <p:spPr>
          <a:xfrm>
            <a:off x="7544056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Server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80CC8-B376-43CB-B6E9-DF283D97A1A8}"/>
              </a:ext>
            </a:extLst>
          </p:cNvPr>
          <p:cNvSpPr/>
          <p:nvPr/>
        </p:nvSpPr>
        <p:spPr>
          <a:xfrm>
            <a:off x="7544056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Customer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644D1-71BF-4384-9205-FE8DB475FF70}"/>
              </a:ext>
            </a:extLst>
          </p:cNvPr>
          <p:cNvSpPr/>
          <p:nvPr/>
        </p:nvSpPr>
        <p:spPr>
          <a:xfrm>
            <a:off x="1993570" y="503194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AB224-9EEE-43FE-B444-850583BAF4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3516" y="2218724"/>
            <a:ext cx="382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C14344-B52D-4709-945A-62F777A38C16}"/>
              </a:ext>
            </a:extLst>
          </p:cNvPr>
          <p:cNvSpPr txBox="1"/>
          <p:nvPr/>
        </p:nvSpPr>
        <p:spPr>
          <a:xfrm>
            <a:off x="5370733" y="18898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CF56F-219D-45F8-BF89-B17F65474B51}"/>
              </a:ext>
            </a:extLst>
          </p:cNvPr>
          <p:cNvSpPr txBox="1"/>
          <p:nvPr/>
        </p:nvSpPr>
        <p:spPr>
          <a:xfrm>
            <a:off x="8409029" y="34290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CB72A-C1C2-437E-A382-E392E25980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409029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9468D-3B2F-49B6-A218-B0503C29442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858543" y="2507048"/>
            <a:ext cx="0" cy="25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F41F70-D7AC-4322-A2C9-DF6F3EB363F0}"/>
              </a:ext>
            </a:extLst>
          </p:cNvPr>
          <p:cNvSpPr txBox="1"/>
          <p:nvPr/>
        </p:nvSpPr>
        <p:spPr>
          <a:xfrm>
            <a:off x="1652771" y="16226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server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D318D-6E21-47D0-93A1-5C87325C88AD}"/>
              </a:ext>
            </a:extLst>
          </p:cNvPr>
          <p:cNvSpPr txBox="1"/>
          <p:nvPr/>
        </p:nvSpPr>
        <p:spPr>
          <a:xfrm>
            <a:off x="65903" y="136610"/>
            <a:ext cx="40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Variables in </a:t>
            </a:r>
            <a:r>
              <a:rPr lang="en-SG" dirty="0">
                <a:solidFill>
                  <a:srgbClr val="00B050"/>
                </a:solidFill>
              </a:rPr>
              <a:t>green</a:t>
            </a:r>
            <a:r>
              <a:rPr lang="en-SG" dirty="0"/>
              <a:t>, Methods in </a:t>
            </a:r>
            <a:r>
              <a:rPr lang="en-SG" dirty="0">
                <a:solidFill>
                  <a:srgbClr val="7030A0"/>
                </a:solidFill>
              </a:rPr>
              <a:t>purple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1038B-D608-4C7D-9A11-CD3FE332CD90}"/>
              </a:ext>
            </a:extLst>
          </p:cNvPr>
          <p:cNvSpPr txBox="1"/>
          <p:nvPr/>
        </p:nvSpPr>
        <p:spPr>
          <a:xfrm>
            <a:off x="6403357" y="1641499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827C3-82B6-4544-B8BB-041FE5B60958}"/>
              </a:ext>
            </a:extLst>
          </p:cNvPr>
          <p:cNvSpPr txBox="1"/>
          <p:nvPr/>
        </p:nvSpPr>
        <p:spPr>
          <a:xfrm>
            <a:off x="7149716" y="1447107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waitingCustomer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53A8B-2CF1-4A8B-B871-67A6AE1A0753}"/>
              </a:ext>
            </a:extLst>
          </p:cNvPr>
          <p:cNvSpPr txBox="1"/>
          <p:nvPr/>
        </p:nvSpPr>
        <p:spPr>
          <a:xfrm>
            <a:off x="6776214" y="224698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isFree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0720E-1D03-4925-9F69-B05F4C34EAB9}"/>
              </a:ext>
            </a:extLst>
          </p:cNvPr>
          <p:cNvSpPr txBox="1"/>
          <p:nvPr/>
        </p:nvSpPr>
        <p:spPr>
          <a:xfrm>
            <a:off x="6362051" y="249079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serveCustomer</a:t>
            </a:r>
            <a:r>
              <a:rPr lang="en-SG" sz="1400" dirty="0">
                <a:solidFill>
                  <a:srgbClr val="7030A0"/>
                </a:solidFill>
              </a:rPr>
              <a:t>(Cust c)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FD8E0-87E0-4A43-AD23-9F3EAAF992ED}"/>
              </a:ext>
            </a:extLst>
          </p:cNvPr>
          <p:cNvSpPr txBox="1"/>
          <p:nvPr/>
        </p:nvSpPr>
        <p:spPr>
          <a:xfrm>
            <a:off x="3425952" y="2508876"/>
            <a:ext cx="256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&lt;- Print arrive message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5DA36-1C84-4850-B646-4FE4F91C464E}"/>
              </a:ext>
            </a:extLst>
          </p:cNvPr>
          <p:cNvSpPr txBox="1"/>
          <p:nvPr/>
        </p:nvSpPr>
        <p:spPr>
          <a:xfrm>
            <a:off x="7359280" y="4746477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CB2A90-B94D-442E-9146-237DA199B6DB}"/>
              </a:ext>
            </a:extLst>
          </p:cNvPr>
          <p:cNvSpPr txBox="1"/>
          <p:nvPr/>
        </p:nvSpPr>
        <p:spPr>
          <a:xfrm>
            <a:off x="6352704" y="5012493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static </a:t>
            </a:r>
            <a:r>
              <a:rPr lang="en-SG" sz="1400" dirty="0" err="1">
                <a:solidFill>
                  <a:srgbClr val="00B050"/>
                </a:solidFill>
              </a:rPr>
              <a:t>nextId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4D137-D7BB-4E88-BD1F-95DB31262BC6}"/>
              </a:ext>
            </a:extLst>
          </p:cNvPr>
          <p:cNvSpPr txBox="1"/>
          <p:nvPr/>
        </p:nvSpPr>
        <p:spPr>
          <a:xfrm>
            <a:off x="1008378" y="2512770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(Event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9A359-8452-4ED6-980D-A3B8F0C789D2}"/>
              </a:ext>
            </a:extLst>
          </p:cNvPr>
          <p:cNvSpPr txBox="1"/>
          <p:nvPr/>
        </p:nvSpPr>
        <p:spPr>
          <a:xfrm>
            <a:off x="1709846" y="4724169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8F7ED-5493-4497-84F9-4CF411EED5A7}"/>
              </a:ext>
            </a:extLst>
          </p:cNvPr>
          <p:cNvSpPr txBox="1"/>
          <p:nvPr/>
        </p:nvSpPr>
        <p:spPr>
          <a:xfrm>
            <a:off x="2968177" y="25367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run()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A57FB0-3456-4D35-9496-7D3F23FFEE04}"/>
              </a:ext>
            </a:extLst>
          </p:cNvPr>
          <p:cNvSpPr txBox="1"/>
          <p:nvPr/>
        </p:nvSpPr>
        <p:spPr>
          <a:xfrm>
            <a:off x="8409029" y="2460015"/>
            <a:ext cx="250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&lt;- Print serve message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46CD3-B962-4F39-AEDB-41E18C3FCDE4}"/>
              </a:ext>
            </a:extLst>
          </p:cNvPr>
          <p:cNvSpPr txBox="1"/>
          <p:nvPr/>
        </p:nvSpPr>
        <p:spPr>
          <a:xfrm>
            <a:off x="2240014" y="470471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158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722</Words>
  <Application>Microsoft Macintosh PowerPoint</Application>
  <PresentationFormat>Widescreen</PresentationFormat>
  <Paragraphs>321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Simulator OOP Guide</vt:lpstr>
      <vt:lpstr>Foreword</vt:lpstr>
      <vt:lpstr>Map “Real World” scenario</vt:lpstr>
      <vt:lpstr>Convert to classes</vt:lpstr>
      <vt:lpstr>Level 2: Serving the customer</vt:lpstr>
      <vt:lpstr>Level 2: Serving the customer</vt:lpstr>
      <vt:lpstr>Level 2: Serving the customer</vt:lpstr>
      <vt:lpstr>Level 2: Serving the customer</vt:lpstr>
      <vt:lpstr>Level 3: Incorporating States</vt:lpstr>
      <vt:lpstr>Level 3: Incorporating States</vt:lpstr>
      <vt:lpstr>Level 4: Scheduling Events</vt:lpstr>
      <vt:lpstr>Level 4: Scheduling Events</vt:lpstr>
      <vt:lpstr>Level 5: Discrete Event Simulator</vt:lpstr>
      <vt:lpstr>Level 5: Discrete Event Simulator</vt:lpstr>
      <vt:lpstr>Level 5: Discrete Event Simulator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Simulator OOP Guide</dc:title>
  <dc:creator>s10122326@connect.np.edu.sg</dc:creator>
  <cp:lastModifiedBy>Jeremy Lim Yu Xuan</cp:lastModifiedBy>
  <cp:revision>12</cp:revision>
  <dcterms:created xsi:type="dcterms:W3CDTF">2018-09-09T16:35:37Z</dcterms:created>
  <dcterms:modified xsi:type="dcterms:W3CDTF">2018-09-10T05:36:39Z</dcterms:modified>
</cp:coreProperties>
</file>