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2A09-9F98-44A5-B4F1-91EDACED5869}" type="datetimeFigureOut">
              <a:rPr lang="en-GB" smtClean="0"/>
              <a:t>2018-09-16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956D-9CCC-4D4E-B25A-6C9653471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26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2A09-9F98-44A5-B4F1-91EDACED5869}" type="datetimeFigureOut">
              <a:rPr lang="en-GB" smtClean="0"/>
              <a:t>2018-09-16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956D-9CCC-4D4E-B25A-6C9653471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31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2A09-9F98-44A5-B4F1-91EDACED5869}" type="datetimeFigureOut">
              <a:rPr lang="en-GB" smtClean="0"/>
              <a:t>2018-09-16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956D-9CCC-4D4E-B25A-6C9653471DE1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4000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2A09-9F98-44A5-B4F1-91EDACED5869}" type="datetimeFigureOut">
              <a:rPr lang="en-GB" smtClean="0"/>
              <a:t>2018-09-16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956D-9CCC-4D4E-B25A-6C9653471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2A09-9F98-44A5-B4F1-91EDACED5869}" type="datetimeFigureOut">
              <a:rPr lang="en-GB" smtClean="0"/>
              <a:t>2018-09-16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956D-9CCC-4D4E-B25A-6C9653471DE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2578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2A09-9F98-44A5-B4F1-91EDACED5869}" type="datetimeFigureOut">
              <a:rPr lang="en-GB" smtClean="0"/>
              <a:t>2018-09-16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956D-9CCC-4D4E-B25A-6C9653471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166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2A09-9F98-44A5-B4F1-91EDACED5869}" type="datetimeFigureOut">
              <a:rPr lang="en-GB" smtClean="0"/>
              <a:t>2018-09-16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956D-9CCC-4D4E-B25A-6C9653471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510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2A09-9F98-44A5-B4F1-91EDACED5869}" type="datetimeFigureOut">
              <a:rPr lang="en-GB" smtClean="0"/>
              <a:t>2018-09-16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956D-9CCC-4D4E-B25A-6C9653471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92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2A09-9F98-44A5-B4F1-91EDACED5869}" type="datetimeFigureOut">
              <a:rPr lang="en-GB" smtClean="0"/>
              <a:t>2018-09-16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956D-9CCC-4D4E-B25A-6C9653471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35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2A09-9F98-44A5-B4F1-91EDACED5869}" type="datetimeFigureOut">
              <a:rPr lang="en-GB" smtClean="0"/>
              <a:t>2018-09-16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956D-9CCC-4D4E-B25A-6C9653471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15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2A09-9F98-44A5-B4F1-91EDACED5869}" type="datetimeFigureOut">
              <a:rPr lang="en-GB" smtClean="0"/>
              <a:t>2018-09-16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956D-9CCC-4D4E-B25A-6C9653471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14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2A09-9F98-44A5-B4F1-91EDACED5869}" type="datetimeFigureOut">
              <a:rPr lang="en-GB" smtClean="0"/>
              <a:t>2018-09-16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956D-9CCC-4D4E-B25A-6C9653471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65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2A09-9F98-44A5-B4F1-91EDACED5869}" type="datetimeFigureOut">
              <a:rPr lang="en-GB" smtClean="0"/>
              <a:t>2018-09-16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956D-9CCC-4D4E-B25A-6C9653471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10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2A09-9F98-44A5-B4F1-91EDACED5869}" type="datetimeFigureOut">
              <a:rPr lang="en-GB" smtClean="0"/>
              <a:t>2018-09-16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956D-9CCC-4D4E-B25A-6C9653471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8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2A09-9F98-44A5-B4F1-91EDACED5869}" type="datetimeFigureOut">
              <a:rPr lang="en-GB" smtClean="0"/>
              <a:t>2018-09-16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956D-9CCC-4D4E-B25A-6C9653471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6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2A09-9F98-44A5-B4F1-91EDACED5869}" type="datetimeFigureOut">
              <a:rPr lang="en-GB" smtClean="0"/>
              <a:t>2018-09-16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956D-9CCC-4D4E-B25A-6C9653471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26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F2A09-9F98-44A5-B4F1-91EDACED5869}" type="datetimeFigureOut">
              <a:rPr lang="en-GB" smtClean="0"/>
              <a:t>2018-09-16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76956D-9CCC-4D4E-B25A-6C9653471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61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mand_patter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1C25-D0DC-4B62-B104-004E7720C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Lab 3 – Multiple Servers &amp; Event 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D7D71-7CCE-4BBC-9454-A101C90C0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07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FDA8-B229-4330-9DB1-4A6CAEF6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AC227-0329-4527-ACB6-BBFB30954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Pre-L1: Enhance existing solution if needed</a:t>
            </a:r>
          </a:p>
          <a:p>
            <a:r>
              <a:rPr lang="en-GB" dirty="0"/>
              <a:t>L1: Implement Priority Queue (Done </a:t>
            </a:r>
            <a:r>
              <a:rPr lang="en-GB" dirty="0">
                <a:sym typeface="Wingdings" panose="05000000000000000000" pitchFamily="2" charset="2"/>
              </a:rPr>
              <a:t>)</a:t>
            </a:r>
          </a:p>
          <a:p>
            <a:r>
              <a:rPr lang="en-GB" dirty="0">
                <a:sym typeface="Wingdings" panose="05000000000000000000" pitchFamily="2" charset="2"/>
              </a:rPr>
              <a:t>L2: Create a </a:t>
            </a:r>
            <a:r>
              <a:rPr lang="en-GB" dirty="0">
                <a:latin typeface="Consolas" panose="020B0609020204030204" pitchFamily="49" charset="0"/>
                <a:sym typeface="Wingdings" panose="05000000000000000000" pitchFamily="2" charset="2"/>
              </a:rPr>
              <a:t>cs2030.simulator </a:t>
            </a:r>
            <a:r>
              <a:rPr lang="en-GB" dirty="0">
                <a:sym typeface="Wingdings" panose="05000000000000000000" pitchFamily="2" charset="2"/>
              </a:rPr>
              <a:t>package</a:t>
            </a:r>
          </a:p>
          <a:p>
            <a:r>
              <a:rPr lang="en-GB" dirty="0">
                <a:sym typeface="Wingdings" panose="05000000000000000000" pitchFamily="2" charset="2"/>
              </a:rPr>
              <a:t>L3 &amp; 4: Randomize arrival time and service duration using provided RNG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34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CC13-0C37-4092-A1C7-5DD59E90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SG" dirty="0"/>
              <a:t>Level 5: Discrete Event Simulator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9291E-5E8D-4664-AFF6-EB5C6D35E78A}"/>
              </a:ext>
            </a:extLst>
          </p:cNvPr>
          <p:cNvSpPr/>
          <p:nvPr/>
        </p:nvSpPr>
        <p:spPr>
          <a:xfrm>
            <a:off x="1993570" y="1930400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Simulator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BF98F5-3D3A-43F7-937D-7EB8CA5C5902}"/>
              </a:ext>
            </a:extLst>
          </p:cNvPr>
          <p:cNvSpPr/>
          <p:nvPr/>
        </p:nvSpPr>
        <p:spPr>
          <a:xfrm>
            <a:off x="7544056" y="1930400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Server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80CC8-B376-43CB-B6E9-DF283D97A1A8}"/>
              </a:ext>
            </a:extLst>
          </p:cNvPr>
          <p:cNvSpPr/>
          <p:nvPr/>
        </p:nvSpPr>
        <p:spPr>
          <a:xfrm>
            <a:off x="7533266" y="3505745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Customer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644D1-71BF-4384-9205-FE8DB475FF70}"/>
              </a:ext>
            </a:extLst>
          </p:cNvPr>
          <p:cNvSpPr/>
          <p:nvPr/>
        </p:nvSpPr>
        <p:spPr>
          <a:xfrm>
            <a:off x="1993570" y="3576883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Event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4AB224-9EEE-43FE-B444-850583BAF4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23516" y="2218724"/>
            <a:ext cx="3820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C14344-B52D-4709-945A-62F777A38C16}"/>
              </a:ext>
            </a:extLst>
          </p:cNvPr>
          <p:cNvSpPr txBox="1"/>
          <p:nvPr/>
        </p:nvSpPr>
        <p:spPr>
          <a:xfrm>
            <a:off x="5370733" y="188989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has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8CF56F-219D-45F8-BF89-B17F65474B51}"/>
              </a:ext>
            </a:extLst>
          </p:cNvPr>
          <p:cNvSpPr txBox="1"/>
          <p:nvPr/>
        </p:nvSpPr>
        <p:spPr>
          <a:xfrm>
            <a:off x="8372377" y="270453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serves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6CB72A-C1C2-437E-A382-E392E259809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8398239" y="2507048"/>
            <a:ext cx="10790" cy="99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9468D-3B2F-49B6-A218-B0503C294428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2858543" y="2507048"/>
            <a:ext cx="0" cy="106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F41F70-D7AC-4322-A2C9-DF6F3EB363F0}"/>
              </a:ext>
            </a:extLst>
          </p:cNvPr>
          <p:cNvSpPr txBox="1"/>
          <p:nvPr/>
        </p:nvSpPr>
        <p:spPr>
          <a:xfrm>
            <a:off x="1652771" y="162262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server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D318D-6E21-47D0-93A1-5C87325C88AD}"/>
              </a:ext>
            </a:extLst>
          </p:cNvPr>
          <p:cNvSpPr txBox="1"/>
          <p:nvPr/>
        </p:nvSpPr>
        <p:spPr>
          <a:xfrm>
            <a:off x="65903" y="136610"/>
            <a:ext cx="40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Variables in </a:t>
            </a:r>
            <a:r>
              <a:rPr lang="en-SG" dirty="0">
                <a:solidFill>
                  <a:srgbClr val="00B050"/>
                </a:solidFill>
              </a:rPr>
              <a:t>green</a:t>
            </a:r>
            <a:r>
              <a:rPr lang="en-SG" dirty="0"/>
              <a:t>, Methods in </a:t>
            </a:r>
            <a:r>
              <a:rPr lang="en-SG" dirty="0">
                <a:solidFill>
                  <a:srgbClr val="7030A0"/>
                </a:solidFill>
              </a:rPr>
              <a:t>purple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31038B-D608-4C7D-9A11-CD3FE332CD90}"/>
              </a:ext>
            </a:extLst>
          </p:cNvPr>
          <p:cNvSpPr txBox="1"/>
          <p:nvPr/>
        </p:nvSpPr>
        <p:spPr>
          <a:xfrm>
            <a:off x="6403357" y="1641499"/>
            <a:ext cx="1513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servingCustomer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827C3-82B6-4544-B8BB-041FE5B60958}"/>
              </a:ext>
            </a:extLst>
          </p:cNvPr>
          <p:cNvSpPr txBox="1"/>
          <p:nvPr/>
        </p:nvSpPr>
        <p:spPr>
          <a:xfrm>
            <a:off x="7149716" y="1447107"/>
            <a:ext cx="1534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waitingCustomer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753A8B-2CF1-4A8B-B871-67A6AE1A0753}"/>
              </a:ext>
            </a:extLst>
          </p:cNvPr>
          <p:cNvSpPr txBox="1"/>
          <p:nvPr/>
        </p:nvSpPr>
        <p:spPr>
          <a:xfrm>
            <a:off x="6776214" y="2246981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isFree</a:t>
            </a:r>
            <a:r>
              <a:rPr lang="en-SG" sz="1400" dirty="0">
                <a:solidFill>
                  <a:srgbClr val="7030A0"/>
                </a:solidFill>
              </a:rPr>
              <a:t>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60720E-1D03-4925-9F69-B05F4C34EAB9}"/>
              </a:ext>
            </a:extLst>
          </p:cNvPr>
          <p:cNvSpPr txBox="1"/>
          <p:nvPr/>
        </p:nvSpPr>
        <p:spPr>
          <a:xfrm>
            <a:off x="6362051" y="249079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serveCustomer</a:t>
            </a:r>
            <a:r>
              <a:rPr lang="en-SG" sz="1400" dirty="0">
                <a:solidFill>
                  <a:srgbClr val="7030A0"/>
                </a:solidFill>
              </a:rPr>
              <a:t>(Cust c)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8FD8E0-87E0-4A43-AD23-9F3EAAF992ED}"/>
              </a:ext>
            </a:extLst>
          </p:cNvPr>
          <p:cNvSpPr txBox="1"/>
          <p:nvPr/>
        </p:nvSpPr>
        <p:spPr>
          <a:xfrm>
            <a:off x="7679379" y="4475873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Number of customers left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F5DA36-1C84-4850-B646-4FE4F91C464E}"/>
              </a:ext>
            </a:extLst>
          </p:cNvPr>
          <p:cNvSpPr txBox="1"/>
          <p:nvPr/>
        </p:nvSpPr>
        <p:spPr>
          <a:xfrm>
            <a:off x="7340728" y="3230240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id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CB2A90-B94D-442E-9146-237DA199B6DB}"/>
              </a:ext>
            </a:extLst>
          </p:cNvPr>
          <p:cNvSpPr txBox="1"/>
          <p:nvPr/>
        </p:nvSpPr>
        <p:spPr>
          <a:xfrm>
            <a:off x="6341914" y="3486292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static </a:t>
            </a:r>
            <a:r>
              <a:rPr lang="en-SG" sz="1400" dirty="0" err="1">
                <a:solidFill>
                  <a:srgbClr val="00B050"/>
                </a:solidFill>
              </a:rPr>
              <a:t>nextId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84D137-D7BB-4E88-BD1F-95DB31262BC6}"/>
              </a:ext>
            </a:extLst>
          </p:cNvPr>
          <p:cNvSpPr txBox="1"/>
          <p:nvPr/>
        </p:nvSpPr>
        <p:spPr>
          <a:xfrm>
            <a:off x="1008378" y="2512770"/>
            <a:ext cx="166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addEvent</a:t>
            </a:r>
            <a:r>
              <a:rPr lang="en-SG" sz="1400" dirty="0">
                <a:solidFill>
                  <a:srgbClr val="7030A0"/>
                </a:solidFill>
              </a:rPr>
              <a:t>(Event e)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69A359-8452-4ED6-980D-A3B8F0C789D2}"/>
              </a:ext>
            </a:extLst>
          </p:cNvPr>
          <p:cNvSpPr txBox="1"/>
          <p:nvPr/>
        </p:nvSpPr>
        <p:spPr>
          <a:xfrm>
            <a:off x="1709846" y="3252630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type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F8F7ED-5493-4497-84F9-4CF411EED5A7}"/>
              </a:ext>
            </a:extLst>
          </p:cNvPr>
          <p:cNvSpPr txBox="1"/>
          <p:nvPr/>
        </p:nvSpPr>
        <p:spPr>
          <a:xfrm>
            <a:off x="2968177" y="253679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run()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7560E8-91F9-418E-A2B8-30538CE6768B}"/>
              </a:ext>
            </a:extLst>
          </p:cNvPr>
          <p:cNvSpPr/>
          <p:nvPr/>
        </p:nvSpPr>
        <p:spPr>
          <a:xfrm>
            <a:off x="4366054" y="5872205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B695AF-8E15-4E0D-AD8E-5131C2375A90}"/>
              </a:ext>
            </a:extLst>
          </p:cNvPr>
          <p:cNvSpPr/>
          <p:nvPr/>
        </p:nvSpPr>
        <p:spPr>
          <a:xfrm>
            <a:off x="7160135" y="5872205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LogEvent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767397-0CC0-403C-9B21-97730B54F6EF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6096000" y="6160529"/>
            <a:ext cx="1064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6EA7C9-A037-4C62-BB92-9A961B40258E}"/>
              </a:ext>
            </a:extLst>
          </p:cNvPr>
          <p:cNvSpPr txBox="1"/>
          <p:nvPr/>
        </p:nvSpPr>
        <p:spPr>
          <a:xfrm>
            <a:off x="6352704" y="584291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has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F74570-63B2-42F8-933C-92B892C389F5}"/>
              </a:ext>
            </a:extLst>
          </p:cNvPr>
          <p:cNvSpPr txBox="1"/>
          <p:nvPr/>
        </p:nvSpPr>
        <p:spPr>
          <a:xfrm>
            <a:off x="3908292" y="5566388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static </a:t>
            </a:r>
            <a:r>
              <a:rPr lang="en-SG" sz="1400" dirty="0" err="1">
                <a:solidFill>
                  <a:srgbClr val="7030A0"/>
                </a:solidFill>
              </a:rPr>
              <a:t>addEvent</a:t>
            </a:r>
            <a:r>
              <a:rPr lang="en-SG" sz="1400" dirty="0">
                <a:solidFill>
                  <a:srgbClr val="7030A0"/>
                </a:solidFill>
              </a:rPr>
              <a:t>(</a:t>
            </a:r>
            <a:r>
              <a:rPr lang="en-SG" sz="1400" dirty="0" err="1">
                <a:solidFill>
                  <a:srgbClr val="7030A0"/>
                </a:solidFill>
              </a:rPr>
              <a:t>LogEvent</a:t>
            </a:r>
            <a:r>
              <a:rPr lang="en-SG" sz="1400" dirty="0">
                <a:solidFill>
                  <a:srgbClr val="7030A0"/>
                </a:solidFill>
              </a:rPr>
              <a:t> e)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89D4C5-AB20-4D87-9413-E5B8E69F25A0}"/>
              </a:ext>
            </a:extLst>
          </p:cNvPr>
          <p:cNvSpPr txBox="1"/>
          <p:nvPr/>
        </p:nvSpPr>
        <p:spPr>
          <a:xfrm>
            <a:off x="2240014" y="3249653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time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860ECF-3832-48E9-BA31-DD7CB57B03E5}"/>
              </a:ext>
            </a:extLst>
          </p:cNvPr>
          <p:cNvSpPr txBox="1"/>
          <p:nvPr/>
        </p:nvSpPr>
        <p:spPr>
          <a:xfrm>
            <a:off x="7089012" y="641658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type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936D02-CFC0-4A17-ABBD-27D05E0F586B}"/>
              </a:ext>
            </a:extLst>
          </p:cNvPr>
          <p:cNvSpPr txBox="1"/>
          <p:nvPr/>
        </p:nvSpPr>
        <p:spPr>
          <a:xfrm>
            <a:off x="7576433" y="6419789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time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A7FBB1-809D-42F2-AE19-57E91E770B38}"/>
              </a:ext>
            </a:extLst>
          </p:cNvPr>
          <p:cNvSpPr txBox="1"/>
          <p:nvPr/>
        </p:nvSpPr>
        <p:spPr>
          <a:xfrm>
            <a:off x="3723516" y="5966394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print()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4F44E5-07F9-451B-BDFB-B8C0F5C8F772}"/>
              </a:ext>
            </a:extLst>
          </p:cNvPr>
          <p:cNvSpPr txBox="1"/>
          <p:nvPr/>
        </p:nvSpPr>
        <p:spPr>
          <a:xfrm>
            <a:off x="2500222" y="1576508"/>
            <a:ext cx="1865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PriorityQueue</a:t>
            </a:r>
            <a:r>
              <a:rPr lang="en-SG" sz="1400" dirty="0">
                <a:solidFill>
                  <a:srgbClr val="00B050"/>
                </a:solidFill>
              </a:rPr>
              <a:t> events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9853C-5BC5-4EC6-941A-34DEB64B5A4D}"/>
              </a:ext>
            </a:extLst>
          </p:cNvPr>
          <p:cNvSpPr txBox="1"/>
          <p:nvPr/>
        </p:nvSpPr>
        <p:spPr>
          <a:xfrm>
            <a:off x="2828605" y="3351712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Implements Comparable</a:t>
            </a:r>
            <a:endParaRPr lang="en-GB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BD6ADF-D92F-4C34-9D02-E95350A86235}"/>
              </a:ext>
            </a:extLst>
          </p:cNvPr>
          <p:cNvSpPr/>
          <p:nvPr/>
        </p:nvSpPr>
        <p:spPr>
          <a:xfrm>
            <a:off x="219872" y="4900365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ArrivalEvent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896697-8AF3-440D-B415-28A569697F81}"/>
              </a:ext>
            </a:extLst>
          </p:cNvPr>
          <p:cNvSpPr/>
          <p:nvPr/>
        </p:nvSpPr>
        <p:spPr>
          <a:xfrm>
            <a:off x="2026156" y="4904966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ServeEvent</a:t>
            </a:r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740A32-A713-415F-962D-8E9110390C06}"/>
              </a:ext>
            </a:extLst>
          </p:cNvPr>
          <p:cNvSpPr/>
          <p:nvPr/>
        </p:nvSpPr>
        <p:spPr>
          <a:xfrm>
            <a:off x="3827745" y="4904437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DoneEvent</a:t>
            </a:r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B73ED6-9EF2-4693-AE64-A900A3A8BC2F}"/>
              </a:ext>
            </a:extLst>
          </p:cNvPr>
          <p:cNvCxnSpPr>
            <a:stCxn id="39" idx="0"/>
            <a:endCxn id="7" idx="2"/>
          </p:cNvCxnSpPr>
          <p:nvPr/>
        </p:nvCxnSpPr>
        <p:spPr>
          <a:xfrm flipV="1">
            <a:off x="1084845" y="4153531"/>
            <a:ext cx="1773698" cy="74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412CC2-2B96-4EC6-AF36-C09F787A7149}"/>
              </a:ext>
            </a:extLst>
          </p:cNvPr>
          <p:cNvCxnSpPr>
            <a:stCxn id="40" idx="0"/>
            <a:endCxn id="7" idx="2"/>
          </p:cNvCxnSpPr>
          <p:nvPr/>
        </p:nvCxnSpPr>
        <p:spPr>
          <a:xfrm flipH="1" flipV="1">
            <a:off x="2858543" y="4153531"/>
            <a:ext cx="32586" cy="75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33D269-4DB0-4E12-B925-B0C35A225B04}"/>
              </a:ext>
            </a:extLst>
          </p:cNvPr>
          <p:cNvCxnSpPr>
            <a:stCxn id="41" idx="0"/>
            <a:endCxn id="7" idx="2"/>
          </p:cNvCxnSpPr>
          <p:nvPr/>
        </p:nvCxnSpPr>
        <p:spPr>
          <a:xfrm flipH="1" flipV="1">
            <a:off x="2858543" y="4153531"/>
            <a:ext cx="1834175" cy="750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023E12B-A3A6-4B5A-8EAB-F08387BFF423}"/>
              </a:ext>
            </a:extLst>
          </p:cNvPr>
          <p:cNvSpPr txBox="1"/>
          <p:nvPr/>
        </p:nvSpPr>
        <p:spPr>
          <a:xfrm>
            <a:off x="2828605" y="4302079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inherits</a:t>
            </a:r>
            <a:endParaRPr lang="en-GB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F1D4B1-D395-4A22-AEA9-5D58587AD465}"/>
              </a:ext>
            </a:extLst>
          </p:cNvPr>
          <p:cNvSpPr txBox="1"/>
          <p:nvPr/>
        </p:nvSpPr>
        <p:spPr>
          <a:xfrm>
            <a:off x="6402630" y="3794068"/>
            <a:ext cx="1102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arrivalTime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ED511B-200E-47BD-9B12-7A219DC18F18}"/>
              </a:ext>
            </a:extLst>
          </p:cNvPr>
          <p:cNvSpPr txBox="1"/>
          <p:nvPr/>
        </p:nvSpPr>
        <p:spPr>
          <a:xfrm>
            <a:off x="6967948" y="4070020"/>
            <a:ext cx="100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serveTime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E36747-D0ED-4FE6-A5E3-F891430A5D20}"/>
              </a:ext>
            </a:extLst>
          </p:cNvPr>
          <p:cNvSpPr txBox="1"/>
          <p:nvPr/>
        </p:nvSpPr>
        <p:spPr>
          <a:xfrm>
            <a:off x="8025108" y="4066257"/>
            <a:ext cx="1566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getWaitingTime</a:t>
            </a:r>
            <a:r>
              <a:rPr lang="en-SG" sz="1400" dirty="0">
                <a:solidFill>
                  <a:srgbClr val="7030A0"/>
                </a:solidFill>
              </a:rPr>
              <a:t>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32BC6-4C50-443E-A590-192ECE5710A4}"/>
              </a:ext>
            </a:extLst>
          </p:cNvPr>
          <p:cNvSpPr/>
          <p:nvPr/>
        </p:nvSpPr>
        <p:spPr>
          <a:xfrm>
            <a:off x="7933091" y="5029193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Statistics</a:t>
            </a:r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D561E0-9ECD-4C88-9316-2EB3443A9AD8}"/>
              </a:ext>
            </a:extLst>
          </p:cNvPr>
          <p:cNvSpPr txBox="1"/>
          <p:nvPr/>
        </p:nvSpPr>
        <p:spPr>
          <a:xfrm>
            <a:off x="6351459" y="4731143"/>
            <a:ext cx="2103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static </a:t>
            </a:r>
            <a:r>
              <a:rPr lang="en-SG" sz="1400" dirty="0" err="1">
                <a:solidFill>
                  <a:srgbClr val="7030A0"/>
                </a:solidFill>
              </a:rPr>
              <a:t>addWaitingTime</a:t>
            </a:r>
            <a:r>
              <a:rPr lang="en-SG" sz="1400" dirty="0">
                <a:solidFill>
                  <a:srgbClr val="7030A0"/>
                </a:solidFill>
              </a:rPr>
              <a:t>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0686FA-9D55-46C5-8A5F-E0BC6E1140B9}"/>
              </a:ext>
            </a:extLst>
          </p:cNvPr>
          <p:cNvSpPr txBox="1"/>
          <p:nvPr/>
        </p:nvSpPr>
        <p:spPr>
          <a:xfrm>
            <a:off x="8417672" y="4744744"/>
            <a:ext cx="2412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static </a:t>
            </a:r>
            <a:r>
              <a:rPr lang="en-SG" sz="1400" dirty="0" err="1">
                <a:solidFill>
                  <a:srgbClr val="7030A0"/>
                </a:solidFill>
              </a:rPr>
              <a:t>addCustomerServed</a:t>
            </a:r>
            <a:r>
              <a:rPr lang="en-SG" sz="1400" dirty="0">
                <a:solidFill>
                  <a:srgbClr val="7030A0"/>
                </a:solidFill>
              </a:rPr>
              <a:t>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D78FC9-85FF-4845-825E-D10500A1B4F3}"/>
              </a:ext>
            </a:extLst>
          </p:cNvPr>
          <p:cNvSpPr txBox="1"/>
          <p:nvPr/>
        </p:nvSpPr>
        <p:spPr>
          <a:xfrm>
            <a:off x="5679011" y="5069019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static </a:t>
            </a:r>
            <a:r>
              <a:rPr lang="en-SG" sz="1400" dirty="0" err="1">
                <a:solidFill>
                  <a:srgbClr val="7030A0"/>
                </a:solidFill>
              </a:rPr>
              <a:t>addCustomerNotServed</a:t>
            </a:r>
            <a:r>
              <a:rPr lang="en-SG" sz="1400" dirty="0">
                <a:solidFill>
                  <a:srgbClr val="7030A0"/>
                </a:solidFill>
              </a:rPr>
              <a:t>()</a:t>
            </a:r>
            <a:endParaRPr lang="en-GB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96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4A90-F3DD-4BE2-A58E-811175A7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(As of L5) Event Handling</a:t>
            </a:r>
            <a:br>
              <a:rPr lang="en-GB" dirty="0"/>
            </a:br>
            <a:r>
              <a:rPr lang="en-GB" dirty="0"/>
              <a:t>– Most Basic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BB2F3-0AD7-41F4-8C5F-E059A1A76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152E14-DD0E-4D08-97FF-542B11ADC280}"/>
              </a:ext>
            </a:extLst>
          </p:cNvPr>
          <p:cNvGrpSpPr/>
          <p:nvPr/>
        </p:nvGrpSpPr>
        <p:grpSpPr>
          <a:xfrm>
            <a:off x="6096000" y="1270000"/>
            <a:ext cx="3357676" cy="1268059"/>
            <a:chOff x="1008378" y="1576508"/>
            <a:chExt cx="3357676" cy="12680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5C93BB-3E03-47CF-9B74-3FE25E9416B1}"/>
                </a:ext>
              </a:extLst>
            </p:cNvPr>
            <p:cNvSpPr/>
            <p:nvPr/>
          </p:nvSpPr>
          <p:spPr>
            <a:xfrm>
              <a:off x="1993570" y="1930400"/>
              <a:ext cx="1729946" cy="5766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Simulator</a:t>
              </a:r>
              <a:endParaRPr lang="en-GB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DF7E6F-098E-4249-907E-1D4E768B417B}"/>
                </a:ext>
              </a:extLst>
            </p:cNvPr>
            <p:cNvSpPr txBox="1"/>
            <p:nvPr/>
          </p:nvSpPr>
          <p:spPr>
            <a:xfrm>
              <a:off x="1652771" y="1622623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rgbClr val="00B050"/>
                  </a:solidFill>
                </a:rPr>
                <a:t>server</a:t>
              </a:r>
              <a:endParaRPr lang="en-GB" sz="1400" dirty="0">
                <a:solidFill>
                  <a:srgbClr val="00B05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F2B0D3-CA1C-46A9-82B2-C52789ECD933}"/>
                </a:ext>
              </a:extLst>
            </p:cNvPr>
            <p:cNvSpPr txBox="1"/>
            <p:nvPr/>
          </p:nvSpPr>
          <p:spPr>
            <a:xfrm>
              <a:off x="1008378" y="2512770"/>
              <a:ext cx="1662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 err="1">
                  <a:solidFill>
                    <a:srgbClr val="7030A0"/>
                  </a:solidFill>
                </a:rPr>
                <a:t>addEvent</a:t>
              </a:r>
              <a:r>
                <a:rPr lang="en-SG" sz="1400" dirty="0">
                  <a:solidFill>
                    <a:srgbClr val="7030A0"/>
                  </a:solidFill>
                </a:rPr>
                <a:t>(Event e)</a:t>
              </a:r>
              <a:endParaRPr lang="en-GB" sz="1400" dirty="0">
                <a:solidFill>
                  <a:srgbClr val="7030A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291DA7-8BC2-4D72-87D5-59BB7A749EDA}"/>
                </a:ext>
              </a:extLst>
            </p:cNvPr>
            <p:cNvSpPr txBox="1"/>
            <p:nvPr/>
          </p:nvSpPr>
          <p:spPr>
            <a:xfrm>
              <a:off x="2968177" y="253679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rgbClr val="7030A0"/>
                  </a:solidFill>
                </a:rPr>
                <a:t>run()</a:t>
              </a:r>
              <a:endParaRPr lang="en-GB" sz="1400" dirty="0">
                <a:solidFill>
                  <a:srgbClr val="7030A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151301-7FDA-44F7-999E-7944474A9743}"/>
                </a:ext>
              </a:extLst>
            </p:cNvPr>
            <p:cNvSpPr txBox="1"/>
            <p:nvPr/>
          </p:nvSpPr>
          <p:spPr>
            <a:xfrm>
              <a:off x="2500222" y="1576508"/>
              <a:ext cx="1865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 err="1">
                  <a:solidFill>
                    <a:srgbClr val="00B050"/>
                  </a:solidFill>
                </a:rPr>
                <a:t>PriorityQueue</a:t>
              </a:r>
              <a:r>
                <a:rPr lang="en-SG" sz="1400" dirty="0">
                  <a:solidFill>
                    <a:srgbClr val="00B050"/>
                  </a:solidFill>
                </a:rPr>
                <a:t> events</a:t>
              </a:r>
              <a:endParaRPr lang="en-GB" sz="14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EFD59D-2CD8-426E-96D6-71F38F374C6A}"/>
              </a:ext>
            </a:extLst>
          </p:cNvPr>
          <p:cNvSpPr/>
          <p:nvPr/>
        </p:nvSpPr>
        <p:spPr>
          <a:xfrm>
            <a:off x="8015416" y="2215978"/>
            <a:ext cx="617838" cy="3295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AEE951-F659-400F-A41F-5A85AF43D9F1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7864559" y="2545492"/>
            <a:ext cx="459776" cy="6693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5FE7ADC-2958-4844-8890-AAC5F5C0D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65" y="3214832"/>
            <a:ext cx="7148594" cy="287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7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4A90-F3DD-4BE2-A58E-811175A7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(As of L5) Event Handling</a:t>
            </a:r>
            <a:br>
              <a:rPr lang="en-GB" dirty="0"/>
            </a:br>
            <a:r>
              <a:rPr lang="en-GB" dirty="0"/>
              <a:t>– OOP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BB2F3-0AD7-41F4-8C5F-E059A1A76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152E14-DD0E-4D08-97FF-542B11ADC280}"/>
              </a:ext>
            </a:extLst>
          </p:cNvPr>
          <p:cNvGrpSpPr/>
          <p:nvPr/>
        </p:nvGrpSpPr>
        <p:grpSpPr>
          <a:xfrm>
            <a:off x="6096000" y="1270000"/>
            <a:ext cx="3357676" cy="1268059"/>
            <a:chOff x="1008378" y="1576508"/>
            <a:chExt cx="3357676" cy="12680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5C93BB-3E03-47CF-9B74-3FE25E9416B1}"/>
                </a:ext>
              </a:extLst>
            </p:cNvPr>
            <p:cNvSpPr/>
            <p:nvPr/>
          </p:nvSpPr>
          <p:spPr>
            <a:xfrm>
              <a:off x="1993570" y="1930400"/>
              <a:ext cx="1729946" cy="5766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Simulator</a:t>
              </a:r>
              <a:endParaRPr lang="en-GB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DF7E6F-098E-4249-907E-1D4E768B417B}"/>
                </a:ext>
              </a:extLst>
            </p:cNvPr>
            <p:cNvSpPr txBox="1"/>
            <p:nvPr/>
          </p:nvSpPr>
          <p:spPr>
            <a:xfrm>
              <a:off x="1652771" y="1622623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rgbClr val="00B050"/>
                  </a:solidFill>
                </a:rPr>
                <a:t>server</a:t>
              </a:r>
              <a:endParaRPr lang="en-GB" sz="1400" dirty="0">
                <a:solidFill>
                  <a:srgbClr val="00B05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F2B0D3-CA1C-46A9-82B2-C52789ECD933}"/>
                </a:ext>
              </a:extLst>
            </p:cNvPr>
            <p:cNvSpPr txBox="1"/>
            <p:nvPr/>
          </p:nvSpPr>
          <p:spPr>
            <a:xfrm>
              <a:off x="1008378" y="2512770"/>
              <a:ext cx="1662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 err="1">
                  <a:solidFill>
                    <a:srgbClr val="7030A0"/>
                  </a:solidFill>
                </a:rPr>
                <a:t>addEvent</a:t>
              </a:r>
              <a:r>
                <a:rPr lang="en-SG" sz="1400" dirty="0">
                  <a:solidFill>
                    <a:srgbClr val="7030A0"/>
                  </a:solidFill>
                </a:rPr>
                <a:t>(Event e)</a:t>
              </a:r>
              <a:endParaRPr lang="en-GB" sz="1400" dirty="0">
                <a:solidFill>
                  <a:srgbClr val="7030A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291DA7-8BC2-4D72-87D5-59BB7A749EDA}"/>
                </a:ext>
              </a:extLst>
            </p:cNvPr>
            <p:cNvSpPr txBox="1"/>
            <p:nvPr/>
          </p:nvSpPr>
          <p:spPr>
            <a:xfrm>
              <a:off x="2968177" y="253679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rgbClr val="7030A0"/>
                  </a:solidFill>
                </a:rPr>
                <a:t>run()</a:t>
              </a:r>
              <a:endParaRPr lang="en-GB" sz="1400" dirty="0">
                <a:solidFill>
                  <a:srgbClr val="7030A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151301-7FDA-44F7-999E-7944474A9743}"/>
                </a:ext>
              </a:extLst>
            </p:cNvPr>
            <p:cNvSpPr txBox="1"/>
            <p:nvPr/>
          </p:nvSpPr>
          <p:spPr>
            <a:xfrm>
              <a:off x="2500222" y="1576508"/>
              <a:ext cx="1865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 err="1">
                  <a:solidFill>
                    <a:srgbClr val="00B050"/>
                  </a:solidFill>
                </a:rPr>
                <a:t>PriorityQueue</a:t>
              </a:r>
              <a:r>
                <a:rPr lang="en-SG" sz="1400" dirty="0">
                  <a:solidFill>
                    <a:srgbClr val="00B050"/>
                  </a:solidFill>
                </a:rPr>
                <a:t> events</a:t>
              </a:r>
              <a:endParaRPr lang="en-GB" sz="14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EFD59D-2CD8-426E-96D6-71F38F374C6A}"/>
              </a:ext>
            </a:extLst>
          </p:cNvPr>
          <p:cNvSpPr/>
          <p:nvPr/>
        </p:nvSpPr>
        <p:spPr>
          <a:xfrm>
            <a:off x="8015416" y="2215978"/>
            <a:ext cx="617838" cy="3295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AEE951-F659-400F-A41F-5A85AF43D9F1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7864559" y="2545492"/>
            <a:ext cx="459776" cy="6693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B1AA58F-0973-4C15-A94E-9AAB6D76F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19" y="3214832"/>
            <a:ext cx="7098440" cy="11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1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CC13-0C37-4092-A1C7-5DD59E90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SG" dirty="0"/>
              <a:t>Improvement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9291E-5E8D-4664-AFF6-EB5C6D35E78A}"/>
              </a:ext>
            </a:extLst>
          </p:cNvPr>
          <p:cNvSpPr/>
          <p:nvPr/>
        </p:nvSpPr>
        <p:spPr>
          <a:xfrm>
            <a:off x="1993570" y="1930400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Simulator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BF98F5-3D3A-43F7-937D-7EB8CA5C5902}"/>
              </a:ext>
            </a:extLst>
          </p:cNvPr>
          <p:cNvSpPr/>
          <p:nvPr/>
        </p:nvSpPr>
        <p:spPr>
          <a:xfrm>
            <a:off x="7544056" y="1930400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Server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80CC8-B376-43CB-B6E9-DF283D97A1A8}"/>
              </a:ext>
            </a:extLst>
          </p:cNvPr>
          <p:cNvSpPr/>
          <p:nvPr/>
        </p:nvSpPr>
        <p:spPr>
          <a:xfrm>
            <a:off x="7533266" y="3505745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Customer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644D1-71BF-4384-9205-FE8DB475FF70}"/>
              </a:ext>
            </a:extLst>
          </p:cNvPr>
          <p:cNvSpPr/>
          <p:nvPr/>
        </p:nvSpPr>
        <p:spPr>
          <a:xfrm>
            <a:off x="1993570" y="3576883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Event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4AB224-9EEE-43FE-B444-850583BAF4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23516" y="2218724"/>
            <a:ext cx="3820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C14344-B52D-4709-945A-62F777A38C16}"/>
              </a:ext>
            </a:extLst>
          </p:cNvPr>
          <p:cNvSpPr txBox="1"/>
          <p:nvPr/>
        </p:nvSpPr>
        <p:spPr>
          <a:xfrm>
            <a:off x="5370733" y="188989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has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8CF56F-219D-45F8-BF89-B17F65474B51}"/>
              </a:ext>
            </a:extLst>
          </p:cNvPr>
          <p:cNvSpPr txBox="1"/>
          <p:nvPr/>
        </p:nvSpPr>
        <p:spPr>
          <a:xfrm>
            <a:off x="8372377" y="270453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serves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6CB72A-C1C2-437E-A382-E392E259809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8398239" y="2507048"/>
            <a:ext cx="10790" cy="99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9468D-3B2F-49B6-A218-B0503C294428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2858543" y="2507048"/>
            <a:ext cx="0" cy="106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F41F70-D7AC-4322-A2C9-DF6F3EB363F0}"/>
              </a:ext>
            </a:extLst>
          </p:cNvPr>
          <p:cNvSpPr txBox="1"/>
          <p:nvPr/>
        </p:nvSpPr>
        <p:spPr>
          <a:xfrm>
            <a:off x="1652771" y="162262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server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D318D-6E21-47D0-93A1-5C87325C88AD}"/>
              </a:ext>
            </a:extLst>
          </p:cNvPr>
          <p:cNvSpPr txBox="1"/>
          <p:nvPr/>
        </p:nvSpPr>
        <p:spPr>
          <a:xfrm>
            <a:off x="65903" y="136610"/>
            <a:ext cx="40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Variables in </a:t>
            </a:r>
            <a:r>
              <a:rPr lang="en-SG" dirty="0">
                <a:solidFill>
                  <a:srgbClr val="00B050"/>
                </a:solidFill>
              </a:rPr>
              <a:t>green</a:t>
            </a:r>
            <a:r>
              <a:rPr lang="en-SG" dirty="0"/>
              <a:t>, Methods in </a:t>
            </a:r>
            <a:r>
              <a:rPr lang="en-SG" dirty="0">
                <a:solidFill>
                  <a:srgbClr val="7030A0"/>
                </a:solidFill>
              </a:rPr>
              <a:t>purple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31038B-D608-4C7D-9A11-CD3FE332CD90}"/>
              </a:ext>
            </a:extLst>
          </p:cNvPr>
          <p:cNvSpPr txBox="1"/>
          <p:nvPr/>
        </p:nvSpPr>
        <p:spPr>
          <a:xfrm>
            <a:off x="6403357" y="1641499"/>
            <a:ext cx="1513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servingCustomer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827C3-82B6-4544-B8BB-041FE5B60958}"/>
              </a:ext>
            </a:extLst>
          </p:cNvPr>
          <p:cNvSpPr txBox="1"/>
          <p:nvPr/>
        </p:nvSpPr>
        <p:spPr>
          <a:xfrm>
            <a:off x="7149716" y="1447107"/>
            <a:ext cx="1534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waitingCustomer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753A8B-2CF1-4A8B-B871-67A6AE1A0753}"/>
              </a:ext>
            </a:extLst>
          </p:cNvPr>
          <p:cNvSpPr txBox="1"/>
          <p:nvPr/>
        </p:nvSpPr>
        <p:spPr>
          <a:xfrm>
            <a:off x="6776214" y="2246981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isFree</a:t>
            </a:r>
            <a:r>
              <a:rPr lang="en-SG" sz="1400" dirty="0">
                <a:solidFill>
                  <a:srgbClr val="7030A0"/>
                </a:solidFill>
              </a:rPr>
              <a:t>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60720E-1D03-4925-9F69-B05F4C34EAB9}"/>
              </a:ext>
            </a:extLst>
          </p:cNvPr>
          <p:cNvSpPr txBox="1"/>
          <p:nvPr/>
        </p:nvSpPr>
        <p:spPr>
          <a:xfrm>
            <a:off x="6362051" y="249079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serveCustomer</a:t>
            </a:r>
            <a:r>
              <a:rPr lang="en-SG" sz="1400" dirty="0">
                <a:solidFill>
                  <a:srgbClr val="7030A0"/>
                </a:solidFill>
              </a:rPr>
              <a:t>(Cust c)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8FD8E0-87E0-4A43-AD23-9F3EAAF992ED}"/>
              </a:ext>
            </a:extLst>
          </p:cNvPr>
          <p:cNvSpPr txBox="1"/>
          <p:nvPr/>
        </p:nvSpPr>
        <p:spPr>
          <a:xfrm>
            <a:off x="7679379" y="4475873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Number of customers left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F5DA36-1C84-4850-B646-4FE4F91C464E}"/>
              </a:ext>
            </a:extLst>
          </p:cNvPr>
          <p:cNvSpPr txBox="1"/>
          <p:nvPr/>
        </p:nvSpPr>
        <p:spPr>
          <a:xfrm>
            <a:off x="7340728" y="3230240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id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CB2A90-B94D-442E-9146-237DA199B6DB}"/>
              </a:ext>
            </a:extLst>
          </p:cNvPr>
          <p:cNvSpPr txBox="1"/>
          <p:nvPr/>
        </p:nvSpPr>
        <p:spPr>
          <a:xfrm>
            <a:off x="6341914" y="3486292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static </a:t>
            </a:r>
            <a:r>
              <a:rPr lang="en-SG" sz="1400" dirty="0" err="1">
                <a:solidFill>
                  <a:srgbClr val="00B050"/>
                </a:solidFill>
              </a:rPr>
              <a:t>nextId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84D137-D7BB-4E88-BD1F-95DB31262BC6}"/>
              </a:ext>
            </a:extLst>
          </p:cNvPr>
          <p:cNvSpPr txBox="1"/>
          <p:nvPr/>
        </p:nvSpPr>
        <p:spPr>
          <a:xfrm>
            <a:off x="1008378" y="2512770"/>
            <a:ext cx="166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addEvent</a:t>
            </a:r>
            <a:r>
              <a:rPr lang="en-SG" sz="1400" dirty="0">
                <a:solidFill>
                  <a:srgbClr val="7030A0"/>
                </a:solidFill>
              </a:rPr>
              <a:t>(Event e)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69A359-8452-4ED6-980D-A3B8F0C789D2}"/>
              </a:ext>
            </a:extLst>
          </p:cNvPr>
          <p:cNvSpPr txBox="1"/>
          <p:nvPr/>
        </p:nvSpPr>
        <p:spPr>
          <a:xfrm>
            <a:off x="1709846" y="3252630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type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F8F7ED-5493-4497-84F9-4CF411EED5A7}"/>
              </a:ext>
            </a:extLst>
          </p:cNvPr>
          <p:cNvSpPr txBox="1"/>
          <p:nvPr/>
        </p:nvSpPr>
        <p:spPr>
          <a:xfrm>
            <a:off x="2968177" y="253679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run()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7560E8-91F9-418E-A2B8-30538CE6768B}"/>
              </a:ext>
            </a:extLst>
          </p:cNvPr>
          <p:cNvSpPr/>
          <p:nvPr/>
        </p:nvSpPr>
        <p:spPr>
          <a:xfrm>
            <a:off x="4366054" y="5872205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B695AF-8E15-4E0D-AD8E-5131C2375A90}"/>
              </a:ext>
            </a:extLst>
          </p:cNvPr>
          <p:cNvSpPr/>
          <p:nvPr/>
        </p:nvSpPr>
        <p:spPr>
          <a:xfrm>
            <a:off x="7160135" y="5872205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LogEvent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767397-0CC0-403C-9B21-97730B54F6EF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6096000" y="6160529"/>
            <a:ext cx="1064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6EA7C9-A037-4C62-BB92-9A961B40258E}"/>
              </a:ext>
            </a:extLst>
          </p:cNvPr>
          <p:cNvSpPr txBox="1"/>
          <p:nvPr/>
        </p:nvSpPr>
        <p:spPr>
          <a:xfrm>
            <a:off x="6352704" y="584291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has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F74570-63B2-42F8-933C-92B892C389F5}"/>
              </a:ext>
            </a:extLst>
          </p:cNvPr>
          <p:cNvSpPr txBox="1"/>
          <p:nvPr/>
        </p:nvSpPr>
        <p:spPr>
          <a:xfrm>
            <a:off x="3908292" y="5566388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static </a:t>
            </a:r>
            <a:r>
              <a:rPr lang="en-SG" sz="1400" dirty="0" err="1">
                <a:solidFill>
                  <a:srgbClr val="7030A0"/>
                </a:solidFill>
              </a:rPr>
              <a:t>addEvent</a:t>
            </a:r>
            <a:r>
              <a:rPr lang="en-SG" sz="1400" dirty="0">
                <a:solidFill>
                  <a:srgbClr val="7030A0"/>
                </a:solidFill>
              </a:rPr>
              <a:t>(</a:t>
            </a:r>
            <a:r>
              <a:rPr lang="en-SG" sz="1400" dirty="0" err="1">
                <a:solidFill>
                  <a:srgbClr val="7030A0"/>
                </a:solidFill>
              </a:rPr>
              <a:t>LogEvent</a:t>
            </a:r>
            <a:r>
              <a:rPr lang="en-SG" sz="1400" dirty="0">
                <a:solidFill>
                  <a:srgbClr val="7030A0"/>
                </a:solidFill>
              </a:rPr>
              <a:t> e)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89D4C5-AB20-4D87-9413-E5B8E69F25A0}"/>
              </a:ext>
            </a:extLst>
          </p:cNvPr>
          <p:cNvSpPr txBox="1"/>
          <p:nvPr/>
        </p:nvSpPr>
        <p:spPr>
          <a:xfrm>
            <a:off x="2240014" y="3249653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time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860ECF-3832-48E9-BA31-DD7CB57B03E5}"/>
              </a:ext>
            </a:extLst>
          </p:cNvPr>
          <p:cNvSpPr txBox="1"/>
          <p:nvPr/>
        </p:nvSpPr>
        <p:spPr>
          <a:xfrm>
            <a:off x="7089012" y="641658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type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936D02-CFC0-4A17-ABBD-27D05E0F586B}"/>
              </a:ext>
            </a:extLst>
          </p:cNvPr>
          <p:cNvSpPr txBox="1"/>
          <p:nvPr/>
        </p:nvSpPr>
        <p:spPr>
          <a:xfrm>
            <a:off x="7576433" y="6419789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time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A7FBB1-809D-42F2-AE19-57E91E770B38}"/>
              </a:ext>
            </a:extLst>
          </p:cNvPr>
          <p:cNvSpPr txBox="1"/>
          <p:nvPr/>
        </p:nvSpPr>
        <p:spPr>
          <a:xfrm>
            <a:off x="3723516" y="5966394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print()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4F44E5-07F9-451B-BDFB-B8C0F5C8F772}"/>
              </a:ext>
            </a:extLst>
          </p:cNvPr>
          <p:cNvSpPr txBox="1"/>
          <p:nvPr/>
        </p:nvSpPr>
        <p:spPr>
          <a:xfrm>
            <a:off x="2500222" y="1576508"/>
            <a:ext cx="1865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PriorityQueue</a:t>
            </a:r>
            <a:r>
              <a:rPr lang="en-SG" sz="1400" dirty="0">
                <a:solidFill>
                  <a:srgbClr val="00B050"/>
                </a:solidFill>
              </a:rPr>
              <a:t> events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9853C-5BC5-4EC6-941A-34DEB64B5A4D}"/>
              </a:ext>
            </a:extLst>
          </p:cNvPr>
          <p:cNvSpPr txBox="1"/>
          <p:nvPr/>
        </p:nvSpPr>
        <p:spPr>
          <a:xfrm>
            <a:off x="2828605" y="3351712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Implements Comparable</a:t>
            </a:r>
            <a:endParaRPr lang="en-GB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BD6ADF-D92F-4C34-9D02-E95350A86235}"/>
              </a:ext>
            </a:extLst>
          </p:cNvPr>
          <p:cNvSpPr/>
          <p:nvPr/>
        </p:nvSpPr>
        <p:spPr>
          <a:xfrm>
            <a:off x="219872" y="4900365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ArrivalEvent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896697-8AF3-440D-B415-28A569697F81}"/>
              </a:ext>
            </a:extLst>
          </p:cNvPr>
          <p:cNvSpPr/>
          <p:nvPr/>
        </p:nvSpPr>
        <p:spPr>
          <a:xfrm>
            <a:off x="2026156" y="4904966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ServeEvent</a:t>
            </a:r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740A32-A713-415F-962D-8E9110390C06}"/>
              </a:ext>
            </a:extLst>
          </p:cNvPr>
          <p:cNvSpPr/>
          <p:nvPr/>
        </p:nvSpPr>
        <p:spPr>
          <a:xfrm>
            <a:off x="3827745" y="4904437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DoneEvent</a:t>
            </a:r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B73ED6-9EF2-4693-AE64-A900A3A8BC2F}"/>
              </a:ext>
            </a:extLst>
          </p:cNvPr>
          <p:cNvCxnSpPr>
            <a:stCxn id="39" idx="0"/>
            <a:endCxn id="7" idx="2"/>
          </p:cNvCxnSpPr>
          <p:nvPr/>
        </p:nvCxnSpPr>
        <p:spPr>
          <a:xfrm flipV="1">
            <a:off x="1084845" y="4153531"/>
            <a:ext cx="1773698" cy="74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412CC2-2B96-4EC6-AF36-C09F787A7149}"/>
              </a:ext>
            </a:extLst>
          </p:cNvPr>
          <p:cNvCxnSpPr>
            <a:stCxn id="40" idx="0"/>
            <a:endCxn id="7" idx="2"/>
          </p:cNvCxnSpPr>
          <p:nvPr/>
        </p:nvCxnSpPr>
        <p:spPr>
          <a:xfrm flipH="1" flipV="1">
            <a:off x="2858543" y="4153531"/>
            <a:ext cx="32586" cy="75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33D269-4DB0-4E12-B925-B0C35A225B04}"/>
              </a:ext>
            </a:extLst>
          </p:cNvPr>
          <p:cNvCxnSpPr>
            <a:stCxn id="41" idx="0"/>
            <a:endCxn id="7" idx="2"/>
          </p:cNvCxnSpPr>
          <p:nvPr/>
        </p:nvCxnSpPr>
        <p:spPr>
          <a:xfrm flipH="1" flipV="1">
            <a:off x="2858543" y="4153531"/>
            <a:ext cx="1834175" cy="750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023E12B-A3A6-4B5A-8EAB-F08387BFF423}"/>
              </a:ext>
            </a:extLst>
          </p:cNvPr>
          <p:cNvSpPr txBox="1"/>
          <p:nvPr/>
        </p:nvSpPr>
        <p:spPr>
          <a:xfrm>
            <a:off x="2828605" y="4302079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inherits</a:t>
            </a:r>
            <a:endParaRPr lang="en-GB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F1D4B1-D395-4A22-AEA9-5D58587AD465}"/>
              </a:ext>
            </a:extLst>
          </p:cNvPr>
          <p:cNvSpPr txBox="1"/>
          <p:nvPr/>
        </p:nvSpPr>
        <p:spPr>
          <a:xfrm>
            <a:off x="6402630" y="3794068"/>
            <a:ext cx="1102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arrivalTime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ED511B-200E-47BD-9B12-7A219DC18F18}"/>
              </a:ext>
            </a:extLst>
          </p:cNvPr>
          <p:cNvSpPr txBox="1"/>
          <p:nvPr/>
        </p:nvSpPr>
        <p:spPr>
          <a:xfrm>
            <a:off x="6967948" y="4070020"/>
            <a:ext cx="100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serveTime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E36747-D0ED-4FE6-A5E3-F891430A5D20}"/>
              </a:ext>
            </a:extLst>
          </p:cNvPr>
          <p:cNvSpPr txBox="1"/>
          <p:nvPr/>
        </p:nvSpPr>
        <p:spPr>
          <a:xfrm>
            <a:off x="8025108" y="4066257"/>
            <a:ext cx="1566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getWaitingTime</a:t>
            </a:r>
            <a:r>
              <a:rPr lang="en-SG" sz="1400" dirty="0">
                <a:solidFill>
                  <a:srgbClr val="7030A0"/>
                </a:solidFill>
              </a:rPr>
              <a:t>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32BC6-4C50-443E-A590-192ECE5710A4}"/>
              </a:ext>
            </a:extLst>
          </p:cNvPr>
          <p:cNvSpPr/>
          <p:nvPr/>
        </p:nvSpPr>
        <p:spPr>
          <a:xfrm>
            <a:off x="7933091" y="5029193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Statistics</a:t>
            </a:r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D561E0-9ECD-4C88-9316-2EB3443A9AD8}"/>
              </a:ext>
            </a:extLst>
          </p:cNvPr>
          <p:cNvSpPr txBox="1"/>
          <p:nvPr/>
        </p:nvSpPr>
        <p:spPr>
          <a:xfrm>
            <a:off x="6351459" y="4731143"/>
            <a:ext cx="2103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static </a:t>
            </a:r>
            <a:r>
              <a:rPr lang="en-SG" sz="1400" dirty="0" err="1">
                <a:solidFill>
                  <a:srgbClr val="7030A0"/>
                </a:solidFill>
              </a:rPr>
              <a:t>addWaitingTime</a:t>
            </a:r>
            <a:r>
              <a:rPr lang="en-SG" sz="1400" dirty="0">
                <a:solidFill>
                  <a:srgbClr val="7030A0"/>
                </a:solidFill>
              </a:rPr>
              <a:t>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0686FA-9D55-46C5-8A5F-E0BC6E1140B9}"/>
              </a:ext>
            </a:extLst>
          </p:cNvPr>
          <p:cNvSpPr txBox="1"/>
          <p:nvPr/>
        </p:nvSpPr>
        <p:spPr>
          <a:xfrm>
            <a:off x="8417672" y="4744744"/>
            <a:ext cx="2412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static </a:t>
            </a:r>
            <a:r>
              <a:rPr lang="en-SG" sz="1400" dirty="0" err="1">
                <a:solidFill>
                  <a:srgbClr val="7030A0"/>
                </a:solidFill>
              </a:rPr>
              <a:t>addCustomerServed</a:t>
            </a:r>
            <a:r>
              <a:rPr lang="en-SG" sz="1400" dirty="0">
                <a:solidFill>
                  <a:srgbClr val="7030A0"/>
                </a:solidFill>
              </a:rPr>
              <a:t>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D78FC9-85FF-4845-825E-D10500A1B4F3}"/>
              </a:ext>
            </a:extLst>
          </p:cNvPr>
          <p:cNvSpPr txBox="1"/>
          <p:nvPr/>
        </p:nvSpPr>
        <p:spPr>
          <a:xfrm>
            <a:off x="5679011" y="5069019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static </a:t>
            </a:r>
            <a:r>
              <a:rPr lang="en-SG" sz="1400" dirty="0" err="1">
                <a:solidFill>
                  <a:srgbClr val="7030A0"/>
                </a:solidFill>
              </a:rPr>
              <a:t>addCustomerNotServed</a:t>
            </a:r>
            <a:r>
              <a:rPr lang="en-SG" sz="1400" dirty="0">
                <a:solidFill>
                  <a:srgbClr val="7030A0"/>
                </a:solidFill>
              </a:rPr>
              <a:t>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2ED30B-7319-4049-B466-91FF0A4FFEC9}"/>
              </a:ext>
            </a:extLst>
          </p:cNvPr>
          <p:cNvSpPr txBox="1"/>
          <p:nvPr/>
        </p:nvSpPr>
        <p:spPr>
          <a:xfrm>
            <a:off x="3691638" y="3888405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execute()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9561152-0C80-4577-BD48-2F37379C1A08}"/>
              </a:ext>
            </a:extLst>
          </p:cNvPr>
          <p:cNvSpPr/>
          <p:nvPr/>
        </p:nvSpPr>
        <p:spPr>
          <a:xfrm>
            <a:off x="3723516" y="3888405"/>
            <a:ext cx="900794" cy="3295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98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1F2A-D7E8-42B5-8DEC-355D238A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38538-B091-4FFA-A86C-4A582C328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EAA6DC-4240-4DB4-AF56-3A96E84A8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19" y="1760764"/>
            <a:ext cx="5995601" cy="4328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C1E330-A01D-413F-B2FB-7FAD7FA04EC8}"/>
              </a:ext>
            </a:extLst>
          </p:cNvPr>
          <p:cNvSpPr txBox="1"/>
          <p:nvPr/>
        </p:nvSpPr>
        <p:spPr>
          <a:xfrm>
            <a:off x="6985686" y="2782669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Each Event has its own constructor</a:t>
            </a:r>
            <a:br>
              <a:rPr lang="en-GB" dirty="0"/>
            </a:br>
            <a:r>
              <a:rPr lang="en-GB" dirty="0"/>
              <a:t>that takes what it needs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CE4CAB-3010-4E2C-B37B-385032CE9A2D}"/>
              </a:ext>
            </a:extLst>
          </p:cNvPr>
          <p:cNvSpPr txBox="1"/>
          <p:nvPr/>
        </p:nvSpPr>
        <p:spPr>
          <a:xfrm>
            <a:off x="6985686" y="3958103"/>
            <a:ext cx="3401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Execution does not require any</a:t>
            </a:r>
            <a:br>
              <a:rPr lang="en-GB" dirty="0"/>
            </a:br>
            <a:r>
              <a:rPr lang="en-GB" dirty="0"/>
              <a:t>parameters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1409E7-6A4C-4B42-A5AA-3BF017C8F5C8}"/>
              </a:ext>
            </a:extLst>
          </p:cNvPr>
          <p:cNvCxnSpPr>
            <a:cxnSpLocks/>
          </p:cNvCxnSpPr>
          <p:nvPr/>
        </p:nvCxnSpPr>
        <p:spPr>
          <a:xfrm flipH="1">
            <a:off x="5601730" y="3094330"/>
            <a:ext cx="13839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541A3D-BAA2-4FB5-A47F-90892238CCEF}"/>
              </a:ext>
            </a:extLst>
          </p:cNvPr>
          <p:cNvCxnSpPr>
            <a:cxnSpLocks/>
          </p:cNvCxnSpPr>
          <p:nvPr/>
        </p:nvCxnSpPr>
        <p:spPr>
          <a:xfrm flipH="1">
            <a:off x="5906530" y="4281268"/>
            <a:ext cx="10791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85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940A-FA94-40C0-BBD3-3D65590E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(Extra Info)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70E66-C188-4A58-B987-BAD3DFFF5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called the Command Pattern </a:t>
            </a:r>
            <a:r>
              <a:rPr lang="en-GB" dirty="0">
                <a:hlinkClick r:id="rId2"/>
              </a:rPr>
              <a:t>https://en.wikipedia.org/wiki/Command_pattern</a:t>
            </a:r>
            <a:endParaRPr lang="en-GB" dirty="0"/>
          </a:p>
          <a:p>
            <a:endParaRPr lang="en-GB" dirty="0"/>
          </a:p>
          <a:p>
            <a:r>
              <a:rPr lang="en-GB" dirty="0"/>
              <a:t>If you’re interested in design patterns &amp; software engineering, look @ CS3219</a:t>
            </a:r>
          </a:p>
        </p:txBody>
      </p:sp>
    </p:spTree>
    <p:extLst>
      <p:ext uri="{BB962C8B-B14F-4D97-AF65-F5344CB8AC3E}">
        <p14:creationId xmlns:p14="http://schemas.microsoft.com/office/powerpoint/2010/main" val="389849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CC13-0C37-4092-A1C7-5DD59E90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SG" dirty="0"/>
              <a:t>Class Diagram after L5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9291E-5E8D-4664-AFF6-EB5C6D35E78A}"/>
              </a:ext>
            </a:extLst>
          </p:cNvPr>
          <p:cNvSpPr/>
          <p:nvPr/>
        </p:nvSpPr>
        <p:spPr>
          <a:xfrm>
            <a:off x="1993570" y="1930400"/>
            <a:ext cx="1729946" cy="576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solidFill>
                  <a:schemeClr val="bg2">
                    <a:lumMod val="10000"/>
                  </a:schemeClr>
                </a:solidFill>
              </a:rPr>
              <a:t>Simulator</a:t>
            </a: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BF98F5-3D3A-43F7-937D-7EB8CA5C5902}"/>
              </a:ext>
            </a:extLst>
          </p:cNvPr>
          <p:cNvSpPr/>
          <p:nvPr/>
        </p:nvSpPr>
        <p:spPr>
          <a:xfrm>
            <a:off x="7544056" y="1930400"/>
            <a:ext cx="1729946" cy="576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solidFill>
                  <a:schemeClr val="bg2">
                    <a:lumMod val="10000"/>
                  </a:schemeClr>
                </a:solidFill>
              </a:rPr>
              <a:t>Server</a:t>
            </a: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80CC8-B376-43CB-B6E9-DF283D97A1A8}"/>
              </a:ext>
            </a:extLst>
          </p:cNvPr>
          <p:cNvSpPr/>
          <p:nvPr/>
        </p:nvSpPr>
        <p:spPr>
          <a:xfrm>
            <a:off x="7533266" y="3505745"/>
            <a:ext cx="1729946" cy="576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solidFill>
                  <a:schemeClr val="bg2">
                    <a:lumMod val="10000"/>
                  </a:schemeClr>
                </a:solidFill>
              </a:rPr>
              <a:t>Customer</a:t>
            </a: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644D1-71BF-4384-9205-FE8DB475FF70}"/>
              </a:ext>
            </a:extLst>
          </p:cNvPr>
          <p:cNvSpPr/>
          <p:nvPr/>
        </p:nvSpPr>
        <p:spPr>
          <a:xfrm>
            <a:off x="1993570" y="3576883"/>
            <a:ext cx="1729946" cy="576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solidFill>
                  <a:schemeClr val="bg2">
                    <a:lumMod val="10000"/>
                  </a:schemeClr>
                </a:solidFill>
              </a:rPr>
              <a:t>Event</a:t>
            </a: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4AB224-9EEE-43FE-B444-850583BAF4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23516" y="2218724"/>
            <a:ext cx="3820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C14344-B52D-4709-945A-62F777A38C16}"/>
              </a:ext>
            </a:extLst>
          </p:cNvPr>
          <p:cNvSpPr txBox="1"/>
          <p:nvPr/>
        </p:nvSpPr>
        <p:spPr>
          <a:xfrm>
            <a:off x="5370733" y="188989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has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8CF56F-219D-45F8-BF89-B17F65474B51}"/>
              </a:ext>
            </a:extLst>
          </p:cNvPr>
          <p:cNvSpPr txBox="1"/>
          <p:nvPr/>
        </p:nvSpPr>
        <p:spPr>
          <a:xfrm>
            <a:off x="8372377" y="270453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serves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6CB72A-C1C2-437E-A382-E392E259809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8398239" y="2507048"/>
            <a:ext cx="10790" cy="99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9468D-3B2F-49B6-A218-B0503C294428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2858543" y="2507048"/>
            <a:ext cx="0" cy="106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F41F70-D7AC-4322-A2C9-DF6F3EB363F0}"/>
              </a:ext>
            </a:extLst>
          </p:cNvPr>
          <p:cNvSpPr txBox="1"/>
          <p:nvPr/>
        </p:nvSpPr>
        <p:spPr>
          <a:xfrm>
            <a:off x="1652771" y="162262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server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D318D-6E21-47D0-93A1-5C87325C88AD}"/>
              </a:ext>
            </a:extLst>
          </p:cNvPr>
          <p:cNvSpPr txBox="1"/>
          <p:nvPr/>
        </p:nvSpPr>
        <p:spPr>
          <a:xfrm>
            <a:off x="65903" y="136610"/>
            <a:ext cx="74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Variables in </a:t>
            </a:r>
            <a:r>
              <a:rPr lang="en-SG" dirty="0">
                <a:solidFill>
                  <a:srgbClr val="00B050"/>
                </a:solidFill>
              </a:rPr>
              <a:t>green</a:t>
            </a:r>
            <a:r>
              <a:rPr lang="en-SG" dirty="0"/>
              <a:t>, Methods in </a:t>
            </a:r>
            <a:r>
              <a:rPr lang="en-SG" dirty="0">
                <a:solidFill>
                  <a:srgbClr val="7030A0"/>
                </a:solidFill>
              </a:rPr>
              <a:t>purple</a:t>
            </a:r>
            <a:r>
              <a:rPr lang="en-SG" dirty="0"/>
              <a:t>, classes you NEED are in </a:t>
            </a:r>
            <a:r>
              <a:rPr lang="en-SG" dirty="0">
                <a:solidFill>
                  <a:srgbClr val="FFC000"/>
                </a:solidFill>
              </a:rPr>
              <a:t>Orange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31038B-D608-4C7D-9A11-CD3FE332CD90}"/>
              </a:ext>
            </a:extLst>
          </p:cNvPr>
          <p:cNvSpPr txBox="1"/>
          <p:nvPr/>
        </p:nvSpPr>
        <p:spPr>
          <a:xfrm>
            <a:off x="6403357" y="1641499"/>
            <a:ext cx="1513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servingCustomer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827C3-82B6-4544-B8BB-041FE5B60958}"/>
              </a:ext>
            </a:extLst>
          </p:cNvPr>
          <p:cNvSpPr txBox="1"/>
          <p:nvPr/>
        </p:nvSpPr>
        <p:spPr>
          <a:xfrm>
            <a:off x="7149716" y="1447107"/>
            <a:ext cx="1534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waitingCustomer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753A8B-2CF1-4A8B-B871-67A6AE1A0753}"/>
              </a:ext>
            </a:extLst>
          </p:cNvPr>
          <p:cNvSpPr txBox="1"/>
          <p:nvPr/>
        </p:nvSpPr>
        <p:spPr>
          <a:xfrm>
            <a:off x="6776214" y="2246981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isFree</a:t>
            </a:r>
            <a:r>
              <a:rPr lang="en-SG" sz="1400" dirty="0">
                <a:solidFill>
                  <a:srgbClr val="7030A0"/>
                </a:solidFill>
              </a:rPr>
              <a:t>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60720E-1D03-4925-9F69-B05F4C34EAB9}"/>
              </a:ext>
            </a:extLst>
          </p:cNvPr>
          <p:cNvSpPr txBox="1"/>
          <p:nvPr/>
        </p:nvSpPr>
        <p:spPr>
          <a:xfrm>
            <a:off x="6362051" y="249079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serveCustomer</a:t>
            </a:r>
            <a:r>
              <a:rPr lang="en-SG" sz="1400" dirty="0">
                <a:solidFill>
                  <a:srgbClr val="7030A0"/>
                </a:solidFill>
              </a:rPr>
              <a:t>(Cust c)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8FD8E0-87E0-4A43-AD23-9F3EAAF992ED}"/>
              </a:ext>
            </a:extLst>
          </p:cNvPr>
          <p:cNvSpPr txBox="1"/>
          <p:nvPr/>
        </p:nvSpPr>
        <p:spPr>
          <a:xfrm>
            <a:off x="7679379" y="4475873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Number of customers left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F5DA36-1C84-4850-B646-4FE4F91C464E}"/>
              </a:ext>
            </a:extLst>
          </p:cNvPr>
          <p:cNvSpPr txBox="1"/>
          <p:nvPr/>
        </p:nvSpPr>
        <p:spPr>
          <a:xfrm>
            <a:off x="7340728" y="3230240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id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CB2A90-B94D-442E-9146-237DA199B6DB}"/>
              </a:ext>
            </a:extLst>
          </p:cNvPr>
          <p:cNvSpPr txBox="1"/>
          <p:nvPr/>
        </p:nvSpPr>
        <p:spPr>
          <a:xfrm>
            <a:off x="6341914" y="3486292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static </a:t>
            </a:r>
            <a:r>
              <a:rPr lang="en-SG" sz="1400" dirty="0" err="1">
                <a:solidFill>
                  <a:srgbClr val="00B050"/>
                </a:solidFill>
              </a:rPr>
              <a:t>nextId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84D137-D7BB-4E88-BD1F-95DB31262BC6}"/>
              </a:ext>
            </a:extLst>
          </p:cNvPr>
          <p:cNvSpPr txBox="1"/>
          <p:nvPr/>
        </p:nvSpPr>
        <p:spPr>
          <a:xfrm>
            <a:off x="1008378" y="2512770"/>
            <a:ext cx="166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addEvent</a:t>
            </a:r>
            <a:r>
              <a:rPr lang="en-SG" sz="1400" dirty="0">
                <a:solidFill>
                  <a:srgbClr val="7030A0"/>
                </a:solidFill>
              </a:rPr>
              <a:t>(Event e)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69A359-8452-4ED6-980D-A3B8F0C789D2}"/>
              </a:ext>
            </a:extLst>
          </p:cNvPr>
          <p:cNvSpPr txBox="1"/>
          <p:nvPr/>
        </p:nvSpPr>
        <p:spPr>
          <a:xfrm>
            <a:off x="1709846" y="3252630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type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F8F7ED-5493-4497-84F9-4CF411EED5A7}"/>
              </a:ext>
            </a:extLst>
          </p:cNvPr>
          <p:cNvSpPr txBox="1"/>
          <p:nvPr/>
        </p:nvSpPr>
        <p:spPr>
          <a:xfrm>
            <a:off x="2968177" y="253679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run()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7560E8-91F9-418E-A2B8-30538CE6768B}"/>
              </a:ext>
            </a:extLst>
          </p:cNvPr>
          <p:cNvSpPr/>
          <p:nvPr/>
        </p:nvSpPr>
        <p:spPr>
          <a:xfrm>
            <a:off x="4366054" y="5872205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B695AF-8E15-4E0D-AD8E-5131C2375A90}"/>
              </a:ext>
            </a:extLst>
          </p:cNvPr>
          <p:cNvSpPr/>
          <p:nvPr/>
        </p:nvSpPr>
        <p:spPr>
          <a:xfrm>
            <a:off x="7160135" y="5872205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LogEvent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767397-0CC0-403C-9B21-97730B54F6EF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6096000" y="6160529"/>
            <a:ext cx="1064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6EA7C9-A037-4C62-BB92-9A961B40258E}"/>
              </a:ext>
            </a:extLst>
          </p:cNvPr>
          <p:cNvSpPr txBox="1"/>
          <p:nvPr/>
        </p:nvSpPr>
        <p:spPr>
          <a:xfrm>
            <a:off x="6352704" y="584291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has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F74570-63B2-42F8-933C-92B892C389F5}"/>
              </a:ext>
            </a:extLst>
          </p:cNvPr>
          <p:cNvSpPr txBox="1"/>
          <p:nvPr/>
        </p:nvSpPr>
        <p:spPr>
          <a:xfrm>
            <a:off x="3908292" y="5566388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static </a:t>
            </a:r>
            <a:r>
              <a:rPr lang="en-SG" sz="1400" dirty="0" err="1">
                <a:solidFill>
                  <a:srgbClr val="7030A0"/>
                </a:solidFill>
              </a:rPr>
              <a:t>addEvent</a:t>
            </a:r>
            <a:r>
              <a:rPr lang="en-SG" sz="1400" dirty="0">
                <a:solidFill>
                  <a:srgbClr val="7030A0"/>
                </a:solidFill>
              </a:rPr>
              <a:t>(</a:t>
            </a:r>
            <a:r>
              <a:rPr lang="en-SG" sz="1400" dirty="0" err="1">
                <a:solidFill>
                  <a:srgbClr val="7030A0"/>
                </a:solidFill>
              </a:rPr>
              <a:t>LogEvent</a:t>
            </a:r>
            <a:r>
              <a:rPr lang="en-SG" sz="1400" dirty="0">
                <a:solidFill>
                  <a:srgbClr val="7030A0"/>
                </a:solidFill>
              </a:rPr>
              <a:t> e)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89D4C5-AB20-4D87-9413-E5B8E69F25A0}"/>
              </a:ext>
            </a:extLst>
          </p:cNvPr>
          <p:cNvSpPr txBox="1"/>
          <p:nvPr/>
        </p:nvSpPr>
        <p:spPr>
          <a:xfrm>
            <a:off x="2240014" y="3249653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time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860ECF-3832-48E9-BA31-DD7CB57B03E5}"/>
              </a:ext>
            </a:extLst>
          </p:cNvPr>
          <p:cNvSpPr txBox="1"/>
          <p:nvPr/>
        </p:nvSpPr>
        <p:spPr>
          <a:xfrm>
            <a:off x="7089012" y="641658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type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936D02-CFC0-4A17-ABBD-27D05E0F586B}"/>
              </a:ext>
            </a:extLst>
          </p:cNvPr>
          <p:cNvSpPr txBox="1"/>
          <p:nvPr/>
        </p:nvSpPr>
        <p:spPr>
          <a:xfrm>
            <a:off x="7576433" y="6419789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time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A7FBB1-809D-42F2-AE19-57E91E770B38}"/>
              </a:ext>
            </a:extLst>
          </p:cNvPr>
          <p:cNvSpPr txBox="1"/>
          <p:nvPr/>
        </p:nvSpPr>
        <p:spPr>
          <a:xfrm>
            <a:off x="3723516" y="5966394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print()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4F44E5-07F9-451B-BDFB-B8C0F5C8F772}"/>
              </a:ext>
            </a:extLst>
          </p:cNvPr>
          <p:cNvSpPr txBox="1"/>
          <p:nvPr/>
        </p:nvSpPr>
        <p:spPr>
          <a:xfrm>
            <a:off x="2500222" y="1576508"/>
            <a:ext cx="1865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PriorityQueue</a:t>
            </a:r>
            <a:r>
              <a:rPr lang="en-SG" sz="1400" dirty="0">
                <a:solidFill>
                  <a:srgbClr val="00B050"/>
                </a:solidFill>
              </a:rPr>
              <a:t> events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9853C-5BC5-4EC6-941A-34DEB64B5A4D}"/>
              </a:ext>
            </a:extLst>
          </p:cNvPr>
          <p:cNvSpPr txBox="1"/>
          <p:nvPr/>
        </p:nvSpPr>
        <p:spPr>
          <a:xfrm>
            <a:off x="2828605" y="3351712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Implements Comparable</a:t>
            </a:r>
            <a:endParaRPr lang="en-GB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BD6ADF-D92F-4C34-9D02-E95350A86235}"/>
              </a:ext>
            </a:extLst>
          </p:cNvPr>
          <p:cNvSpPr/>
          <p:nvPr/>
        </p:nvSpPr>
        <p:spPr>
          <a:xfrm>
            <a:off x="219872" y="4900365"/>
            <a:ext cx="1729946" cy="576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solidFill>
                  <a:schemeClr val="bg2">
                    <a:lumMod val="10000"/>
                  </a:schemeClr>
                </a:solidFill>
              </a:rPr>
              <a:t>ArrivalEvent</a:t>
            </a: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896697-8AF3-440D-B415-28A569697F81}"/>
              </a:ext>
            </a:extLst>
          </p:cNvPr>
          <p:cNvSpPr/>
          <p:nvPr/>
        </p:nvSpPr>
        <p:spPr>
          <a:xfrm>
            <a:off x="2026156" y="4904966"/>
            <a:ext cx="1729946" cy="576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solidFill>
                  <a:schemeClr val="bg2">
                    <a:lumMod val="10000"/>
                  </a:schemeClr>
                </a:solidFill>
              </a:rPr>
              <a:t>ServeEvent</a:t>
            </a: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740A32-A713-415F-962D-8E9110390C06}"/>
              </a:ext>
            </a:extLst>
          </p:cNvPr>
          <p:cNvSpPr/>
          <p:nvPr/>
        </p:nvSpPr>
        <p:spPr>
          <a:xfrm>
            <a:off x="3827745" y="4904437"/>
            <a:ext cx="1729946" cy="576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solidFill>
                  <a:schemeClr val="bg2">
                    <a:lumMod val="10000"/>
                  </a:schemeClr>
                </a:solidFill>
              </a:rPr>
              <a:t>DoneEvent</a:t>
            </a: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B73ED6-9EF2-4693-AE64-A900A3A8BC2F}"/>
              </a:ext>
            </a:extLst>
          </p:cNvPr>
          <p:cNvCxnSpPr>
            <a:stCxn id="39" idx="0"/>
            <a:endCxn id="7" idx="2"/>
          </p:cNvCxnSpPr>
          <p:nvPr/>
        </p:nvCxnSpPr>
        <p:spPr>
          <a:xfrm flipV="1">
            <a:off x="1084845" y="4153531"/>
            <a:ext cx="1773698" cy="74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412CC2-2B96-4EC6-AF36-C09F787A7149}"/>
              </a:ext>
            </a:extLst>
          </p:cNvPr>
          <p:cNvCxnSpPr>
            <a:stCxn id="40" idx="0"/>
            <a:endCxn id="7" idx="2"/>
          </p:cNvCxnSpPr>
          <p:nvPr/>
        </p:nvCxnSpPr>
        <p:spPr>
          <a:xfrm flipH="1" flipV="1">
            <a:off x="2858543" y="4153531"/>
            <a:ext cx="32586" cy="75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33D269-4DB0-4E12-B925-B0C35A225B04}"/>
              </a:ext>
            </a:extLst>
          </p:cNvPr>
          <p:cNvCxnSpPr>
            <a:stCxn id="41" idx="0"/>
            <a:endCxn id="7" idx="2"/>
          </p:cNvCxnSpPr>
          <p:nvPr/>
        </p:nvCxnSpPr>
        <p:spPr>
          <a:xfrm flipH="1" flipV="1">
            <a:off x="2858543" y="4153531"/>
            <a:ext cx="1834175" cy="750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023E12B-A3A6-4B5A-8EAB-F08387BFF423}"/>
              </a:ext>
            </a:extLst>
          </p:cNvPr>
          <p:cNvSpPr txBox="1"/>
          <p:nvPr/>
        </p:nvSpPr>
        <p:spPr>
          <a:xfrm>
            <a:off x="2828605" y="4302079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inherits</a:t>
            </a:r>
            <a:endParaRPr lang="en-GB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F1D4B1-D395-4A22-AEA9-5D58587AD465}"/>
              </a:ext>
            </a:extLst>
          </p:cNvPr>
          <p:cNvSpPr txBox="1"/>
          <p:nvPr/>
        </p:nvSpPr>
        <p:spPr>
          <a:xfrm>
            <a:off x="6402630" y="3794068"/>
            <a:ext cx="1102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arrivalTime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ED511B-200E-47BD-9B12-7A219DC18F18}"/>
              </a:ext>
            </a:extLst>
          </p:cNvPr>
          <p:cNvSpPr txBox="1"/>
          <p:nvPr/>
        </p:nvSpPr>
        <p:spPr>
          <a:xfrm>
            <a:off x="6967948" y="4070020"/>
            <a:ext cx="100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serveTime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E36747-D0ED-4FE6-A5E3-F891430A5D20}"/>
              </a:ext>
            </a:extLst>
          </p:cNvPr>
          <p:cNvSpPr txBox="1"/>
          <p:nvPr/>
        </p:nvSpPr>
        <p:spPr>
          <a:xfrm>
            <a:off x="8025108" y="4066257"/>
            <a:ext cx="1566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rgbClr val="7030A0"/>
                </a:solidFill>
              </a:rPr>
              <a:t>getWaitingTime</a:t>
            </a:r>
            <a:r>
              <a:rPr lang="en-SG" sz="1400" dirty="0">
                <a:solidFill>
                  <a:srgbClr val="7030A0"/>
                </a:solidFill>
              </a:rPr>
              <a:t>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32BC6-4C50-443E-A590-192ECE5710A4}"/>
              </a:ext>
            </a:extLst>
          </p:cNvPr>
          <p:cNvSpPr/>
          <p:nvPr/>
        </p:nvSpPr>
        <p:spPr>
          <a:xfrm>
            <a:off x="7933091" y="5029193"/>
            <a:ext cx="1729946" cy="5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Statistics</a:t>
            </a:r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D561E0-9ECD-4C88-9316-2EB3443A9AD8}"/>
              </a:ext>
            </a:extLst>
          </p:cNvPr>
          <p:cNvSpPr txBox="1"/>
          <p:nvPr/>
        </p:nvSpPr>
        <p:spPr>
          <a:xfrm>
            <a:off x="6351459" y="4731143"/>
            <a:ext cx="2103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static </a:t>
            </a:r>
            <a:r>
              <a:rPr lang="en-SG" sz="1400" dirty="0" err="1">
                <a:solidFill>
                  <a:srgbClr val="7030A0"/>
                </a:solidFill>
              </a:rPr>
              <a:t>addWaitingTime</a:t>
            </a:r>
            <a:r>
              <a:rPr lang="en-SG" sz="1400" dirty="0">
                <a:solidFill>
                  <a:srgbClr val="7030A0"/>
                </a:solidFill>
              </a:rPr>
              <a:t>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0686FA-9D55-46C5-8A5F-E0BC6E1140B9}"/>
              </a:ext>
            </a:extLst>
          </p:cNvPr>
          <p:cNvSpPr txBox="1"/>
          <p:nvPr/>
        </p:nvSpPr>
        <p:spPr>
          <a:xfrm>
            <a:off x="8417672" y="4744744"/>
            <a:ext cx="2412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static </a:t>
            </a:r>
            <a:r>
              <a:rPr lang="en-SG" sz="1400" dirty="0" err="1">
                <a:solidFill>
                  <a:srgbClr val="7030A0"/>
                </a:solidFill>
              </a:rPr>
              <a:t>addCustomerServed</a:t>
            </a:r>
            <a:r>
              <a:rPr lang="en-SG" sz="1400" dirty="0">
                <a:solidFill>
                  <a:srgbClr val="7030A0"/>
                </a:solidFill>
              </a:rPr>
              <a:t>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D78FC9-85FF-4845-825E-D10500A1B4F3}"/>
              </a:ext>
            </a:extLst>
          </p:cNvPr>
          <p:cNvSpPr txBox="1"/>
          <p:nvPr/>
        </p:nvSpPr>
        <p:spPr>
          <a:xfrm>
            <a:off x="5679011" y="5069019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static </a:t>
            </a:r>
            <a:r>
              <a:rPr lang="en-SG" sz="1400" dirty="0" err="1">
                <a:solidFill>
                  <a:srgbClr val="7030A0"/>
                </a:solidFill>
              </a:rPr>
              <a:t>addCustomerNotServed</a:t>
            </a:r>
            <a:r>
              <a:rPr lang="en-SG" sz="1400" dirty="0">
                <a:solidFill>
                  <a:srgbClr val="7030A0"/>
                </a:solidFill>
              </a:rPr>
              <a:t>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2ED30B-7319-4049-B466-91FF0A4FFEC9}"/>
              </a:ext>
            </a:extLst>
          </p:cNvPr>
          <p:cNvSpPr txBox="1"/>
          <p:nvPr/>
        </p:nvSpPr>
        <p:spPr>
          <a:xfrm>
            <a:off x="3691638" y="3888405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execute()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8B969A-DC0D-43EC-9610-886793476C3B}"/>
              </a:ext>
            </a:extLst>
          </p:cNvPr>
          <p:cNvSpPr txBox="1"/>
          <p:nvPr/>
        </p:nvSpPr>
        <p:spPr>
          <a:xfrm>
            <a:off x="674082" y="1137314"/>
            <a:ext cx="777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>
                <a:solidFill>
                  <a:srgbClr val="FF0000"/>
                </a:solidFill>
              </a:rPr>
              <a:t>IMPORTANT: If you haven’t gotten here yet, don’t try to skip ahead!!!</a:t>
            </a:r>
          </a:p>
        </p:txBody>
      </p:sp>
    </p:spTree>
    <p:extLst>
      <p:ext uri="{BB962C8B-B14F-4D97-AF65-F5344CB8AC3E}">
        <p14:creationId xmlns:p14="http://schemas.microsoft.com/office/powerpoint/2010/main" val="406890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1F2A-D7E8-42B5-8DEC-355D238A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6: Multiple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38538-B091-4FFA-A86C-4A582C328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4468"/>
            <a:ext cx="8596668" cy="5006332"/>
          </a:xfrm>
        </p:spPr>
        <p:txBody>
          <a:bodyPr/>
          <a:lstStyle/>
          <a:p>
            <a:r>
              <a:rPr lang="en-GB" dirty="0"/>
              <a:t>Change needed for L6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Even if you implemented it the “basic way”, it’s the same logic &amp; easy to convert </a:t>
            </a:r>
            <a:r>
              <a:rPr lang="en-GB" u="sng" dirty="0">
                <a:solidFill>
                  <a:srgbClr val="FF0000"/>
                </a:solidFill>
              </a:rPr>
              <a:t>so if you haven’t done so already, do it first!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6B6373-5980-4664-BBC2-C5ECF78F3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18" y="1812257"/>
            <a:ext cx="4591050" cy="3314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2E2A13-5459-4FBC-B782-E69577ACD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320" y="1812257"/>
            <a:ext cx="4524375" cy="33909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85EECC-DD14-4E98-8FA2-E40B40BB6732}"/>
              </a:ext>
            </a:extLst>
          </p:cNvPr>
          <p:cNvCxnSpPr>
            <a:cxnSpLocks/>
          </p:cNvCxnSpPr>
          <p:nvPr/>
        </p:nvCxnSpPr>
        <p:spPr>
          <a:xfrm>
            <a:off x="5140411" y="3506216"/>
            <a:ext cx="62607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3BE167-D4F8-460A-B152-02DACF8A1A64}"/>
              </a:ext>
            </a:extLst>
          </p:cNvPr>
          <p:cNvCxnSpPr>
            <a:cxnSpLocks/>
          </p:cNvCxnSpPr>
          <p:nvPr/>
        </p:nvCxnSpPr>
        <p:spPr>
          <a:xfrm>
            <a:off x="6203091" y="3732758"/>
            <a:ext cx="30068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E6E44C-20FF-47B1-A6F1-87610DA73999}"/>
              </a:ext>
            </a:extLst>
          </p:cNvPr>
          <p:cNvCxnSpPr>
            <a:cxnSpLocks/>
          </p:cNvCxnSpPr>
          <p:nvPr/>
        </p:nvCxnSpPr>
        <p:spPr>
          <a:xfrm>
            <a:off x="6203090" y="3918110"/>
            <a:ext cx="30068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BD2335-9E37-4C0D-8592-AFCC9CD1BD45}"/>
              </a:ext>
            </a:extLst>
          </p:cNvPr>
          <p:cNvCxnSpPr>
            <a:cxnSpLocks/>
          </p:cNvCxnSpPr>
          <p:nvPr/>
        </p:nvCxnSpPr>
        <p:spPr>
          <a:xfrm>
            <a:off x="720809" y="3732758"/>
            <a:ext cx="30068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0F16DE-94B4-4C26-AA61-F101D35D1634}"/>
              </a:ext>
            </a:extLst>
          </p:cNvPr>
          <p:cNvCxnSpPr>
            <a:cxnSpLocks/>
          </p:cNvCxnSpPr>
          <p:nvPr/>
        </p:nvCxnSpPr>
        <p:spPr>
          <a:xfrm>
            <a:off x="720808" y="3918110"/>
            <a:ext cx="30068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871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429</Words>
  <Application>Microsoft Office PowerPoint</Application>
  <PresentationFormat>Widescreen</PresentationFormat>
  <Paragraphs>160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Consolas</vt:lpstr>
      <vt:lpstr>Trebuchet MS</vt:lpstr>
      <vt:lpstr>Wingdings</vt:lpstr>
      <vt:lpstr>Wingdings 3</vt:lpstr>
      <vt:lpstr>Facet</vt:lpstr>
      <vt:lpstr>Lab 3 – Multiple Servers &amp; Event OOP</vt:lpstr>
      <vt:lpstr>Level 5: Discrete Event Simulator</vt:lpstr>
      <vt:lpstr>(As of L5) Event Handling – Most Basic Way</vt:lpstr>
      <vt:lpstr>(As of L5) Event Handling – OOP Way</vt:lpstr>
      <vt:lpstr>Improvement</vt:lpstr>
      <vt:lpstr>Events</vt:lpstr>
      <vt:lpstr>(Extra Info)</vt:lpstr>
      <vt:lpstr>Class Diagram after L5</vt:lpstr>
      <vt:lpstr>Level 6: Multiple Servers</vt:lpstr>
      <vt:lpstr>Today’s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– Multiple Servers &amp; Event OOP</dc:title>
  <dc:creator>s10122326@connect.np.edu.sg</dc:creator>
  <cp:lastModifiedBy>s10122326@connect.np.edu.sg</cp:lastModifiedBy>
  <cp:revision>10</cp:revision>
  <dcterms:created xsi:type="dcterms:W3CDTF">2018-09-16T13:24:12Z</dcterms:created>
  <dcterms:modified xsi:type="dcterms:W3CDTF">2018-09-16T14:25:01Z</dcterms:modified>
</cp:coreProperties>
</file>