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61" r:id="rId5"/>
    <p:sldId id="262" r:id="rId6"/>
    <p:sldId id="257" r:id="rId7"/>
    <p:sldId id="258" r:id="rId8"/>
    <p:sldId id="263" r:id="rId9"/>
    <p:sldId id="264" r:id="rId10"/>
    <p:sldId id="265" r:id="rId11"/>
    <p:sldId id="266" r:id="rId12"/>
    <p:sldId id="277" r:id="rId13"/>
    <p:sldId id="267" r:id="rId14"/>
    <p:sldId id="273" r:id="rId15"/>
    <p:sldId id="268" r:id="rId16"/>
    <p:sldId id="269" r:id="rId17"/>
    <p:sldId id="270" r:id="rId18"/>
    <p:sldId id="271" r:id="rId19"/>
    <p:sldId id="272" r:id="rId20"/>
    <p:sldId id="274" r:id="rId21"/>
    <p:sldId id="275" r:id="rId22"/>
    <p:sldId id="279" r:id="rId23"/>
    <p:sldId id="276"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10/docs/api/java/util/stream/Stream.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racle.com/javase/8/docs/api/java/util/stream/Stream.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util/function/package-summar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271-5DC2-4AF0-878A-4DEEFC9A4E76}"/>
              </a:ext>
            </a:extLst>
          </p:cNvPr>
          <p:cNvSpPr>
            <a:spLocks noGrp="1"/>
          </p:cNvSpPr>
          <p:nvPr>
            <p:ph type="ctrTitle"/>
          </p:nvPr>
        </p:nvSpPr>
        <p:spPr/>
        <p:txBody>
          <a:bodyPr/>
          <a:lstStyle/>
          <a:p>
            <a:r>
              <a:rPr lang="en-GB" dirty="0"/>
              <a:t>How to FP</a:t>
            </a:r>
          </a:p>
        </p:txBody>
      </p:sp>
      <p:sp>
        <p:nvSpPr>
          <p:cNvPr id="3" name="Subtitle 2">
            <a:extLst>
              <a:ext uri="{FF2B5EF4-FFF2-40B4-BE49-F238E27FC236}">
                <a16:creationId xmlns:a16="http://schemas.microsoft.com/office/drawing/2014/main" id="{16BA227A-1914-4EF1-8AE8-A6F31DCC16E9}"/>
              </a:ext>
            </a:extLst>
          </p:cNvPr>
          <p:cNvSpPr>
            <a:spLocks noGrp="1"/>
          </p:cNvSpPr>
          <p:nvPr>
            <p:ph type="subTitle" idx="1"/>
          </p:nvPr>
        </p:nvSpPr>
        <p:spPr/>
        <p:txBody>
          <a:bodyPr/>
          <a:lstStyle/>
          <a:p>
            <a:r>
              <a:rPr lang="en-GB" dirty="0"/>
              <a:t>By Jeremy Lim</a:t>
            </a:r>
          </a:p>
        </p:txBody>
      </p:sp>
    </p:spTree>
    <p:extLst>
      <p:ext uri="{BB962C8B-B14F-4D97-AF65-F5344CB8AC3E}">
        <p14:creationId xmlns:p14="http://schemas.microsoft.com/office/powerpoint/2010/main" val="371807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684-52CC-4C86-A489-E4F34E9ADBEF}"/>
              </a:ext>
            </a:extLst>
          </p:cNvPr>
          <p:cNvSpPr>
            <a:spLocks noGrp="1"/>
          </p:cNvSpPr>
          <p:nvPr>
            <p:ph type="title"/>
          </p:nvPr>
        </p:nvSpPr>
        <p:spPr>
          <a:xfrm>
            <a:off x="677334" y="609600"/>
            <a:ext cx="8596668" cy="1320800"/>
          </a:xfrm>
        </p:spPr>
        <p:txBody>
          <a:bodyPr/>
          <a:lstStyle/>
          <a:p>
            <a:r>
              <a:rPr lang="en-GB" dirty="0"/>
              <a:t>Supplier&lt;T&gt;</a:t>
            </a:r>
          </a:p>
        </p:txBody>
      </p:sp>
      <p:sp>
        <p:nvSpPr>
          <p:cNvPr id="3" name="Content Placeholder 2">
            <a:extLst>
              <a:ext uri="{FF2B5EF4-FFF2-40B4-BE49-F238E27FC236}">
                <a16:creationId xmlns:a16="http://schemas.microsoft.com/office/drawing/2014/main" id="{1A540FFF-0162-43E5-89A9-BFA4C501B030}"/>
              </a:ext>
            </a:extLst>
          </p:cNvPr>
          <p:cNvSpPr>
            <a:spLocks noGrp="1"/>
          </p:cNvSpPr>
          <p:nvPr>
            <p:ph idx="1"/>
          </p:nvPr>
        </p:nvSpPr>
        <p:spPr/>
        <p:txBody>
          <a:bodyPr/>
          <a:lstStyle/>
          <a:p>
            <a:r>
              <a:rPr lang="en-GB" dirty="0"/>
              <a:t>Abstract method: </a:t>
            </a:r>
            <a:r>
              <a:rPr lang="en-GB" b="1" dirty="0"/>
              <a:t>get()</a:t>
            </a:r>
            <a:endParaRPr lang="en-GB" dirty="0"/>
          </a:p>
          <a:p>
            <a:r>
              <a:rPr lang="en-GB" dirty="0"/>
              <a:t>A Supplier supplies.</a:t>
            </a:r>
          </a:p>
          <a:p>
            <a:r>
              <a:rPr lang="en-GB" dirty="0">
                <a:latin typeface="Consolas" panose="020B0609020204030204" pitchFamily="49" charset="0"/>
              </a:rPr>
              <a:t>Supplier&lt;Integer&gt; </a:t>
            </a:r>
            <a:r>
              <a:rPr lang="en-GB" dirty="0" err="1">
                <a:latin typeface="Consolas" panose="020B0609020204030204" pitchFamily="49" charset="0"/>
              </a:rPr>
              <a:t>oneSupplier</a:t>
            </a:r>
            <a:r>
              <a:rPr lang="en-GB" dirty="0">
                <a:latin typeface="Consolas" panose="020B0609020204030204" pitchFamily="49" charset="0"/>
              </a:rPr>
              <a:t> = () -&gt; return 1;</a:t>
            </a:r>
          </a:p>
        </p:txBody>
      </p:sp>
      <p:sp>
        <p:nvSpPr>
          <p:cNvPr id="4" name="TextBox 3">
            <a:extLst>
              <a:ext uri="{FF2B5EF4-FFF2-40B4-BE49-F238E27FC236}">
                <a16:creationId xmlns:a16="http://schemas.microsoft.com/office/drawing/2014/main" id="{20BABB7B-EC31-47F3-A7B9-381A57E30A64}"/>
              </a:ext>
            </a:extLst>
          </p:cNvPr>
          <p:cNvSpPr txBox="1"/>
          <p:nvPr/>
        </p:nvSpPr>
        <p:spPr>
          <a:xfrm>
            <a:off x="1941758" y="1491497"/>
            <a:ext cx="1727396" cy="369332"/>
          </a:xfrm>
          <a:prstGeom prst="rect">
            <a:avLst/>
          </a:prstGeom>
          <a:noFill/>
        </p:spPr>
        <p:txBody>
          <a:bodyPr wrap="none" rtlCol="0">
            <a:spAutoFit/>
          </a:bodyPr>
          <a:lstStyle/>
          <a:p>
            <a:r>
              <a:rPr lang="en-GB" dirty="0"/>
              <a:t>Type of Output</a:t>
            </a:r>
          </a:p>
        </p:txBody>
      </p:sp>
      <p:cxnSp>
        <p:nvCxnSpPr>
          <p:cNvPr id="5" name="Straight Arrow Connector 4">
            <a:extLst>
              <a:ext uri="{FF2B5EF4-FFF2-40B4-BE49-F238E27FC236}">
                <a16:creationId xmlns:a16="http://schemas.microsoft.com/office/drawing/2014/main" id="{4F15B28B-F8E0-472A-9977-2430F7559C6D}"/>
              </a:ext>
            </a:extLst>
          </p:cNvPr>
          <p:cNvCxnSpPr>
            <a:cxnSpLocks/>
            <a:endCxn id="4" idx="0"/>
          </p:cNvCxnSpPr>
          <p:nvPr/>
        </p:nvCxnSpPr>
        <p:spPr>
          <a:xfrm>
            <a:off x="2805456" y="1153297"/>
            <a:ext cx="0" cy="338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2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684-52CC-4C86-A489-E4F34E9ADBEF}"/>
              </a:ext>
            </a:extLst>
          </p:cNvPr>
          <p:cNvSpPr>
            <a:spLocks noGrp="1"/>
          </p:cNvSpPr>
          <p:nvPr>
            <p:ph type="title"/>
          </p:nvPr>
        </p:nvSpPr>
        <p:spPr>
          <a:xfrm>
            <a:off x="677334" y="609600"/>
            <a:ext cx="8596668" cy="1320800"/>
          </a:xfrm>
        </p:spPr>
        <p:txBody>
          <a:bodyPr/>
          <a:lstStyle/>
          <a:p>
            <a:r>
              <a:rPr lang="en-GB" dirty="0"/>
              <a:t>Consumer&lt;T&gt;</a:t>
            </a:r>
          </a:p>
        </p:txBody>
      </p:sp>
      <p:sp>
        <p:nvSpPr>
          <p:cNvPr id="3" name="Content Placeholder 2">
            <a:extLst>
              <a:ext uri="{FF2B5EF4-FFF2-40B4-BE49-F238E27FC236}">
                <a16:creationId xmlns:a16="http://schemas.microsoft.com/office/drawing/2014/main" id="{1A540FFF-0162-43E5-89A9-BFA4C501B030}"/>
              </a:ext>
            </a:extLst>
          </p:cNvPr>
          <p:cNvSpPr>
            <a:spLocks noGrp="1"/>
          </p:cNvSpPr>
          <p:nvPr>
            <p:ph idx="1"/>
          </p:nvPr>
        </p:nvSpPr>
        <p:spPr/>
        <p:txBody>
          <a:bodyPr/>
          <a:lstStyle/>
          <a:p>
            <a:r>
              <a:rPr lang="en-GB" dirty="0"/>
              <a:t>Abstract method: </a:t>
            </a:r>
            <a:r>
              <a:rPr lang="en-GB" b="1" dirty="0"/>
              <a:t>accept()</a:t>
            </a:r>
            <a:endParaRPr lang="en-GB" dirty="0"/>
          </a:p>
          <a:p>
            <a:r>
              <a:rPr lang="en-GB" dirty="0"/>
              <a:t>A Consumer consumes.</a:t>
            </a:r>
          </a:p>
          <a:p>
            <a:r>
              <a:rPr lang="en-GB" dirty="0">
                <a:latin typeface="Consolas" panose="020B0609020204030204" pitchFamily="49" charset="0"/>
              </a:rPr>
              <a:t>Consumer&lt;String&gt; printer = (s) -&gt; </a:t>
            </a:r>
            <a:r>
              <a:rPr lang="en-GB" dirty="0" err="1">
                <a:latin typeface="Consolas" panose="020B0609020204030204" pitchFamily="49" charset="0"/>
              </a:rPr>
              <a:t>System.out.println</a:t>
            </a:r>
            <a:r>
              <a:rPr lang="en-GB" dirty="0">
                <a:latin typeface="Consolas" panose="020B0609020204030204" pitchFamily="49" charset="0"/>
              </a:rPr>
              <a:t>(s);</a:t>
            </a:r>
          </a:p>
        </p:txBody>
      </p:sp>
      <p:sp>
        <p:nvSpPr>
          <p:cNvPr id="4" name="TextBox 3">
            <a:extLst>
              <a:ext uri="{FF2B5EF4-FFF2-40B4-BE49-F238E27FC236}">
                <a16:creationId xmlns:a16="http://schemas.microsoft.com/office/drawing/2014/main" id="{20BABB7B-EC31-47F3-A7B9-381A57E30A64}"/>
              </a:ext>
            </a:extLst>
          </p:cNvPr>
          <p:cNvSpPr txBox="1"/>
          <p:nvPr/>
        </p:nvSpPr>
        <p:spPr>
          <a:xfrm>
            <a:off x="2370128" y="1491497"/>
            <a:ext cx="1544654" cy="369332"/>
          </a:xfrm>
          <a:prstGeom prst="rect">
            <a:avLst/>
          </a:prstGeom>
          <a:noFill/>
        </p:spPr>
        <p:txBody>
          <a:bodyPr wrap="none" rtlCol="0">
            <a:spAutoFit/>
          </a:bodyPr>
          <a:lstStyle/>
          <a:p>
            <a:r>
              <a:rPr lang="en-GB" dirty="0"/>
              <a:t>Type of Input</a:t>
            </a:r>
          </a:p>
        </p:txBody>
      </p:sp>
      <p:cxnSp>
        <p:nvCxnSpPr>
          <p:cNvPr id="5" name="Straight Arrow Connector 4">
            <a:extLst>
              <a:ext uri="{FF2B5EF4-FFF2-40B4-BE49-F238E27FC236}">
                <a16:creationId xmlns:a16="http://schemas.microsoft.com/office/drawing/2014/main" id="{4F15B28B-F8E0-472A-9977-2430F7559C6D}"/>
              </a:ext>
            </a:extLst>
          </p:cNvPr>
          <p:cNvCxnSpPr>
            <a:cxnSpLocks/>
            <a:endCxn id="4" idx="0"/>
          </p:cNvCxnSpPr>
          <p:nvPr/>
        </p:nvCxnSpPr>
        <p:spPr>
          <a:xfrm>
            <a:off x="3142455" y="1178011"/>
            <a:ext cx="0"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F101-4AA0-4C1C-8B49-0C861BCE8F9A}"/>
              </a:ext>
            </a:extLst>
          </p:cNvPr>
          <p:cNvSpPr>
            <a:spLocks noGrp="1"/>
          </p:cNvSpPr>
          <p:nvPr>
            <p:ph type="title"/>
          </p:nvPr>
        </p:nvSpPr>
        <p:spPr/>
        <p:txBody>
          <a:bodyPr/>
          <a:lstStyle/>
          <a:p>
            <a:r>
              <a:rPr lang="en-GB" dirty="0"/>
              <a:t>Common Functional Interfaces</a:t>
            </a:r>
          </a:p>
        </p:txBody>
      </p:sp>
      <p:graphicFrame>
        <p:nvGraphicFramePr>
          <p:cNvPr id="4" name="Content Placeholder 3">
            <a:extLst>
              <a:ext uri="{FF2B5EF4-FFF2-40B4-BE49-F238E27FC236}">
                <a16:creationId xmlns:a16="http://schemas.microsoft.com/office/drawing/2014/main" id="{7D08AB93-0C9F-4BC0-8704-30789CE4DD95}"/>
              </a:ext>
            </a:extLst>
          </p:cNvPr>
          <p:cNvGraphicFramePr>
            <a:graphicFrameLocks noGrp="1"/>
          </p:cNvGraphicFramePr>
          <p:nvPr>
            <p:ph idx="1"/>
            <p:extLst>
              <p:ext uri="{D42A27DB-BD31-4B8C-83A1-F6EECF244321}">
                <p14:modId xmlns:p14="http://schemas.microsoft.com/office/powerpoint/2010/main" val="2071413850"/>
              </p:ext>
            </p:extLst>
          </p:nvPr>
        </p:nvGraphicFramePr>
        <p:xfrm>
          <a:off x="677863" y="2160588"/>
          <a:ext cx="8596311" cy="18542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124390264"/>
                    </a:ext>
                  </a:extLst>
                </a:gridCol>
                <a:gridCol w="2865437">
                  <a:extLst>
                    <a:ext uri="{9D8B030D-6E8A-4147-A177-3AD203B41FA5}">
                      <a16:colId xmlns:a16="http://schemas.microsoft.com/office/drawing/2014/main" val="2686910698"/>
                    </a:ext>
                  </a:extLst>
                </a:gridCol>
                <a:gridCol w="2865437">
                  <a:extLst>
                    <a:ext uri="{9D8B030D-6E8A-4147-A177-3AD203B41FA5}">
                      <a16:colId xmlns:a16="http://schemas.microsoft.com/office/drawing/2014/main" val="24036215"/>
                    </a:ext>
                  </a:extLst>
                </a:gridCol>
              </a:tblGrid>
              <a:tr h="370840">
                <a:tc>
                  <a:txBody>
                    <a:bodyPr/>
                    <a:lstStyle/>
                    <a:p>
                      <a:r>
                        <a:rPr lang="en-GB" dirty="0"/>
                        <a:t>Type</a:t>
                      </a:r>
                    </a:p>
                  </a:txBody>
                  <a:tcPr/>
                </a:tc>
                <a:tc>
                  <a:txBody>
                    <a:bodyPr/>
                    <a:lstStyle/>
                    <a:p>
                      <a:r>
                        <a:rPr lang="en-GB" dirty="0"/>
                        <a:t>Input</a:t>
                      </a:r>
                    </a:p>
                  </a:txBody>
                  <a:tcPr/>
                </a:tc>
                <a:tc>
                  <a:txBody>
                    <a:bodyPr/>
                    <a:lstStyle/>
                    <a:p>
                      <a:r>
                        <a:rPr lang="en-GB" dirty="0"/>
                        <a:t>Output</a:t>
                      </a:r>
                    </a:p>
                  </a:txBody>
                  <a:tcPr/>
                </a:tc>
                <a:extLst>
                  <a:ext uri="{0D108BD9-81ED-4DB2-BD59-A6C34878D82A}">
                    <a16:rowId xmlns:a16="http://schemas.microsoft.com/office/drawing/2014/main" val="3658871223"/>
                  </a:ext>
                </a:extLst>
              </a:tr>
              <a:tr h="370840">
                <a:tc>
                  <a:txBody>
                    <a:bodyPr/>
                    <a:lstStyle/>
                    <a:p>
                      <a:r>
                        <a:rPr lang="en-GB" dirty="0"/>
                        <a:t>Function</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025034819"/>
                  </a:ext>
                </a:extLst>
              </a:tr>
              <a:tr h="370840">
                <a:tc>
                  <a:txBody>
                    <a:bodyPr/>
                    <a:lstStyle/>
                    <a:p>
                      <a:r>
                        <a:rPr lang="en-GB" dirty="0"/>
                        <a:t>Predicate</a:t>
                      </a:r>
                    </a:p>
                  </a:txBody>
                  <a:tcPr/>
                </a:tc>
                <a:tc>
                  <a:txBody>
                    <a:bodyPr/>
                    <a:lstStyle/>
                    <a:p>
                      <a:r>
                        <a:rPr lang="en-GB" dirty="0"/>
                        <a:t>⭕️</a:t>
                      </a:r>
                    </a:p>
                  </a:txBody>
                  <a:tcPr/>
                </a:tc>
                <a:tc>
                  <a:txBody>
                    <a:bodyPr/>
                    <a:lstStyle/>
                    <a:p>
                      <a:r>
                        <a:rPr lang="en-GB" dirty="0"/>
                        <a:t>Boolean</a:t>
                      </a:r>
                    </a:p>
                  </a:txBody>
                  <a:tcPr/>
                </a:tc>
                <a:extLst>
                  <a:ext uri="{0D108BD9-81ED-4DB2-BD59-A6C34878D82A}">
                    <a16:rowId xmlns:a16="http://schemas.microsoft.com/office/drawing/2014/main" val="3065521123"/>
                  </a:ext>
                </a:extLst>
              </a:tr>
              <a:tr h="370840">
                <a:tc>
                  <a:txBody>
                    <a:bodyPr/>
                    <a:lstStyle/>
                    <a:p>
                      <a:r>
                        <a:rPr lang="en-GB" dirty="0"/>
                        <a:t>Supplier</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551092039"/>
                  </a:ext>
                </a:extLst>
              </a:tr>
              <a:tr h="370840">
                <a:tc>
                  <a:txBody>
                    <a:bodyPr/>
                    <a:lstStyle/>
                    <a:p>
                      <a:r>
                        <a:rPr lang="en-GB" dirty="0"/>
                        <a:t>Consumer</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184332326"/>
                  </a:ext>
                </a:extLst>
              </a:tr>
            </a:tbl>
          </a:graphicData>
        </a:graphic>
      </p:graphicFrame>
    </p:spTree>
    <p:extLst>
      <p:ext uri="{BB962C8B-B14F-4D97-AF65-F5344CB8AC3E}">
        <p14:creationId xmlns:p14="http://schemas.microsoft.com/office/powerpoint/2010/main" val="38241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86E8-BB93-4FCE-B1DB-AE1AB25AD6F1}"/>
              </a:ext>
            </a:extLst>
          </p:cNvPr>
          <p:cNvSpPr>
            <a:spLocks noGrp="1"/>
          </p:cNvSpPr>
          <p:nvPr>
            <p:ph type="title"/>
          </p:nvPr>
        </p:nvSpPr>
        <p:spPr/>
        <p:txBody>
          <a:bodyPr/>
          <a:lstStyle/>
          <a:p>
            <a:r>
              <a:rPr lang="en-GB" dirty="0"/>
              <a:t>Understanding Functional Programming</a:t>
            </a:r>
          </a:p>
        </p:txBody>
      </p:sp>
      <p:sp>
        <p:nvSpPr>
          <p:cNvPr id="3" name="Content Placeholder 2">
            <a:extLst>
              <a:ext uri="{FF2B5EF4-FFF2-40B4-BE49-F238E27FC236}">
                <a16:creationId xmlns:a16="http://schemas.microsoft.com/office/drawing/2014/main" id="{F554347E-6D05-4886-B2B8-386B8094EBA4}"/>
              </a:ext>
            </a:extLst>
          </p:cNvPr>
          <p:cNvSpPr>
            <a:spLocks noGrp="1"/>
          </p:cNvSpPr>
          <p:nvPr>
            <p:ph idx="1"/>
          </p:nvPr>
        </p:nvSpPr>
        <p:spPr/>
        <p:txBody>
          <a:bodyPr/>
          <a:lstStyle/>
          <a:p>
            <a:r>
              <a:rPr lang="en-GB" dirty="0"/>
              <a:t>Stream&lt;T&gt;</a:t>
            </a:r>
          </a:p>
          <a:p>
            <a:r>
              <a:rPr lang="en-GB" dirty="0"/>
              <a:t>Stream&lt;T&gt; filter(Predicate &lt;? super T&gt; predicate)</a:t>
            </a:r>
          </a:p>
          <a:p>
            <a:r>
              <a:rPr lang="en-GB" dirty="0"/>
              <a:t>Stream&lt;R&gt; map(Function&lt;? super T, ? extends R&gt; mapper)</a:t>
            </a:r>
          </a:p>
          <a:p>
            <a:r>
              <a:rPr lang="en-GB" dirty="0"/>
              <a:t>Stream&lt;R&gt; </a:t>
            </a:r>
            <a:r>
              <a:rPr lang="en-GB" dirty="0" err="1"/>
              <a:t>flatMap</a:t>
            </a:r>
            <a:r>
              <a:rPr lang="en-GB" dirty="0"/>
              <a:t>(Function&lt;? super T, ? extends Stream&lt;? extends R&gt;&gt; mapper)</a:t>
            </a:r>
          </a:p>
          <a:p>
            <a:r>
              <a:rPr lang="en-GB" dirty="0"/>
              <a:t>Stream&lt;T&gt; limit(long </a:t>
            </a:r>
            <a:r>
              <a:rPr lang="en-GB" dirty="0" err="1"/>
              <a:t>maxSize</a:t>
            </a:r>
            <a:r>
              <a:rPr lang="en-GB" dirty="0"/>
              <a:t>)</a:t>
            </a:r>
          </a:p>
          <a:p>
            <a:r>
              <a:rPr lang="en-GB" dirty="0"/>
              <a:t>And more </a:t>
            </a:r>
            <a:r>
              <a:rPr lang="en-GB" dirty="0">
                <a:hlinkClick r:id="rId2"/>
              </a:rPr>
              <a:t>https://docs.oracle.com/javase/10/docs/api/java/util/stream/Stream.html</a:t>
            </a:r>
            <a:r>
              <a:rPr lang="en-GB" dirty="0"/>
              <a:t> </a:t>
            </a:r>
          </a:p>
        </p:txBody>
      </p:sp>
    </p:spTree>
    <p:extLst>
      <p:ext uri="{BB962C8B-B14F-4D97-AF65-F5344CB8AC3E}">
        <p14:creationId xmlns:p14="http://schemas.microsoft.com/office/powerpoint/2010/main" val="181926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277A-53B9-452E-9BF0-C7B2831A9E4F}"/>
              </a:ext>
            </a:extLst>
          </p:cNvPr>
          <p:cNvSpPr>
            <a:spLocks noGrp="1"/>
          </p:cNvSpPr>
          <p:nvPr>
            <p:ph type="title"/>
          </p:nvPr>
        </p:nvSpPr>
        <p:spPr/>
        <p:txBody>
          <a:bodyPr/>
          <a:lstStyle/>
          <a:p>
            <a:r>
              <a:rPr lang="en-GB" dirty="0"/>
              <a:t>Change of Mindset</a:t>
            </a:r>
          </a:p>
        </p:txBody>
      </p:sp>
      <p:sp>
        <p:nvSpPr>
          <p:cNvPr id="3" name="Content Placeholder 2">
            <a:extLst>
              <a:ext uri="{FF2B5EF4-FFF2-40B4-BE49-F238E27FC236}">
                <a16:creationId xmlns:a16="http://schemas.microsoft.com/office/drawing/2014/main" id="{F50D42BF-266A-41E4-BE73-FCA4D22C6ABE}"/>
              </a:ext>
            </a:extLst>
          </p:cNvPr>
          <p:cNvSpPr>
            <a:spLocks noGrp="1"/>
          </p:cNvSpPr>
          <p:nvPr>
            <p:ph idx="1"/>
          </p:nvPr>
        </p:nvSpPr>
        <p:spPr/>
        <p:txBody>
          <a:bodyPr/>
          <a:lstStyle/>
          <a:p>
            <a:r>
              <a:rPr lang="en-GB" dirty="0"/>
              <a:t>STOP thinking of arrays or lists</a:t>
            </a:r>
          </a:p>
          <a:p>
            <a:r>
              <a:rPr lang="en-GB" dirty="0"/>
              <a:t>STOP thinking of loops or if-else</a:t>
            </a:r>
          </a:p>
        </p:txBody>
      </p:sp>
    </p:spTree>
    <p:extLst>
      <p:ext uri="{BB962C8B-B14F-4D97-AF65-F5344CB8AC3E}">
        <p14:creationId xmlns:p14="http://schemas.microsoft.com/office/powerpoint/2010/main" val="185307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You are now a farmer.</a:t>
            </a:r>
          </a:p>
          <a:p>
            <a:endParaRPr lang="en-GB" dirty="0"/>
          </a:p>
          <a:p>
            <a:r>
              <a:rPr lang="en-GB" dirty="0"/>
              <a:t>You are given some seeds, but you don’t know what they are.</a:t>
            </a:r>
          </a:p>
          <a:p>
            <a:endParaRPr lang="en-GB" dirty="0"/>
          </a:p>
          <a:p>
            <a:r>
              <a:rPr lang="en-GB" dirty="0"/>
              <a:t>Let’s first represent them as a Stream of Seeds:</a:t>
            </a:r>
          </a:p>
          <a:p>
            <a:r>
              <a:rPr lang="en-GB" dirty="0">
                <a:latin typeface="Consolas" panose="020B0609020204030204" pitchFamily="49" charset="0"/>
              </a:rPr>
              <a:t>Stream&lt;Seed&gt; seeds = …;</a:t>
            </a:r>
          </a:p>
        </p:txBody>
      </p:sp>
      <p:sp>
        <p:nvSpPr>
          <p:cNvPr id="4" name="Rectangle 3">
            <a:extLst>
              <a:ext uri="{FF2B5EF4-FFF2-40B4-BE49-F238E27FC236}">
                <a16:creationId xmlns:a16="http://schemas.microsoft.com/office/drawing/2014/main" id="{F690C1F0-E77F-4144-A327-4A6F798E3578}"/>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Tree>
    <p:extLst>
      <p:ext uri="{BB962C8B-B14F-4D97-AF65-F5344CB8AC3E}">
        <p14:creationId xmlns:p14="http://schemas.microsoft.com/office/powerpoint/2010/main" val="155533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What do you do when a stranger gives you seeds? You plant them.</a:t>
            </a:r>
          </a:p>
          <a:p>
            <a:endParaRPr lang="en-GB" dirty="0">
              <a:latin typeface="Consolas" panose="020B0609020204030204" pitchFamily="49" charset="0"/>
            </a:endParaRPr>
          </a:p>
          <a:p>
            <a:r>
              <a:rPr lang="en-GB" dirty="0">
                <a:latin typeface="+mj-lt"/>
              </a:rPr>
              <a:t>Convert Stream of Seeds into Stream of Plants</a:t>
            </a:r>
          </a:p>
          <a:p>
            <a:r>
              <a:rPr lang="en-GB" dirty="0">
                <a:latin typeface="Consolas" panose="020B0609020204030204" pitchFamily="49" charset="0"/>
              </a:rPr>
              <a:t>Stream&lt;Plants&gt; plants = </a:t>
            </a:r>
            <a:r>
              <a:rPr lang="en-GB" dirty="0" err="1">
                <a:latin typeface="Consolas" panose="020B0609020204030204" pitchFamily="49" charset="0"/>
              </a:rPr>
              <a:t>seeds.map</a:t>
            </a:r>
            <a:r>
              <a:rPr lang="en-GB" dirty="0">
                <a:latin typeface="Consolas" panose="020B0609020204030204" pitchFamily="49" charset="0"/>
              </a:rPr>
              <a:t>(</a:t>
            </a:r>
            <a:r>
              <a:rPr lang="en-GB" dirty="0" err="1">
                <a:latin typeface="Consolas" panose="020B0609020204030204" pitchFamily="49" charset="0"/>
              </a:rPr>
              <a:t>plantFunction</a:t>
            </a:r>
            <a:r>
              <a:rPr lang="en-GB" dirty="0">
                <a:latin typeface="Consolas" panose="020B0609020204030204" pitchFamily="49" charset="0"/>
              </a:rPr>
              <a:t>);</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6" name="Freeform: Shape 5">
            <a:extLst>
              <a:ext uri="{FF2B5EF4-FFF2-40B4-BE49-F238E27FC236}">
                <a16:creationId xmlns:a16="http://schemas.microsoft.com/office/drawing/2014/main" id="{3EE4813A-63DC-4BEB-B7CA-AD2CA72ECCFD}"/>
              </a:ext>
            </a:extLst>
          </p:cNvPr>
          <p:cNvSpPr/>
          <p:nvPr/>
        </p:nvSpPr>
        <p:spPr>
          <a:xfrm>
            <a:off x="8094363" y="3363345"/>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9664FD3F-EABA-4A07-80B0-A1E5E6BF080A}"/>
              </a:ext>
            </a:extLst>
          </p:cNvPr>
          <p:cNvSpPr/>
          <p:nvPr/>
        </p:nvSpPr>
        <p:spPr>
          <a:xfrm>
            <a:off x="8992715" y="3337804"/>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B71B9320-A458-4419-B35C-0DBE732BF3A6}"/>
              </a:ext>
            </a:extLst>
          </p:cNvPr>
          <p:cNvCxnSpPr/>
          <p:nvPr/>
        </p:nvCxnSpPr>
        <p:spPr>
          <a:xfrm>
            <a:off x="8498624" y="3571648"/>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5FCFB2C3-8FBF-4A79-91A8-EDD6E9BA263E}"/>
              </a:ext>
            </a:extLst>
          </p:cNvPr>
          <p:cNvSpPr/>
          <p:nvPr/>
        </p:nvSpPr>
        <p:spPr>
          <a:xfrm>
            <a:off x="8074407" y="3948763"/>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Shape 12">
            <a:extLst>
              <a:ext uri="{FF2B5EF4-FFF2-40B4-BE49-F238E27FC236}">
                <a16:creationId xmlns:a16="http://schemas.microsoft.com/office/drawing/2014/main" id="{EC07AC3C-0767-4115-AF4D-64CF30C37E7B}"/>
              </a:ext>
            </a:extLst>
          </p:cNvPr>
          <p:cNvSpPr/>
          <p:nvPr/>
        </p:nvSpPr>
        <p:spPr>
          <a:xfrm>
            <a:off x="8972759" y="3923222"/>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B4FDE4FA-C136-48EE-8F67-8A419E8112E9}"/>
              </a:ext>
            </a:extLst>
          </p:cNvPr>
          <p:cNvCxnSpPr/>
          <p:nvPr/>
        </p:nvCxnSpPr>
        <p:spPr>
          <a:xfrm>
            <a:off x="8478668" y="4157066"/>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B39C3A3-F79A-4373-B8ED-BC9A7ED0AE01}"/>
              </a:ext>
            </a:extLst>
          </p:cNvPr>
          <p:cNvSpPr/>
          <p:nvPr/>
        </p:nvSpPr>
        <p:spPr>
          <a:xfrm>
            <a:off x="8094363" y="4518702"/>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EEE34E1E-006E-40DB-93BC-9209A85707F1}"/>
              </a:ext>
            </a:extLst>
          </p:cNvPr>
          <p:cNvSpPr/>
          <p:nvPr/>
        </p:nvSpPr>
        <p:spPr>
          <a:xfrm>
            <a:off x="8992715" y="4493161"/>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13598D57-CD03-4DD9-964C-05E4DF067028}"/>
              </a:ext>
            </a:extLst>
          </p:cNvPr>
          <p:cNvCxnSpPr/>
          <p:nvPr/>
        </p:nvCxnSpPr>
        <p:spPr>
          <a:xfrm>
            <a:off x="8498624" y="4727005"/>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2A983EBA-5561-467E-8F88-0A33A3998A09}"/>
              </a:ext>
            </a:extLst>
          </p:cNvPr>
          <p:cNvSpPr/>
          <p:nvPr/>
        </p:nvSpPr>
        <p:spPr>
          <a:xfrm>
            <a:off x="8094363" y="5065005"/>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FADECDB4-B80D-4275-926C-168ADD4DB94D}"/>
              </a:ext>
            </a:extLst>
          </p:cNvPr>
          <p:cNvSpPr/>
          <p:nvPr/>
        </p:nvSpPr>
        <p:spPr>
          <a:xfrm>
            <a:off x="8992715" y="5039464"/>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48D8EC90-FE67-4A30-AB7B-D8888EF0C9AD}"/>
              </a:ext>
            </a:extLst>
          </p:cNvPr>
          <p:cNvCxnSpPr/>
          <p:nvPr/>
        </p:nvCxnSpPr>
        <p:spPr>
          <a:xfrm>
            <a:off x="8498624" y="5273308"/>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98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animBg="1"/>
      <p:bldP spid="9" grpId="0" animBg="1"/>
      <p:bldP spid="12" grpId="0" animBg="1"/>
      <p:bldP spid="13" grpId="0" animBg="1"/>
      <p:bldP spid="15" grpId="0" animBg="1"/>
      <p:bldP spid="16"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Some of the plants were weeds.</a:t>
            </a:r>
          </a:p>
          <a:p>
            <a:r>
              <a:rPr lang="en-GB" dirty="0">
                <a:solidFill>
                  <a:srgbClr val="FF0000"/>
                </a:solidFill>
                <a:latin typeface="Chiller" panose="04020404031007020602" pitchFamily="82" charset="0"/>
              </a:rPr>
              <a:t> </a:t>
            </a:r>
            <a:r>
              <a:rPr lang="en-GB" sz="4000" dirty="0">
                <a:solidFill>
                  <a:srgbClr val="FF0000"/>
                </a:solidFill>
                <a:latin typeface="Chiller" panose="04020404031007020602" pitchFamily="82" charset="0"/>
              </a:rPr>
              <a:t>Kill them.</a:t>
            </a:r>
          </a:p>
          <a:p>
            <a:endParaRPr lang="en-GB" dirty="0">
              <a:latin typeface="+mj-lt"/>
            </a:endParaRPr>
          </a:p>
          <a:p>
            <a:r>
              <a:rPr lang="en-GB" dirty="0">
                <a:latin typeface="+mj-lt"/>
              </a:rPr>
              <a:t>Filter away weeds from useful plants</a:t>
            </a:r>
          </a:p>
          <a:p>
            <a:r>
              <a:rPr lang="en-GB" dirty="0">
                <a:latin typeface="Consolas" panose="020B0609020204030204" pitchFamily="49" charset="0"/>
              </a:rPr>
              <a:t>Stream&lt;</a:t>
            </a:r>
            <a:r>
              <a:rPr lang="en-GB" dirty="0" err="1">
                <a:latin typeface="Consolas" panose="020B0609020204030204" pitchFamily="49" charset="0"/>
              </a:rPr>
              <a:t>FruitPlant</a:t>
            </a:r>
            <a:r>
              <a:rPr lang="en-GB" dirty="0">
                <a:latin typeface="Consolas" panose="020B0609020204030204" pitchFamily="49" charset="0"/>
              </a:rPr>
              <a:t>&gt; </a:t>
            </a:r>
            <a:r>
              <a:rPr lang="en-GB" dirty="0" err="1">
                <a:latin typeface="Consolas" panose="020B0609020204030204" pitchFamily="49" charset="0"/>
              </a:rPr>
              <a:t>fruitingPlants</a:t>
            </a:r>
            <a:r>
              <a:rPr lang="en-GB" dirty="0">
                <a:latin typeface="Consolas" panose="020B0609020204030204" pitchFamily="49" charset="0"/>
              </a:rPr>
              <a:t> = </a:t>
            </a:r>
            <a:r>
              <a:rPr lang="en-GB" dirty="0" err="1">
                <a:latin typeface="Consolas" panose="020B0609020204030204" pitchFamily="49" charset="0"/>
              </a:rPr>
              <a:t>plants.filter</a:t>
            </a:r>
            <a:r>
              <a:rPr lang="en-GB" dirty="0">
                <a:latin typeface="Consolas" panose="020B0609020204030204" pitchFamily="49" charset="0"/>
              </a:rPr>
              <a:t>(</a:t>
            </a:r>
            <a:r>
              <a:rPr lang="en-GB" dirty="0" err="1">
                <a:latin typeface="Consolas" panose="020B0609020204030204" pitchFamily="49" charset="0"/>
              </a:rPr>
              <a:t>isNotWeed</a:t>
            </a:r>
            <a:r>
              <a:rPr lang="en-GB" dirty="0">
                <a:latin typeface="Consolas" panose="020B0609020204030204" pitchFamily="49" charset="0"/>
              </a:rPr>
              <a:t>);</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C6A9D3-4CB4-42EC-9319-F0040E719711}"/>
              </a:ext>
            </a:extLst>
          </p:cNvPr>
          <p:cNvSpPr txBox="1"/>
          <p:nvPr/>
        </p:nvSpPr>
        <p:spPr>
          <a:xfrm>
            <a:off x="889383" y="4431957"/>
            <a:ext cx="4804520" cy="276999"/>
          </a:xfrm>
          <a:prstGeom prst="rect">
            <a:avLst/>
          </a:prstGeom>
          <a:noFill/>
        </p:spPr>
        <p:txBody>
          <a:bodyPr wrap="none" rtlCol="0">
            <a:spAutoFit/>
          </a:bodyPr>
          <a:lstStyle/>
          <a:p>
            <a:r>
              <a:rPr lang="en-GB" sz="1200" dirty="0"/>
              <a:t>(Technically Stream&lt;Plant&gt; still as filter does not change the type)</a:t>
            </a:r>
          </a:p>
        </p:txBody>
      </p:sp>
    </p:spTree>
    <p:extLst>
      <p:ext uri="{BB962C8B-B14F-4D97-AF65-F5344CB8AC3E}">
        <p14:creationId xmlns:p14="http://schemas.microsoft.com/office/powerpoint/2010/main" val="9718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Harvest the fruits. How to do it?</a:t>
            </a:r>
          </a:p>
          <a:p>
            <a:pPr lvl="1"/>
            <a:r>
              <a:rPr lang="en-GB" dirty="0"/>
              <a:t>Have: </a:t>
            </a:r>
            <a:r>
              <a:rPr lang="en-GB" dirty="0">
                <a:latin typeface="Consolas" panose="020B0609020204030204" pitchFamily="49" charset="0"/>
              </a:rPr>
              <a:t>Stream&lt;</a:t>
            </a:r>
            <a:r>
              <a:rPr lang="en-GB" dirty="0" err="1">
                <a:latin typeface="Consolas" panose="020B0609020204030204" pitchFamily="49" charset="0"/>
              </a:rPr>
              <a:t>FruitPlant</a:t>
            </a:r>
            <a:r>
              <a:rPr lang="en-GB" dirty="0">
                <a:latin typeface="Consolas" panose="020B0609020204030204" pitchFamily="49" charset="0"/>
              </a:rPr>
              <a:t>&gt; </a:t>
            </a:r>
            <a:r>
              <a:rPr lang="en-GB" dirty="0" err="1">
                <a:latin typeface="Consolas" panose="020B0609020204030204" pitchFamily="49" charset="0"/>
              </a:rPr>
              <a:t>fruitingPlants</a:t>
            </a:r>
            <a:endParaRPr lang="en-GB" sz="1400" dirty="0">
              <a:latin typeface="Consolas" panose="020B0609020204030204" pitchFamily="49" charset="0"/>
            </a:endParaRPr>
          </a:p>
          <a:p>
            <a:pPr lvl="1"/>
            <a:r>
              <a:rPr lang="en-GB" dirty="0"/>
              <a:t>Want: </a:t>
            </a:r>
            <a:r>
              <a:rPr lang="en-GB" dirty="0">
                <a:latin typeface="Consolas" panose="020B0609020204030204" pitchFamily="49" charset="0"/>
              </a:rPr>
              <a:t>Stream&lt;Fruit&gt; fruits</a:t>
            </a:r>
            <a:endParaRPr lang="en-GB" sz="1800" dirty="0">
              <a:latin typeface="Consolas" panose="020B0609020204030204" pitchFamily="49" charset="0"/>
            </a:endParaRPr>
          </a:p>
          <a:p>
            <a:endParaRPr lang="en-GB" dirty="0">
              <a:latin typeface="+mj-lt"/>
            </a:endParaRPr>
          </a:p>
          <a:p>
            <a:r>
              <a:rPr lang="en-GB" sz="1600" dirty="0">
                <a:latin typeface="Consolas" panose="020B0609020204030204" pitchFamily="49" charset="0"/>
              </a:rPr>
              <a:t>Stream&lt;Fruit&gt; fruits = </a:t>
            </a:r>
            <a:r>
              <a:rPr lang="en-GB" sz="1600" dirty="0" err="1">
                <a:latin typeface="Consolas" panose="020B0609020204030204" pitchFamily="49" charset="0"/>
              </a:rPr>
              <a:t>fruitingPlants.map</a:t>
            </a:r>
            <a:r>
              <a:rPr lang="en-GB" sz="1600" dirty="0">
                <a:latin typeface="Consolas" panose="020B0609020204030204" pitchFamily="49" charset="0"/>
              </a:rPr>
              <a:t>(</a:t>
            </a:r>
            <a:r>
              <a:rPr lang="en-GB" sz="1600" dirty="0" err="1">
                <a:latin typeface="Consolas" panose="020B0609020204030204" pitchFamily="49" charset="0"/>
              </a:rPr>
              <a:t>pluckFruitsFunction</a:t>
            </a:r>
            <a:r>
              <a:rPr lang="en-GB" sz="1600" dirty="0">
                <a:latin typeface="Consolas" panose="020B0609020204030204" pitchFamily="49" charset="0"/>
              </a:rPr>
              <a:t>);</a:t>
            </a:r>
          </a:p>
          <a:p>
            <a:r>
              <a:rPr lang="en-GB" sz="3200" dirty="0">
                <a:latin typeface="+mj-lt"/>
              </a:rPr>
              <a:t>WRONG.</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627095" cy="369332"/>
          </a:xfrm>
          <a:prstGeom prst="rect">
            <a:avLst/>
          </a:prstGeom>
          <a:noFill/>
        </p:spPr>
        <p:txBody>
          <a:bodyPr wrap="none" rtlCol="0">
            <a:spAutoFit/>
          </a:bodyPr>
          <a:lstStyle/>
          <a:p>
            <a:r>
              <a:rPr lang="en-GB" dirty="0"/>
              <a:t>map</a:t>
            </a:r>
          </a:p>
        </p:txBody>
      </p:sp>
    </p:spTree>
    <p:extLst>
      <p:ext uri="{BB962C8B-B14F-4D97-AF65-F5344CB8AC3E}">
        <p14:creationId xmlns:p14="http://schemas.microsoft.com/office/powerpoint/2010/main" val="372455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err="1">
                <a:latin typeface="Consolas" panose="020B0609020204030204" pitchFamily="49" charset="0"/>
              </a:rPr>
              <a:t>fruitingPlants.map</a:t>
            </a:r>
            <a:r>
              <a:rPr lang="en-GB" dirty="0">
                <a:latin typeface="Consolas" panose="020B0609020204030204" pitchFamily="49" charset="0"/>
              </a:rPr>
              <a:t>(</a:t>
            </a:r>
            <a:r>
              <a:rPr lang="en-GB" dirty="0" err="1">
                <a:latin typeface="Consolas" panose="020B0609020204030204" pitchFamily="49" charset="0"/>
              </a:rPr>
              <a:t>pluckFruitsFunction</a:t>
            </a:r>
            <a:r>
              <a:rPr lang="en-GB" dirty="0">
                <a:latin typeface="Consolas" panose="020B0609020204030204" pitchFamily="49" charset="0"/>
              </a:rPr>
              <a:t>);</a:t>
            </a:r>
          </a:p>
          <a:p>
            <a:r>
              <a:rPr lang="en-GB" dirty="0">
                <a:latin typeface="+mj-lt"/>
              </a:rPr>
              <a:t>Plants produce multiple fruits!</a:t>
            </a:r>
            <a:br>
              <a:rPr lang="en-GB" dirty="0">
                <a:latin typeface="+mj-lt"/>
              </a:rPr>
            </a:br>
            <a:r>
              <a:rPr lang="en-GB" dirty="0">
                <a:latin typeface="+mj-lt"/>
              </a:rPr>
              <a:t>i.e. </a:t>
            </a:r>
            <a:r>
              <a:rPr lang="en-GB" dirty="0">
                <a:latin typeface="Consolas" panose="020B0609020204030204" pitchFamily="49" charset="0"/>
              </a:rPr>
              <a:t>Stream&lt;Fruit&gt; </a:t>
            </a:r>
            <a:r>
              <a:rPr lang="en-GB" u="sng" dirty="0">
                <a:latin typeface="+mj-lt"/>
              </a:rPr>
              <a:t>for each plant</a:t>
            </a:r>
            <a:endParaRPr lang="en-GB" dirty="0">
              <a:latin typeface="+mj-lt"/>
            </a:endParaRPr>
          </a:p>
          <a:p>
            <a:r>
              <a:rPr lang="en-GB" dirty="0">
                <a:latin typeface="+mj-lt"/>
              </a:rPr>
              <a:t>Will produce </a:t>
            </a:r>
            <a:r>
              <a:rPr lang="en-GB" dirty="0">
                <a:latin typeface="Consolas" panose="020B0609020204030204" pitchFamily="49" charset="0"/>
              </a:rPr>
              <a:t>Stream&lt;Stream&lt;Fruit&gt;&gt;</a:t>
            </a:r>
          </a:p>
          <a:p>
            <a:r>
              <a:rPr lang="en-GB" dirty="0">
                <a:latin typeface="+mj-lt"/>
              </a:rPr>
              <a:t>How to solve?</a:t>
            </a:r>
          </a:p>
          <a:p>
            <a:pPr lvl="1"/>
            <a:r>
              <a:rPr lang="en-GB" dirty="0">
                <a:latin typeface="+mj-lt"/>
              </a:rPr>
              <a:t>Combine all the streams into one stream with another map?</a:t>
            </a:r>
          </a:p>
          <a:p>
            <a:pPr lvl="1"/>
            <a:r>
              <a:rPr lang="en-GB" dirty="0" err="1">
                <a:latin typeface="Consolas" panose="020B0609020204030204" pitchFamily="49" charset="0"/>
              </a:rPr>
              <a:t>fruitingPlants.map</a:t>
            </a:r>
            <a:r>
              <a:rPr lang="en-GB" dirty="0">
                <a:latin typeface="Consolas" panose="020B0609020204030204" pitchFamily="49" charset="0"/>
              </a:rPr>
              <a:t>(</a:t>
            </a:r>
            <a:r>
              <a:rPr lang="en-GB" dirty="0" err="1">
                <a:latin typeface="Consolas" panose="020B0609020204030204" pitchFamily="49" charset="0"/>
              </a:rPr>
              <a:t>pluckFruitsFunction</a:t>
            </a:r>
            <a:r>
              <a:rPr lang="en-GB" dirty="0">
                <a:latin typeface="Consolas" panose="020B0609020204030204" pitchFamily="49" charset="0"/>
              </a:rPr>
              <a:t>)</a:t>
            </a:r>
            <a:br>
              <a:rPr lang="en-GB" dirty="0">
                <a:latin typeface="Consolas" panose="020B0609020204030204" pitchFamily="49" charset="0"/>
              </a:rPr>
            </a:br>
            <a:r>
              <a:rPr lang="en-GB" dirty="0">
                <a:solidFill>
                  <a:srgbClr val="FF0000"/>
                </a:solidFill>
                <a:latin typeface="Consolas" panose="020B0609020204030204" pitchFamily="49" charset="0"/>
              </a:rPr>
              <a:t>.map((Stream&lt;Fruit&gt; s) -&gt; ???)</a:t>
            </a:r>
            <a:r>
              <a:rPr lang="en-GB" dirty="0">
                <a:latin typeface="Consolas" panose="020B0609020204030204" pitchFamily="49" charset="0"/>
              </a:rPr>
              <a:t>;</a:t>
            </a:r>
          </a:p>
          <a:p>
            <a:pPr lvl="1"/>
            <a:r>
              <a:rPr lang="en-GB" dirty="0">
                <a:latin typeface="+mj-lt"/>
              </a:rPr>
              <a:t>Use a loop to combine?</a:t>
            </a:r>
          </a:p>
          <a:p>
            <a:pPr lvl="1"/>
            <a:r>
              <a:rPr lang="en-GB" dirty="0">
                <a:latin typeface="+mj-lt"/>
              </a:rPr>
              <a:t>NO LOOPS!!! (Because then you can’t chain actions)</a:t>
            </a:r>
            <a:endParaRPr lang="en-GB" sz="1800" dirty="0">
              <a:latin typeface="+mj-lt"/>
            </a:endParaRP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Stream&lt;Stream&lt;Fruit&gt;&gt;</a:t>
            </a:r>
          </a:p>
        </p:txBody>
      </p:sp>
      <p:cxnSp>
        <p:nvCxnSpPr>
          <p:cNvPr id="16" name="Straight Arrow Connector 15">
            <a:extLst>
              <a:ext uri="{FF2B5EF4-FFF2-40B4-BE49-F238E27FC236}">
                <a16:creationId xmlns:a16="http://schemas.microsoft.com/office/drawing/2014/main" id="{9C19ECE9-90DE-4152-9823-29B0450BBF6E}"/>
              </a:ext>
            </a:extLst>
          </p:cNvPr>
          <p:cNvCxnSpPr>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627095" cy="369332"/>
          </a:xfrm>
          <a:prstGeom prst="rect">
            <a:avLst/>
          </a:prstGeom>
          <a:noFill/>
        </p:spPr>
        <p:txBody>
          <a:bodyPr wrap="none" rtlCol="0">
            <a:spAutoFit/>
          </a:bodyPr>
          <a:lstStyle/>
          <a:p>
            <a:r>
              <a:rPr lang="en-GB" dirty="0"/>
              <a:t>map</a:t>
            </a:r>
          </a:p>
        </p:txBody>
      </p:sp>
    </p:spTree>
    <p:extLst>
      <p:ext uri="{BB962C8B-B14F-4D97-AF65-F5344CB8AC3E}">
        <p14:creationId xmlns:p14="http://schemas.microsoft.com/office/powerpoint/2010/main" val="23821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9AAD-69A3-40A8-8916-32D9D0BBA358}"/>
              </a:ext>
            </a:extLst>
          </p:cNvPr>
          <p:cNvSpPr>
            <a:spLocks noGrp="1"/>
          </p:cNvSpPr>
          <p:nvPr>
            <p:ph type="title"/>
          </p:nvPr>
        </p:nvSpPr>
        <p:spPr/>
        <p:txBody>
          <a:bodyPr/>
          <a:lstStyle/>
          <a:p>
            <a:r>
              <a:rPr lang="en-GB" dirty="0"/>
              <a:t>Topics</a:t>
            </a:r>
          </a:p>
        </p:txBody>
      </p:sp>
      <p:sp>
        <p:nvSpPr>
          <p:cNvPr id="3" name="Content Placeholder 2">
            <a:extLst>
              <a:ext uri="{FF2B5EF4-FFF2-40B4-BE49-F238E27FC236}">
                <a16:creationId xmlns:a16="http://schemas.microsoft.com/office/drawing/2014/main" id="{487336EA-A902-4F56-8793-46C06E54E1DA}"/>
              </a:ext>
            </a:extLst>
          </p:cNvPr>
          <p:cNvSpPr>
            <a:spLocks noGrp="1"/>
          </p:cNvSpPr>
          <p:nvPr>
            <p:ph idx="1"/>
          </p:nvPr>
        </p:nvSpPr>
        <p:spPr/>
        <p:txBody>
          <a:bodyPr/>
          <a:lstStyle/>
          <a:p>
            <a:r>
              <a:rPr lang="en-GB" dirty="0"/>
              <a:t>Functional Interfaces and Lambdas</a:t>
            </a:r>
          </a:p>
          <a:p>
            <a:r>
              <a:rPr lang="en-GB" dirty="0"/>
              <a:t>Java Functional Interfaces</a:t>
            </a:r>
          </a:p>
          <a:p>
            <a:r>
              <a:rPr lang="en-GB" dirty="0"/>
              <a:t>Understanding Functional Programming</a:t>
            </a:r>
          </a:p>
        </p:txBody>
      </p:sp>
    </p:spTree>
    <p:extLst>
      <p:ext uri="{BB962C8B-B14F-4D97-AF65-F5344CB8AC3E}">
        <p14:creationId xmlns:p14="http://schemas.microsoft.com/office/powerpoint/2010/main" val="2484680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err="1">
                <a:latin typeface="+mj-lt"/>
              </a:rPr>
              <a:t>fruitingPlants.map</a:t>
            </a:r>
            <a:r>
              <a:rPr lang="en-GB" dirty="0">
                <a:latin typeface="+mj-lt"/>
              </a:rPr>
              <a:t>(</a:t>
            </a:r>
            <a:r>
              <a:rPr lang="en-GB" dirty="0" err="1">
                <a:latin typeface="+mj-lt"/>
              </a:rPr>
              <a:t>pluckFruitsFunction</a:t>
            </a:r>
            <a:r>
              <a:rPr lang="en-GB" dirty="0">
                <a:latin typeface="+mj-lt"/>
              </a:rPr>
              <a:t>);</a:t>
            </a:r>
          </a:p>
          <a:p>
            <a:r>
              <a:rPr lang="en-GB" dirty="0">
                <a:latin typeface="+mj-lt"/>
              </a:rPr>
              <a:t>Plants produce multiple fruits!</a:t>
            </a:r>
            <a:br>
              <a:rPr lang="en-GB" dirty="0">
                <a:latin typeface="+mj-lt"/>
              </a:rPr>
            </a:br>
            <a:r>
              <a:rPr lang="en-GB" dirty="0">
                <a:latin typeface="+mj-lt"/>
              </a:rPr>
              <a:t>i.e. Stream&lt;Fruit&gt; </a:t>
            </a:r>
            <a:r>
              <a:rPr lang="en-GB" u="sng" dirty="0">
                <a:latin typeface="+mj-lt"/>
              </a:rPr>
              <a:t>for each plant</a:t>
            </a:r>
            <a:endParaRPr lang="en-GB" dirty="0">
              <a:latin typeface="+mj-lt"/>
            </a:endParaRPr>
          </a:p>
          <a:p>
            <a:r>
              <a:rPr lang="en-GB" dirty="0">
                <a:latin typeface="+mj-lt"/>
              </a:rPr>
              <a:t>Will produce Stream&lt;Stream&lt;Fruit&gt;&gt;</a:t>
            </a:r>
          </a:p>
          <a:p>
            <a:r>
              <a:rPr lang="en-GB" dirty="0">
                <a:latin typeface="+mj-lt"/>
              </a:rPr>
              <a:t>How to solve?</a:t>
            </a:r>
          </a:p>
          <a:p>
            <a:pPr lvl="1"/>
            <a:r>
              <a:rPr lang="en-GB" dirty="0">
                <a:latin typeface="+mj-lt"/>
              </a:rPr>
              <a:t>Use </a:t>
            </a:r>
            <a:r>
              <a:rPr lang="en-GB" dirty="0" err="1">
                <a:latin typeface="+mj-lt"/>
              </a:rPr>
              <a:t>flatMap</a:t>
            </a:r>
            <a:r>
              <a:rPr lang="en-GB" dirty="0">
                <a:latin typeface="+mj-lt"/>
              </a:rPr>
              <a:t>! </a:t>
            </a:r>
            <a:r>
              <a:rPr lang="en-GB" dirty="0" err="1">
                <a:latin typeface="+mj-lt"/>
              </a:rPr>
              <a:t>FlatMap</a:t>
            </a:r>
            <a:r>
              <a:rPr lang="en-GB" dirty="0">
                <a:latin typeface="+mj-lt"/>
              </a:rPr>
              <a:t> </a:t>
            </a:r>
            <a:r>
              <a:rPr lang="en-GB" u="sng" dirty="0">
                <a:latin typeface="+mj-lt"/>
              </a:rPr>
              <a:t>combines multiple output streams</a:t>
            </a:r>
            <a:r>
              <a:rPr lang="en-GB" dirty="0">
                <a:latin typeface="+mj-lt"/>
              </a:rPr>
              <a:t> into one</a:t>
            </a:r>
            <a:br>
              <a:rPr lang="en-GB" dirty="0">
                <a:latin typeface="+mj-lt"/>
              </a:rPr>
            </a:br>
            <a:r>
              <a:rPr lang="en-GB" dirty="0">
                <a:latin typeface="+mj-lt"/>
              </a:rPr>
              <a:t>i.e. mapping function must be Function&lt;T, Stream&lt;R&gt;&gt;</a:t>
            </a:r>
          </a:p>
          <a:p>
            <a:pPr lvl="1"/>
            <a:r>
              <a:rPr lang="en-GB" dirty="0">
                <a:latin typeface="+mj-lt"/>
              </a:rPr>
              <a:t>Stream&lt;Fruit&gt; fruits = </a:t>
            </a:r>
            <a:r>
              <a:rPr lang="en-GB" dirty="0" err="1">
                <a:latin typeface="+mj-lt"/>
              </a:rPr>
              <a:t>fruitingPlants.flatMap</a:t>
            </a:r>
            <a:r>
              <a:rPr lang="en-GB" dirty="0">
                <a:latin typeface="+mj-lt"/>
              </a:rPr>
              <a:t>(</a:t>
            </a:r>
            <a:r>
              <a:rPr lang="en-GB" dirty="0" err="1">
                <a:latin typeface="+mj-lt"/>
              </a:rPr>
              <a:t>pluckFruitsFunction</a:t>
            </a:r>
            <a:r>
              <a:rPr lang="en-GB" dirty="0">
                <a:latin typeface="+mj-lt"/>
              </a:rPr>
              <a:t>);</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cxnSpLocks/>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963725" cy="369332"/>
          </a:xfrm>
          <a:prstGeom prst="rect">
            <a:avLst/>
          </a:prstGeom>
          <a:noFill/>
        </p:spPr>
        <p:txBody>
          <a:bodyPr wrap="none" rtlCol="0">
            <a:spAutoFit/>
          </a:bodyPr>
          <a:lstStyle/>
          <a:p>
            <a:r>
              <a:rPr lang="en-GB" dirty="0" err="1"/>
              <a:t>flatMap</a:t>
            </a:r>
            <a:endParaRPr lang="en-GB" dirty="0"/>
          </a:p>
        </p:txBody>
      </p:sp>
      <p:sp>
        <p:nvSpPr>
          <p:cNvPr id="13" name="TextBox 12">
            <a:extLst>
              <a:ext uri="{FF2B5EF4-FFF2-40B4-BE49-F238E27FC236}">
                <a16:creationId xmlns:a16="http://schemas.microsoft.com/office/drawing/2014/main" id="{0FBDF17B-465E-484F-BAF7-FA113CCE2F45}"/>
              </a:ext>
            </a:extLst>
          </p:cNvPr>
          <p:cNvSpPr txBox="1"/>
          <p:nvPr/>
        </p:nvSpPr>
        <p:spPr>
          <a:xfrm>
            <a:off x="1934678" y="1521939"/>
            <a:ext cx="4616970" cy="369332"/>
          </a:xfrm>
          <a:prstGeom prst="rect">
            <a:avLst/>
          </a:prstGeom>
          <a:noFill/>
        </p:spPr>
        <p:txBody>
          <a:bodyPr wrap="none" rtlCol="0">
            <a:spAutoFit/>
          </a:bodyPr>
          <a:lstStyle/>
          <a:p>
            <a:r>
              <a:rPr lang="en-GB" dirty="0">
                <a:latin typeface="Consolas" panose="020B0609020204030204" pitchFamily="49" charset="0"/>
              </a:rPr>
              <a:t>Function&lt;</a:t>
            </a:r>
            <a:r>
              <a:rPr lang="en-GB" dirty="0" err="1">
                <a:latin typeface="Consolas" panose="020B0609020204030204" pitchFamily="49" charset="0"/>
              </a:rPr>
              <a:t>FruitPlant</a:t>
            </a:r>
            <a:r>
              <a:rPr lang="en-GB" dirty="0">
                <a:latin typeface="Consolas" panose="020B0609020204030204" pitchFamily="49" charset="0"/>
              </a:rPr>
              <a:t>, Stream&lt;Fruit&gt;&gt;</a:t>
            </a:r>
          </a:p>
        </p:txBody>
      </p:sp>
      <p:cxnSp>
        <p:nvCxnSpPr>
          <p:cNvPr id="18" name="Straight Arrow Connector 17">
            <a:extLst>
              <a:ext uri="{FF2B5EF4-FFF2-40B4-BE49-F238E27FC236}">
                <a16:creationId xmlns:a16="http://schemas.microsoft.com/office/drawing/2014/main" id="{08DE1EBA-C636-4607-A9BF-70129F9DF32D}"/>
              </a:ext>
            </a:extLst>
          </p:cNvPr>
          <p:cNvCxnSpPr>
            <a:cxnSpLocks/>
            <a:endCxn id="13" idx="2"/>
          </p:cNvCxnSpPr>
          <p:nvPr/>
        </p:nvCxnSpPr>
        <p:spPr>
          <a:xfrm flipV="1">
            <a:off x="4243163" y="1891271"/>
            <a:ext cx="0" cy="2693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75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normAutofit/>
          </a:bodyPr>
          <a:lstStyle/>
          <a:p>
            <a:r>
              <a:rPr lang="en-GB" dirty="0">
                <a:latin typeface="+mj-lt"/>
              </a:rPr>
              <a:t>Now we can do many things</a:t>
            </a:r>
          </a:p>
          <a:p>
            <a:r>
              <a:rPr lang="en-GB" dirty="0" err="1">
                <a:latin typeface="+mj-lt"/>
              </a:rPr>
              <a:t>fruits.limit</a:t>
            </a:r>
            <a:r>
              <a:rPr lang="en-GB" dirty="0">
                <a:latin typeface="+mj-lt"/>
              </a:rPr>
              <a:t>(5).</a:t>
            </a:r>
            <a:r>
              <a:rPr lang="en-GB" dirty="0" err="1">
                <a:latin typeface="+mj-lt"/>
              </a:rPr>
              <a:t>forEach</a:t>
            </a:r>
            <a:r>
              <a:rPr lang="en-GB" dirty="0">
                <a:latin typeface="+mj-lt"/>
              </a:rPr>
              <a:t>(eat);</a:t>
            </a:r>
          </a:p>
          <a:p>
            <a:r>
              <a:rPr lang="en-GB" dirty="0">
                <a:latin typeface="+mj-lt"/>
              </a:rPr>
              <a:t>Stream&lt;Money&gt; money = </a:t>
            </a:r>
            <a:r>
              <a:rPr lang="en-GB" dirty="0" err="1">
                <a:latin typeface="+mj-lt"/>
              </a:rPr>
              <a:t>fruits.map</a:t>
            </a:r>
            <a:r>
              <a:rPr lang="en-GB" dirty="0">
                <a:latin typeface="+mj-lt"/>
              </a:rPr>
              <a:t>(</a:t>
            </a:r>
            <a:r>
              <a:rPr lang="en-GB" dirty="0" err="1">
                <a:latin typeface="+mj-lt"/>
              </a:rPr>
              <a:t>sellFruitFn</a:t>
            </a:r>
            <a:r>
              <a:rPr lang="en-GB" dirty="0">
                <a:latin typeface="+mj-lt"/>
              </a:rPr>
              <a:t>);</a:t>
            </a:r>
          </a:p>
          <a:p>
            <a:r>
              <a:rPr lang="en-GB" dirty="0">
                <a:latin typeface="+mj-lt"/>
              </a:rPr>
              <a:t>Fruit[] </a:t>
            </a:r>
            <a:r>
              <a:rPr lang="en-GB" dirty="0" err="1">
                <a:latin typeface="+mj-lt"/>
              </a:rPr>
              <a:t>uniqueFruits</a:t>
            </a:r>
            <a:r>
              <a:rPr lang="en-GB" dirty="0">
                <a:latin typeface="+mj-lt"/>
              </a:rPr>
              <a:t> = </a:t>
            </a:r>
            <a:r>
              <a:rPr lang="en-GB" dirty="0" err="1">
                <a:latin typeface="+mj-lt"/>
              </a:rPr>
              <a:t>fruits.distinct</a:t>
            </a:r>
            <a:r>
              <a:rPr lang="en-GB" dirty="0">
                <a:latin typeface="+mj-lt"/>
              </a:rPr>
              <a:t>().</a:t>
            </a:r>
            <a:r>
              <a:rPr lang="en-GB" dirty="0" err="1">
                <a:latin typeface="+mj-lt"/>
              </a:rPr>
              <a:t>toArray</a:t>
            </a:r>
            <a:r>
              <a:rPr lang="en-GB" dirty="0">
                <a:latin typeface="+mj-lt"/>
              </a:rPr>
              <a:t>();</a:t>
            </a:r>
          </a:p>
          <a:p>
            <a:endParaRPr lang="en-GB" dirty="0">
              <a:latin typeface="+mj-lt"/>
            </a:endParaRPr>
          </a:p>
          <a:p>
            <a:endParaRPr lang="en-GB" sz="2000" dirty="0"/>
          </a:p>
          <a:p>
            <a:r>
              <a:rPr lang="en-GB" dirty="0"/>
              <a:t>Java Streams </a:t>
            </a:r>
            <a:r>
              <a:rPr lang="en-GB" u="sng" dirty="0"/>
              <a:t>CANNOT be reused</a:t>
            </a:r>
          </a:p>
          <a:p>
            <a:r>
              <a:rPr lang="en-GB" sz="1200" dirty="0"/>
              <a:t>A stream should be operated on (invoking an intermediate or terminal stream operation) only once. This rules out, for example, "forked" streams, where the same source feeds two or more pipelines, or multiple traversals of the same stream. (</a:t>
            </a:r>
            <a:r>
              <a:rPr lang="en-GB" sz="1200" dirty="0">
                <a:hlinkClick r:id="rId2"/>
              </a:rPr>
              <a:t>https://docs.oracle.com/javase/8/docs/api/java/util/stream/Stream.html</a:t>
            </a:r>
            <a:r>
              <a:rPr lang="en-GB" sz="1200" dirty="0"/>
              <a:t>)</a:t>
            </a:r>
            <a:endParaRPr lang="en-GB" dirty="0"/>
          </a:p>
          <a:p>
            <a:endParaRPr lang="en-GB" dirty="0">
              <a:latin typeface="+mj-lt"/>
            </a:endParaRP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cxnSpLocks/>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963725" cy="369332"/>
          </a:xfrm>
          <a:prstGeom prst="rect">
            <a:avLst/>
          </a:prstGeom>
          <a:noFill/>
        </p:spPr>
        <p:txBody>
          <a:bodyPr wrap="none" rtlCol="0">
            <a:spAutoFit/>
          </a:bodyPr>
          <a:lstStyle/>
          <a:p>
            <a:r>
              <a:rPr lang="en-GB" dirty="0" err="1"/>
              <a:t>flatMap</a:t>
            </a:r>
            <a:endParaRPr lang="en-GB" dirty="0"/>
          </a:p>
        </p:txBody>
      </p:sp>
    </p:spTree>
    <p:extLst>
      <p:ext uri="{BB962C8B-B14F-4D97-AF65-F5344CB8AC3E}">
        <p14:creationId xmlns:p14="http://schemas.microsoft.com/office/powerpoint/2010/main" val="179492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normAutofit/>
          </a:bodyPr>
          <a:lstStyle/>
          <a:p>
            <a:r>
              <a:rPr lang="en-GB" dirty="0">
                <a:latin typeface="+mj-lt"/>
              </a:rPr>
              <a:t>Chain methods together</a:t>
            </a:r>
          </a:p>
          <a:p>
            <a:r>
              <a:rPr lang="en-GB" dirty="0">
                <a:latin typeface="Consolas" panose="020B0609020204030204" pitchFamily="49" charset="0"/>
              </a:rPr>
              <a:t>Stream&lt;Fruit&gt; fruits</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seeds.map</a:t>
            </a:r>
            <a:r>
              <a:rPr lang="en-GB" dirty="0">
                <a:latin typeface="Consolas" panose="020B0609020204030204" pitchFamily="49" charset="0"/>
              </a:rPr>
              <a:t>(</a:t>
            </a:r>
            <a:r>
              <a:rPr lang="en-GB" dirty="0" err="1">
                <a:latin typeface="Consolas" panose="020B0609020204030204" pitchFamily="49" charset="0"/>
              </a:rPr>
              <a:t>plantFunction</a:t>
            </a: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.filter(</a:t>
            </a:r>
            <a:r>
              <a:rPr lang="en-GB" dirty="0" err="1">
                <a:latin typeface="Consolas" panose="020B0609020204030204" pitchFamily="49" charset="0"/>
              </a:rPr>
              <a:t>IsNotWeed</a:t>
            </a: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flatMap</a:t>
            </a:r>
            <a:r>
              <a:rPr lang="en-GB" dirty="0">
                <a:latin typeface="Consolas" panose="020B0609020204030204" pitchFamily="49" charset="0"/>
              </a:rPr>
              <a:t>(</a:t>
            </a:r>
            <a:r>
              <a:rPr lang="en-GB" dirty="0" err="1">
                <a:latin typeface="Consolas" panose="020B0609020204030204" pitchFamily="49" charset="0"/>
              </a:rPr>
              <a:t>pluckFruitsFunction</a:t>
            </a:r>
            <a:r>
              <a:rPr lang="en-GB" dirty="0">
                <a:latin typeface="Consolas" panose="020B0609020204030204" pitchFamily="49" charset="0"/>
              </a:rPr>
              <a:t>)</a:t>
            </a:r>
          </a:p>
          <a:p>
            <a:endParaRPr lang="en-GB" dirty="0">
              <a:latin typeface="+mj-lt"/>
            </a:endParaRP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cxnSpLocks/>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963725" cy="369332"/>
          </a:xfrm>
          <a:prstGeom prst="rect">
            <a:avLst/>
          </a:prstGeom>
          <a:noFill/>
        </p:spPr>
        <p:txBody>
          <a:bodyPr wrap="none" rtlCol="0">
            <a:spAutoFit/>
          </a:bodyPr>
          <a:lstStyle/>
          <a:p>
            <a:r>
              <a:rPr lang="en-GB" dirty="0" err="1"/>
              <a:t>flatMap</a:t>
            </a:r>
            <a:endParaRPr lang="en-GB" dirty="0"/>
          </a:p>
        </p:txBody>
      </p:sp>
    </p:spTree>
    <p:extLst>
      <p:ext uri="{BB962C8B-B14F-4D97-AF65-F5344CB8AC3E}">
        <p14:creationId xmlns:p14="http://schemas.microsoft.com/office/powerpoint/2010/main" val="3875047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277A-53B9-452E-9BF0-C7B2831A9E4F}"/>
              </a:ext>
            </a:extLst>
          </p:cNvPr>
          <p:cNvSpPr>
            <a:spLocks noGrp="1"/>
          </p:cNvSpPr>
          <p:nvPr>
            <p:ph type="title"/>
          </p:nvPr>
        </p:nvSpPr>
        <p:spPr/>
        <p:txBody>
          <a:bodyPr/>
          <a:lstStyle/>
          <a:p>
            <a:r>
              <a:rPr lang="en-GB" dirty="0"/>
              <a:t>Change of Mindset</a:t>
            </a:r>
          </a:p>
        </p:txBody>
      </p:sp>
      <p:sp>
        <p:nvSpPr>
          <p:cNvPr id="3" name="Content Placeholder 2">
            <a:extLst>
              <a:ext uri="{FF2B5EF4-FFF2-40B4-BE49-F238E27FC236}">
                <a16:creationId xmlns:a16="http://schemas.microsoft.com/office/drawing/2014/main" id="{F50D42BF-266A-41E4-BE73-FCA4D22C6ABE}"/>
              </a:ext>
            </a:extLst>
          </p:cNvPr>
          <p:cNvSpPr>
            <a:spLocks noGrp="1"/>
          </p:cNvSpPr>
          <p:nvPr>
            <p:ph idx="1"/>
          </p:nvPr>
        </p:nvSpPr>
        <p:spPr/>
        <p:txBody>
          <a:bodyPr/>
          <a:lstStyle/>
          <a:p>
            <a:r>
              <a:rPr lang="en-GB" dirty="0"/>
              <a:t>STOP thinking of arrays or lists</a:t>
            </a:r>
          </a:p>
          <a:p>
            <a:r>
              <a:rPr lang="en-GB" dirty="0"/>
              <a:t>STOP thinking of loops or if-else</a:t>
            </a:r>
          </a:p>
          <a:p>
            <a:endParaRPr lang="en-GB" dirty="0"/>
          </a:p>
          <a:p>
            <a:r>
              <a:rPr lang="en-GB" dirty="0"/>
              <a:t>Think in terms of data</a:t>
            </a:r>
          </a:p>
          <a:p>
            <a:r>
              <a:rPr lang="en-GB" dirty="0"/>
              <a:t>FP is </a:t>
            </a:r>
            <a:r>
              <a:rPr lang="en-GB" u="sng" dirty="0"/>
              <a:t>applying transformations to a set of data</a:t>
            </a:r>
            <a:r>
              <a:rPr lang="en-GB" dirty="0"/>
              <a:t> to get an end result</a:t>
            </a:r>
          </a:p>
          <a:p>
            <a:r>
              <a:rPr lang="en-GB" dirty="0"/>
              <a:t>Connecting different pipes together to turn a circle into a square</a:t>
            </a:r>
          </a:p>
        </p:txBody>
      </p:sp>
    </p:spTree>
    <p:extLst>
      <p:ext uri="{BB962C8B-B14F-4D97-AF65-F5344CB8AC3E}">
        <p14:creationId xmlns:p14="http://schemas.microsoft.com/office/powerpoint/2010/main" val="199286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1DE4-B894-4C66-8DDD-9551A320E22A}"/>
              </a:ext>
            </a:extLst>
          </p:cNvPr>
          <p:cNvSpPr>
            <a:spLocks noGrp="1"/>
          </p:cNvSpPr>
          <p:nvPr>
            <p:ph type="title"/>
          </p:nvPr>
        </p:nvSpPr>
        <p:spPr/>
        <p:txBody>
          <a:bodyPr/>
          <a:lstStyle/>
          <a:p>
            <a:r>
              <a:rPr lang="en-GB" dirty="0"/>
              <a:t>Why FP?</a:t>
            </a:r>
          </a:p>
        </p:txBody>
      </p:sp>
      <p:sp>
        <p:nvSpPr>
          <p:cNvPr id="3" name="Content Placeholder 2">
            <a:extLst>
              <a:ext uri="{FF2B5EF4-FFF2-40B4-BE49-F238E27FC236}">
                <a16:creationId xmlns:a16="http://schemas.microsoft.com/office/drawing/2014/main" id="{675048D5-906E-4543-BCB6-8FC8762787A6}"/>
              </a:ext>
            </a:extLst>
          </p:cNvPr>
          <p:cNvSpPr>
            <a:spLocks noGrp="1"/>
          </p:cNvSpPr>
          <p:nvPr>
            <p:ph idx="1"/>
          </p:nvPr>
        </p:nvSpPr>
        <p:spPr/>
        <p:txBody>
          <a:bodyPr/>
          <a:lstStyle/>
          <a:p>
            <a:r>
              <a:rPr lang="en-GB" dirty="0"/>
              <a:t>Function chaining makes code more readable</a:t>
            </a:r>
          </a:p>
          <a:p>
            <a:r>
              <a:rPr lang="en-GB" dirty="0"/>
              <a:t>Sometimes it makes more sense to think in terms of pipes </a:t>
            </a:r>
            <a:r>
              <a:rPr lang="en-GB"/>
              <a:t>&amp; transformations</a:t>
            </a:r>
            <a:endParaRPr lang="en-GB" dirty="0"/>
          </a:p>
        </p:txBody>
      </p:sp>
    </p:spTree>
    <p:extLst>
      <p:ext uri="{BB962C8B-B14F-4D97-AF65-F5344CB8AC3E}">
        <p14:creationId xmlns:p14="http://schemas.microsoft.com/office/powerpoint/2010/main" val="37927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94AA-3B73-434F-9C02-A9496E04B268}"/>
              </a:ext>
            </a:extLst>
          </p:cNvPr>
          <p:cNvSpPr>
            <a:spLocks noGrp="1"/>
          </p:cNvSpPr>
          <p:nvPr>
            <p:ph type="title"/>
          </p:nvPr>
        </p:nvSpPr>
        <p:spPr/>
        <p:txBody>
          <a:bodyPr/>
          <a:lstStyle/>
          <a:p>
            <a:r>
              <a:rPr lang="en-GB" dirty="0"/>
              <a:t>Functional Interface</a:t>
            </a:r>
          </a:p>
        </p:txBody>
      </p:sp>
      <p:sp>
        <p:nvSpPr>
          <p:cNvPr id="3" name="Content Placeholder 2">
            <a:extLst>
              <a:ext uri="{FF2B5EF4-FFF2-40B4-BE49-F238E27FC236}">
                <a16:creationId xmlns:a16="http://schemas.microsoft.com/office/drawing/2014/main" id="{7F6A3760-1584-44C7-A3DF-FDD20CCABD6F}"/>
              </a:ext>
            </a:extLst>
          </p:cNvPr>
          <p:cNvSpPr>
            <a:spLocks noGrp="1"/>
          </p:cNvSpPr>
          <p:nvPr>
            <p:ph idx="1"/>
          </p:nvPr>
        </p:nvSpPr>
        <p:spPr/>
        <p:txBody>
          <a:bodyPr/>
          <a:lstStyle/>
          <a:p>
            <a:r>
              <a:rPr lang="en-GB" dirty="0"/>
              <a:t>Interfaces with </a:t>
            </a:r>
            <a:r>
              <a:rPr lang="en-GB" b="1" u="sng" dirty="0"/>
              <a:t>ONE</a:t>
            </a:r>
            <a:r>
              <a:rPr lang="en-GB" dirty="0"/>
              <a:t> abstract method</a:t>
            </a:r>
          </a:p>
          <a:p>
            <a:r>
              <a:rPr lang="en-GB" dirty="0"/>
              <a:t>Can have other methods but must be </a:t>
            </a:r>
            <a:r>
              <a:rPr lang="en-GB" u="sng" dirty="0"/>
              <a:t>default</a:t>
            </a:r>
          </a:p>
          <a:p>
            <a:endParaRPr lang="en-GB" dirty="0"/>
          </a:p>
        </p:txBody>
      </p:sp>
      <p:pic>
        <p:nvPicPr>
          <p:cNvPr id="4" name="Picture 3">
            <a:extLst>
              <a:ext uri="{FF2B5EF4-FFF2-40B4-BE49-F238E27FC236}">
                <a16:creationId xmlns:a16="http://schemas.microsoft.com/office/drawing/2014/main" id="{A83DDC89-109A-4FBE-9F9D-2674F057131A}"/>
              </a:ext>
            </a:extLst>
          </p:cNvPr>
          <p:cNvPicPr>
            <a:picLocks noChangeAspect="1"/>
          </p:cNvPicPr>
          <p:nvPr/>
        </p:nvPicPr>
        <p:blipFill>
          <a:blip r:embed="rId2"/>
          <a:stretch>
            <a:fillRect/>
          </a:stretch>
        </p:blipFill>
        <p:spPr>
          <a:xfrm>
            <a:off x="677334" y="3429000"/>
            <a:ext cx="3738148" cy="1754641"/>
          </a:xfrm>
          <a:prstGeom prst="rect">
            <a:avLst/>
          </a:prstGeom>
        </p:spPr>
      </p:pic>
      <p:pic>
        <p:nvPicPr>
          <p:cNvPr id="1026" name="Picture 2" descr="Image result for round hole">
            <a:extLst>
              <a:ext uri="{FF2B5EF4-FFF2-40B4-BE49-F238E27FC236}">
                <a16:creationId xmlns:a16="http://schemas.microsoft.com/office/drawing/2014/main" id="{EDDD875A-EF5C-439A-BAEF-D28F46D65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520" y="1787610"/>
            <a:ext cx="2815056" cy="376160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68B257C-FC15-46E8-AD05-51EFB6C0D05A}"/>
              </a:ext>
            </a:extLst>
          </p:cNvPr>
          <p:cNvCxnSpPr>
            <a:cxnSpLocks/>
          </p:cNvCxnSpPr>
          <p:nvPr/>
        </p:nvCxnSpPr>
        <p:spPr>
          <a:xfrm>
            <a:off x="7562335" y="3912973"/>
            <a:ext cx="659027" cy="4777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C979F91-F5F1-43F3-A868-7ADA3C9D04A6}"/>
              </a:ext>
            </a:extLst>
          </p:cNvPr>
          <p:cNvSpPr txBox="1"/>
          <p:nvPr/>
        </p:nvSpPr>
        <p:spPr>
          <a:xfrm>
            <a:off x="6580976" y="3682784"/>
            <a:ext cx="981359" cy="307777"/>
          </a:xfrm>
          <a:prstGeom prst="rect">
            <a:avLst/>
          </a:prstGeom>
          <a:noFill/>
        </p:spPr>
        <p:txBody>
          <a:bodyPr wrap="none" rtlCol="0">
            <a:spAutoFit/>
          </a:bodyPr>
          <a:lstStyle/>
          <a:p>
            <a:r>
              <a:rPr lang="en-GB" sz="1400" dirty="0"/>
              <a:t>(the hole)</a:t>
            </a:r>
          </a:p>
        </p:txBody>
      </p:sp>
    </p:spTree>
    <p:extLst>
      <p:ext uri="{BB962C8B-B14F-4D97-AF65-F5344CB8AC3E}">
        <p14:creationId xmlns:p14="http://schemas.microsoft.com/office/powerpoint/2010/main" val="51768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9ACD-1AF6-4BF9-ACFD-10239A55D636}"/>
              </a:ext>
            </a:extLst>
          </p:cNvPr>
          <p:cNvSpPr>
            <a:spLocks noGrp="1"/>
          </p:cNvSpPr>
          <p:nvPr>
            <p:ph type="title"/>
          </p:nvPr>
        </p:nvSpPr>
        <p:spPr/>
        <p:txBody>
          <a:bodyPr/>
          <a:lstStyle/>
          <a:p>
            <a:r>
              <a:rPr lang="en-GB" dirty="0"/>
              <a:t>Lambdas</a:t>
            </a:r>
          </a:p>
        </p:txBody>
      </p:sp>
      <p:sp>
        <p:nvSpPr>
          <p:cNvPr id="3" name="Content Placeholder 2">
            <a:extLst>
              <a:ext uri="{FF2B5EF4-FFF2-40B4-BE49-F238E27FC236}">
                <a16:creationId xmlns:a16="http://schemas.microsoft.com/office/drawing/2014/main" id="{C6F5DBF5-2709-416B-8C12-B466F80B4F62}"/>
              </a:ext>
            </a:extLst>
          </p:cNvPr>
          <p:cNvSpPr>
            <a:spLocks noGrp="1"/>
          </p:cNvSpPr>
          <p:nvPr>
            <p:ph idx="1"/>
          </p:nvPr>
        </p:nvSpPr>
        <p:spPr/>
        <p:txBody>
          <a:bodyPr>
            <a:normAutofit fontScale="92500" lnSpcReduction="10000"/>
          </a:bodyPr>
          <a:lstStyle/>
          <a:p>
            <a:r>
              <a:rPr lang="en-GB" dirty="0"/>
              <a:t>Convert a function to a class using Functional Interfaces</a:t>
            </a:r>
          </a:p>
          <a:p>
            <a:r>
              <a:rPr lang="en-GB" dirty="0"/>
              <a:t>Format:</a:t>
            </a:r>
          </a:p>
          <a:p>
            <a:pPr lvl="1"/>
            <a:r>
              <a:rPr lang="en-GB" dirty="0">
                <a:latin typeface="Consolas" panose="020B0609020204030204" pitchFamily="49" charset="0"/>
              </a:rPr>
              <a:t>(</a:t>
            </a:r>
            <a:r>
              <a:rPr lang="en-GB" dirty="0">
                <a:solidFill>
                  <a:srgbClr val="FF0000"/>
                </a:solidFill>
                <a:latin typeface="Consolas" panose="020B0609020204030204" pitchFamily="49" charset="0"/>
              </a:rPr>
              <a:t>input1</a:t>
            </a:r>
            <a:r>
              <a:rPr lang="en-GB" dirty="0">
                <a:latin typeface="Consolas" panose="020B0609020204030204" pitchFamily="49" charset="0"/>
              </a:rPr>
              <a:t>) -&gt; </a:t>
            </a:r>
            <a:r>
              <a:rPr lang="en-GB" dirty="0">
                <a:solidFill>
                  <a:srgbClr val="00B050"/>
                </a:solidFill>
                <a:latin typeface="Consolas" panose="020B0609020204030204" pitchFamily="49" charset="0"/>
              </a:rPr>
              <a:t>input1.toUpperCase();</a:t>
            </a:r>
          </a:p>
          <a:p>
            <a:pPr lvl="1"/>
            <a:r>
              <a:rPr lang="en-GB" dirty="0">
                <a:latin typeface="Consolas" panose="020B0609020204030204" pitchFamily="49" charset="0"/>
              </a:rPr>
              <a:t>(</a:t>
            </a:r>
            <a:r>
              <a:rPr lang="en-GB" dirty="0">
                <a:solidFill>
                  <a:srgbClr val="7030A0"/>
                </a:solidFill>
                <a:latin typeface="Consolas" panose="020B0609020204030204" pitchFamily="49" charset="0"/>
              </a:rPr>
              <a:t>String</a:t>
            </a:r>
            <a:r>
              <a:rPr lang="en-GB" dirty="0">
                <a:latin typeface="Consolas" panose="020B0609020204030204" pitchFamily="49" charset="0"/>
              </a:rPr>
              <a:t> </a:t>
            </a:r>
            <a:r>
              <a:rPr lang="en-GB" dirty="0">
                <a:solidFill>
                  <a:srgbClr val="FF0000"/>
                </a:solidFill>
                <a:latin typeface="Consolas" panose="020B0609020204030204" pitchFamily="49" charset="0"/>
              </a:rPr>
              <a:t>input1</a:t>
            </a:r>
            <a:r>
              <a:rPr lang="en-GB" dirty="0">
                <a:latin typeface="Consolas" panose="020B0609020204030204" pitchFamily="49" charset="0"/>
              </a:rPr>
              <a:t>) -&gt; </a:t>
            </a:r>
            <a:r>
              <a:rPr lang="en-GB" dirty="0">
                <a:solidFill>
                  <a:srgbClr val="00B050"/>
                </a:solidFill>
                <a:latin typeface="Consolas" panose="020B0609020204030204" pitchFamily="49" charset="0"/>
              </a:rPr>
              <a:t>{ return input1.toUpperCase(); };</a:t>
            </a:r>
          </a:p>
          <a:p>
            <a:r>
              <a:rPr lang="en-GB" dirty="0"/>
              <a:t>Example:</a:t>
            </a:r>
          </a:p>
          <a:p>
            <a:endParaRPr lang="en-GB" dirty="0"/>
          </a:p>
          <a:p>
            <a:endParaRPr lang="en-GB" dirty="0"/>
          </a:p>
          <a:p>
            <a:endParaRPr lang="en-GB" dirty="0"/>
          </a:p>
          <a:p>
            <a:endParaRPr lang="en-GB" dirty="0"/>
          </a:p>
          <a:p>
            <a:endParaRPr lang="en-GB" dirty="0"/>
          </a:p>
          <a:p>
            <a:r>
              <a:rPr lang="en-GB" dirty="0">
                <a:solidFill>
                  <a:schemeClr val="bg1">
                    <a:lumMod val="50000"/>
                  </a:schemeClr>
                </a:solidFill>
              </a:rPr>
              <a:t>(Refer to attached code for example)</a:t>
            </a:r>
          </a:p>
          <a:p>
            <a:endParaRPr lang="en-GB" dirty="0"/>
          </a:p>
        </p:txBody>
      </p:sp>
      <p:pic>
        <p:nvPicPr>
          <p:cNvPr id="5" name="Picture 4">
            <a:extLst>
              <a:ext uri="{FF2B5EF4-FFF2-40B4-BE49-F238E27FC236}">
                <a16:creationId xmlns:a16="http://schemas.microsoft.com/office/drawing/2014/main" id="{697C5B9D-17FD-401D-8912-A4BBBEE7F5AB}"/>
              </a:ext>
            </a:extLst>
          </p:cNvPr>
          <p:cNvPicPr>
            <a:picLocks noChangeAspect="1"/>
          </p:cNvPicPr>
          <p:nvPr/>
        </p:nvPicPr>
        <p:blipFill>
          <a:blip r:embed="rId2"/>
          <a:stretch>
            <a:fillRect/>
          </a:stretch>
        </p:blipFill>
        <p:spPr>
          <a:xfrm>
            <a:off x="677333" y="4174266"/>
            <a:ext cx="3745875" cy="1320800"/>
          </a:xfrm>
          <a:prstGeom prst="rect">
            <a:avLst/>
          </a:prstGeom>
        </p:spPr>
      </p:pic>
      <p:pic>
        <p:nvPicPr>
          <p:cNvPr id="6" name="Picture 5">
            <a:extLst>
              <a:ext uri="{FF2B5EF4-FFF2-40B4-BE49-F238E27FC236}">
                <a16:creationId xmlns:a16="http://schemas.microsoft.com/office/drawing/2014/main" id="{D89D7E48-6C79-44E5-8AEE-8D52B498780D}"/>
              </a:ext>
            </a:extLst>
          </p:cNvPr>
          <p:cNvPicPr>
            <a:picLocks noChangeAspect="1"/>
          </p:cNvPicPr>
          <p:nvPr/>
        </p:nvPicPr>
        <p:blipFill>
          <a:blip r:embed="rId3"/>
          <a:stretch>
            <a:fillRect/>
          </a:stretch>
        </p:blipFill>
        <p:spPr>
          <a:xfrm>
            <a:off x="4975668" y="4446115"/>
            <a:ext cx="4859112" cy="1715788"/>
          </a:xfrm>
          <a:prstGeom prst="rect">
            <a:avLst/>
          </a:prstGeom>
        </p:spPr>
      </p:pic>
      <p:cxnSp>
        <p:nvCxnSpPr>
          <p:cNvPr id="7" name="Straight Arrow Connector 6">
            <a:extLst>
              <a:ext uri="{FF2B5EF4-FFF2-40B4-BE49-F238E27FC236}">
                <a16:creationId xmlns:a16="http://schemas.microsoft.com/office/drawing/2014/main" id="{2BB609F0-5A35-4F6D-968D-0DEB0301DE6A}"/>
              </a:ext>
            </a:extLst>
          </p:cNvPr>
          <p:cNvCxnSpPr>
            <a:cxnSpLocks/>
          </p:cNvCxnSpPr>
          <p:nvPr/>
        </p:nvCxnSpPr>
        <p:spPr>
          <a:xfrm>
            <a:off x="3105665" y="5371070"/>
            <a:ext cx="20841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Image result for round hole">
            <a:extLst>
              <a:ext uri="{FF2B5EF4-FFF2-40B4-BE49-F238E27FC236}">
                <a16:creationId xmlns:a16="http://schemas.microsoft.com/office/drawing/2014/main" id="{6BD008D1-C955-4188-BBB5-3239528429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635" y="402107"/>
            <a:ext cx="2815056" cy="376160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BE9C8B78-40EA-4E12-AFE4-96EE9BBFA440}"/>
              </a:ext>
            </a:extLst>
          </p:cNvPr>
          <p:cNvCxnSpPr>
            <a:cxnSpLocks/>
            <a:stCxn id="12" idx="3"/>
          </p:cNvCxnSpPr>
          <p:nvPr/>
        </p:nvCxnSpPr>
        <p:spPr>
          <a:xfrm flipV="1">
            <a:off x="8472742" y="2297282"/>
            <a:ext cx="1157290" cy="1538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8E298C-660F-4959-934F-2E43BAB3DE35}"/>
              </a:ext>
            </a:extLst>
          </p:cNvPr>
          <p:cNvSpPr txBox="1"/>
          <p:nvPr/>
        </p:nvSpPr>
        <p:spPr>
          <a:xfrm>
            <a:off x="7549091" y="2297281"/>
            <a:ext cx="923651" cy="307777"/>
          </a:xfrm>
          <a:prstGeom prst="rect">
            <a:avLst/>
          </a:prstGeom>
          <a:noFill/>
        </p:spPr>
        <p:txBody>
          <a:bodyPr wrap="none" rtlCol="0">
            <a:spAutoFit/>
          </a:bodyPr>
          <a:lstStyle/>
          <a:p>
            <a:r>
              <a:rPr lang="en-GB" sz="1400" dirty="0"/>
              <a:t>(the peg)</a:t>
            </a:r>
          </a:p>
        </p:txBody>
      </p:sp>
    </p:spTree>
    <p:extLst>
      <p:ext uri="{BB962C8B-B14F-4D97-AF65-F5344CB8AC3E}">
        <p14:creationId xmlns:p14="http://schemas.microsoft.com/office/powerpoint/2010/main" val="162327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4726-8B1F-4710-BE8D-875C70D8C37E}"/>
              </a:ext>
            </a:extLst>
          </p:cNvPr>
          <p:cNvSpPr>
            <a:spLocks noGrp="1"/>
          </p:cNvSpPr>
          <p:nvPr>
            <p:ph type="title"/>
          </p:nvPr>
        </p:nvSpPr>
        <p:spPr/>
        <p:txBody>
          <a:bodyPr/>
          <a:lstStyle/>
          <a:p>
            <a:r>
              <a:rPr lang="en-GB" dirty="0"/>
              <a:t>Square Pegs and Round Holes</a:t>
            </a:r>
          </a:p>
        </p:txBody>
      </p:sp>
      <p:sp>
        <p:nvSpPr>
          <p:cNvPr id="3" name="Content Placeholder 2">
            <a:extLst>
              <a:ext uri="{FF2B5EF4-FFF2-40B4-BE49-F238E27FC236}">
                <a16:creationId xmlns:a16="http://schemas.microsoft.com/office/drawing/2014/main" id="{27F12AA7-A4CC-4432-A1BD-A0451C54C28D}"/>
              </a:ext>
            </a:extLst>
          </p:cNvPr>
          <p:cNvSpPr>
            <a:spLocks noGrp="1"/>
          </p:cNvSpPr>
          <p:nvPr>
            <p:ph idx="1"/>
          </p:nvPr>
        </p:nvSpPr>
        <p:spPr/>
        <p:txBody>
          <a:bodyPr/>
          <a:lstStyle/>
          <a:p>
            <a:r>
              <a:rPr lang="en-GB" dirty="0"/>
              <a:t>Square Pegs cannot fit into Round holes</a:t>
            </a:r>
          </a:p>
          <a:p>
            <a:r>
              <a:rPr lang="en-GB" dirty="0"/>
              <a:t>Mismatched lambdas and Functional Interfaces cannot fit</a:t>
            </a:r>
          </a:p>
          <a:p>
            <a:endParaRPr lang="en-GB" dirty="0"/>
          </a:p>
          <a:p>
            <a:r>
              <a:rPr lang="en-GB" dirty="0"/>
              <a:t>What is considered:</a:t>
            </a:r>
          </a:p>
          <a:p>
            <a:pPr lvl="1"/>
            <a:r>
              <a:rPr lang="en-GB" dirty="0"/>
              <a:t>Return type</a:t>
            </a:r>
          </a:p>
          <a:p>
            <a:pPr lvl="1"/>
            <a:r>
              <a:rPr lang="en-GB" dirty="0"/>
              <a:t>Number of parameters</a:t>
            </a:r>
          </a:p>
          <a:p>
            <a:pPr lvl="1"/>
            <a:r>
              <a:rPr lang="en-GB" dirty="0"/>
              <a:t>Input parameter types</a:t>
            </a:r>
          </a:p>
          <a:p>
            <a:r>
              <a:rPr lang="en-GB" dirty="0"/>
              <a:t>What is not considered:</a:t>
            </a:r>
          </a:p>
          <a:p>
            <a:pPr lvl="1"/>
            <a:r>
              <a:rPr lang="en-GB" dirty="0"/>
              <a:t>Method name </a:t>
            </a:r>
            <a:r>
              <a:rPr lang="en-GB" sz="1400" dirty="0"/>
              <a:t>(1. because there is none, 2. it is specified by the Functional Interface)</a:t>
            </a:r>
            <a:endParaRPr lang="en-GB" dirty="0"/>
          </a:p>
        </p:txBody>
      </p:sp>
    </p:spTree>
    <p:extLst>
      <p:ext uri="{BB962C8B-B14F-4D97-AF65-F5344CB8AC3E}">
        <p14:creationId xmlns:p14="http://schemas.microsoft.com/office/powerpoint/2010/main" val="384017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059-BC38-4B0C-B697-9A05E668491B}"/>
              </a:ext>
            </a:extLst>
          </p:cNvPr>
          <p:cNvSpPr>
            <a:spLocks noGrp="1"/>
          </p:cNvSpPr>
          <p:nvPr>
            <p:ph type="title"/>
          </p:nvPr>
        </p:nvSpPr>
        <p:spPr/>
        <p:txBody>
          <a:bodyPr/>
          <a:lstStyle/>
          <a:p>
            <a:r>
              <a:rPr lang="en-GB" dirty="0"/>
              <a:t>Java Functional Interfaces</a:t>
            </a:r>
          </a:p>
        </p:txBody>
      </p:sp>
      <p:sp>
        <p:nvSpPr>
          <p:cNvPr id="3" name="Content Placeholder 2">
            <a:extLst>
              <a:ext uri="{FF2B5EF4-FFF2-40B4-BE49-F238E27FC236}">
                <a16:creationId xmlns:a16="http://schemas.microsoft.com/office/drawing/2014/main" id="{483C42AC-BB59-40AA-952F-88D4150DD1E0}"/>
              </a:ext>
            </a:extLst>
          </p:cNvPr>
          <p:cNvSpPr>
            <a:spLocks noGrp="1"/>
          </p:cNvSpPr>
          <p:nvPr>
            <p:ph idx="1"/>
          </p:nvPr>
        </p:nvSpPr>
        <p:spPr/>
        <p:txBody>
          <a:bodyPr/>
          <a:lstStyle/>
          <a:p>
            <a:r>
              <a:rPr lang="en-GB" dirty="0">
                <a:hlinkClick r:id="rId2"/>
              </a:rPr>
              <a:t>https://docs.oracle.com/javase/8/docs/api/java/util/function/package-summary.html</a:t>
            </a:r>
            <a:r>
              <a:rPr lang="en-GB" dirty="0"/>
              <a:t> </a:t>
            </a:r>
          </a:p>
          <a:p>
            <a:r>
              <a:rPr lang="en-GB" dirty="0"/>
              <a:t>Function&lt;T,R&gt;</a:t>
            </a:r>
          </a:p>
          <a:p>
            <a:r>
              <a:rPr lang="en-GB" dirty="0" err="1"/>
              <a:t>BiFunction</a:t>
            </a:r>
            <a:r>
              <a:rPr lang="en-GB" dirty="0"/>
              <a:t>&lt;T,U,R&gt;</a:t>
            </a:r>
          </a:p>
          <a:p>
            <a:r>
              <a:rPr lang="en-GB" dirty="0"/>
              <a:t>Predicate&lt;T&gt;</a:t>
            </a:r>
          </a:p>
          <a:p>
            <a:r>
              <a:rPr lang="en-GB" dirty="0"/>
              <a:t>Supplier&lt;T&gt;</a:t>
            </a:r>
          </a:p>
          <a:p>
            <a:r>
              <a:rPr lang="en-GB" dirty="0"/>
              <a:t>Consumer&lt;T&gt;</a:t>
            </a:r>
          </a:p>
        </p:txBody>
      </p:sp>
    </p:spTree>
    <p:extLst>
      <p:ext uri="{BB962C8B-B14F-4D97-AF65-F5344CB8AC3E}">
        <p14:creationId xmlns:p14="http://schemas.microsoft.com/office/powerpoint/2010/main" val="166239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2B05-5913-47B0-B166-8817AB894F86}"/>
              </a:ext>
            </a:extLst>
          </p:cNvPr>
          <p:cNvSpPr>
            <a:spLocks noGrp="1"/>
          </p:cNvSpPr>
          <p:nvPr>
            <p:ph type="title"/>
          </p:nvPr>
        </p:nvSpPr>
        <p:spPr/>
        <p:txBody>
          <a:bodyPr/>
          <a:lstStyle/>
          <a:p>
            <a:r>
              <a:rPr lang="en-GB" dirty="0"/>
              <a:t>Function&lt;T,R&gt;</a:t>
            </a:r>
          </a:p>
        </p:txBody>
      </p:sp>
      <p:sp>
        <p:nvSpPr>
          <p:cNvPr id="3" name="Content Placeholder 2">
            <a:extLst>
              <a:ext uri="{FF2B5EF4-FFF2-40B4-BE49-F238E27FC236}">
                <a16:creationId xmlns:a16="http://schemas.microsoft.com/office/drawing/2014/main" id="{73A02D4D-1384-4BDB-8D2D-640CB3273F8B}"/>
              </a:ext>
            </a:extLst>
          </p:cNvPr>
          <p:cNvSpPr>
            <a:spLocks noGrp="1"/>
          </p:cNvSpPr>
          <p:nvPr>
            <p:ph idx="1"/>
          </p:nvPr>
        </p:nvSpPr>
        <p:spPr/>
        <p:txBody>
          <a:bodyPr/>
          <a:lstStyle/>
          <a:p>
            <a:r>
              <a:rPr lang="en-GB" dirty="0"/>
              <a:t>Abstract method: </a:t>
            </a:r>
            <a:r>
              <a:rPr lang="en-GB" b="1" dirty="0"/>
              <a:t>apply(T)</a:t>
            </a:r>
          </a:p>
        </p:txBody>
      </p:sp>
      <p:sp>
        <p:nvSpPr>
          <p:cNvPr id="4" name="TextBox 3">
            <a:extLst>
              <a:ext uri="{FF2B5EF4-FFF2-40B4-BE49-F238E27FC236}">
                <a16:creationId xmlns:a16="http://schemas.microsoft.com/office/drawing/2014/main" id="{1DDFF41D-72FE-484B-93FE-CD30AEEEEA38}"/>
              </a:ext>
            </a:extLst>
          </p:cNvPr>
          <p:cNvSpPr txBox="1"/>
          <p:nvPr/>
        </p:nvSpPr>
        <p:spPr>
          <a:xfrm>
            <a:off x="1373344" y="1491497"/>
            <a:ext cx="1544654" cy="369332"/>
          </a:xfrm>
          <a:prstGeom prst="rect">
            <a:avLst/>
          </a:prstGeom>
          <a:noFill/>
        </p:spPr>
        <p:txBody>
          <a:bodyPr wrap="none" rtlCol="0">
            <a:spAutoFit/>
          </a:bodyPr>
          <a:lstStyle/>
          <a:p>
            <a:r>
              <a:rPr lang="en-GB" dirty="0"/>
              <a:t>Type of Input</a:t>
            </a:r>
          </a:p>
        </p:txBody>
      </p:sp>
      <p:sp>
        <p:nvSpPr>
          <p:cNvPr id="5" name="TextBox 4">
            <a:extLst>
              <a:ext uri="{FF2B5EF4-FFF2-40B4-BE49-F238E27FC236}">
                <a16:creationId xmlns:a16="http://schemas.microsoft.com/office/drawing/2014/main" id="{E1B38973-5C19-4504-ABDC-9ADA91FC0FB0}"/>
              </a:ext>
            </a:extLst>
          </p:cNvPr>
          <p:cNvSpPr txBox="1"/>
          <p:nvPr/>
        </p:nvSpPr>
        <p:spPr>
          <a:xfrm>
            <a:off x="3338069" y="1491497"/>
            <a:ext cx="1637884" cy="369332"/>
          </a:xfrm>
          <a:prstGeom prst="rect">
            <a:avLst/>
          </a:prstGeom>
          <a:noFill/>
        </p:spPr>
        <p:txBody>
          <a:bodyPr wrap="none" rtlCol="0">
            <a:spAutoFit/>
          </a:bodyPr>
          <a:lstStyle/>
          <a:p>
            <a:r>
              <a:rPr lang="en-GB" dirty="0"/>
              <a:t>Type of Result</a:t>
            </a:r>
          </a:p>
        </p:txBody>
      </p:sp>
      <p:cxnSp>
        <p:nvCxnSpPr>
          <p:cNvPr id="7" name="Straight Arrow Connector 6">
            <a:extLst>
              <a:ext uri="{FF2B5EF4-FFF2-40B4-BE49-F238E27FC236}">
                <a16:creationId xmlns:a16="http://schemas.microsoft.com/office/drawing/2014/main" id="{6963CC84-518A-4D82-A574-B8A7E832554E}"/>
              </a:ext>
            </a:extLst>
          </p:cNvPr>
          <p:cNvCxnSpPr/>
          <p:nvPr/>
        </p:nvCxnSpPr>
        <p:spPr>
          <a:xfrm flipH="1">
            <a:off x="2644346" y="1178011"/>
            <a:ext cx="189470"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A55D8-4BB1-43E7-AD90-30CC0C13592E}"/>
              </a:ext>
            </a:extLst>
          </p:cNvPr>
          <p:cNvCxnSpPr>
            <a:cxnSpLocks/>
          </p:cNvCxnSpPr>
          <p:nvPr/>
        </p:nvCxnSpPr>
        <p:spPr>
          <a:xfrm>
            <a:off x="3338069" y="1178011"/>
            <a:ext cx="88872"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A456691-7D64-44F3-B4C8-D59EF98F04DA}"/>
              </a:ext>
            </a:extLst>
          </p:cNvPr>
          <p:cNvPicPr>
            <a:picLocks noChangeAspect="1"/>
          </p:cNvPicPr>
          <p:nvPr/>
        </p:nvPicPr>
        <p:blipFill>
          <a:blip r:embed="rId2"/>
          <a:stretch>
            <a:fillRect/>
          </a:stretch>
        </p:blipFill>
        <p:spPr>
          <a:xfrm>
            <a:off x="677334" y="2611607"/>
            <a:ext cx="3486980" cy="401379"/>
          </a:xfrm>
          <a:prstGeom prst="rect">
            <a:avLst/>
          </a:prstGeom>
        </p:spPr>
      </p:pic>
      <p:cxnSp>
        <p:nvCxnSpPr>
          <p:cNvPr id="15" name="Straight Arrow Connector 14">
            <a:extLst>
              <a:ext uri="{FF2B5EF4-FFF2-40B4-BE49-F238E27FC236}">
                <a16:creationId xmlns:a16="http://schemas.microsoft.com/office/drawing/2014/main" id="{B97A9EB5-3278-4E2C-882E-786340D1D62F}"/>
              </a:ext>
            </a:extLst>
          </p:cNvPr>
          <p:cNvCxnSpPr>
            <a:cxnSpLocks/>
          </p:cNvCxnSpPr>
          <p:nvPr/>
        </p:nvCxnSpPr>
        <p:spPr>
          <a:xfrm>
            <a:off x="2454876" y="3138616"/>
            <a:ext cx="0" cy="8979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A430C93-AA37-4330-B00E-25F12F482E81}"/>
              </a:ext>
            </a:extLst>
          </p:cNvPr>
          <p:cNvPicPr>
            <a:picLocks noChangeAspect="1"/>
          </p:cNvPicPr>
          <p:nvPr/>
        </p:nvPicPr>
        <p:blipFill>
          <a:blip r:embed="rId3"/>
          <a:stretch>
            <a:fillRect/>
          </a:stretch>
        </p:blipFill>
        <p:spPr>
          <a:xfrm>
            <a:off x="677433" y="4147302"/>
            <a:ext cx="6111300" cy="1894059"/>
          </a:xfrm>
          <a:prstGeom prst="rect">
            <a:avLst/>
          </a:prstGeom>
        </p:spPr>
      </p:pic>
    </p:spTree>
    <p:extLst>
      <p:ext uri="{BB962C8B-B14F-4D97-AF65-F5344CB8AC3E}">
        <p14:creationId xmlns:p14="http://schemas.microsoft.com/office/powerpoint/2010/main" val="416253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2B05-5913-47B0-B166-8817AB894F86}"/>
              </a:ext>
            </a:extLst>
          </p:cNvPr>
          <p:cNvSpPr>
            <a:spLocks noGrp="1"/>
          </p:cNvSpPr>
          <p:nvPr>
            <p:ph type="title"/>
          </p:nvPr>
        </p:nvSpPr>
        <p:spPr/>
        <p:txBody>
          <a:bodyPr/>
          <a:lstStyle/>
          <a:p>
            <a:r>
              <a:rPr lang="en-GB" dirty="0" err="1"/>
              <a:t>BiFunction</a:t>
            </a:r>
            <a:r>
              <a:rPr lang="en-GB" dirty="0"/>
              <a:t>&lt;T,U,R&gt;</a:t>
            </a:r>
          </a:p>
        </p:txBody>
      </p:sp>
      <p:sp>
        <p:nvSpPr>
          <p:cNvPr id="3" name="Content Placeholder 2">
            <a:extLst>
              <a:ext uri="{FF2B5EF4-FFF2-40B4-BE49-F238E27FC236}">
                <a16:creationId xmlns:a16="http://schemas.microsoft.com/office/drawing/2014/main" id="{73A02D4D-1384-4BDB-8D2D-640CB3273F8B}"/>
              </a:ext>
            </a:extLst>
          </p:cNvPr>
          <p:cNvSpPr>
            <a:spLocks noGrp="1"/>
          </p:cNvSpPr>
          <p:nvPr>
            <p:ph idx="1"/>
          </p:nvPr>
        </p:nvSpPr>
        <p:spPr/>
        <p:txBody>
          <a:bodyPr/>
          <a:lstStyle/>
          <a:p>
            <a:r>
              <a:rPr lang="en-GB" dirty="0"/>
              <a:t>Abstract method: </a:t>
            </a:r>
            <a:r>
              <a:rPr lang="en-GB" b="1" dirty="0"/>
              <a:t>apply(T,U)</a:t>
            </a:r>
          </a:p>
          <a:p>
            <a:r>
              <a:rPr lang="en-GB" u="sng" dirty="0"/>
              <a:t>Important: Order of parameters matter</a:t>
            </a:r>
            <a:br>
              <a:rPr lang="en-GB" u="sng" dirty="0"/>
            </a:br>
            <a:r>
              <a:rPr lang="en-GB" dirty="0">
                <a:latin typeface="Consolas" panose="020B0609020204030204" pitchFamily="49" charset="0"/>
              </a:rPr>
              <a:t>(Character c, Integer </a:t>
            </a:r>
            <a:r>
              <a:rPr lang="en-GB" dirty="0" err="1">
                <a:latin typeface="Consolas" panose="020B0609020204030204" pitchFamily="49" charset="0"/>
              </a:rPr>
              <a:t>i</a:t>
            </a:r>
            <a:r>
              <a:rPr lang="en-GB" dirty="0">
                <a:latin typeface="Consolas" panose="020B0609020204030204" pitchFamily="49" charset="0"/>
              </a:rPr>
              <a:t>) -&gt; (</a:t>
            </a:r>
            <a:r>
              <a:rPr lang="en-GB" dirty="0" err="1">
                <a:latin typeface="Consolas" panose="020B0609020204030204" pitchFamily="49" charset="0"/>
              </a:rPr>
              <a:t>i</a:t>
            </a:r>
            <a:r>
              <a:rPr lang="en-GB" dirty="0">
                <a:latin typeface="Consolas" panose="020B0609020204030204" pitchFamily="49" charset="0"/>
              </a:rPr>
              <a:t> + c);</a:t>
            </a:r>
            <a:br>
              <a:rPr lang="en-GB" dirty="0">
                <a:latin typeface="Consolas" panose="020B0609020204030204" pitchFamily="49" charset="0"/>
              </a:rPr>
            </a:br>
            <a:r>
              <a:rPr lang="en-GB" dirty="0">
                <a:latin typeface="Consolas" panose="020B0609020204030204" pitchFamily="49" charset="0"/>
              </a:rPr>
              <a:t>is different from</a:t>
            </a:r>
            <a:br>
              <a:rPr lang="en-GB" dirty="0">
                <a:latin typeface="Consolas" panose="020B0609020204030204" pitchFamily="49" charset="0"/>
              </a:rPr>
            </a:br>
            <a:r>
              <a:rPr lang="en-GB" dirty="0">
                <a:latin typeface="Consolas" panose="020B0609020204030204" pitchFamily="49" charset="0"/>
              </a:rPr>
              <a:t>(Integer i, Character c) -&gt; (</a:t>
            </a:r>
            <a:r>
              <a:rPr lang="en-GB" dirty="0" err="1">
                <a:latin typeface="Consolas" panose="020B0609020204030204" pitchFamily="49" charset="0"/>
              </a:rPr>
              <a:t>i</a:t>
            </a:r>
            <a:r>
              <a:rPr lang="en-GB" dirty="0">
                <a:latin typeface="Consolas" panose="020B0609020204030204" pitchFamily="49" charset="0"/>
              </a:rPr>
              <a:t> + c);</a:t>
            </a:r>
            <a:endParaRPr lang="en-GB" dirty="0"/>
          </a:p>
        </p:txBody>
      </p:sp>
      <p:sp>
        <p:nvSpPr>
          <p:cNvPr id="4" name="TextBox 3">
            <a:extLst>
              <a:ext uri="{FF2B5EF4-FFF2-40B4-BE49-F238E27FC236}">
                <a16:creationId xmlns:a16="http://schemas.microsoft.com/office/drawing/2014/main" id="{1DDFF41D-72FE-484B-93FE-CD30AEEEEA38}"/>
              </a:ext>
            </a:extLst>
          </p:cNvPr>
          <p:cNvSpPr txBox="1"/>
          <p:nvPr/>
        </p:nvSpPr>
        <p:spPr>
          <a:xfrm>
            <a:off x="1134445" y="1491497"/>
            <a:ext cx="2075248" cy="369332"/>
          </a:xfrm>
          <a:prstGeom prst="rect">
            <a:avLst/>
          </a:prstGeom>
          <a:noFill/>
        </p:spPr>
        <p:txBody>
          <a:bodyPr wrap="none" rtlCol="0">
            <a:spAutoFit/>
          </a:bodyPr>
          <a:lstStyle/>
          <a:p>
            <a:r>
              <a:rPr lang="en-GB" dirty="0"/>
              <a:t>Type of First Input</a:t>
            </a:r>
          </a:p>
        </p:txBody>
      </p:sp>
      <p:sp>
        <p:nvSpPr>
          <p:cNvPr id="5" name="TextBox 4">
            <a:extLst>
              <a:ext uri="{FF2B5EF4-FFF2-40B4-BE49-F238E27FC236}">
                <a16:creationId xmlns:a16="http://schemas.microsoft.com/office/drawing/2014/main" id="{E1B38973-5C19-4504-ABDC-9ADA91FC0FB0}"/>
              </a:ext>
            </a:extLst>
          </p:cNvPr>
          <p:cNvSpPr txBox="1"/>
          <p:nvPr/>
        </p:nvSpPr>
        <p:spPr>
          <a:xfrm>
            <a:off x="4145379" y="1491497"/>
            <a:ext cx="1637884" cy="369332"/>
          </a:xfrm>
          <a:prstGeom prst="rect">
            <a:avLst/>
          </a:prstGeom>
          <a:noFill/>
        </p:spPr>
        <p:txBody>
          <a:bodyPr wrap="none" rtlCol="0">
            <a:spAutoFit/>
          </a:bodyPr>
          <a:lstStyle/>
          <a:p>
            <a:r>
              <a:rPr lang="en-GB" dirty="0"/>
              <a:t>Type of Result</a:t>
            </a:r>
          </a:p>
        </p:txBody>
      </p:sp>
      <p:cxnSp>
        <p:nvCxnSpPr>
          <p:cNvPr id="7" name="Straight Arrow Connector 6">
            <a:extLst>
              <a:ext uri="{FF2B5EF4-FFF2-40B4-BE49-F238E27FC236}">
                <a16:creationId xmlns:a16="http://schemas.microsoft.com/office/drawing/2014/main" id="{6963CC84-518A-4D82-A574-B8A7E832554E}"/>
              </a:ext>
            </a:extLst>
          </p:cNvPr>
          <p:cNvCxnSpPr/>
          <p:nvPr/>
        </p:nvCxnSpPr>
        <p:spPr>
          <a:xfrm flipH="1">
            <a:off x="3023287" y="1178011"/>
            <a:ext cx="189470"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A55D8-4BB1-43E7-AD90-30CC0C13592E}"/>
              </a:ext>
            </a:extLst>
          </p:cNvPr>
          <p:cNvCxnSpPr>
            <a:cxnSpLocks/>
          </p:cNvCxnSpPr>
          <p:nvPr/>
        </p:nvCxnSpPr>
        <p:spPr>
          <a:xfrm>
            <a:off x="4145379" y="1178011"/>
            <a:ext cx="88872"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3DE496-2F01-4ECD-BE6D-7F7C73C17F27}"/>
              </a:ext>
            </a:extLst>
          </p:cNvPr>
          <p:cNvCxnSpPr>
            <a:cxnSpLocks/>
            <a:endCxn id="14" idx="0"/>
          </p:cNvCxnSpPr>
          <p:nvPr/>
        </p:nvCxnSpPr>
        <p:spPr>
          <a:xfrm flipH="1">
            <a:off x="3653091" y="1178011"/>
            <a:ext cx="4512" cy="6132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536C866-A9CA-4FC6-8F99-99C81488A486}"/>
              </a:ext>
            </a:extLst>
          </p:cNvPr>
          <p:cNvSpPr txBox="1"/>
          <p:nvPr/>
        </p:nvSpPr>
        <p:spPr>
          <a:xfrm>
            <a:off x="2481616" y="1791256"/>
            <a:ext cx="2342949" cy="369332"/>
          </a:xfrm>
          <a:prstGeom prst="rect">
            <a:avLst/>
          </a:prstGeom>
          <a:noFill/>
        </p:spPr>
        <p:txBody>
          <a:bodyPr wrap="none" rtlCol="0">
            <a:spAutoFit/>
          </a:bodyPr>
          <a:lstStyle/>
          <a:p>
            <a:r>
              <a:rPr lang="en-GB" dirty="0"/>
              <a:t>Type of Second Input</a:t>
            </a:r>
          </a:p>
        </p:txBody>
      </p:sp>
      <p:sp>
        <p:nvSpPr>
          <p:cNvPr id="12" name="TextBox 11">
            <a:extLst>
              <a:ext uri="{FF2B5EF4-FFF2-40B4-BE49-F238E27FC236}">
                <a16:creationId xmlns:a16="http://schemas.microsoft.com/office/drawing/2014/main" id="{A32E7B43-DC1C-40A0-A0CE-781A6D28AF9A}"/>
              </a:ext>
            </a:extLst>
          </p:cNvPr>
          <p:cNvSpPr txBox="1"/>
          <p:nvPr/>
        </p:nvSpPr>
        <p:spPr>
          <a:xfrm>
            <a:off x="6096000" y="2833816"/>
            <a:ext cx="4262642" cy="369332"/>
          </a:xfrm>
          <a:prstGeom prst="rect">
            <a:avLst/>
          </a:prstGeom>
          <a:noFill/>
        </p:spPr>
        <p:txBody>
          <a:bodyPr wrap="none" rtlCol="0">
            <a:spAutoFit/>
          </a:bodyPr>
          <a:lstStyle/>
          <a:p>
            <a:r>
              <a:rPr lang="en-GB" dirty="0" err="1"/>
              <a:t>BiFunction</a:t>
            </a:r>
            <a:r>
              <a:rPr lang="en-GB" dirty="0"/>
              <a:t>&lt;</a:t>
            </a:r>
            <a:r>
              <a:rPr lang="en-GB" dirty="0">
                <a:solidFill>
                  <a:srgbClr val="00B050"/>
                </a:solidFill>
              </a:rPr>
              <a:t>Character</a:t>
            </a:r>
            <a:r>
              <a:rPr lang="en-GB" dirty="0"/>
              <a:t>, Integer, Integer&gt;</a:t>
            </a:r>
          </a:p>
        </p:txBody>
      </p:sp>
      <p:sp>
        <p:nvSpPr>
          <p:cNvPr id="17" name="TextBox 16">
            <a:extLst>
              <a:ext uri="{FF2B5EF4-FFF2-40B4-BE49-F238E27FC236}">
                <a16:creationId xmlns:a16="http://schemas.microsoft.com/office/drawing/2014/main" id="{8C14577E-F080-4F68-A854-FD96964D1CAF}"/>
              </a:ext>
            </a:extLst>
          </p:cNvPr>
          <p:cNvSpPr txBox="1"/>
          <p:nvPr/>
        </p:nvSpPr>
        <p:spPr>
          <a:xfrm>
            <a:off x="6096000" y="3404286"/>
            <a:ext cx="4262642" cy="369332"/>
          </a:xfrm>
          <a:prstGeom prst="rect">
            <a:avLst/>
          </a:prstGeom>
          <a:noFill/>
        </p:spPr>
        <p:txBody>
          <a:bodyPr wrap="none" rtlCol="0">
            <a:spAutoFit/>
          </a:bodyPr>
          <a:lstStyle/>
          <a:p>
            <a:r>
              <a:rPr lang="en-GB" dirty="0" err="1"/>
              <a:t>BiFunction</a:t>
            </a:r>
            <a:r>
              <a:rPr lang="en-GB" dirty="0"/>
              <a:t>&lt;Integer, </a:t>
            </a:r>
            <a:r>
              <a:rPr lang="en-GB" dirty="0">
                <a:solidFill>
                  <a:srgbClr val="00B050"/>
                </a:solidFill>
              </a:rPr>
              <a:t>Character</a:t>
            </a:r>
            <a:r>
              <a:rPr lang="en-GB" dirty="0"/>
              <a:t>, Integer&gt;</a:t>
            </a:r>
          </a:p>
        </p:txBody>
      </p:sp>
      <p:cxnSp>
        <p:nvCxnSpPr>
          <p:cNvPr id="19" name="Straight Arrow Connector 18">
            <a:extLst>
              <a:ext uri="{FF2B5EF4-FFF2-40B4-BE49-F238E27FC236}">
                <a16:creationId xmlns:a16="http://schemas.microsoft.com/office/drawing/2014/main" id="{D95021DD-D1EA-4883-961A-EB019646EE2E}"/>
              </a:ext>
            </a:extLst>
          </p:cNvPr>
          <p:cNvCxnSpPr>
            <a:cxnSpLocks/>
          </p:cNvCxnSpPr>
          <p:nvPr/>
        </p:nvCxnSpPr>
        <p:spPr>
          <a:xfrm flipH="1">
            <a:off x="5626443" y="3034958"/>
            <a:ext cx="46955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F620BE-A299-4BDF-BD39-B89348A46B1F}"/>
              </a:ext>
            </a:extLst>
          </p:cNvPr>
          <p:cNvCxnSpPr>
            <a:cxnSpLocks/>
          </p:cNvCxnSpPr>
          <p:nvPr/>
        </p:nvCxnSpPr>
        <p:spPr>
          <a:xfrm flipH="1">
            <a:off x="5626443" y="3599249"/>
            <a:ext cx="46955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49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684-52CC-4C86-A489-E4F34E9ADBEF}"/>
              </a:ext>
            </a:extLst>
          </p:cNvPr>
          <p:cNvSpPr>
            <a:spLocks noGrp="1"/>
          </p:cNvSpPr>
          <p:nvPr>
            <p:ph type="title"/>
          </p:nvPr>
        </p:nvSpPr>
        <p:spPr>
          <a:xfrm>
            <a:off x="677334" y="609600"/>
            <a:ext cx="8596668" cy="1320800"/>
          </a:xfrm>
        </p:spPr>
        <p:txBody>
          <a:bodyPr/>
          <a:lstStyle/>
          <a:p>
            <a:r>
              <a:rPr lang="en-GB" dirty="0"/>
              <a:t>Predicate&lt;T&gt;</a:t>
            </a:r>
          </a:p>
        </p:txBody>
      </p:sp>
      <p:sp>
        <p:nvSpPr>
          <p:cNvPr id="3" name="Content Placeholder 2">
            <a:extLst>
              <a:ext uri="{FF2B5EF4-FFF2-40B4-BE49-F238E27FC236}">
                <a16:creationId xmlns:a16="http://schemas.microsoft.com/office/drawing/2014/main" id="{1A540FFF-0162-43E5-89A9-BFA4C501B030}"/>
              </a:ext>
            </a:extLst>
          </p:cNvPr>
          <p:cNvSpPr>
            <a:spLocks noGrp="1"/>
          </p:cNvSpPr>
          <p:nvPr>
            <p:ph idx="1"/>
          </p:nvPr>
        </p:nvSpPr>
        <p:spPr/>
        <p:txBody>
          <a:bodyPr/>
          <a:lstStyle/>
          <a:p>
            <a:r>
              <a:rPr lang="en-GB" dirty="0"/>
              <a:t>Abstract method: </a:t>
            </a:r>
            <a:r>
              <a:rPr lang="en-GB" b="1" dirty="0"/>
              <a:t>test(T)</a:t>
            </a:r>
          </a:p>
          <a:p>
            <a:r>
              <a:rPr lang="en-GB" dirty="0"/>
              <a:t>Equivalent to Function&lt;T, Boolean&gt;</a:t>
            </a:r>
          </a:p>
          <a:p>
            <a:r>
              <a:rPr lang="en-GB" dirty="0"/>
              <a:t>A Predicate tests stuff.</a:t>
            </a:r>
          </a:p>
          <a:p>
            <a:r>
              <a:rPr lang="en-GB" dirty="0"/>
              <a:t>“If statement in a variable”</a:t>
            </a:r>
          </a:p>
          <a:p>
            <a:r>
              <a:rPr lang="en-GB" dirty="0">
                <a:latin typeface="Consolas" panose="020B0609020204030204" pitchFamily="49" charset="0"/>
              </a:rPr>
              <a:t>Predicate&lt;Integer&gt; </a:t>
            </a:r>
            <a:r>
              <a:rPr lang="en-GB" dirty="0" err="1">
                <a:latin typeface="Consolas" panose="020B0609020204030204" pitchFamily="49" charset="0"/>
              </a:rPr>
              <a:t>isEven</a:t>
            </a:r>
            <a:r>
              <a:rPr lang="en-GB" dirty="0">
                <a:latin typeface="Consolas" panose="020B0609020204030204" pitchFamily="49" charset="0"/>
              </a:rPr>
              <a:t> = (</a:t>
            </a:r>
            <a:r>
              <a:rPr lang="en-GB" dirty="0" err="1">
                <a:latin typeface="Consolas" panose="020B0609020204030204" pitchFamily="49" charset="0"/>
              </a:rPr>
              <a:t>i</a:t>
            </a:r>
            <a:r>
              <a:rPr lang="en-GB" dirty="0">
                <a:latin typeface="Consolas" panose="020B0609020204030204" pitchFamily="49" charset="0"/>
              </a:rPr>
              <a:t>) -&gt; (</a:t>
            </a:r>
            <a:r>
              <a:rPr lang="en-GB" dirty="0" err="1">
                <a:latin typeface="Consolas" panose="020B0609020204030204" pitchFamily="49" charset="0"/>
              </a:rPr>
              <a:t>i</a:t>
            </a:r>
            <a:r>
              <a:rPr lang="en-GB" dirty="0">
                <a:latin typeface="Consolas" panose="020B0609020204030204" pitchFamily="49" charset="0"/>
              </a:rPr>
              <a:t> % 2 == 0);</a:t>
            </a:r>
          </a:p>
        </p:txBody>
      </p:sp>
      <p:sp>
        <p:nvSpPr>
          <p:cNvPr id="4" name="TextBox 3">
            <a:extLst>
              <a:ext uri="{FF2B5EF4-FFF2-40B4-BE49-F238E27FC236}">
                <a16:creationId xmlns:a16="http://schemas.microsoft.com/office/drawing/2014/main" id="{20BABB7B-EC31-47F3-A7B9-381A57E30A64}"/>
              </a:ext>
            </a:extLst>
          </p:cNvPr>
          <p:cNvSpPr txBox="1"/>
          <p:nvPr/>
        </p:nvSpPr>
        <p:spPr>
          <a:xfrm>
            <a:off x="2304225" y="1491497"/>
            <a:ext cx="1544654" cy="369332"/>
          </a:xfrm>
          <a:prstGeom prst="rect">
            <a:avLst/>
          </a:prstGeom>
          <a:noFill/>
        </p:spPr>
        <p:txBody>
          <a:bodyPr wrap="none" rtlCol="0">
            <a:spAutoFit/>
          </a:bodyPr>
          <a:lstStyle/>
          <a:p>
            <a:r>
              <a:rPr lang="en-GB" dirty="0"/>
              <a:t>Type of Input</a:t>
            </a:r>
          </a:p>
        </p:txBody>
      </p:sp>
      <p:cxnSp>
        <p:nvCxnSpPr>
          <p:cNvPr id="5" name="Straight Arrow Connector 4">
            <a:extLst>
              <a:ext uri="{FF2B5EF4-FFF2-40B4-BE49-F238E27FC236}">
                <a16:creationId xmlns:a16="http://schemas.microsoft.com/office/drawing/2014/main" id="{4F15B28B-F8E0-472A-9977-2430F7559C6D}"/>
              </a:ext>
            </a:extLst>
          </p:cNvPr>
          <p:cNvCxnSpPr>
            <a:cxnSpLocks/>
            <a:endCxn id="4" idx="0"/>
          </p:cNvCxnSpPr>
          <p:nvPr/>
        </p:nvCxnSpPr>
        <p:spPr>
          <a:xfrm>
            <a:off x="3076552" y="1145059"/>
            <a:ext cx="0" cy="3464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573544"/>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124</TotalTime>
  <Words>1035</Words>
  <Application>Microsoft Office PowerPoint</Application>
  <PresentationFormat>Widescreen</PresentationFormat>
  <Paragraphs>216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 color emoji</vt:lpstr>
      <vt:lpstr>Arial</vt:lpstr>
      <vt:lpstr>Chiller</vt:lpstr>
      <vt:lpstr>Consolas</vt:lpstr>
      <vt:lpstr>helvetica neue</vt:lpstr>
      <vt:lpstr>Trebuchet MS</vt:lpstr>
      <vt:lpstr>Wingdings 3</vt:lpstr>
      <vt:lpstr>Facet</vt:lpstr>
      <vt:lpstr>How to FP</vt:lpstr>
      <vt:lpstr>Topics</vt:lpstr>
      <vt:lpstr>Functional Interface</vt:lpstr>
      <vt:lpstr>Lambdas</vt:lpstr>
      <vt:lpstr>Square Pegs and Round Holes</vt:lpstr>
      <vt:lpstr>Java Functional Interfaces</vt:lpstr>
      <vt:lpstr>Function&lt;T,R&gt;</vt:lpstr>
      <vt:lpstr>BiFunction&lt;T,U,R&gt;</vt:lpstr>
      <vt:lpstr>Predicate&lt;T&gt;</vt:lpstr>
      <vt:lpstr>Supplier&lt;T&gt;</vt:lpstr>
      <vt:lpstr>Consumer&lt;T&gt;</vt:lpstr>
      <vt:lpstr>Common Functional Interfaces</vt:lpstr>
      <vt:lpstr>Understanding Functional Programming</vt:lpstr>
      <vt:lpstr>Change of Mindset</vt:lpstr>
      <vt:lpstr>A Farm Analogy</vt:lpstr>
      <vt:lpstr>A Farm Analogy</vt:lpstr>
      <vt:lpstr>A Farm Analogy</vt:lpstr>
      <vt:lpstr>A Farm Analogy</vt:lpstr>
      <vt:lpstr>A Farm Analogy</vt:lpstr>
      <vt:lpstr>A Farm Analogy</vt:lpstr>
      <vt:lpstr>A Farm Analogy</vt:lpstr>
      <vt:lpstr>A Farm Analogy</vt:lpstr>
      <vt:lpstr>Change of Mindset</vt:lpstr>
      <vt:lpstr>Why 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FP</dc:title>
  <dc:creator>s10122326@connect.np.edu.sg</dc:creator>
  <cp:lastModifiedBy>s10122326@connect.np.edu.sg</cp:lastModifiedBy>
  <cp:revision>80</cp:revision>
  <dcterms:created xsi:type="dcterms:W3CDTF">2018-10-07T14:08:00Z</dcterms:created>
  <dcterms:modified xsi:type="dcterms:W3CDTF">2018-10-13T15:57:25Z</dcterms:modified>
</cp:coreProperties>
</file>