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79" r:id="rId4"/>
    <p:sldId id="281" r:id="rId5"/>
    <p:sldId id="282" r:id="rId6"/>
    <p:sldId id="257" r:id="rId7"/>
    <p:sldId id="28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5" r:id="rId23"/>
    <p:sldId id="273" r:id="rId24"/>
    <p:sldId id="274" r:id="rId25"/>
    <p:sldId id="272" r:id="rId26"/>
    <p:sldId id="288" r:id="rId27"/>
    <p:sldId id="278" r:id="rId28"/>
    <p:sldId id="276" r:id="rId29"/>
    <p:sldId id="277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concurrent/package-summary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concurrent/package-summary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concurrent/package-summar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concurrent/package-summa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D8E6-1983-4A56-82B3-138D57BC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8: 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AF632-9D99-4CC1-AE78-E68A0B3D0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12017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C6A-35DC-476C-8127-4773A01F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8861-8D50-47D6-BAD5-64F36F71B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8861-8D50-47D6-BAD5-64F36F71B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1BE777E-47FF-4BF2-83A8-DC5FD518A618}"/>
              </a:ext>
            </a:extLst>
          </p:cNvPr>
          <p:cNvSpPr/>
          <p:nvPr/>
        </p:nvSpPr>
        <p:spPr>
          <a:xfrm>
            <a:off x="2003982" y="2561040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E51F1-1648-4431-ADC0-C2B044CE1D89}"/>
              </a:ext>
            </a:extLst>
          </p:cNvPr>
          <p:cNvSpPr/>
          <p:nvPr/>
        </p:nvSpPr>
        <p:spPr>
          <a:xfrm>
            <a:off x="3149135" y="2635133"/>
            <a:ext cx="1526772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8040C-60DF-465B-B830-590541498E1F}"/>
              </a:ext>
            </a:extLst>
          </p:cNvPr>
          <p:cNvSpPr/>
          <p:nvPr/>
        </p:nvSpPr>
        <p:spPr>
          <a:xfrm>
            <a:off x="5973269" y="2160589"/>
            <a:ext cx="667790" cy="96981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4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86859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903971" y="2705869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000547" y="2678545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2764566" y="1254600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non-recursive</a:t>
            </a:r>
          </a:p>
        </p:txBody>
      </p:sp>
    </p:spTree>
    <p:extLst>
      <p:ext uri="{BB962C8B-B14F-4D97-AF65-F5344CB8AC3E}">
        <p14:creationId xmlns:p14="http://schemas.microsoft.com/office/powerpoint/2010/main" val="273163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1446175" y="2701789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903971" y="2705869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615388" y="2678544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2764566" y="1254600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non-recursive</a:t>
            </a:r>
          </a:p>
        </p:txBody>
      </p:sp>
    </p:spTree>
    <p:extLst>
      <p:ext uri="{BB962C8B-B14F-4D97-AF65-F5344CB8AC3E}">
        <p14:creationId xmlns:p14="http://schemas.microsoft.com/office/powerpoint/2010/main" val="243079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2029237" y="2705868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903971" y="2705869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8277637" y="2676850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2764566" y="1254600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non-recursive</a:t>
            </a:r>
          </a:p>
        </p:txBody>
      </p:sp>
    </p:spTree>
    <p:extLst>
      <p:ext uri="{BB962C8B-B14F-4D97-AF65-F5344CB8AC3E}">
        <p14:creationId xmlns:p14="http://schemas.microsoft.com/office/powerpoint/2010/main" val="55550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2751513" y="2705869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903971" y="2705869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8848745" y="2678544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2764566" y="1254600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non-recursive</a:t>
            </a:r>
          </a:p>
        </p:txBody>
      </p:sp>
    </p:spTree>
    <p:extLst>
      <p:ext uri="{BB962C8B-B14F-4D97-AF65-F5344CB8AC3E}">
        <p14:creationId xmlns:p14="http://schemas.microsoft.com/office/powerpoint/2010/main" val="233772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3248411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868499" y="3248410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001782" y="2678544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2764566" y="1254600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non-recursive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73ECC-4B52-4A66-8BDD-4691F551F143}"/>
              </a:ext>
            </a:extLst>
          </p:cNvPr>
          <p:cNvSpPr txBox="1"/>
          <p:nvPr/>
        </p:nvSpPr>
        <p:spPr>
          <a:xfrm>
            <a:off x="1536351" y="332035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588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86859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903971" y="2705869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000547" y="2678545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</p:spTree>
    <p:extLst>
      <p:ext uri="{BB962C8B-B14F-4D97-AF65-F5344CB8AC3E}">
        <p14:creationId xmlns:p14="http://schemas.microsoft.com/office/powerpoint/2010/main" val="63912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1519073" y="2678545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903971" y="2705869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640326" y="2678545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</p:spTree>
    <p:extLst>
      <p:ext uri="{BB962C8B-B14F-4D97-AF65-F5344CB8AC3E}">
        <p14:creationId xmlns:p14="http://schemas.microsoft.com/office/powerpoint/2010/main" val="284335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3235866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889811" y="3235866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008591" y="2678545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</p:spTree>
    <p:extLst>
      <p:ext uri="{BB962C8B-B14F-4D97-AF65-F5344CB8AC3E}">
        <p14:creationId xmlns:p14="http://schemas.microsoft.com/office/powerpoint/2010/main" val="294543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1517843" y="3235865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889811" y="3235866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624662" y="2678545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</p:spTree>
    <p:extLst>
      <p:ext uri="{BB962C8B-B14F-4D97-AF65-F5344CB8AC3E}">
        <p14:creationId xmlns:p14="http://schemas.microsoft.com/office/powerpoint/2010/main" val="229720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57DD-2A71-4B48-A3F9-3E226157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A727-982C-40DD-B6BB-09693432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you have some operations</a:t>
            </a:r>
          </a:p>
          <a:p>
            <a:r>
              <a:rPr lang="en-GB" dirty="0"/>
              <a:t>Should you parallelise?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145D1-9426-4C14-A343-C95717B683FA}"/>
              </a:ext>
            </a:extLst>
          </p:cNvPr>
          <p:cNvSpPr/>
          <p:nvPr/>
        </p:nvSpPr>
        <p:spPr>
          <a:xfrm>
            <a:off x="922713" y="3204556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ED3C2-9D0E-4328-BB29-4851FD2850A4}"/>
              </a:ext>
            </a:extLst>
          </p:cNvPr>
          <p:cNvSpPr/>
          <p:nvPr/>
        </p:nvSpPr>
        <p:spPr>
          <a:xfrm>
            <a:off x="3474720" y="3204555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90186-C04C-4ED4-AA8A-3660A178794F}"/>
              </a:ext>
            </a:extLst>
          </p:cNvPr>
          <p:cNvSpPr/>
          <p:nvPr/>
        </p:nvSpPr>
        <p:spPr>
          <a:xfrm>
            <a:off x="6026727" y="3204554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FB957-FF78-4A31-A15D-99A60D6907B9}"/>
              </a:ext>
            </a:extLst>
          </p:cNvPr>
          <p:cNvSpPr/>
          <p:nvPr/>
        </p:nvSpPr>
        <p:spPr>
          <a:xfrm>
            <a:off x="8578734" y="3204553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</p:spTree>
    <p:extLst>
      <p:ext uri="{BB962C8B-B14F-4D97-AF65-F5344CB8AC3E}">
        <p14:creationId xmlns:p14="http://schemas.microsoft.com/office/powerpoint/2010/main" val="4230623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2144684" y="2678545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872192" y="2678544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8314618" y="2678544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CA46F-5E4E-40F2-A17C-98741E0909AD}"/>
              </a:ext>
            </a:extLst>
          </p:cNvPr>
          <p:cNvSpPr txBox="1"/>
          <p:nvPr/>
        </p:nvSpPr>
        <p:spPr>
          <a:xfrm>
            <a:off x="2782610" y="273063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848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4045C-2FFC-48D9-B0A8-7720AD06ED01}"/>
              </a:ext>
            </a:extLst>
          </p:cNvPr>
          <p:cNvSpPr/>
          <p:nvPr/>
        </p:nvSpPr>
        <p:spPr>
          <a:xfrm>
            <a:off x="2077502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B00FC-FAA6-4796-A7CF-DF23D21A76E8}"/>
              </a:ext>
            </a:extLst>
          </p:cNvPr>
          <p:cNvSpPr/>
          <p:nvPr/>
        </p:nvSpPr>
        <p:spPr>
          <a:xfrm>
            <a:off x="858678" y="3990109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FE350-DA66-48DE-9ED6-51201DF9895C}"/>
              </a:ext>
            </a:extLst>
          </p:cNvPr>
          <p:cNvSpPr/>
          <p:nvPr/>
        </p:nvSpPr>
        <p:spPr>
          <a:xfrm>
            <a:off x="2088114" y="3990108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/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Sub-divide into 4 quarters and repeat until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𝑇𝐻𝑅𝐸𝑆𝐻𝑂𝐿𝐷</m:t>
                    </m:r>
                  </m:oMath>
                </a14:m>
                <a:endParaRPr lang="en-GB" b="0" dirty="0"/>
              </a:p>
              <a:p>
                <a:pPr algn="ctr"/>
                <a:r>
                  <a:rPr lang="en-GB" dirty="0"/>
                  <a:t>Then do non-recursive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blipFill>
                <a:blip r:embed="rId4"/>
                <a:stretch>
                  <a:fillRect l="-283" t="-6604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47BA5F7F-F8D5-46E7-A4EE-711653A7D93B}"/>
              </a:ext>
            </a:extLst>
          </p:cNvPr>
          <p:cNvSpPr/>
          <p:nvPr/>
        </p:nvSpPr>
        <p:spPr>
          <a:xfrm>
            <a:off x="3466407" y="2678544"/>
            <a:ext cx="226624" cy="131156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93FA-02F8-49F1-AAAB-159F566BE47D}"/>
              </a:ext>
            </a:extLst>
          </p:cNvPr>
          <p:cNvSpPr txBox="1"/>
          <p:nvPr/>
        </p:nvSpPr>
        <p:spPr>
          <a:xfrm>
            <a:off x="3863112" y="3149660"/>
            <a:ext cx="3241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8233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4045C-2FFC-48D9-B0A8-7720AD06ED01}"/>
              </a:ext>
            </a:extLst>
          </p:cNvPr>
          <p:cNvSpPr/>
          <p:nvPr/>
        </p:nvSpPr>
        <p:spPr>
          <a:xfrm>
            <a:off x="2077502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B00FC-FAA6-4796-A7CF-DF23D21A76E8}"/>
              </a:ext>
            </a:extLst>
          </p:cNvPr>
          <p:cNvSpPr/>
          <p:nvPr/>
        </p:nvSpPr>
        <p:spPr>
          <a:xfrm>
            <a:off x="858678" y="3990109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FE350-DA66-48DE-9ED6-51201DF9895C}"/>
              </a:ext>
            </a:extLst>
          </p:cNvPr>
          <p:cNvSpPr/>
          <p:nvPr/>
        </p:nvSpPr>
        <p:spPr>
          <a:xfrm>
            <a:off x="2088114" y="3990108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/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Sub-divide into 4 quarters and repeat until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𝑇𝐻𝑅𝐸𝑆𝐻𝑂𝐿𝐷</m:t>
                    </m:r>
                  </m:oMath>
                </a14:m>
                <a:endParaRPr lang="en-GB" b="0" dirty="0"/>
              </a:p>
              <a:p>
                <a:pPr algn="ctr"/>
                <a:r>
                  <a:rPr lang="en-GB" dirty="0"/>
                  <a:t>Then do non-recursive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blipFill>
                <a:blip r:embed="rId4"/>
                <a:stretch>
                  <a:fillRect l="-283" t="-6604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47BA5F7F-F8D5-46E7-A4EE-711653A7D93B}"/>
              </a:ext>
            </a:extLst>
          </p:cNvPr>
          <p:cNvSpPr/>
          <p:nvPr/>
        </p:nvSpPr>
        <p:spPr>
          <a:xfrm>
            <a:off x="3466407" y="2678544"/>
            <a:ext cx="226624" cy="131156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93FA-02F8-49F1-AAAB-159F566BE47D}"/>
              </a:ext>
            </a:extLst>
          </p:cNvPr>
          <p:cNvSpPr txBox="1"/>
          <p:nvPr/>
        </p:nvSpPr>
        <p:spPr>
          <a:xfrm>
            <a:off x="3863112" y="3149660"/>
            <a:ext cx="3241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BA387E-7C7B-4478-A178-36BD74A103A3}"/>
              </a:ext>
            </a:extLst>
          </p:cNvPr>
          <p:cNvSpPr/>
          <p:nvPr/>
        </p:nvSpPr>
        <p:spPr>
          <a:xfrm>
            <a:off x="863603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5CCD0A-1DCB-4EE3-8416-88B092DABA2E}"/>
              </a:ext>
            </a:extLst>
          </p:cNvPr>
          <p:cNvSpPr/>
          <p:nvPr/>
        </p:nvSpPr>
        <p:spPr>
          <a:xfrm>
            <a:off x="1446044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B0F23-D5AA-4501-9E31-CF3336B925EC}"/>
              </a:ext>
            </a:extLst>
          </p:cNvPr>
          <p:cNvSpPr/>
          <p:nvPr/>
        </p:nvSpPr>
        <p:spPr>
          <a:xfrm>
            <a:off x="850914" y="332385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2BFF0-BB83-4569-85D0-9022666C2712}"/>
              </a:ext>
            </a:extLst>
          </p:cNvPr>
          <p:cNvSpPr/>
          <p:nvPr/>
        </p:nvSpPr>
        <p:spPr>
          <a:xfrm>
            <a:off x="1466211" y="3320351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5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4045C-2FFC-48D9-B0A8-7720AD06ED01}"/>
              </a:ext>
            </a:extLst>
          </p:cNvPr>
          <p:cNvSpPr/>
          <p:nvPr/>
        </p:nvSpPr>
        <p:spPr>
          <a:xfrm>
            <a:off x="2077502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B00FC-FAA6-4796-A7CF-DF23D21A76E8}"/>
              </a:ext>
            </a:extLst>
          </p:cNvPr>
          <p:cNvSpPr/>
          <p:nvPr/>
        </p:nvSpPr>
        <p:spPr>
          <a:xfrm>
            <a:off x="858678" y="3990109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FE350-DA66-48DE-9ED6-51201DF9895C}"/>
              </a:ext>
            </a:extLst>
          </p:cNvPr>
          <p:cNvSpPr/>
          <p:nvPr/>
        </p:nvSpPr>
        <p:spPr>
          <a:xfrm>
            <a:off x="2088114" y="3990108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/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Sub-divide into 4 quarters and repeat until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𝑇𝐻𝑅𝐸𝑆𝐻𝑂𝐿𝐷</m:t>
                    </m:r>
                  </m:oMath>
                </a14:m>
                <a:endParaRPr lang="en-GB" b="0" dirty="0"/>
              </a:p>
              <a:p>
                <a:pPr algn="ctr"/>
                <a:r>
                  <a:rPr lang="en-GB" dirty="0"/>
                  <a:t>Then do non-recursive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blipFill>
                <a:blip r:embed="rId4"/>
                <a:stretch>
                  <a:fillRect l="-283" t="-6604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47BA5F7F-F8D5-46E7-A4EE-711653A7D93B}"/>
              </a:ext>
            </a:extLst>
          </p:cNvPr>
          <p:cNvSpPr/>
          <p:nvPr/>
        </p:nvSpPr>
        <p:spPr>
          <a:xfrm>
            <a:off x="3466407" y="2678544"/>
            <a:ext cx="226624" cy="131156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93FA-02F8-49F1-AAAB-159F566BE47D}"/>
              </a:ext>
            </a:extLst>
          </p:cNvPr>
          <p:cNvSpPr txBox="1"/>
          <p:nvPr/>
        </p:nvSpPr>
        <p:spPr>
          <a:xfrm>
            <a:off x="3863112" y="3149660"/>
            <a:ext cx="3241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C5684-CE60-414F-B8C9-92079EA416FA}"/>
              </a:ext>
            </a:extLst>
          </p:cNvPr>
          <p:cNvSpPr txBox="1"/>
          <p:nvPr/>
        </p:nvSpPr>
        <p:spPr>
          <a:xfrm>
            <a:off x="2108905" y="2890579"/>
            <a:ext cx="69418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“What’s the point? There won’t be any speedup”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A5BD07-274F-4D39-B826-7A0C49385D32}"/>
              </a:ext>
            </a:extLst>
          </p:cNvPr>
          <p:cNvSpPr/>
          <p:nvPr/>
        </p:nvSpPr>
        <p:spPr>
          <a:xfrm>
            <a:off x="863603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6DD4C-A72B-4A08-BFCB-CE7C4F131238}"/>
              </a:ext>
            </a:extLst>
          </p:cNvPr>
          <p:cNvSpPr/>
          <p:nvPr/>
        </p:nvSpPr>
        <p:spPr>
          <a:xfrm>
            <a:off x="1446044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155C-DC33-4389-9525-05CB685F205E}"/>
              </a:ext>
            </a:extLst>
          </p:cNvPr>
          <p:cNvSpPr/>
          <p:nvPr/>
        </p:nvSpPr>
        <p:spPr>
          <a:xfrm>
            <a:off x="850914" y="332385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886D00-3917-49EA-93EC-71AC2800570F}"/>
              </a:ext>
            </a:extLst>
          </p:cNvPr>
          <p:cNvSpPr/>
          <p:nvPr/>
        </p:nvSpPr>
        <p:spPr>
          <a:xfrm>
            <a:off x="1466211" y="3320351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1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3143678" y="125460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Individual cell recursive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4045C-2FFC-48D9-B0A8-7720AD06ED01}"/>
              </a:ext>
            </a:extLst>
          </p:cNvPr>
          <p:cNvSpPr/>
          <p:nvPr/>
        </p:nvSpPr>
        <p:spPr>
          <a:xfrm>
            <a:off x="2077502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B00FC-FAA6-4796-A7CF-DF23D21A76E8}"/>
              </a:ext>
            </a:extLst>
          </p:cNvPr>
          <p:cNvSpPr/>
          <p:nvPr/>
        </p:nvSpPr>
        <p:spPr>
          <a:xfrm>
            <a:off x="858678" y="3990109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FE350-DA66-48DE-9ED6-51201DF9895C}"/>
              </a:ext>
            </a:extLst>
          </p:cNvPr>
          <p:cNvSpPr/>
          <p:nvPr/>
        </p:nvSpPr>
        <p:spPr>
          <a:xfrm>
            <a:off x="2088114" y="3990108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/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Sub-divide into 4 quarters and repeat until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𝑇𝐻𝑅𝐸𝑆𝐻𝑂𝐿𝐷</m:t>
                    </m:r>
                  </m:oMath>
                </a14:m>
                <a:endParaRPr lang="en-GB" b="0" dirty="0"/>
              </a:p>
              <a:p>
                <a:pPr algn="ctr"/>
                <a:r>
                  <a:rPr lang="en-GB" dirty="0"/>
                  <a:t>Then do non-recursive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05" y="5418734"/>
                <a:ext cx="6453497" cy="646331"/>
              </a:xfrm>
              <a:prstGeom prst="rect">
                <a:avLst/>
              </a:prstGeom>
              <a:blipFill>
                <a:blip r:embed="rId4"/>
                <a:stretch>
                  <a:fillRect l="-283" t="-6604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47BA5F7F-F8D5-46E7-A4EE-711653A7D93B}"/>
              </a:ext>
            </a:extLst>
          </p:cNvPr>
          <p:cNvSpPr/>
          <p:nvPr/>
        </p:nvSpPr>
        <p:spPr>
          <a:xfrm>
            <a:off x="3466407" y="2678544"/>
            <a:ext cx="226624" cy="131156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93FA-02F8-49F1-AAAB-159F566BE47D}"/>
              </a:ext>
            </a:extLst>
          </p:cNvPr>
          <p:cNvSpPr txBox="1"/>
          <p:nvPr/>
        </p:nvSpPr>
        <p:spPr>
          <a:xfrm>
            <a:off x="3863112" y="3149660"/>
            <a:ext cx="3241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C5684-CE60-414F-B8C9-92079EA416FA}"/>
              </a:ext>
            </a:extLst>
          </p:cNvPr>
          <p:cNvSpPr txBox="1"/>
          <p:nvPr/>
        </p:nvSpPr>
        <p:spPr>
          <a:xfrm>
            <a:off x="2108905" y="2890579"/>
            <a:ext cx="69418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“What’s the point? There won’t be any speedup”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486C8-89E9-41CB-87AC-F3F7F91A9C01}"/>
              </a:ext>
            </a:extLst>
          </p:cNvPr>
          <p:cNvSpPr txBox="1"/>
          <p:nvPr/>
        </p:nvSpPr>
        <p:spPr>
          <a:xfrm>
            <a:off x="2467603" y="3515124"/>
            <a:ext cx="62244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Correct. It’s for you to copy code smartly </a:t>
            </a:r>
            <a:r>
              <a:rPr lang="en-GB" sz="24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7A5324-00B9-49D4-A70B-F02A1FC24BE3}"/>
              </a:ext>
            </a:extLst>
          </p:cNvPr>
          <p:cNvSpPr/>
          <p:nvPr/>
        </p:nvSpPr>
        <p:spPr>
          <a:xfrm>
            <a:off x="863603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2A9E2-8678-4669-9EA5-52B52614EDD4}"/>
              </a:ext>
            </a:extLst>
          </p:cNvPr>
          <p:cNvSpPr/>
          <p:nvPr/>
        </p:nvSpPr>
        <p:spPr>
          <a:xfrm>
            <a:off x="1446044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D473F-8CFC-442B-92C9-BEC7E2B66437}"/>
              </a:ext>
            </a:extLst>
          </p:cNvPr>
          <p:cNvSpPr/>
          <p:nvPr/>
        </p:nvSpPr>
        <p:spPr>
          <a:xfrm>
            <a:off x="850914" y="332385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A5CC2-F24B-4C28-8627-98E9E0C0B107}"/>
              </a:ext>
            </a:extLst>
          </p:cNvPr>
          <p:cNvSpPr/>
          <p:nvPr/>
        </p:nvSpPr>
        <p:spPr>
          <a:xfrm>
            <a:off x="1466211" y="3320351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91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4541112" y="1254600"/>
            <a:ext cx="142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Parallel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4045C-2FFC-48D9-B0A8-7720AD06ED01}"/>
              </a:ext>
            </a:extLst>
          </p:cNvPr>
          <p:cNvSpPr/>
          <p:nvPr/>
        </p:nvSpPr>
        <p:spPr>
          <a:xfrm>
            <a:off x="2077502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B00FC-FAA6-4796-A7CF-DF23D21A76E8}"/>
              </a:ext>
            </a:extLst>
          </p:cNvPr>
          <p:cNvSpPr/>
          <p:nvPr/>
        </p:nvSpPr>
        <p:spPr>
          <a:xfrm>
            <a:off x="858678" y="3990109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FE350-DA66-48DE-9ED6-51201DF9895C}"/>
              </a:ext>
            </a:extLst>
          </p:cNvPr>
          <p:cNvSpPr/>
          <p:nvPr/>
        </p:nvSpPr>
        <p:spPr>
          <a:xfrm>
            <a:off x="2088114" y="3990108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/>
              <p:nvPr/>
            </p:nvSpPr>
            <p:spPr>
              <a:xfrm>
                <a:off x="1697094" y="5418734"/>
                <a:ext cx="7277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Sub-divide into 4 quarters and repeat until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𝑭𝑶𝑹𝑲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𝑻𝑯𝑹𝑬𝑺𝑯𝑶𝑳𝑫</m:t>
                    </m:r>
                  </m:oMath>
                </a14:m>
                <a:endParaRPr lang="en-GB" b="1" dirty="0"/>
              </a:p>
              <a:p>
                <a:pPr algn="ctr"/>
                <a:r>
                  <a:rPr lang="en-GB" dirty="0"/>
                  <a:t>Then do non-recursive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FE504-C550-426E-954B-AEF5A491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094" y="5418734"/>
                <a:ext cx="7277120" cy="646331"/>
              </a:xfrm>
              <a:prstGeom prst="rect">
                <a:avLst/>
              </a:prstGeom>
              <a:blipFill>
                <a:blip r:embed="rId4"/>
                <a:stretch>
                  <a:fillRect l="-168" t="-6604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47BA5F7F-F8D5-46E7-A4EE-711653A7D93B}"/>
              </a:ext>
            </a:extLst>
          </p:cNvPr>
          <p:cNvSpPr/>
          <p:nvPr/>
        </p:nvSpPr>
        <p:spPr>
          <a:xfrm>
            <a:off x="3466407" y="2678544"/>
            <a:ext cx="226624" cy="131156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93FA-02F8-49F1-AAAB-159F566BE47D}"/>
              </a:ext>
            </a:extLst>
          </p:cNvPr>
          <p:cNvSpPr txBox="1"/>
          <p:nvPr/>
        </p:nvSpPr>
        <p:spPr>
          <a:xfrm>
            <a:off x="3863112" y="3149660"/>
            <a:ext cx="3241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9D3D77-1CD4-4D65-9D49-7D7A81F7DA55}"/>
              </a:ext>
            </a:extLst>
          </p:cNvPr>
          <p:cNvSpPr/>
          <p:nvPr/>
        </p:nvSpPr>
        <p:spPr>
          <a:xfrm>
            <a:off x="863603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147C95-E323-4001-ACBA-806A4CBB643A}"/>
              </a:ext>
            </a:extLst>
          </p:cNvPr>
          <p:cNvSpPr/>
          <p:nvPr/>
        </p:nvSpPr>
        <p:spPr>
          <a:xfrm>
            <a:off x="1446044" y="269393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2975E3-E58D-4AA5-A3DD-AF5E2C625275}"/>
              </a:ext>
            </a:extLst>
          </p:cNvPr>
          <p:cNvSpPr/>
          <p:nvPr/>
        </p:nvSpPr>
        <p:spPr>
          <a:xfrm>
            <a:off x="850914" y="3323852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59855-3638-468F-8B77-2074F6BEE7CC}"/>
              </a:ext>
            </a:extLst>
          </p:cNvPr>
          <p:cNvSpPr/>
          <p:nvPr/>
        </p:nvSpPr>
        <p:spPr>
          <a:xfrm>
            <a:off x="1466211" y="3320351"/>
            <a:ext cx="616062" cy="614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3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965B716-9C44-423B-AA34-3BBD69D0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/>
              <a:t>FAQ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8765E-185A-43E5-A97E-D952AC46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1120" y="2876315"/>
            <a:ext cx="3602567" cy="109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(Not really but if you’re asking these questions you’re doing good)</a:t>
            </a:r>
          </a:p>
        </p:txBody>
      </p:sp>
    </p:spTree>
    <p:extLst>
      <p:ext uri="{BB962C8B-B14F-4D97-AF65-F5344CB8AC3E}">
        <p14:creationId xmlns:p14="http://schemas.microsoft.com/office/powerpoint/2010/main" val="347497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BCE38E-A917-4ECA-B359-AA22DF75713E}"/>
                  </a:ext>
                </a:extLst>
              </p:cNvPr>
              <p:cNvSpPr txBox="1"/>
              <p:nvPr/>
            </p:nvSpPr>
            <p:spPr>
              <a:xfrm>
                <a:off x="306533" y="1299550"/>
                <a:ext cx="11129585" cy="1168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FAQ: Must I make 4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b="1" dirty="0"/>
                  <a:t> matrices and combine them together?</a:t>
                </a:r>
              </a:p>
              <a:p>
                <a:pPr algn="ctr"/>
                <a:r>
                  <a:rPr lang="en-GB" sz="2800" dirty="0"/>
                  <a:t>No.</a:t>
                </a:r>
                <a:endParaRPr lang="en-GB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BCE38E-A917-4ECA-B359-AA22DF75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3" y="1299550"/>
                <a:ext cx="11129585" cy="1168077"/>
              </a:xfrm>
              <a:prstGeom prst="rect">
                <a:avLst/>
              </a:prstGeom>
              <a:blipFill>
                <a:blip r:embed="rId4"/>
                <a:stretch>
                  <a:fillRect l="-548" r="-548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547FBED-FDB3-47DE-AFC3-367FA318475D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0767-8500-4719-943F-66294FE5514E}"/>
              </a:ext>
            </a:extLst>
          </p:cNvPr>
          <p:cNvSpPr/>
          <p:nvPr/>
        </p:nvSpPr>
        <p:spPr>
          <a:xfrm>
            <a:off x="868527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54810-2E08-4279-AFC4-7055F8F90B68}"/>
              </a:ext>
            </a:extLst>
          </p:cNvPr>
          <p:cNvSpPr/>
          <p:nvPr/>
        </p:nvSpPr>
        <p:spPr>
          <a:xfrm>
            <a:off x="2077502" y="2678544"/>
            <a:ext cx="1218824" cy="13115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741358-F502-4573-829D-7A50BB53BE85}"/>
              </a:ext>
            </a:extLst>
          </p:cNvPr>
          <p:cNvSpPr/>
          <p:nvPr/>
        </p:nvSpPr>
        <p:spPr>
          <a:xfrm>
            <a:off x="858678" y="3990109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40D6E-0FF8-4A9A-B2AD-72B4792B97CF}"/>
              </a:ext>
            </a:extLst>
          </p:cNvPr>
          <p:cNvSpPr/>
          <p:nvPr/>
        </p:nvSpPr>
        <p:spPr>
          <a:xfrm>
            <a:off x="2088114" y="3990108"/>
            <a:ext cx="1218824" cy="1232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4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78544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872192" y="2678544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094831" y="2678543"/>
            <a:ext cx="588973" cy="246487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1144232" y="1254600"/>
            <a:ext cx="8219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FAQ: Can 2 threads use the same array at once?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AEDE5-2A6D-4C06-8C6A-803C6B7EEFB5}"/>
              </a:ext>
            </a:extLst>
          </p:cNvPr>
          <p:cNvSpPr/>
          <p:nvPr/>
        </p:nvSpPr>
        <p:spPr>
          <a:xfrm>
            <a:off x="868526" y="3910982"/>
            <a:ext cx="581891" cy="49045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242E5-4BEE-417C-95A3-2B38BDFF43F1}"/>
              </a:ext>
            </a:extLst>
          </p:cNvPr>
          <p:cNvSpPr/>
          <p:nvPr/>
        </p:nvSpPr>
        <p:spPr>
          <a:xfrm>
            <a:off x="3884394" y="3910982"/>
            <a:ext cx="2433097" cy="4904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BCF03-F5EA-4754-9BF9-526FF57CDDFF}"/>
              </a:ext>
            </a:extLst>
          </p:cNvPr>
          <p:cNvSpPr/>
          <p:nvPr/>
        </p:nvSpPr>
        <p:spPr>
          <a:xfrm>
            <a:off x="7042588" y="2678543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3523-85E9-4BF4-A420-5C9CC45BEE46}"/>
              </a:ext>
            </a:extLst>
          </p:cNvPr>
          <p:cNvSpPr/>
          <p:nvPr/>
        </p:nvSpPr>
        <p:spPr>
          <a:xfrm>
            <a:off x="868527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F1E57-B273-4ACD-A183-179D20C49538}"/>
              </a:ext>
            </a:extLst>
          </p:cNvPr>
          <p:cNvSpPr txBox="1"/>
          <p:nvPr/>
        </p:nvSpPr>
        <p:spPr>
          <a:xfrm>
            <a:off x="1711274" y="22028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03CF-4198-465E-861B-AA4C304C48FC}"/>
              </a:ext>
            </a:extLst>
          </p:cNvPr>
          <p:cNvSpPr/>
          <p:nvPr/>
        </p:nvSpPr>
        <p:spPr>
          <a:xfrm>
            <a:off x="3872192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5EFE-D2A2-41FC-BB12-965B226EC79A}"/>
              </a:ext>
            </a:extLst>
          </p:cNvPr>
          <p:cNvSpPr txBox="1"/>
          <p:nvPr/>
        </p:nvSpPr>
        <p:spPr>
          <a:xfrm>
            <a:off x="4947696" y="220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A8403-1FED-4BEC-8D9C-238E360EDA64}"/>
              </a:ext>
            </a:extLst>
          </p:cNvPr>
          <p:cNvSpPr/>
          <p:nvPr/>
        </p:nvSpPr>
        <p:spPr>
          <a:xfrm>
            <a:off x="7000548" y="2678545"/>
            <a:ext cx="2464877" cy="246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4AE5C-6B37-44A9-9E53-D75E30466902}"/>
              </a:ext>
            </a:extLst>
          </p:cNvPr>
          <p:cNvSpPr txBox="1"/>
          <p:nvPr/>
        </p:nvSpPr>
        <p:spPr>
          <a:xfrm>
            <a:off x="8072846" y="22028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/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8BF3E8-0950-44B6-9BCA-F422D98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38" y="3726317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/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BF413-E656-4A95-A6FB-066A0963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69" y="3726317"/>
                <a:ext cx="31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609893E-0177-46E7-8DB0-7248CBE69C78}"/>
              </a:ext>
            </a:extLst>
          </p:cNvPr>
          <p:cNvSpPr/>
          <p:nvPr/>
        </p:nvSpPr>
        <p:spPr>
          <a:xfrm>
            <a:off x="868527" y="2678544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3B99-9218-4CFB-8F53-AB1DCF679155}"/>
              </a:ext>
            </a:extLst>
          </p:cNvPr>
          <p:cNvSpPr/>
          <p:nvPr/>
        </p:nvSpPr>
        <p:spPr>
          <a:xfrm>
            <a:off x="3872192" y="2678544"/>
            <a:ext cx="2433097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94D9E-8C90-4152-8468-FAD9739C221F}"/>
              </a:ext>
            </a:extLst>
          </p:cNvPr>
          <p:cNvSpPr/>
          <p:nvPr/>
        </p:nvSpPr>
        <p:spPr>
          <a:xfrm>
            <a:off x="7094831" y="2678543"/>
            <a:ext cx="588973" cy="246487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1144232" y="1254600"/>
            <a:ext cx="8219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FAQ: Can 2 threads use the same array at once?</a:t>
            </a:r>
          </a:p>
          <a:p>
            <a:pPr algn="ctr"/>
            <a:r>
              <a:rPr lang="en-GB" dirty="0"/>
              <a:t>Yes. As long as the same memory address isn’t </a:t>
            </a:r>
            <a:r>
              <a:rPr lang="en-GB" u="sng" dirty="0"/>
              <a:t>written</a:t>
            </a:r>
            <a:r>
              <a:rPr lang="en-GB" dirty="0"/>
              <a:t> at the same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AEDE5-2A6D-4C06-8C6A-803C6B7EEFB5}"/>
              </a:ext>
            </a:extLst>
          </p:cNvPr>
          <p:cNvSpPr/>
          <p:nvPr/>
        </p:nvSpPr>
        <p:spPr>
          <a:xfrm>
            <a:off x="868526" y="3910982"/>
            <a:ext cx="581891" cy="49045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242E5-4BEE-417C-95A3-2B38BDFF43F1}"/>
              </a:ext>
            </a:extLst>
          </p:cNvPr>
          <p:cNvSpPr/>
          <p:nvPr/>
        </p:nvSpPr>
        <p:spPr>
          <a:xfrm>
            <a:off x="3884394" y="3910982"/>
            <a:ext cx="2433097" cy="4904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BCF03-F5EA-4754-9BF9-526FF57CDDFF}"/>
              </a:ext>
            </a:extLst>
          </p:cNvPr>
          <p:cNvSpPr/>
          <p:nvPr/>
        </p:nvSpPr>
        <p:spPr>
          <a:xfrm>
            <a:off x="7042588" y="2678543"/>
            <a:ext cx="588973" cy="246487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A0092-05F3-4B04-8A78-CBD58727B8E6}"/>
              </a:ext>
            </a:extLst>
          </p:cNvPr>
          <p:cNvSpPr txBox="1"/>
          <p:nvPr/>
        </p:nvSpPr>
        <p:spPr>
          <a:xfrm>
            <a:off x="1853738" y="335698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24348-E518-48E5-A8DD-1B572990C574}"/>
              </a:ext>
            </a:extLst>
          </p:cNvPr>
          <p:cNvSpPr txBox="1"/>
          <p:nvPr/>
        </p:nvSpPr>
        <p:spPr>
          <a:xfrm>
            <a:off x="6124256" y="33569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C5E99D-692A-4711-95AE-625D39ED35DE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280160" y="2984269"/>
            <a:ext cx="573578" cy="557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FA8B31-BA3F-4FD9-94EB-89BF90CE2E12}"/>
              </a:ext>
            </a:extLst>
          </p:cNvPr>
          <p:cNvCxnSpPr>
            <a:cxnSpLocks/>
          </p:cNvCxnSpPr>
          <p:nvPr/>
        </p:nvCxnSpPr>
        <p:spPr>
          <a:xfrm flipH="1">
            <a:off x="1276205" y="3694051"/>
            <a:ext cx="729933" cy="526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3307A-F47B-4F6D-A642-E78038B96AFC}"/>
              </a:ext>
            </a:extLst>
          </p:cNvPr>
          <p:cNvCxnSpPr/>
          <p:nvPr/>
        </p:nvCxnSpPr>
        <p:spPr>
          <a:xfrm flipH="1" flipV="1">
            <a:off x="5660758" y="2817061"/>
            <a:ext cx="573578" cy="557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2C9C5D-AF48-4034-8C97-2B9218CFF08E}"/>
              </a:ext>
            </a:extLst>
          </p:cNvPr>
          <p:cNvCxnSpPr>
            <a:cxnSpLocks/>
          </p:cNvCxnSpPr>
          <p:nvPr/>
        </p:nvCxnSpPr>
        <p:spPr>
          <a:xfrm flipH="1">
            <a:off x="5862521" y="3762249"/>
            <a:ext cx="458944" cy="393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D923CE-0617-4DC9-924D-306CFA21D423}"/>
              </a:ext>
            </a:extLst>
          </p:cNvPr>
          <p:cNvCxnSpPr>
            <a:cxnSpLocks/>
          </p:cNvCxnSpPr>
          <p:nvPr/>
        </p:nvCxnSpPr>
        <p:spPr>
          <a:xfrm>
            <a:off x="6618965" y="3705826"/>
            <a:ext cx="619929" cy="514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633E8-1988-49FE-901D-5C1B26869376}"/>
              </a:ext>
            </a:extLst>
          </p:cNvPr>
          <p:cNvCxnSpPr>
            <a:cxnSpLocks/>
          </p:cNvCxnSpPr>
          <p:nvPr/>
        </p:nvCxnSpPr>
        <p:spPr>
          <a:xfrm>
            <a:off x="6713045" y="3617217"/>
            <a:ext cx="619929" cy="514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8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57DD-2A71-4B48-A3F9-3E226157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A727-982C-40DD-B6BB-09693432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1A748-8AE6-4B16-934A-33DECFBD02AD}"/>
              </a:ext>
            </a:extLst>
          </p:cNvPr>
          <p:cNvSpPr/>
          <p:nvPr/>
        </p:nvSpPr>
        <p:spPr>
          <a:xfrm>
            <a:off x="1230284" y="2784764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145D1-9426-4C14-A343-C95717B683FA}"/>
              </a:ext>
            </a:extLst>
          </p:cNvPr>
          <p:cNvSpPr/>
          <p:nvPr/>
        </p:nvSpPr>
        <p:spPr>
          <a:xfrm>
            <a:off x="3142211" y="2784764"/>
            <a:ext cx="4505498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F1067-ED1A-463A-B341-2C255C1145D6}"/>
              </a:ext>
            </a:extLst>
          </p:cNvPr>
          <p:cNvSpPr/>
          <p:nvPr/>
        </p:nvSpPr>
        <p:spPr>
          <a:xfrm>
            <a:off x="7647709" y="2784764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F1A4B-6317-4296-9C51-10B984EF895E}"/>
              </a:ext>
            </a:extLst>
          </p:cNvPr>
          <p:cNvSpPr txBox="1"/>
          <p:nvPr/>
        </p:nvSpPr>
        <p:spPr>
          <a:xfrm>
            <a:off x="4808100" y="454706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Overhead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A067DD-3EA9-4EF3-85B4-FD31A36AD92D}"/>
              </a:ext>
            </a:extLst>
          </p:cNvPr>
          <p:cNvCxnSpPr/>
          <p:nvPr/>
        </p:nvCxnSpPr>
        <p:spPr>
          <a:xfrm flipH="1" flipV="1">
            <a:off x="2917998" y="3233651"/>
            <a:ext cx="1861820" cy="1296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F55AD1-A42C-4D37-9397-EF2483DC7783}"/>
              </a:ext>
            </a:extLst>
          </p:cNvPr>
          <p:cNvCxnSpPr>
            <a:cxnSpLocks/>
          </p:cNvCxnSpPr>
          <p:nvPr/>
        </p:nvCxnSpPr>
        <p:spPr>
          <a:xfrm flipV="1">
            <a:off x="5981820" y="3233651"/>
            <a:ext cx="2089838" cy="1313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0F3A85-35AB-4DAA-B0E4-CD5761627B71}"/>
              </a:ext>
            </a:extLst>
          </p:cNvPr>
          <p:cNvCxnSpPr/>
          <p:nvPr/>
        </p:nvCxnSpPr>
        <p:spPr>
          <a:xfrm>
            <a:off x="9559636" y="2244436"/>
            <a:ext cx="0" cy="382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DD69DD-D3D6-494F-BB54-D7389795E250}"/>
              </a:ext>
            </a:extLst>
          </p:cNvPr>
          <p:cNvSpPr txBox="1"/>
          <p:nvPr/>
        </p:nvSpPr>
        <p:spPr>
          <a:xfrm>
            <a:off x="7115694" y="1803584"/>
            <a:ext cx="26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 of op comes here</a:t>
            </a:r>
          </a:p>
        </p:txBody>
      </p:sp>
    </p:spTree>
    <p:extLst>
      <p:ext uri="{BB962C8B-B14F-4D97-AF65-F5344CB8AC3E}">
        <p14:creationId xmlns:p14="http://schemas.microsoft.com/office/powerpoint/2010/main" val="178606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834340" y="1254600"/>
            <a:ext cx="88397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FAQ: Can 2 threads use the same </a:t>
            </a:r>
            <a:r>
              <a:rPr lang="en-GB" sz="2800" b="1" u="sng" dirty="0" err="1"/>
              <a:t>ArrayList</a:t>
            </a:r>
            <a:r>
              <a:rPr lang="en-GB" sz="2800" b="1" dirty="0"/>
              <a:t> at once?</a:t>
            </a:r>
          </a:p>
          <a:p>
            <a:pPr algn="ctr"/>
            <a:r>
              <a:rPr lang="en-GB" dirty="0"/>
              <a:t>No. They might write to the same memory location</a:t>
            </a:r>
          </a:p>
          <a:p>
            <a:pPr algn="ctr"/>
            <a:r>
              <a:rPr lang="en-GB" dirty="0"/>
              <a:t>Use concurrent data structures instead</a:t>
            </a:r>
          </a:p>
          <a:p>
            <a:pPr algn="ctr"/>
            <a:r>
              <a:rPr lang="en-GB" sz="1050" dirty="0">
                <a:hlinkClick r:id="rId2"/>
              </a:rPr>
              <a:t>https://docs.oracle.com/javase/9/docs/api/java/util/concurrent/package-summary.html</a:t>
            </a:r>
            <a:endParaRPr lang="en-GB" sz="1050" dirty="0"/>
          </a:p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B5D9D-660D-4AD0-BD40-FC94174EFB14}"/>
              </a:ext>
            </a:extLst>
          </p:cNvPr>
          <p:cNvSpPr txBox="1"/>
          <p:nvPr/>
        </p:nvSpPr>
        <p:spPr>
          <a:xfrm>
            <a:off x="5087389" y="90066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(unrelated to the lab)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46A788-9BFE-4A4B-8D11-CAE68B5C6707}"/>
              </a:ext>
            </a:extLst>
          </p:cNvPr>
          <p:cNvSpPr/>
          <p:nvPr/>
        </p:nvSpPr>
        <p:spPr>
          <a:xfrm>
            <a:off x="2136374" y="3894511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06386-6641-4DE5-9608-48A456591219}"/>
              </a:ext>
            </a:extLst>
          </p:cNvPr>
          <p:cNvSpPr/>
          <p:nvPr/>
        </p:nvSpPr>
        <p:spPr>
          <a:xfrm>
            <a:off x="2136375" y="4530027"/>
            <a:ext cx="3341712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233CB-540D-4F8B-A4BE-3A49E1CFF6E7}"/>
              </a:ext>
            </a:extLst>
          </p:cNvPr>
          <p:cNvSpPr/>
          <p:nvPr/>
        </p:nvSpPr>
        <p:spPr>
          <a:xfrm>
            <a:off x="4688381" y="3894510"/>
            <a:ext cx="255200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BB6E88-22A3-47D6-B856-059C55438784}"/>
              </a:ext>
            </a:extLst>
          </p:cNvPr>
          <p:cNvSpPr/>
          <p:nvPr/>
        </p:nvSpPr>
        <p:spPr>
          <a:xfrm>
            <a:off x="5478087" y="4530027"/>
            <a:ext cx="255200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9C2BC-3C27-469E-A77F-3A02C7710E47}"/>
              </a:ext>
            </a:extLst>
          </p:cNvPr>
          <p:cNvCxnSpPr>
            <a:cxnSpLocks/>
          </p:cNvCxnSpPr>
          <p:nvPr/>
        </p:nvCxnSpPr>
        <p:spPr>
          <a:xfrm>
            <a:off x="4975668" y="3591096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CDBFB4-0A0B-4147-8B5E-5967AE6C5E37}"/>
              </a:ext>
            </a:extLst>
          </p:cNvPr>
          <p:cNvSpPr txBox="1"/>
          <p:nvPr/>
        </p:nvSpPr>
        <p:spPr>
          <a:xfrm>
            <a:off x="2886248" y="323639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87963A-7CE1-4BD4-893B-FD97AC5EC252}"/>
              </a:ext>
            </a:extLst>
          </p:cNvPr>
          <p:cNvCxnSpPr>
            <a:cxnSpLocks/>
          </p:cNvCxnSpPr>
          <p:nvPr/>
        </p:nvCxnSpPr>
        <p:spPr>
          <a:xfrm>
            <a:off x="5543705" y="2977444"/>
            <a:ext cx="0" cy="917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995326-5B16-4330-9821-7E78DBA4A8C9}"/>
              </a:ext>
            </a:extLst>
          </p:cNvPr>
          <p:cNvSpPr txBox="1"/>
          <p:nvPr/>
        </p:nvSpPr>
        <p:spPr>
          <a:xfrm>
            <a:off x="4667601" y="2608112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325188-7A01-4AA8-B089-2AEDB038EF7C}"/>
              </a:ext>
            </a:extLst>
          </p:cNvPr>
          <p:cNvCxnSpPr>
            <a:cxnSpLocks/>
          </p:cNvCxnSpPr>
          <p:nvPr/>
        </p:nvCxnSpPr>
        <p:spPr>
          <a:xfrm>
            <a:off x="6241974" y="3605730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E7E60F-9404-4A85-83A9-AF5331281759}"/>
              </a:ext>
            </a:extLst>
          </p:cNvPr>
          <p:cNvSpPr txBox="1"/>
          <p:nvPr/>
        </p:nvSpPr>
        <p:spPr>
          <a:xfrm>
            <a:off x="5691237" y="326960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F03CA-EB01-4A6D-A4CF-5F0D8A57852E}"/>
              </a:ext>
            </a:extLst>
          </p:cNvPr>
          <p:cNvCxnSpPr>
            <a:cxnSpLocks/>
          </p:cNvCxnSpPr>
          <p:nvPr/>
        </p:nvCxnSpPr>
        <p:spPr>
          <a:xfrm flipV="1">
            <a:off x="5876214" y="4988561"/>
            <a:ext cx="0" cy="439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710E3C-C7F9-4CCA-B646-8FD5DD2CA99E}"/>
              </a:ext>
            </a:extLst>
          </p:cNvPr>
          <p:cNvCxnSpPr>
            <a:cxnSpLocks/>
          </p:cNvCxnSpPr>
          <p:nvPr/>
        </p:nvCxnSpPr>
        <p:spPr>
          <a:xfrm flipV="1">
            <a:off x="6444251" y="4988560"/>
            <a:ext cx="0" cy="955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868C90-7744-45C4-87FF-27A992ABAFAD}"/>
              </a:ext>
            </a:extLst>
          </p:cNvPr>
          <p:cNvCxnSpPr>
            <a:cxnSpLocks/>
          </p:cNvCxnSpPr>
          <p:nvPr/>
        </p:nvCxnSpPr>
        <p:spPr>
          <a:xfrm flipV="1">
            <a:off x="7142520" y="5003194"/>
            <a:ext cx="0" cy="425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6A0136-03DC-44DB-8770-40DC9F5C8F7D}"/>
              </a:ext>
            </a:extLst>
          </p:cNvPr>
          <p:cNvSpPr txBox="1"/>
          <p:nvPr/>
        </p:nvSpPr>
        <p:spPr>
          <a:xfrm>
            <a:off x="3791690" y="543277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E4BBE-DF3A-4E90-A77F-34FB54CF18BA}"/>
              </a:ext>
            </a:extLst>
          </p:cNvPr>
          <p:cNvSpPr txBox="1"/>
          <p:nvPr/>
        </p:nvSpPr>
        <p:spPr>
          <a:xfrm>
            <a:off x="5458036" y="5956585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5A8F9B-CC8A-4679-914B-F6995E26132F}"/>
              </a:ext>
            </a:extLst>
          </p:cNvPr>
          <p:cNvSpPr txBox="1"/>
          <p:nvPr/>
        </p:nvSpPr>
        <p:spPr>
          <a:xfrm>
            <a:off x="6706899" y="5428211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270972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834340" y="1254600"/>
            <a:ext cx="88397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FAQ: Can 2 threads use the same </a:t>
            </a:r>
            <a:r>
              <a:rPr lang="en-GB" sz="2800" b="1" u="sng" dirty="0" err="1"/>
              <a:t>ArrayList</a:t>
            </a:r>
            <a:r>
              <a:rPr lang="en-GB" sz="2800" b="1" dirty="0"/>
              <a:t> at once?</a:t>
            </a:r>
          </a:p>
          <a:p>
            <a:pPr algn="ctr"/>
            <a:r>
              <a:rPr lang="en-GB" dirty="0"/>
              <a:t>No. They might write to the same memory location</a:t>
            </a:r>
          </a:p>
          <a:p>
            <a:pPr algn="ctr"/>
            <a:r>
              <a:rPr lang="en-GB" dirty="0"/>
              <a:t>Use concurrent data structures instead</a:t>
            </a:r>
          </a:p>
          <a:p>
            <a:pPr algn="ctr"/>
            <a:r>
              <a:rPr lang="en-GB" sz="1050" dirty="0">
                <a:hlinkClick r:id="rId2"/>
              </a:rPr>
              <a:t>https://docs.oracle.com/javase/9/docs/api/java/util/concurrent/package-summary.html</a:t>
            </a:r>
            <a:endParaRPr lang="en-GB" sz="1050" dirty="0"/>
          </a:p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B5D9D-660D-4AD0-BD40-FC94174EFB14}"/>
              </a:ext>
            </a:extLst>
          </p:cNvPr>
          <p:cNvSpPr txBox="1"/>
          <p:nvPr/>
        </p:nvSpPr>
        <p:spPr>
          <a:xfrm>
            <a:off x="5087389" y="90066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(unrelated to the lab)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46A788-9BFE-4A4B-8D11-CAE68B5C6707}"/>
              </a:ext>
            </a:extLst>
          </p:cNvPr>
          <p:cNvSpPr/>
          <p:nvPr/>
        </p:nvSpPr>
        <p:spPr>
          <a:xfrm>
            <a:off x="2136374" y="3894511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06386-6641-4DE5-9608-48A456591219}"/>
              </a:ext>
            </a:extLst>
          </p:cNvPr>
          <p:cNvSpPr/>
          <p:nvPr/>
        </p:nvSpPr>
        <p:spPr>
          <a:xfrm>
            <a:off x="2136375" y="4530027"/>
            <a:ext cx="3341712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233CB-540D-4F8B-A4BE-3A49E1CFF6E7}"/>
              </a:ext>
            </a:extLst>
          </p:cNvPr>
          <p:cNvSpPr/>
          <p:nvPr/>
        </p:nvSpPr>
        <p:spPr>
          <a:xfrm>
            <a:off x="4688381" y="3894510"/>
            <a:ext cx="255200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BB6E88-22A3-47D6-B856-059C55438784}"/>
              </a:ext>
            </a:extLst>
          </p:cNvPr>
          <p:cNvSpPr/>
          <p:nvPr/>
        </p:nvSpPr>
        <p:spPr>
          <a:xfrm>
            <a:off x="5478087" y="4530027"/>
            <a:ext cx="255200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9C2BC-3C27-469E-A77F-3A02C7710E47}"/>
              </a:ext>
            </a:extLst>
          </p:cNvPr>
          <p:cNvCxnSpPr>
            <a:cxnSpLocks/>
          </p:cNvCxnSpPr>
          <p:nvPr/>
        </p:nvCxnSpPr>
        <p:spPr>
          <a:xfrm>
            <a:off x="4975668" y="3591096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CDBFB4-0A0B-4147-8B5E-5967AE6C5E37}"/>
              </a:ext>
            </a:extLst>
          </p:cNvPr>
          <p:cNvSpPr txBox="1"/>
          <p:nvPr/>
        </p:nvSpPr>
        <p:spPr>
          <a:xfrm>
            <a:off x="2886248" y="323639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87963A-7CE1-4BD4-893B-FD97AC5EC252}"/>
              </a:ext>
            </a:extLst>
          </p:cNvPr>
          <p:cNvCxnSpPr>
            <a:cxnSpLocks/>
          </p:cNvCxnSpPr>
          <p:nvPr/>
        </p:nvCxnSpPr>
        <p:spPr>
          <a:xfrm>
            <a:off x="5543705" y="2977444"/>
            <a:ext cx="0" cy="917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995326-5B16-4330-9821-7E78DBA4A8C9}"/>
              </a:ext>
            </a:extLst>
          </p:cNvPr>
          <p:cNvSpPr txBox="1"/>
          <p:nvPr/>
        </p:nvSpPr>
        <p:spPr>
          <a:xfrm>
            <a:off x="4667601" y="2608112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325188-7A01-4AA8-B089-2AEDB038EF7C}"/>
              </a:ext>
            </a:extLst>
          </p:cNvPr>
          <p:cNvCxnSpPr>
            <a:cxnSpLocks/>
          </p:cNvCxnSpPr>
          <p:nvPr/>
        </p:nvCxnSpPr>
        <p:spPr>
          <a:xfrm>
            <a:off x="6241974" y="3605730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E7E60F-9404-4A85-83A9-AF5331281759}"/>
              </a:ext>
            </a:extLst>
          </p:cNvPr>
          <p:cNvSpPr txBox="1"/>
          <p:nvPr/>
        </p:nvSpPr>
        <p:spPr>
          <a:xfrm>
            <a:off x="5691237" y="326960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F03CA-EB01-4A6D-A4CF-5F0D8A57852E}"/>
              </a:ext>
            </a:extLst>
          </p:cNvPr>
          <p:cNvCxnSpPr>
            <a:cxnSpLocks/>
          </p:cNvCxnSpPr>
          <p:nvPr/>
        </p:nvCxnSpPr>
        <p:spPr>
          <a:xfrm flipV="1">
            <a:off x="5876214" y="4988561"/>
            <a:ext cx="0" cy="439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710E3C-C7F9-4CCA-B646-8FD5DD2CA99E}"/>
              </a:ext>
            </a:extLst>
          </p:cNvPr>
          <p:cNvCxnSpPr>
            <a:cxnSpLocks/>
          </p:cNvCxnSpPr>
          <p:nvPr/>
        </p:nvCxnSpPr>
        <p:spPr>
          <a:xfrm flipV="1">
            <a:off x="6444251" y="4988560"/>
            <a:ext cx="0" cy="955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868C90-7744-45C4-87FF-27A992ABAFAD}"/>
              </a:ext>
            </a:extLst>
          </p:cNvPr>
          <p:cNvCxnSpPr>
            <a:cxnSpLocks/>
          </p:cNvCxnSpPr>
          <p:nvPr/>
        </p:nvCxnSpPr>
        <p:spPr>
          <a:xfrm flipV="1">
            <a:off x="7142520" y="5003194"/>
            <a:ext cx="0" cy="425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6A0136-03DC-44DB-8770-40DC9F5C8F7D}"/>
              </a:ext>
            </a:extLst>
          </p:cNvPr>
          <p:cNvSpPr txBox="1"/>
          <p:nvPr/>
        </p:nvSpPr>
        <p:spPr>
          <a:xfrm>
            <a:off x="3791690" y="543277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E4BBE-DF3A-4E90-A77F-34FB54CF18BA}"/>
              </a:ext>
            </a:extLst>
          </p:cNvPr>
          <p:cNvSpPr txBox="1"/>
          <p:nvPr/>
        </p:nvSpPr>
        <p:spPr>
          <a:xfrm>
            <a:off x="5458036" y="5956585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5A8F9B-CC8A-4679-914B-F6995E26132F}"/>
              </a:ext>
            </a:extLst>
          </p:cNvPr>
          <p:cNvSpPr txBox="1"/>
          <p:nvPr/>
        </p:nvSpPr>
        <p:spPr>
          <a:xfrm>
            <a:off x="6706899" y="5428211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6E663E-8511-4A8A-99AB-94FE3EEC144B}"/>
              </a:ext>
            </a:extLst>
          </p:cNvPr>
          <p:cNvCxnSpPr>
            <a:cxnSpLocks/>
          </p:cNvCxnSpPr>
          <p:nvPr/>
        </p:nvCxnSpPr>
        <p:spPr>
          <a:xfrm>
            <a:off x="5876213" y="3742803"/>
            <a:ext cx="1" cy="128276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9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834340" y="1254600"/>
            <a:ext cx="88397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FAQ: Can 2 threads use the same </a:t>
            </a:r>
            <a:r>
              <a:rPr lang="en-GB" sz="2800" b="1" u="sng" dirty="0" err="1"/>
              <a:t>ArrayList</a:t>
            </a:r>
            <a:r>
              <a:rPr lang="en-GB" sz="2800" b="1" dirty="0"/>
              <a:t> at once?</a:t>
            </a:r>
          </a:p>
          <a:p>
            <a:pPr algn="ctr"/>
            <a:r>
              <a:rPr lang="en-GB" dirty="0"/>
              <a:t>No. They might write to the same memory location</a:t>
            </a:r>
          </a:p>
          <a:p>
            <a:pPr algn="ctr"/>
            <a:r>
              <a:rPr lang="en-GB" dirty="0"/>
              <a:t>Use concurrent data structures instead</a:t>
            </a:r>
          </a:p>
          <a:p>
            <a:pPr algn="ctr"/>
            <a:r>
              <a:rPr lang="en-GB" sz="1050" dirty="0">
                <a:hlinkClick r:id="rId2"/>
              </a:rPr>
              <a:t>https://docs.oracle.com/javase/9/docs/api/java/util/concurrent/package-summary.html</a:t>
            </a:r>
            <a:endParaRPr lang="en-GB" sz="1050" dirty="0"/>
          </a:p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B5D9D-660D-4AD0-BD40-FC94174EFB14}"/>
              </a:ext>
            </a:extLst>
          </p:cNvPr>
          <p:cNvSpPr txBox="1"/>
          <p:nvPr/>
        </p:nvSpPr>
        <p:spPr>
          <a:xfrm>
            <a:off x="5087389" y="90066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(unrelated to the lab)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46A788-9BFE-4A4B-8D11-CAE68B5C6707}"/>
              </a:ext>
            </a:extLst>
          </p:cNvPr>
          <p:cNvSpPr/>
          <p:nvPr/>
        </p:nvSpPr>
        <p:spPr>
          <a:xfrm>
            <a:off x="2136374" y="3894511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06386-6641-4DE5-9608-48A456591219}"/>
              </a:ext>
            </a:extLst>
          </p:cNvPr>
          <p:cNvSpPr/>
          <p:nvPr/>
        </p:nvSpPr>
        <p:spPr>
          <a:xfrm>
            <a:off x="2136375" y="4530027"/>
            <a:ext cx="3341712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233CB-540D-4F8B-A4BE-3A49E1CFF6E7}"/>
              </a:ext>
            </a:extLst>
          </p:cNvPr>
          <p:cNvSpPr/>
          <p:nvPr/>
        </p:nvSpPr>
        <p:spPr>
          <a:xfrm>
            <a:off x="4688381" y="3894510"/>
            <a:ext cx="255200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BB6E88-22A3-47D6-B856-059C55438784}"/>
              </a:ext>
            </a:extLst>
          </p:cNvPr>
          <p:cNvSpPr/>
          <p:nvPr/>
        </p:nvSpPr>
        <p:spPr>
          <a:xfrm>
            <a:off x="5478087" y="4530027"/>
            <a:ext cx="255200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9C2BC-3C27-469E-A77F-3A02C7710E47}"/>
              </a:ext>
            </a:extLst>
          </p:cNvPr>
          <p:cNvCxnSpPr>
            <a:cxnSpLocks/>
          </p:cNvCxnSpPr>
          <p:nvPr/>
        </p:nvCxnSpPr>
        <p:spPr>
          <a:xfrm>
            <a:off x="4975668" y="3591096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CDBFB4-0A0B-4147-8B5E-5967AE6C5E37}"/>
              </a:ext>
            </a:extLst>
          </p:cNvPr>
          <p:cNvSpPr txBox="1"/>
          <p:nvPr/>
        </p:nvSpPr>
        <p:spPr>
          <a:xfrm>
            <a:off x="2886248" y="323639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87963A-7CE1-4BD4-893B-FD97AC5EC252}"/>
              </a:ext>
            </a:extLst>
          </p:cNvPr>
          <p:cNvCxnSpPr>
            <a:cxnSpLocks/>
          </p:cNvCxnSpPr>
          <p:nvPr/>
        </p:nvCxnSpPr>
        <p:spPr>
          <a:xfrm>
            <a:off x="5543705" y="2977444"/>
            <a:ext cx="0" cy="917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995326-5B16-4330-9821-7E78DBA4A8C9}"/>
              </a:ext>
            </a:extLst>
          </p:cNvPr>
          <p:cNvSpPr txBox="1"/>
          <p:nvPr/>
        </p:nvSpPr>
        <p:spPr>
          <a:xfrm>
            <a:off x="4667601" y="2608112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325188-7A01-4AA8-B089-2AEDB038EF7C}"/>
              </a:ext>
            </a:extLst>
          </p:cNvPr>
          <p:cNvCxnSpPr>
            <a:cxnSpLocks/>
          </p:cNvCxnSpPr>
          <p:nvPr/>
        </p:nvCxnSpPr>
        <p:spPr>
          <a:xfrm>
            <a:off x="6241974" y="3605730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E7E60F-9404-4A85-83A9-AF5331281759}"/>
              </a:ext>
            </a:extLst>
          </p:cNvPr>
          <p:cNvSpPr txBox="1"/>
          <p:nvPr/>
        </p:nvSpPr>
        <p:spPr>
          <a:xfrm>
            <a:off x="5691237" y="326960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F03CA-EB01-4A6D-A4CF-5F0D8A57852E}"/>
              </a:ext>
            </a:extLst>
          </p:cNvPr>
          <p:cNvCxnSpPr>
            <a:cxnSpLocks/>
          </p:cNvCxnSpPr>
          <p:nvPr/>
        </p:nvCxnSpPr>
        <p:spPr>
          <a:xfrm flipV="1">
            <a:off x="5876214" y="4988561"/>
            <a:ext cx="0" cy="439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710E3C-C7F9-4CCA-B646-8FD5DD2CA99E}"/>
              </a:ext>
            </a:extLst>
          </p:cNvPr>
          <p:cNvCxnSpPr>
            <a:cxnSpLocks/>
          </p:cNvCxnSpPr>
          <p:nvPr/>
        </p:nvCxnSpPr>
        <p:spPr>
          <a:xfrm flipV="1">
            <a:off x="6444251" y="4988560"/>
            <a:ext cx="0" cy="955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868C90-7744-45C4-87FF-27A992ABAFAD}"/>
              </a:ext>
            </a:extLst>
          </p:cNvPr>
          <p:cNvCxnSpPr>
            <a:cxnSpLocks/>
          </p:cNvCxnSpPr>
          <p:nvPr/>
        </p:nvCxnSpPr>
        <p:spPr>
          <a:xfrm flipV="1">
            <a:off x="7142520" y="5003194"/>
            <a:ext cx="0" cy="425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6A0136-03DC-44DB-8770-40DC9F5C8F7D}"/>
              </a:ext>
            </a:extLst>
          </p:cNvPr>
          <p:cNvSpPr txBox="1"/>
          <p:nvPr/>
        </p:nvSpPr>
        <p:spPr>
          <a:xfrm>
            <a:off x="3791690" y="543277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E4BBE-DF3A-4E90-A77F-34FB54CF18BA}"/>
              </a:ext>
            </a:extLst>
          </p:cNvPr>
          <p:cNvSpPr txBox="1"/>
          <p:nvPr/>
        </p:nvSpPr>
        <p:spPr>
          <a:xfrm>
            <a:off x="5458036" y="5956585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5A8F9B-CC8A-4679-914B-F6995E26132F}"/>
              </a:ext>
            </a:extLst>
          </p:cNvPr>
          <p:cNvSpPr txBox="1"/>
          <p:nvPr/>
        </p:nvSpPr>
        <p:spPr>
          <a:xfrm>
            <a:off x="6706899" y="5428211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6E663E-8511-4A8A-99AB-94FE3EEC144B}"/>
              </a:ext>
            </a:extLst>
          </p:cNvPr>
          <p:cNvCxnSpPr>
            <a:cxnSpLocks/>
          </p:cNvCxnSpPr>
          <p:nvPr/>
        </p:nvCxnSpPr>
        <p:spPr>
          <a:xfrm>
            <a:off x="5876213" y="3742803"/>
            <a:ext cx="1" cy="128276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25CB93-2E32-40CB-ACE2-79B088E5B56B}"/>
              </a:ext>
            </a:extLst>
          </p:cNvPr>
          <p:cNvSpPr txBox="1"/>
          <p:nvPr/>
        </p:nvSpPr>
        <p:spPr>
          <a:xfrm>
            <a:off x="2967644" y="30160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86B486-0258-4E29-9F3C-921F98ABCAB2}"/>
              </a:ext>
            </a:extLst>
          </p:cNvPr>
          <p:cNvSpPr txBox="1"/>
          <p:nvPr/>
        </p:nvSpPr>
        <p:spPr>
          <a:xfrm>
            <a:off x="3886615" y="56946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F6600-2142-45CD-8A4F-D7C473EA7ED6}"/>
              </a:ext>
            </a:extLst>
          </p:cNvPr>
          <p:cNvSpPr txBox="1"/>
          <p:nvPr/>
        </p:nvSpPr>
        <p:spPr>
          <a:xfrm>
            <a:off x="6706899" y="30140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8BC29-569B-4A41-8218-0D1BE005CDF7}"/>
              </a:ext>
            </a:extLst>
          </p:cNvPr>
          <p:cNvSpPr txBox="1"/>
          <p:nvPr/>
        </p:nvSpPr>
        <p:spPr>
          <a:xfrm>
            <a:off x="7431212" y="569526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[101]</a:t>
            </a:r>
          </a:p>
        </p:txBody>
      </p:sp>
    </p:spTree>
    <p:extLst>
      <p:ext uri="{BB962C8B-B14F-4D97-AF65-F5344CB8AC3E}">
        <p14:creationId xmlns:p14="http://schemas.microsoft.com/office/powerpoint/2010/main" val="153487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3128-D88E-4D96-AB18-AB268BE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CE38E-A917-4ECA-B359-AA22DF75713E}"/>
              </a:ext>
            </a:extLst>
          </p:cNvPr>
          <p:cNvSpPr txBox="1"/>
          <p:nvPr/>
        </p:nvSpPr>
        <p:spPr>
          <a:xfrm>
            <a:off x="834340" y="1254600"/>
            <a:ext cx="88397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FAQ: Can 2 threads use the same </a:t>
            </a:r>
            <a:r>
              <a:rPr lang="en-GB" sz="2800" b="1" u="sng" dirty="0" err="1"/>
              <a:t>ArrayList</a:t>
            </a:r>
            <a:r>
              <a:rPr lang="en-GB" sz="2800" b="1" dirty="0"/>
              <a:t> at once?</a:t>
            </a:r>
          </a:p>
          <a:p>
            <a:pPr algn="ctr"/>
            <a:r>
              <a:rPr lang="en-GB" dirty="0"/>
              <a:t>No. They might write to the same memory location</a:t>
            </a:r>
          </a:p>
          <a:p>
            <a:pPr algn="ctr"/>
            <a:r>
              <a:rPr lang="en-GB" dirty="0"/>
              <a:t>Use concurrent data structures instead</a:t>
            </a:r>
          </a:p>
          <a:p>
            <a:pPr algn="ctr"/>
            <a:r>
              <a:rPr lang="en-GB" sz="1050" dirty="0">
                <a:hlinkClick r:id="rId2"/>
              </a:rPr>
              <a:t>https://docs.oracle.com/javase/9/docs/api/java/util/concurrent/package-summary.html</a:t>
            </a:r>
            <a:endParaRPr lang="en-GB" sz="1050" dirty="0"/>
          </a:p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B5D9D-660D-4AD0-BD40-FC94174EFB14}"/>
              </a:ext>
            </a:extLst>
          </p:cNvPr>
          <p:cNvSpPr txBox="1"/>
          <p:nvPr/>
        </p:nvSpPr>
        <p:spPr>
          <a:xfrm>
            <a:off x="5087389" y="90066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(unrelated to the lab)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46A788-9BFE-4A4B-8D11-CAE68B5C6707}"/>
              </a:ext>
            </a:extLst>
          </p:cNvPr>
          <p:cNvSpPr/>
          <p:nvPr/>
        </p:nvSpPr>
        <p:spPr>
          <a:xfrm>
            <a:off x="2136374" y="3894511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06386-6641-4DE5-9608-48A456591219}"/>
              </a:ext>
            </a:extLst>
          </p:cNvPr>
          <p:cNvSpPr/>
          <p:nvPr/>
        </p:nvSpPr>
        <p:spPr>
          <a:xfrm>
            <a:off x="2136375" y="4530027"/>
            <a:ext cx="3341712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233CB-540D-4F8B-A4BE-3A49E1CFF6E7}"/>
              </a:ext>
            </a:extLst>
          </p:cNvPr>
          <p:cNvSpPr/>
          <p:nvPr/>
        </p:nvSpPr>
        <p:spPr>
          <a:xfrm>
            <a:off x="4688381" y="3894510"/>
            <a:ext cx="255200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BB6E88-22A3-47D6-B856-059C55438784}"/>
              </a:ext>
            </a:extLst>
          </p:cNvPr>
          <p:cNvSpPr/>
          <p:nvPr/>
        </p:nvSpPr>
        <p:spPr>
          <a:xfrm>
            <a:off x="5478087" y="4530027"/>
            <a:ext cx="4089861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list.add</a:t>
            </a:r>
            <a:r>
              <a:rPr lang="en-GB" dirty="0"/>
              <a:t>(x)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9C2BC-3C27-469E-A77F-3A02C7710E47}"/>
              </a:ext>
            </a:extLst>
          </p:cNvPr>
          <p:cNvCxnSpPr>
            <a:cxnSpLocks/>
          </p:cNvCxnSpPr>
          <p:nvPr/>
        </p:nvCxnSpPr>
        <p:spPr>
          <a:xfrm>
            <a:off x="4975668" y="3591096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CDBFB4-0A0B-4147-8B5E-5967AE6C5E37}"/>
              </a:ext>
            </a:extLst>
          </p:cNvPr>
          <p:cNvSpPr txBox="1"/>
          <p:nvPr/>
        </p:nvSpPr>
        <p:spPr>
          <a:xfrm>
            <a:off x="2886248" y="323639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87963A-7CE1-4BD4-893B-FD97AC5EC252}"/>
              </a:ext>
            </a:extLst>
          </p:cNvPr>
          <p:cNvCxnSpPr>
            <a:cxnSpLocks/>
          </p:cNvCxnSpPr>
          <p:nvPr/>
        </p:nvCxnSpPr>
        <p:spPr>
          <a:xfrm>
            <a:off x="5543705" y="2977444"/>
            <a:ext cx="0" cy="917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995326-5B16-4330-9821-7E78DBA4A8C9}"/>
              </a:ext>
            </a:extLst>
          </p:cNvPr>
          <p:cNvSpPr txBox="1"/>
          <p:nvPr/>
        </p:nvSpPr>
        <p:spPr>
          <a:xfrm>
            <a:off x="4667601" y="2608112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325188-7A01-4AA8-B089-2AEDB038EF7C}"/>
              </a:ext>
            </a:extLst>
          </p:cNvPr>
          <p:cNvCxnSpPr>
            <a:cxnSpLocks/>
          </p:cNvCxnSpPr>
          <p:nvPr/>
        </p:nvCxnSpPr>
        <p:spPr>
          <a:xfrm>
            <a:off x="6241974" y="3605730"/>
            <a:ext cx="0" cy="303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E7E60F-9404-4A85-83A9-AF5331281759}"/>
              </a:ext>
            </a:extLst>
          </p:cNvPr>
          <p:cNvSpPr txBox="1"/>
          <p:nvPr/>
        </p:nvSpPr>
        <p:spPr>
          <a:xfrm>
            <a:off x="5691237" y="326960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F03CA-EB01-4A6D-A4CF-5F0D8A57852E}"/>
              </a:ext>
            </a:extLst>
          </p:cNvPr>
          <p:cNvCxnSpPr>
            <a:cxnSpLocks/>
          </p:cNvCxnSpPr>
          <p:nvPr/>
        </p:nvCxnSpPr>
        <p:spPr>
          <a:xfrm flipV="1">
            <a:off x="7231188" y="4988561"/>
            <a:ext cx="0" cy="439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710E3C-C7F9-4CCA-B646-8FD5DD2CA99E}"/>
              </a:ext>
            </a:extLst>
          </p:cNvPr>
          <p:cNvCxnSpPr>
            <a:cxnSpLocks/>
          </p:cNvCxnSpPr>
          <p:nvPr/>
        </p:nvCxnSpPr>
        <p:spPr>
          <a:xfrm flipV="1">
            <a:off x="7799225" y="4988560"/>
            <a:ext cx="0" cy="955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868C90-7744-45C4-87FF-27A992ABAFAD}"/>
              </a:ext>
            </a:extLst>
          </p:cNvPr>
          <p:cNvCxnSpPr>
            <a:cxnSpLocks/>
          </p:cNvCxnSpPr>
          <p:nvPr/>
        </p:nvCxnSpPr>
        <p:spPr>
          <a:xfrm flipV="1">
            <a:off x="8497494" y="5003194"/>
            <a:ext cx="0" cy="425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6A0136-03DC-44DB-8770-40DC9F5C8F7D}"/>
              </a:ext>
            </a:extLst>
          </p:cNvPr>
          <p:cNvSpPr txBox="1"/>
          <p:nvPr/>
        </p:nvSpPr>
        <p:spPr>
          <a:xfrm>
            <a:off x="5146664" y="543277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memory location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E4BBE-DF3A-4E90-A77F-34FB54CF18BA}"/>
              </a:ext>
            </a:extLst>
          </p:cNvPr>
          <p:cNvSpPr txBox="1"/>
          <p:nvPr/>
        </p:nvSpPr>
        <p:spPr>
          <a:xfrm>
            <a:off x="6813010" y="5956585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5A8F9B-CC8A-4679-914B-F6995E26132F}"/>
              </a:ext>
            </a:extLst>
          </p:cNvPr>
          <p:cNvSpPr txBox="1"/>
          <p:nvPr/>
        </p:nvSpPr>
        <p:spPr>
          <a:xfrm>
            <a:off x="8061873" y="5428211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next memory location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6E663E-8511-4A8A-99AB-94FE3EEC144B}"/>
              </a:ext>
            </a:extLst>
          </p:cNvPr>
          <p:cNvCxnSpPr>
            <a:cxnSpLocks/>
          </p:cNvCxnSpPr>
          <p:nvPr/>
        </p:nvCxnSpPr>
        <p:spPr>
          <a:xfrm>
            <a:off x="7231190" y="3742803"/>
            <a:ext cx="1" cy="128276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25CB93-2E32-40CB-ACE2-79B088E5B56B}"/>
              </a:ext>
            </a:extLst>
          </p:cNvPr>
          <p:cNvSpPr txBox="1"/>
          <p:nvPr/>
        </p:nvSpPr>
        <p:spPr>
          <a:xfrm>
            <a:off x="2967644" y="30160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86B486-0258-4E29-9F3C-921F98ABCAB2}"/>
              </a:ext>
            </a:extLst>
          </p:cNvPr>
          <p:cNvSpPr txBox="1"/>
          <p:nvPr/>
        </p:nvSpPr>
        <p:spPr>
          <a:xfrm>
            <a:off x="5241589" y="56946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F6600-2142-45CD-8A4F-D7C473EA7ED6}"/>
              </a:ext>
            </a:extLst>
          </p:cNvPr>
          <p:cNvSpPr txBox="1"/>
          <p:nvPr/>
        </p:nvSpPr>
        <p:spPr>
          <a:xfrm>
            <a:off x="6706899" y="30140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8BC29-569B-4A41-8218-0D1BE005CDF7}"/>
              </a:ext>
            </a:extLst>
          </p:cNvPr>
          <p:cNvSpPr txBox="1"/>
          <p:nvPr/>
        </p:nvSpPr>
        <p:spPr>
          <a:xfrm>
            <a:off x="8786186" y="569526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[102]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4C0FE-9AAD-4184-AB28-99F287408EF4}"/>
              </a:ext>
            </a:extLst>
          </p:cNvPr>
          <p:cNvSpPr txBox="1"/>
          <p:nvPr/>
        </p:nvSpPr>
        <p:spPr>
          <a:xfrm>
            <a:off x="7317966" y="3832739"/>
            <a:ext cx="3568606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With concurrent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88316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57DD-2A71-4B48-A3F9-3E226157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A727-982C-40DD-B6BB-09693432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1A748-8AE6-4B16-934A-33DECFBD02AD}"/>
              </a:ext>
            </a:extLst>
          </p:cNvPr>
          <p:cNvSpPr/>
          <p:nvPr/>
        </p:nvSpPr>
        <p:spPr>
          <a:xfrm>
            <a:off x="590208" y="2763610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F1067-ED1A-463A-B341-2C255C1145D6}"/>
              </a:ext>
            </a:extLst>
          </p:cNvPr>
          <p:cNvSpPr/>
          <p:nvPr/>
        </p:nvSpPr>
        <p:spPr>
          <a:xfrm>
            <a:off x="5054138" y="2766683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35F8B-4B30-43AF-9B99-2287E492CD07}"/>
              </a:ext>
            </a:extLst>
          </p:cNvPr>
          <p:cNvSpPr/>
          <p:nvPr/>
        </p:nvSpPr>
        <p:spPr>
          <a:xfrm>
            <a:off x="590208" y="3298396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53ECF-2EF0-485D-A375-F7FFAF92EF87}"/>
              </a:ext>
            </a:extLst>
          </p:cNvPr>
          <p:cNvSpPr/>
          <p:nvPr/>
        </p:nvSpPr>
        <p:spPr>
          <a:xfrm>
            <a:off x="5054138" y="3298394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DDEB3-324E-48AB-922A-3AF8E1BFABFF}"/>
              </a:ext>
            </a:extLst>
          </p:cNvPr>
          <p:cNvSpPr/>
          <p:nvPr/>
        </p:nvSpPr>
        <p:spPr>
          <a:xfrm>
            <a:off x="590204" y="5859867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19ECD-2D27-4AC0-A3F5-0C889D6AEF7C}"/>
              </a:ext>
            </a:extLst>
          </p:cNvPr>
          <p:cNvSpPr/>
          <p:nvPr/>
        </p:nvSpPr>
        <p:spPr>
          <a:xfrm>
            <a:off x="3142211" y="5859866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2CAE3F-2350-4C46-978D-5CA8F4EE8605}"/>
              </a:ext>
            </a:extLst>
          </p:cNvPr>
          <p:cNvSpPr/>
          <p:nvPr/>
        </p:nvSpPr>
        <p:spPr>
          <a:xfrm>
            <a:off x="5694218" y="5859865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1A7E61-0700-4FF7-9730-F7D8C3A51EE1}"/>
              </a:ext>
            </a:extLst>
          </p:cNvPr>
          <p:cNvSpPr/>
          <p:nvPr/>
        </p:nvSpPr>
        <p:spPr>
          <a:xfrm>
            <a:off x="8246225" y="5859864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79D809-EC81-4BDE-BE4B-03B0CA42701E}"/>
              </a:ext>
            </a:extLst>
          </p:cNvPr>
          <p:cNvCxnSpPr>
            <a:cxnSpLocks/>
          </p:cNvCxnSpPr>
          <p:nvPr/>
        </p:nvCxnSpPr>
        <p:spPr>
          <a:xfrm flipV="1">
            <a:off x="5694218" y="5095702"/>
            <a:ext cx="0" cy="6151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67DA7C-A3BD-4164-9B87-01483F5E28D4}"/>
              </a:ext>
            </a:extLst>
          </p:cNvPr>
          <p:cNvSpPr/>
          <p:nvPr/>
        </p:nvSpPr>
        <p:spPr>
          <a:xfrm>
            <a:off x="2502134" y="2763610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52BB0-E62A-4907-9AFA-6B8220F5A88A}"/>
              </a:ext>
            </a:extLst>
          </p:cNvPr>
          <p:cNvSpPr/>
          <p:nvPr/>
        </p:nvSpPr>
        <p:spPr>
          <a:xfrm>
            <a:off x="2502133" y="3298395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2E3155-58E5-41A6-8376-73134D3F731E}"/>
              </a:ext>
            </a:extLst>
          </p:cNvPr>
          <p:cNvSpPr/>
          <p:nvPr/>
        </p:nvSpPr>
        <p:spPr>
          <a:xfrm>
            <a:off x="590206" y="3830105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B0BE40-256E-4449-A046-2B815A563489}"/>
              </a:ext>
            </a:extLst>
          </p:cNvPr>
          <p:cNvSpPr/>
          <p:nvPr/>
        </p:nvSpPr>
        <p:spPr>
          <a:xfrm>
            <a:off x="5054136" y="3830103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20BB6D-66CA-4B56-B611-82D88400C07A}"/>
              </a:ext>
            </a:extLst>
          </p:cNvPr>
          <p:cNvSpPr/>
          <p:nvPr/>
        </p:nvSpPr>
        <p:spPr>
          <a:xfrm>
            <a:off x="2502131" y="3830104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C9293-A0DA-457D-BE66-39BF5D97EEBA}"/>
              </a:ext>
            </a:extLst>
          </p:cNvPr>
          <p:cNvSpPr/>
          <p:nvPr/>
        </p:nvSpPr>
        <p:spPr>
          <a:xfrm>
            <a:off x="590204" y="4378894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488F81-A1FF-45B0-9A11-B84D197488B7}"/>
              </a:ext>
            </a:extLst>
          </p:cNvPr>
          <p:cNvSpPr/>
          <p:nvPr/>
        </p:nvSpPr>
        <p:spPr>
          <a:xfrm>
            <a:off x="5054134" y="4378892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467FA4-E494-46BC-BE61-73AC52439098}"/>
              </a:ext>
            </a:extLst>
          </p:cNvPr>
          <p:cNvSpPr/>
          <p:nvPr/>
        </p:nvSpPr>
        <p:spPr>
          <a:xfrm>
            <a:off x="2502129" y="4378893"/>
            <a:ext cx="2552007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operation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A655F5-C010-4079-BFE4-60F647087355}"/>
              </a:ext>
            </a:extLst>
          </p:cNvPr>
          <p:cNvSpPr txBox="1"/>
          <p:nvPr/>
        </p:nvSpPr>
        <p:spPr>
          <a:xfrm>
            <a:off x="7920241" y="364089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 save time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E05E79-B933-45EA-89B3-6C81A63E5097}"/>
              </a:ext>
            </a:extLst>
          </p:cNvPr>
          <p:cNvCxnSpPr/>
          <p:nvPr/>
        </p:nvCxnSpPr>
        <p:spPr>
          <a:xfrm>
            <a:off x="548639" y="2335876"/>
            <a:ext cx="0" cy="428936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57DD-2A71-4B48-A3F9-3E226157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A727-982C-40DD-B6BB-09693432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1A748-8AE6-4B16-934A-33DECFBD02AD}"/>
              </a:ext>
            </a:extLst>
          </p:cNvPr>
          <p:cNvSpPr/>
          <p:nvPr/>
        </p:nvSpPr>
        <p:spPr>
          <a:xfrm>
            <a:off x="2427320" y="2780235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F1067-ED1A-463A-B341-2C255C1145D6}"/>
              </a:ext>
            </a:extLst>
          </p:cNvPr>
          <p:cNvSpPr/>
          <p:nvPr/>
        </p:nvSpPr>
        <p:spPr>
          <a:xfrm>
            <a:off x="5286898" y="2780233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DDEB3-324E-48AB-922A-3AF8E1BFABFF}"/>
              </a:ext>
            </a:extLst>
          </p:cNvPr>
          <p:cNvSpPr/>
          <p:nvPr/>
        </p:nvSpPr>
        <p:spPr>
          <a:xfrm>
            <a:off x="2427316" y="5876492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79D809-EC81-4BDE-BE4B-03B0CA42701E}"/>
              </a:ext>
            </a:extLst>
          </p:cNvPr>
          <p:cNvCxnSpPr>
            <a:cxnSpLocks/>
          </p:cNvCxnSpPr>
          <p:nvPr/>
        </p:nvCxnSpPr>
        <p:spPr>
          <a:xfrm flipV="1">
            <a:off x="4705003" y="5112327"/>
            <a:ext cx="0" cy="6151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A655F5-C010-4079-BFE4-60F647087355}"/>
              </a:ext>
            </a:extLst>
          </p:cNvPr>
          <p:cNvSpPr txBox="1"/>
          <p:nvPr/>
        </p:nvSpPr>
        <p:spPr>
          <a:xfrm>
            <a:off x="7920241" y="364089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 waste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10FCF4-9D08-4515-982B-CDCA784CE2A1}"/>
              </a:ext>
            </a:extLst>
          </p:cNvPr>
          <p:cNvSpPr/>
          <p:nvPr/>
        </p:nvSpPr>
        <p:spPr>
          <a:xfrm>
            <a:off x="3358341" y="5876492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52EBB5-B1B1-410D-A7F0-5595632EA36B}"/>
              </a:ext>
            </a:extLst>
          </p:cNvPr>
          <p:cNvSpPr/>
          <p:nvPr/>
        </p:nvSpPr>
        <p:spPr>
          <a:xfrm>
            <a:off x="4289366" y="5881123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3377BC-2EF7-4E05-9EA4-96D91CD0B770}"/>
              </a:ext>
            </a:extLst>
          </p:cNvPr>
          <p:cNvSpPr/>
          <p:nvPr/>
        </p:nvSpPr>
        <p:spPr>
          <a:xfrm>
            <a:off x="5220391" y="5881123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8F2ED1-F147-4339-9A4F-392FD06CD269}"/>
              </a:ext>
            </a:extLst>
          </p:cNvPr>
          <p:cNvSpPr/>
          <p:nvPr/>
        </p:nvSpPr>
        <p:spPr>
          <a:xfrm>
            <a:off x="4347560" y="2780234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3C2031-8D10-4DC2-BE93-C91EA082493A}"/>
              </a:ext>
            </a:extLst>
          </p:cNvPr>
          <p:cNvSpPr/>
          <p:nvPr/>
        </p:nvSpPr>
        <p:spPr>
          <a:xfrm>
            <a:off x="2427320" y="3351206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FA2D6E-A1F9-45CD-9253-F585D74E25A6}"/>
              </a:ext>
            </a:extLst>
          </p:cNvPr>
          <p:cNvSpPr/>
          <p:nvPr/>
        </p:nvSpPr>
        <p:spPr>
          <a:xfrm>
            <a:off x="5286898" y="3351204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7AA0F1-8F48-469E-95C6-5463EB263DC2}"/>
              </a:ext>
            </a:extLst>
          </p:cNvPr>
          <p:cNvSpPr/>
          <p:nvPr/>
        </p:nvSpPr>
        <p:spPr>
          <a:xfrm>
            <a:off x="4347560" y="3351205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3C668-29AD-4E41-9AB0-B4C0CE9C3154}"/>
              </a:ext>
            </a:extLst>
          </p:cNvPr>
          <p:cNvSpPr/>
          <p:nvPr/>
        </p:nvSpPr>
        <p:spPr>
          <a:xfrm>
            <a:off x="2427320" y="3937371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EA7F50-3BDE-4493-8ABD-0C80655C8691}"/>
              </a:ext>
            </a:extLst>
          </p:cNvPr>
          <p:cNvSpPr/>
          <p:nvPr/>
        </p:nvSpPr>
        <p:spPr>
          <a:xfrm>
            <a:off x="5286898" y="3937369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1B8AE-B7CE-4BCF-B2D4-DC2E4492D096}"/>
              </a:ext>
            </a:extLst>
          </p:cNvPr>
          <p:cNvSpPr/>
          <p:nvPr/>
        </p:nvSpPr>
        <p:spPr>
          <a:xfrm>
            <a:off x="4347560" y="3937370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8A4D6-46E0-4178-BAEE-F2CACA4DBE33}"/>
              </a:ext>
            </a:extLst>
          </p:cNvPr>
          <p:cNvSpPr/>
          <p:nvPr/>
        </p:nvSpPr>
        <p:spPr>
          <a:xfrm>
            <a:off x="2427316" y="4523534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Thread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BE200A-01CA-459A-80E7-16AE21CB6190}"/>
              </a:ext>
            </a:extLst>
          </p:cNvPr>
          <p:cNvSpPr/>
          <p:nvPr/>
        </p:nvSpPr>
        <p:spPr>
          <a:xfrm>
            <a:off x="5286894" y="4523532"/>
            <a:ext cx="1911927" cy="448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 Thread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E23F5D-0819-4B0E-BFB4-CF57E74C2ED5}"/>
              </a:ext>
            </a:extLst>
          </p:cNvPr>
          <p:cNvSpPr/>
          <p:nvPr/>
        </p:nvSpPr>
        <p:spPr>
          <a:xfrm>
            <a:off x="4347556" y="4523533"/>
            <a:ext cx="931025" cy="4488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Some operation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EA88D4-8568-427E-A5E3-3D0512F63B0E}"/>
              </a:ext>
            </a:extLst>
          </p:cNvPr>
          <p:cNvCxnSpPr>
            <a:cxnSpLocks/>
          </p:cNvCxnSpPr>
          <p:nvPr/>
        </p:nvCxnSpPr>
        <p:spPr>
          <a:xfrm>
            <a:off x="2385751" y="2568632"/>
            <a:ext cx="0" cy="388204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7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0027-91E1-40FD-A6B3-76674A61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BB92-9907-4142-985D-2547720D6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When can an operation NOT be parallelised?</a:t>
                </a:r>
              </a:p>
              <a:p>
                <a:pPr lvl="1"/>
                <a:r>
                  <a:rPr lang="en-GB" dirty="0"/>
                  <a:t>When the order of inputs matter</a:t>
                </a:r>
              </a:p>
              <a:p>
                <a:pPr lvl="1"/>
                <a:r>
                  <a:rPr lang="en-GB" dirty="0"/>
                  <a:t>i.e. the operation is </a:t>
                </a:r>
                <a:r>
                  <a:rPr lang="en-GB" u="sng" dirty="0"/>
                  <a:t>associative</a:t>
                </a:r>
                <a:r>
                  <a:rPr lang="en-GB" dirty="0"/>
                  <a:t>, 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u="sng" dirty="0"/>
              </a:p>
              <a:p>
                <a:pPr lvl="1"/>
                <a:r>
                  <a:rPr lang="en-GB" dirty="0"/>
                  <a:t>When the order of execution matters</a:t>
                </a:r>
              </a:p>
              <a:p>
                <a:pPr lvl="1"/>
                <a:r>
                  <a:rPr lang="en-GB" dirty="0"/>
                  <a:t>i.e. the operation is stateful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BB92-9907-4142-985D-2547720D6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00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4DE8-5400-4548-8492-F721C6C6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I’m so 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4574-1E6A-4704-A11E-77FD3464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Simple no parallel</a:t>
            </a:r>
          </a:p>
          <a:p>
            <a:r>
              <a:rPr lang="en-GB" sz="3600" dirty="0"/>
              <a:t>Take long </a:t>
            </a:r>
            <a:r>
              <a:rPr lang="en-GB" sz="3600" dirty="0" err="1"/>
              <a:t>long</a:t>
            </a:r>
            <a:r>
              <a:rPr lang="en-GB" sz="3600" dirty="0"/>
              <a:t> parallel</a:t>
            </a:r>
          </a:p>
          <a:p>
            <a:r>
              <a:rPr lang="en-GB" sz="3600" dirty="0"/>
              <a:t>Got order no parallel</a:t>
            </a:r>
          </a:p>
        </p:txBody>
      </p:sp>
    </p:spTree>
    <p:extLst>
      <p:ext uri="{BB962C8B-B14F-4D97-AF65-F5344CB8AC3E}">
        <p14:creationId xmlns:p14="http://schemas.microsoft.com/office/powerpoint/2010/main" val="420324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C6A-35DC-476C-8127-4773A01F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8861-8D50-47D6-BAD5-64F36F71B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8861-8D50-47D6-BAD5-64F36F71B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2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C6A-35DC-476C-8127-4773A01F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8861-8D50-47D6-BAD5-64F36F71B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8861-8D50-47D6-BAD5-64F36F71B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1BE777E-47FF-4BF2-83A8-DC5FD518A618}"/>
              </a:ext>
            </a:extLst>
          </p:cNvPr>
          <p:cNvSpPr/>
          <p:nvPr/>
        </p:nvSpPr>
        <p:spPr>
          <a:xfrm>
            <a:off x="1197032" y="2178655"/>
            <a:ext cx="581891" cy="4904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E51F1-1648-4431-ADC0-C2B044CE1D89}"/>
              </a:ext>
            </a:extLst>
          </p:cNvPr>
          <p:cNvSpPr/>
          <p:nvPr/>
        </p:nvSpPr>
        <p:spPr>
          <a:xfrm>
            <a:off x="3194857" y="2157153"/>
            <a:ext cx="1526772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8040C-60DF-465B-B830-590541498E1F}"/>
              </a:ext>
            </a:extLst>
          </p:cNvPr>
          <p:cNvSpPr/>
          <p:nvPr/>
        </p:nvSpPr>
        <p:spPr>
          <a:xfrm>
            <a:off x="5076305" y="2157153"/>
            <a:ext cx="667790" cy="96981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92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972</Words>
  <Application>Microsoft Office PowerPoint</Application>
  <PresentationFormat>Widescreen</PresentationFormat>
  <Paragraphs>302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Cambria Math</vt:lpstr>
      <vt:lpstr>Consolas</vt:lpstr>
      <vt:lpstr>Trebuchet MS</vt:lpstr>
      <vt:lpstr>Wingdings</vt:lpstr>
      <vt:lpstr>Wingdings 3</vt:lpstr>
      <vt:lpstr>Facet</vt:lpstr>
      <vt:lpstr>Lab 8: Matrix Multiplication</vt:lpstr>
      <vt:lpstr>Parallelism recap</vt:lpstr>
      <vt:lpstr>Parallelism recap</vt:lpstr>
      <vt:lpstr>Parallelism recap</vt:lpstr>
      <vt:lpstr>Parallelism recap</vt:lpstr>
      <vt:lpstr>Parallelism recap</vt:lpstr>
      <vt:lpstr>I’m so lost</vt:lpstr>
      <vt:lpstr>Matrix multiplication</vt:lpstr>
      <vt:lpstr>Matrix multiplication</vt:lpstr>
      <vt:lpstr>Matrix multiplication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FAQ</vt:lpstr>
      <vt:lpstr>Parallelisation</vt:lpstr>
      <vt:lpstr>Parallelisation</vt:lpstr>
      <vt:lpstr>Parallelisation</vt:lpstr>
      <vt:lpstr>Parallelisation</vt:lpstr>
      <vt:lpstr>Parallelisation</vt:lpstr>
      <vt:lpstr>Parallelisation</vt:lpstr>
      <vt:lpstr>Parallelisation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8: Matrix Multiplication</dc:title>
  <dc:creator>s10122326@connect.np.edu.sg</dc:creator>
  <cp:lastModifiedBy>s10122326@connect.np.edu.sg</cp:lastModifiedBy>
  <cp:revision>2</cp:revision>
  <dcterms:created xsi:type="dcterms:W3CDTF">2018-10-28T18:19:58Z</dcterms:created>
  <dcterms:modified xsi:type="dcterms:W3CDTF">2018-10-28T18:21:09Z</dcterms:modified>
</cp:coreProperties>
</file>