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44" r:id="rId2"/>
  </p:sldMasterIdLst>
  <p:notesMasterIdLst>
    <p:notesMasterId r:id="rId27"/>
  </p:notesMasterIdLst>
  <p:sldIdLst>
    <p:sldId id="256" r:id="rId3"/>
    <p:sldId id="257" r:id="rId4"/>
    <p:sldId id="278" r:id="rId5"/>
    <p:sldId id="279" r:id="rId6"/>
    <p:sldId id="259" r:id="rId7"/>
    <p:sldId id="258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3" autoAdjust="0"/>
    <p:restoredTop sz="89338" autoAdjust="0"/>
  </p:normalViewPr>
  <p:slideViewPr>
    <p:cSldViewPr snapToGrid="0">
      <p:cViewPr varScale="1">
        <p:scale>
          <a:sx n="73" d="100"/>
          <a:sy n="73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016F2-FF10-45E9-AFCC-F741721575A7}" type="datetimeFigureOut">
              <a:rPr lang="en-SG" smtClean="0"/>
              <a:t>7/9/18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73B1-DC8D-47D8-9765-3B191BEF9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888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Where </a:t>
            </a:r>
            <a:r>
              <a:rPr lang="en-SG" dirty="0" err="1"/>
              <a:t>getLength</a:t>
            </a:r>
            <a:r>
              <a:rPr lang="en-SG" dirty="0"/>
              <a:t>(a, b) returns </a:t>
            </a:r>
            <a:r>
              <a:rPr lang="en-SG" dirty="0" err="1"/>
              <a:t>b.x</a:t>
            </a:r>
            <a:r>
              <a:rPr lang="en-SG" dirty="0"/>
              <a:t> – </a:t>
            </a:r>
            <a:r>
              <a:rPr lang="en-SG" dirty="0" err="1"/>
              <a:t>a.x</a:t>
            </a:r>
            <a:endParaRPr lang="en-SG" dirty="0"/>
          </a:p>
          <a:p>
            <a:r>
              <a:rPr lang="en-SG" dirty="0"/>
              <a:t>And </a:t>
            </a:r>
            <a:r>
              <a:rPr lang="en-SG" dirty="0" err="1"/>
              <a:t>getHeight</a:t>
            </a:r>
            <a:r>
              <a:rPr lang="en-SG" dirty="0"/>
              <a:t>(a, b) returns </a:t>
            </a:r>
            <a:r>
              <a:rPr lang="en-SG" dirty="0" err="1"/>
              <a:t>b.y</a:t>
            </a:r>
            <a:r>
              <a:rPr lang="en-SG" dirty="0"/>
              <a:t> – </a:t>
            </a:r>
            <a:r>
              <a:rPr lang="en-SG" dirty="0" err="1"/>
              <a:t>a.y</a:t>
            </a:r>
            <a:endParaRPr lang="en-SG" dirty="0"/>
          </a:p>
          <a:p>
            <a:endParaRPr lang="en-SG" dirty="0"/>
          </a:p>
          <a:p>
            <a:r>
              <a:rPr lang="en-SG" dirty="0"/>
              <a:t>Reminder: What else, based on this week’s lecture? Throw an exception. Ideally, </a:t>
            </a:r>
            <a:r>
              <a:rPr lang="en-SG" dirty="0" err="1"/>
              <a:t>IllegalArgumentException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073B1-DC8D-47D8-9765-3B191BEF92DF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61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Mass = volume * Density</a:t>
            </a:r>
          </a:p>
          <a:p>
            <a:r>
              <a:rPr lang="en-SG" dirty="0"/>
              <a:t>[Try it yourself]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073B1-DC8D-47D8-9765-3B191BEF92D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40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9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04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26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919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051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184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437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495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716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64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47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387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06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230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89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810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4453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555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1428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747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6192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379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152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8423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349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654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81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0909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328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70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1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199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12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1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B9D8-0659-45B8-96C4-AB51CA4C5059}" type="datetimeFigureOut">
              <a:rPr lang="en-SG" smtClean="0"/>
              <a:t>7/9/18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F3FE-969D-489F-A09A-FAFC88FDD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5402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remylim@u.nus.edu" TargetMode="External"/><Relationship Id="rId2" Type="http://schemas.openxmlformats.org/officeDocument/2006/relationships/hyperlink" Target="mailto:jeremychoo@u.nu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AC39D-BA4D-45F1-8CDF-D61B5B705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SG" sz="6000">
                <a:solidFill>
                  <a:schemeClr val="tx2"/>
                </a:solidFill>
              </a:rPr>
              <a:t>CS2030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EEEA8-0E58-4988-992C-FC420DFCE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 fontScale="92500" lnSpcReduction="10000"/>
          </a:bodyPr>
          <a:lstStyle/>
          <a:p>
            <a:r>
              <a:rPr lang="en-SG" dirty="0">
                <a:solidFill>
                  <a:schemeClr val="tx1">
                    <a:alpha val="80000"/>
                  </a:schemeClr>
                </a:solidFill>
              </a:rPr>
              <a:t>Tutorial 2</a:t>
            </a:r>
          </a:p>
          <a:p>
            <a:r>
              <a:rPr lang="en-SG" dirty="0">
                <a:solidFill>
                  <a:schemeClr val="tx1">
                    <a:alpha val="80000"/>
                  </a:schemeClr>
                </a:solidFill>
                <a:hlinkClick r:id="rId2"/>
              </a:rPr>
              <a:t>jeremychoo@u.nus.edu</a:t>
            </a:r>
            <a:r>
              <a:rPr lang="en-SG" dirty="0">
                <a:solidFill>
                  <a:schemeClr val="tx1">
                    <a:alpha val="80000"/>
                  </a:schemeClr>
                </a:solidFill>
              </a:rPr>
              <a:t> [edits by Jeremy Lim </a:t>
            </a:r>
            <a:r>
              <a:rPr lang="en-SG" dirty="0">
                <a:solidFill>
                  <a:schemeClr val="tx1">
                    <a:alpha val="80000"/>
                  </a:schemeClr>
                </a:solidFill>
                <a:hlinkClick r:id="rId3"/>
              </a:rPr>
              <a:t>jeremylim@u.nus.edu</a:t>
            </a:r>
            <a:r>
              <a:rPr lang="en-SG" dirty="0">
                <a:solidFill>
                  <a:schemeClr val="tx1">
                    <a:alpha val="80000"/>
                  </a:schemeClr>
                </a:solidFill>
              </a:rPr>
              <a:t>]</a:t>
            </a:r>
          </a:p>
          <a:p>
            <a:endParaRPr lang="en-SG" dirty="0">
              <a:solidFill>
                <a:schemeClr val="tx1">
                  <a:alpha val="80000"/>
                </a:schemeClr>
              </a:solidFill>
            </a:endParaRPr>
          </a:p>
          <a:p>
            <a:endParaRPr lang="en-SG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7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Q4a: Any errors?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A43F7-AE40-47D5-B05D-F5EF6E3B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54" y="643467"/>
            <a:ext cx="6662945" cy="5571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46BC73-F82A-4010-8A85-32D631EF6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687" y="4460281"/>
            <a:ext cx="2143424" cy="214342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FA2B5-E929-4515-BFA8-6B1D587E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21181"/>
              </p:ext>
            </p:extLst>
          </p:nvPr>
        </p:nvGraphicFramePr>
        <p:xfrm>
          <a:off x="7735230" y="2026879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52AE6A-0B6B-4DF7-BA86-C0ED5F74F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97503"/>
              </p:ext>
            </p:extLst>
          </p:nvPr>
        </p:nvGraphicFramePr>
        <p:xfrm>
          <a:off x="7735229" y="2961989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9D710-7B7E-4548-A3C3-6D0CBAF14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98951"/>
              </p:ext>
            </p:extLst>
          </p:nvPr>
        </p:nvGraphicFramePr>
        <p:xfrm>
          <a:off x="9781745" y="2026879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1B40DA-1425-40F4-AB88-24FE24414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66743"/>
              </p:ext>
            </p:extLst>
          </p:nvPr>
        </p:nvGraphicFramePr>
        <p:xfrm>
          <a:off x="9781745" y="2975505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96C549-1354-4017-9F01-6A7901BD62FF}"/>
              </a:ext>
            </a:extLst>
          </p:cNvPr>
          <p:cNvCxnSpPr>
            <a:cxnSpLocks/>
          </p:cNvCxnSpPr>
          <p:nvPr/>
        </p:nvCxnSpPr>
        <p:spPr>
          <a:xfrm>
            <a:off x="8845420" y="2565918"/>
            <a:ext cx="93632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319F40-F601-4B37-99D8-7E767E525A35}"/>
              </a:ext>
            </a:extLst>
          </p:cNvPr>
          <p:cNvCxnSpPr>
            <a:cxnSpLocks/>
          </p:cNvCxnSpPr>
          <p:nvPr/>
        </p:nvCxnSpPr>
        <p:spPr>
          <a:xfrm flipV="1">
            <a:off x="8845420" y="2634340"/>
            <a:ext cx="936325" cy="8563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9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Q4b: Any errors?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250BE-A879-41C5-A09B-80BE0803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29" y="400727"/>
            <a:ext cx="5527234" cy="6056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46BC73-F82A-4010-8A85-32D631EF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15" y="4434357"/>
            <a:ext cx="2143424" cy="214342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DFCA39-B4A6-4595-82E1-B89250190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57821"/>
              </p:ext>
            </p:extLst>
          </p:nvPr>
        </p:nvGraphicFramePr>
        <p:xfrm>
          <a:off x="7735230" y="2026879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745C90-021F-4C4E-B681-A6B6578D4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441469"/>
              </p:ext>
            </p:extLst>
          </p:nvPr>
        </p:nvGraphicFramePr>
        <p:xfrm>
          <a:off x="7735229" y="2961989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B08577-EFFF-47B5-8CB5-AE81EF3EA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47905"/>
              </p:ext>
            </p:extLst>
          </p:nvPr>
        </p:nvGraphicFramePr>
        <p:xfrm>
          <a:off x="9781745" y="2026879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22E40A-04A5-4FCB-853B-17B2CA47B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67209"/>
              </p:ext>
            </p:extLst>
          </p:nvPr>
        </p:nvGraphicFramePr>
        <p:xfrm>
          <a:off x="9781745" y="2975505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BBB59C-8290-44D3-9615-8F49182644A2}"/>
              </a:ext>
            </a:extLst>
          </p:cNvPr>
          <p:cNvCxnSpPr>
            <a:cxnSpLocks/>
          </p:cNvCxnSpPr>
          <p:nvPr/>
        </p:nvCxnSpPr>
        <p:spPr>
          <a:xfrm>
            <a:off x="8845420" y="2565918"/>
            <a:ext cx="93632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3BE800-AEAB-4BF1-BF71-7D7FDD7BBD97}"/>
              </a:ext>
            </a:extLst>
          </p:cNvPr>
          <p:cNvCxnSpPr>
            <a:cxnSpLocks/>
          </p:cNvCxnSpPr>
          <p:nvPr/>
        </p:nvCxnSpPr>
        <p:spPr>
          <a:xfrm flipV="1">
            <a:off x="8845420" y="3490731"/>
            <a:ext cx="93632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C774A3-9F2A-4D7A-BF07-346304516990}"/>
              </a:ext>
            </a:extLst>
          </p:cNvPr>
          <p:cNvCxnSpPr>
            <a:cxnSpLocks/>
          </p:cNvCxnSpPr>
          <p:nvPr/>
        </p:nvCxnSpPr>
        <p:spPr>
          <a:xfrm>
            <a:off x="8845420" y="2614419"/>
            <a:ext cx="936325" cy="8763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9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AE856-E599-49ED-9160-A535C25F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0" y="360880"/>
            <a:ext cx="5963387" cy="6136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Q4c: Any errors?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6BC73-F82A-4010-8A85-32D631EF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15" y="4434357"/>
            <a:ext cx="2143424" cy="214342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52F15D-AAB3-4E81-BB47-F3404B308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48984"/>
              </p:ext>
            </p:extLst>
          </p:nvPr>
        </p:nvGraphicFramePr>
        <p:xfrm>
          <a:off x="7735230" y="2026879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44C30B-5F99-4F3F-A872-BE61C36E6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04892"/>
              </p:ext>
            </p:extLst>
          </p:nvPr>
        </p:nvGraphicFramePr>
        <p:xfrm>
          <a:off x="7735229" y="2961989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7FE21C-AA09-4EC6-9060-9A9E74FAE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28521"/>
              </p:ext>
            </p:extLst>
          </p:nvPr>
        </p:nvGraphicFramePr>
        <p:xfrm>
          <a:off x="9781745" y="2026879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2E9C78-7FF6-4D48-8197-BAADAD0E6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43312"/>
              </p:ext>
            </p:extLst>
          </p:nvPr>
        </p:nvGraphicFramePr>
        <p:xfrm>
          <a:off x="9781745" y="2975505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056886-66F7-4728-B0CC-0D2415793521}"/>
              </a:ext>
            </a:extLst>
          </p:cNvPr>
          <p:cNvCxnSpPr>
            <a:cxnSpLocks/>
          </p:cNvCxnSpPr>
          <p:nvPr/>
        </p:nvCxnSpPr>
        <p:spPr>
          <a:xfrm>
            <a:off x="8845420" y="2565918"/>
            <a:ext cx="936325" cy="9248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435735-BBD2-4BB9-A1D4-3E8C494F1FFE}"/>
              </a:ext>
            </a:extLst>
          </p:cNvPr>
          <p:cNvCxnSpPr>
            <a:cxnSpLocks/>
          </p:cNvCxnSpPr>
          <p:nvPr/>
        </p:nvCxnSpPr>
        <p:spPr>
          <a:xfrm flipV="1">
            <a:off x="8845420" y="3490731"/>
            <a:ext cx="93632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09A01245-5ECB-4557-9DA5-9830ED341ACE}"/>
              </a:ext>
            </a:extLst>
          </p:cNvPr>
          <p:cNvSpPr/>
          <p:nvPr/>
        </p:nvSpPr>
        <p:spPr>
          <a:xfrm rot="10800000">
            <a:off x="10891936" y="2397719"/>
            <a:ext cx="498408" cy="1205218"/>
          </a:xfrm>
          <a:prstGeom prst="curv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33649-977D-44FA-B008-13D3AEE0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3" y="302110"/>
            <a:ext cx="5958054" cy="6275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Q4d: Any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34D-CD75-4F7C-AEFD-00614CEB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2400" dirty="0"/>
              <a:t>Well, it compiles but calling </a:t>
            </a:r>
            <a:r>
              <a:rPr lang="en-SG" sz="2400" dirty="0" err="1"/>
              <a:t>b.f</a:t>
            </a:r>
            <a:r>
              <a:rPr lang="en-SG" sz="2400" dirty="0"/>
              <a:t>(); results in an infinite loop, causing a </a:t>
            </a:r>
            <a:r>
              <a:rPr lang="en-SG" sz="2400" dirty="0" err="1"/>
              <a:t>stackoverflow</a:t>
            </a:r>
            <a:r>
              <a:rPr lang="en-SG" sz="2400" dirty="0"/>
              <a:t> exception.</a:t>
            </a:r>
          </a:p>
        </p:txBody>
      </p:sp>
    </p:spTree>
    <p:extLst>
      <p:ext uri="{BB962C8B-B14F-4D97-AF65-F5344CB8AC3E}">
        <p14:creationId xmlns:p14="http://schemas.microsoft.com/office/powerpoint/2010/main" val="36933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Q4e: Any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34D-CD75-4F7C-AEFD-00614CEB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2400" dirty="0"/>
              <a:t>Compilation error: f in B has the same method signature, which implies overriding it, but the return type is different.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17ABF-6376-438E-8823-6B49868E0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82" y="193424"/>
            <a:ext cx="6148745" cy="647115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CA539B-E3E6-48B3-B435-F78B706A8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49674"/>
              </p:ext>
            </p:extLst>
          </p:nvPr>
        </p:nvGraphicFramePr>
        <p:xfrm>
          <a:off x="7115775" y="2166216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D9747F-E49D-4150-BC2E-4EFD76BE6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00058"/>
              </p:ext>
            </p:extLst>
          </p:nvPr>
        </p:nvGraphicFramePr>
        <p:xfrm>
          <a:off x="7115774" y="3101326"/>
          <a:ext cx="1110191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f() :int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8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CC35A-3690-44B6-BEDC-2211BC22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15" y="215689"/>
            <a:ext cx="5862061" cy="6362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Q4f: Any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34D-CD75-4F7C-AEFD-00614CEB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2400" dirty="0" err="1"/>
              <a:t>a.f</a:t>
            </a:r>
            <a:r>
              <a:rPr lang="en-SG" sz="2400" dirty="0"/>
              <a:t>(0); is not ok, only </a:t>
            </a:r>
            <a:r>
              <a:rPr lang="en-SG" sz="2400" dirty="0" err="1"/>
              <a:t>a.f</a:t>
            </a:r>
            <a:r>
              <a:rPr lang="en-SG" sz="2400" dirty="0"/>
              <a:t>() is ok.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440F2-7AA4-407B-B68B-EF246691B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37646"/>
              </p:ext>
            </p:extLst>
          </p:nvPr>
        </p:nvGraphicFramePr>
        <p:xfrm>
          <a:off x="7552350" y="3429000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198E93-DCA7-49B8-8F3C-4AEE8EFCD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63633"/>
              </p:ext>
            </p:extLst>
          </p:nvPr>
        </p:nvGraphicFramePr>
        <p:xfrm>
          <a:off x="7552349" y="4364110"/>
          <a:ext cx="1110191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153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325EE4-1EB5-4F20-8A11-DA9C387CB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04970"/>
              </p:ext>
            </p:extLst>
          </p:nvPr>
        </p:nvGraphicFramePr>
        <p:xfrm>
          <a:off x="9598865" y="3429000"/>
          <a:ext cx="111019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115237-C893-4176-BB09-68EC7198B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76032"/>
              </p:ext>
            </p:extLst>
          </p:nvPr>
        </p:nvGraphicFramePr>
        <p:xfrm>
          <a:off x="9598865" y="4377626"/>
          <a:ext cx="1110191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3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9BF33D-72C0-4065-A53D-081B12469432}"/>
              </a:ext>
            </a:extLst>
          </p:cNvPr>
          <p:cNvCxnSpPr>
            <a:cxnSpLocks/>
          </p:cNvCxnSpPr>
          <p:nvPr/>
        </p:nvCxnSpPr>
        <p:spPr>
          <a:xfrm>
            <a:off x="8662540" y="3968039"/>
            <a:ext cx="93632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98F8E5-96CF-4C5A-B175-082A453F735A}"/>
              </a:ext>
            </a:extLst>
          </p:cNvPr>
          <p:cNvCxnSpPr>
            <a:cxnSpLocks/>
          </p:cNvCxnSpPr>
          <p:nvPr/>
        </p:nvCxnSpPr>
        <p:spPr>
          <a:xfrm flipV="1">
            <a:off x="8662540" y="4036461"/>
            <a:ext cx="936325" cy="8563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78C0E7-E3C9-40EC-B898-BD82DAA256B0}"/>
              </a:ext>
            </a:extLst>
          </p:cNvPr>
          <p:cNvCxnSpPr>
            <a:cxnSpLocks/>
          </p:cNvCxnSpPr>
          <p:nvPr/>
        </p:nvCxnSpPr>
        <p:spPr>
          <a:xfrm flipV="1">
            <a:off x="8656950" y="5326252"/>
            <a:ext cx="95309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75144C-40A5-4EBC-99D4-5140DAC35F0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686212" y="3968038"/>
            <a:ext cx="912653" cy="965848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BB1EBD-CCD1-4054-BBE4-8B7C9DEC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46" y="217846"/>
            <a:ext cx="6260396" cy="6378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Q4g: Any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34D-CD75-4F7C-AEFD-00614CEB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endParaRPr lang="en-SG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6BC73-F82A-4010-8A85-32D631EF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15" y="4434357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5EBDFC-CFE3-4DDA-9D16-06BAE600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5" y="208243"/>
            <a:ext cx="7071301" cy="6441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Q4h: Any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34D-CD75-4F7C-AEFD-00614CEB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2400" dirty="0" err="1"/>
              <a:t>a.f</a:t>
            </a:r>
            <a:r>
              <a:rPr lang="en-SG" sz="2400" dirty="0"/>
              <a:t>(); has private access.</a:t>
            </a:r>
          </a:p>
        </p:txBody>
      </p:sp>
    </p:spTree>
    <p:extLst>
      <p:ext uri="{BB962C8B-B14F-4D97-AF65-F5344CB8AC3E}">
        <p14:creationId xmlns:p14="http://schemas.microsoft.com/office/powerpoint/2010/main" val="296387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Q4i: Any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34D-CD75-4F7C-AEFD-00614CEB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2400" dirty="0"/>
              <a:t>Compilation error: f() in B cannot override f() in A. Static methods cannot be overwritten by non-static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4CE73-AC35-44AE-99C0-04C5B148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9" y="228600"/>
            <a:ext cx="6632730" cy="63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Q4j: Any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34D-CD75-4F7C-AEFD-00614CEB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endParaRPr lang="en-SG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53D7-0555-4FFE-8EB3-DE8ED5C4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47" y="64963"/>
            <a:ext cx="5975198" cy="6728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46BC73-F82A-4010-8A85-32D631EF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15" y="4434357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7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8BE1DD-321E-47AD-A452-3EF04D28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anchor="t"/>
          <a:lstStyle/>
          <a:p>
            <a:pPr algn="l"/>
            <a:r>
              <a:rPr lang="en-US" dirty="0"/>
              <a:t>Q1: Interfaces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D5FB3-B1AD-46AE-82AF-327F4D4E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0" y="4075219"/>
            <a:ext cx="5728018" cy="2234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5C5E3A-7571-469B-8A43-C81A2319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24" y="1420837"/>
            <a:ext cx="4842151" cy="2580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C5151-133B-4461-9F90-BAA5E02C2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315" y="1272760"/>
            <a:ext cx="6607356" cy="270362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472F34-1D41-4CC4-BCCB-FAD29668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49" y="2479159"/>
            <a:ext cx="3939105" cy="3616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FFFF00"/>
                </a:solidFill>
              </a:rPr>
              <a:t>No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FFFF00"/>
                </a:solidFill>
              </a:rPr>
              <a:t>Yes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FFFF00"/>
                </a:solidFill>
              </a:rPr>
              <a:t>Yes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FFFF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1801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82942C-9A98-4924-85ED-2DA4B27A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1" y="280219"/>
            <a:ext cx="7304836" cy="6184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Q4k: Any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34D-CD75-4F7C-AEFD-00614CEB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2400" dirty="0"/>
              <a:t>Compilation error: x is private</a:t>
            </a:r>
          </a:p>
        </p:txBody>
      </p:sp>
    </p:spTree>
    <p:extLst>
      <p:ext uri="{BB962C8B-B14F-4D97-AF65-F5344CB8AC3E}">
        <p14:creationId xmlns:p14="http://schemas.microsoft.com/office/powerpoint/2010/main" val="42129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45C04-B7D4-4421-8F41-143CF6D7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7" y="985410"/>
            <a:ext cx="7151969" cy="4887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Q4L: Any errors?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591536-B308-41C4-B0B7-73EFBD36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2400" dirty="0"/>
              <a:t>Compilation error: x is private</a:t>
            </a:r>
          </a:p>
        </p:txBody>
      </p:sp>
    </p:spTree>
    <p:extLst>
      <p:ext uri="{BB962C8B-B14F-4D97-AF65-F5344CB8AC3E}">
        <p14:creationId xmlns:p14="http://schemas.microsoft.com/office/powerpoint/2010/main" val="38032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69DB14-94D1-4BE2-AB6E-F987501C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72" y="280219"/>
            <a:ext cx="7507667" cy="6256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Q4m: Any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34D-CD75-4F7C-AEFD-00614CEB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endParaRPr lang="en-SG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6BC73-F82A-4010-8A85-32D631EF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15" y="4434357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7090E8-C65C-4B46-A6DA-4DB76C71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54" y="280219"/>
            <a:ext cx="7160956" cy="6054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Q4n: Any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34D-CD75-4F7C-AEFD-00614CEB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endParaRPr lang="en-SG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6BC73-F82A-4010-8A85-32D631EF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15" y="4434357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6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EB6C8B-4651-4F32-91E9-7D97C2186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27" y="553832"/>
            <a:ext cx="7461410" cy="5750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6837C-66E1-49A4-8FF4-913AE22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SG" sz="1600" dirty="0"/>
              <a:t>Q4o: Any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34D-CD75-4F7C-AEFD-00614CEB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endParaRPr lang="en-SG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6BC73-F82A-4010-8A85-32D631EF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15" y="4434357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1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7441-79DD-4A28-A3AC-B15D870A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88F5-BD76-4D3C-ADD8-A4F797D6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s.print</a:t>
            </a:r>
            <a:r>
              <a:rPr lang="en-GB" dirty="0"/>
              <a:t>() [s is a Shape]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AC48DF-DA63-4430-BA62-C79A7356D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32152"/>
              </p:ext>
            </p:extLst>
          </p:nvPr>
        </p:nvGraphicFramePr>
        <p:xfrm>
          <a:off x="1429952" y="2687320"/>
          <a:ext cx="204103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Circle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1404B6-B805-4531-867C-167347D92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38731"/>
              </p:ext>
            </p:extLst>
          </p:nvPr>
        </p:nvGraphicFramePr>
        <p:xfrm>
          <a:off x="1429951" y="3950060"/>
          <a:ext cx="2041035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Printable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5115DC-AD4B-4C24-AA5F-2BCEEF43D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43571"/>
              </p:ext>
            </p:extLst>
          </p:nvPr>
        </p:nvGraphicFramePr>
        <p:xfrm>
          <a:off x="1429951" y="5515789"/>
          <a:ext cx="204103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Shape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8C951E-796A-45AC-8EF4-596D32E16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14224"/>
              </p:ext>
            </p:extLst>
          </p:nvPr>
        </p:nvGraphicFramePr>
        <p:xfrm>
          <a:off x="6096001" y="2687320"/>
          <a:ext cx="2861387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61387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Circle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F1CC6D-AE45-4050-A9A4-ECCA45598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3231"/>
              </p:ext>
            </p:extLst>
          </p:nvPr>
        </p:nvGraphicFramePr>
        <p:xfrm>
          <a:off x="6096000" y="3950060"/>
          <a:ext cx="2861387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61387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Printable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43021A-91E0-45F4-AB82-F7A7FCC1D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98992"/>
              </p:ext>
            </p:extLst>
          </p:nvPr>
        </p:nvGraphicFramePr>
        <p:xfrm>
          <a:off x="6096000" y="5515789"/>
          <a:ext cx="2861387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61387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Shape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4A4F29-9E47-4E3E-9546-C7C631E4FFEF}"/>
              </a:ext>
            </a:extLst>
          </p:cNvPr>
          <p:cNvCxnSpPr/>
          <p:nvPr/>
        </p:nvCxnSpPr>
        <p:spPr>
          <a:xfrm>
            <a:off x="755780" y="5691673"/>
            <a:ext cx="55050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FE9223-A707-4E02-8244-72BCD81159A2}"/>
              </a:ext>
            </a:extLst>
          </p:cNvPr>
          <p:cNvCxnSpPr/>
          <p:nvPr/>
        </p:nvCxnSpPr>
        <p:spPr>
          <a:xfrm>
            <a:off x="5405535" y="2876938"/>
            <a:ext cx="55050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50C3D1-3CAC-47AF-A6A7-5907C863CC84}"/>
              </a:ext>
            </a:extLst>
          </p:cNvPr>
          <p:cNvCxnSpPr>
            <a:cxnSpLocks/>
          </p:cNvCxnSpPr>
          <p:nvPr/>
        </p:nvCxnSpPr>
        <p:spPr>
          <a:xfrm flipV="1">
            <a:off x="3470986" y="2876938"/>
            <a:ext cx="2625014" cy="28147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1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7441-79DD-4A28-A3AC-B15D870A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88F5-BD76-4D3C-ADD8-A4F797D6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p.print</a:t>
            </a:r>
            <a:r>
              <a:rPr lang="en-GB" dirty="0"/>
              <a:t>() [p is a Printable]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AC48DF-DA63-4430-BA62-C79A7356DC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9952" y="2687320"/>
          <a:ext cx="204103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Circle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1404B6-B805-4531-867C-167347D92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9951" y="3950060"/>
          <a:ext cx="2041035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Printable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5115DC-AD4B-4C24-AA5F-2BCEEF43DD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9951" y="5515789"/>
          <a:ext cx="204103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Shape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8C951E-796A-45AC-8EF4-596D32E161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1" y="2687320"/>
          <a:ext cx="2861387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61387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Circle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F1CC6D-AE45-4050-A9A4-ECCA455987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3950060"/>
          <a:ext cx="2861387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61387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Printable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43021A-91E0-45F4-AB82-F7A7FCC1D3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5515789"/>
          <a:ext cx="2861387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61387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Shape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4A4F29-9E47-4E3E-9546-C7C631E4FFEF}"/>
              </a:ext>
            </a:extLst>
          </p:cNvPr>
          <p:cNvCxnSpPr/>
          <p:nvPr/>
        </p:nvCxnSpPr>
        <p:spPr>
          <a:xfrm>
            <a:off x="802433" y="4114802"/>
            <a:ext cx="55050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FE9223-A707-4E02-8244-72BCD81159A2}"/>
              </a:ext>
            </a:extLst>
          </p:cNvPr>
          <p:cNvCxnSpPr/>
          <p:nvPr/>
        </p:nvCxnSpPr>
        <p:spPr>
          <a:xfrm>
            <a:off x="5405535" y="2876938"/>
            <a:ext cx="55050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50C3D1-3CAC-47AF-A6A7-5907C863CC84}"/>
              </a:ext>
            </a:extLst>
          </p:cNvPr>
          <p:cNvCxnSpPr>
            <a:cxnSpLocks/>
          </p:cNvCxnSpPr>
          <p:nvPr/>
        </p:nvCxnSpPr>
        <p:spPr>
          <a:xfrm flipV="1">
            <a:off x="3470986" y="3610947"/>
            <a:ext cx="2625014" cy="15488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33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8BE1DD-321E-47AD-A452-3EF04D28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anchor="t"/>
          <a:lstStyle/>
          <a:p>
            <a:pPr algn="l"/>
            <a:r>
              <a:rPr lang="en-US" dirty="0"/>
              <a:t>Q1: Interfaces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D5FB3-B1AD-46AE-82AF-327F4D4E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0" y="4075219"/>
            <a:ext cx="5728018" cy="223469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472F34-1D41-4CC4-BCCB-FAD29668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49" y="2479159"/>
            <a:ext cx="3939105" cy="36168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What if we change from interfaces to abstract class?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No.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You can only extend from 1 class.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BE51D4-4C98-47DC-8767-18B71C7D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5" y="1435930"/>
            <a:ext cx="4811130" cy="23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9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8BE1DD-321E-47AD-A452-3EF04D28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anchor="t"/>
          <a:lstStyle/>
          <a:p>
            <a:pPr algn="l"/>
            <a:r>
              <a:rPr lang="en-US" dirty="0"/>
              <a:t>Q1: Interfaces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D5FB3-B1AD-46AE-82AF-327F4D4E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0" y="4075219"/>
            <a:ext cx="5728018" cy="223469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472F34-1D41-4CC4-BCCB-FAD29668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49" y="2479159"/>
            <a:ext cx="3939105" cy="36168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What if we add a new interface, </a:t>
            </a:r>
            <a:r>
              <a:rPr lang="en-US" dirty="0" err="1"/>
              <a:t>PrintableShape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Yes.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But be mindful of  “interface bloat”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C6C66B-E4FD-477F-8A25-69619B4C3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80" y="1272760"/>
            <a:ext cx="6634377" cy="26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46E0-6886-4CD8-8304-64D44098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rectangle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9DB4-9A04-4C99-88C9-EFACC542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class rectangle that implements the two interfaces in Q1. You should make use of two diagonally opposite points (bottom-left and top-right) to define a rectangle. How do you handle the case where the 2 points do not define a proper rectangle?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F3EEF-1BC3-45A0-A749-D321A492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5" y="241393"/>
            <a:ext cx="3609462" cy="1923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6BE25A-7382-4F3F-A71C-EDE3FB76DEC9}"/>
              </a:ext>
            </a:extLst>
          </p:cNvPr>
          <p:cNvSpPr txBox="1"/>
          <p:nvPr/>
        </p:nvSpPr>
        <p:spPr>
          <a:xfrm>
            <a:off x="4532243" y="4253948"/>
            <a:ext cx="232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bottomLeft</a:t>
            </a:r>
            <a:r>
              <a:rPr lang="en-SG" dirty="0"/>
              <a:t> [10, 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11528B-B847-4EAA-B4A2-6AA04E60EB57}"/>
              </a:ext>
            </a:extLst>
          </p:cNvPr>
          <p:cNvSpPr txBox="1"/>
          <p:nvPr/>
        </p:nvSpPr>
        <p:spPr>
          <a:xfrm>
            <a:off x="2840936" y="5582011"/>
            <a:ext cx="204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topRight</a:t>
            </a:r>
            <a:r>
              <a:rPr lang="en-SG" dirty="0"/>
              <a:t> [-5, 0]</a:t>
            </a:r>
          </a:p>
        </p:txBody>
      </p:sp>
    </p:spTree>
    <p:extLst>
      <p:ext uri="{BB962C8B-B14F-4D97-AF65-F5344CB8AC3E}">
        <p14:creationId xmlns:p14="http://schemas.microsoft.com/office/powerpoint/2010/main" val="525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46E0-6886-4CD8-8304-64D44098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rectangle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9DB4-9A04-4C99-88C9-EFACC542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class rectangle that implements the two interfaces in Q1. You should make use of two diagonally opposite points (bottom-left and top-right) to define a rectangle. How do you handle the case where the 2 points do not define a proper rectangle?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F3EEF-1BC3-45A0-A749-D321A492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25" y="241393"/>
            <a:ext cx="3609462" cy="192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B2A3B5-D9E5-4600-8D84-69940189D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69" y="2078479"/>
            <a:ext cx="10872811" cy="4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B48D-C8C7-4F46-B6AA-C2A46983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Q3: 2d to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D81F-301F-4D5A-B3E9-1B850CD41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75240"/>
          </a:xfrm>
        </p:spPr>
        <p:txBody>
          <a:bodyPr/>
          <a:lstStyle/>
          <a:p>
            <a:r>
              <a:rPr lang="en-SG" dirty="0"/>
              <a:t>Write an interface called Shape3D that supports a method </a:t>
            </a:r>
            <a:r>
              <a:rPr lang="en-SG" dirty="0" err="1"/>
              <a:t>getVolume</a:t>
            </a:r>
            <a:r>
              <a:rPr lang="en-SG" dirty="0"/>
              <a:t>. Write a class called cuboid that implements Shape3D and has 3 private double fields: length, height and breadth.</a:t>
            </a:r>
          </a:p>
          <a:p>
            <a:r>
              <a:rPr lang="en-SG" dirty="0"/>
              <a:t>Write a new interface Solid3D that inherits from interface Shape3D that supports 2 methods: </a:t>
            </a:r>
            <a:r>
              <a:rPr lang="en-SG" dirty="0" err="1"/>
              <a:t>getDensity</a:t>
            </a:r>
            <a:r>
              <a:rPr lang="en-SG" dirty="0"/>
              <a:t>() and </a:t>
            </a:r>
            <a:r>
              <a:rPr lang="en-SG" dirty="0" err="1"/>
              <a:t>getMass</a:t>
            </a:r>
            <a:r>
              <a:rPr lang="en-SG" dirty="0"/>
              <a:t>()</a:t>
            </a:r>
          </a:p>
          <a:p>
            <a:r>
              <a:rPr lang="en-SG" dirty="0"/>
              <a:t>Now, write a new class called </a:t>
            </a:r>
            <a:r>
              <a:rPr lang="en-SG" dirty="0" err="1"/>
              <a:t>SolidCuboid</a:t>
            </a:r>
            <a:r>
              <a:rPr lang="en-SG" dirty="0"/>
              <a:t> with an additional private double field density.  The </a:t>
            </a:r>
            <a:r>
              <a:rPr lang="en-SG" dirty="0" err="1"/>
              <a:t>SolidCuboid</a:t>
            </a:r>
            <a:r>
              <a:rPr lang="en-SG" dirty="0"/>
              <a:t> should call the constructor of Cuboid via super and provides 2 constructors: one to specify the density, and one that sets it to the default value of 1.0.</a:t>
            </a:r>
          </a:p>
          <a:p>
            <a:r>
              <a:rPr lang="en-SG" dirty="0"/>
              <a:t>Test your implementation by writing a suitable client class.</a:t>
            </a:r>
          </a:p>
        </p:txBody>
      </p:sp>
    </p:spTree>
    <p:extLst>
      <p:ext uri="{BB962C8B-B14F-4D97-AF65-F5344CB8AC3E}">
        <p14:creationId xmlns:p14="http://schemas.microsoft.com/office/powerpoint/2010/main" val="31526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672</Words>
  <Application>Microsoft Macintosh PowerPoint</Application>
  <PresentationFormat>Widescreen</PresentationFormat>
  <Paragraphs>124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Bookman Old Style</vt:lpstr>
      <vt:lpstr>Calibri</vt:lpstr>
      <vt:lpstr>Century Gothic</vt:lpstr>
      <vt:lpstr>Rockwell</vt:lpstr>
      <vt:lpstr>Wingdings 3</vt:lpstr>
      <vt:lpstr>Slice</vt:lpstr>
      <vt:lpstr>Damask</vt:lpstr>
      <vt:lpstr>CS2030</vt:lpstr>
      <vt:lpstr>Q1: Interfaces</vt:lpstr>
      <vt:lpstr>PowerPoint Presentation</vt:lpstr>
      <vt:lpstr>PowerPoint Presentation</vt:lpstr>
      <vt:lpstr>Q1: Interfaces</vt:lpstr>
      <vt:lpstr>Q1: Interfaces</vt:lpstr>
      <vt:lpstr>Q2: rectangle</vt:lpstr>
      <vt:lpstr>Q2: rectangle</vt:lpstr>
      <vt:lpstr>Q3: 2d to 3d</vt:lpstr>
      <vt:lpstr>Q4a: Any errors?</vt:lpstr>
      <vt:lpstr>Q4b: Any errors?</vt:lpstr>
      <vt:lpstr>Q4c: Any errors?</vt:lpstr>
      <vt:lpstr>Q4d: Any errors?</vt:lpstr>
      <vt:lpstr>Q4e: Any errors?</vt:lpstr>
      <vt:lpstr>Q4f: Any errors?</vt:lpstr>
      <vt:lpstr>Q4g: Any errors?</vt:lpstr>
      <vt:lpstr>Q4h: Any errors?</vt:lpstr>
      <vt:lpstr>Q4i: Any errors?</vt:lpstr>
      <vt:lpstr>Q4j: Any errors?</vt:lpstr>
      <vt:lpstr>Q4k: Any errors?</vt:lpstr>
      <vt:lpstr>Q4L: Any errors?</vt:lpstr>
      <vt:lpstr>Q4m: Any errors?</vt:lpstr>
      <vt:lpstr>Q4n: Any errors?</vt:lpstr>
      <vt:lpstr>Q4o: Any errors?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CS2030</dc:title>
  <dc:creator>Jeremy Choo</dc:creator>
  <cp:lastModifiedBy>Jeremy Lim Yu Xuan</cp:lastModifiedBy>
  <cp:revision>56</cp:revision>
  <dcterms:created xsi:type="dcterms:W3CDTF">2018-09-06T11:16:28Z</dcterms:created>
  <dcterms:modified xsi:type="dcterms:W3CDTF">2018-09-07T04:52:47Z</dcterms:modified>
</cp:coreProperties>
</file>