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60" r:id="rId5"/>
    <p:sldId id="259" r:id="rId6"/>
    <p:sldId id="261" r:id="rId7"/>
    <p:sldId id="265" r:id="rId8"/>
    <p:sldId id="266" r:id="rId9"/>
    <p:sldId id="262"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634" autoAdjust="0"/>
  </p:normalViewPr>
  <p:slideViewPr>
    <p:cSldViewPr snapToGrid="0">
      <p:cViewPr varScale="1">
        <p:scale>
          <a:sx n="107" d="100"/>
          <a:sy n="107" d="100"/>
        </p:scale>
        <p:origin x="7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51B61-D528-417D-A07F-3CE798D913A7}" type="datetimeFigureOut">
              <a:rPr lang="en-SG" smtClean="0"/>
              <a:t>21/9/2018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6294CF-585C-472E-BD73-FDBDD556C0A5}" type="slidenum">
              <a:rPr lang="en-SG" smtClean="0"/>
              <a:t>‹#›</a:t>
            </a:fld>
            <a:endParaRPr lang="en-SG"/>
          </a:p>
        </p:txBody>
      </p:sp>
    </p:spTree>
    <p:extLst>
      <p:ext uri="{BB962C8B-B14F-4D97-AF65-F5344CB8AC3E}">
        <p14:creationId xmlns:p14="http://schemas.microsoft.com/office/powerpoint/2010/main" val="3128229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ask you to run these 2 and time them. Then ask what’s the difference.</a:t>
            </a:r>
            <a:endParaRPr lang="en-SG" dirty="0"/>
          </a:p>
        </p:txBody>
      </p:sp>
      <p:sp>
        <p:nvSpPr>
          <p:cNvPr id="4" name="Slide Number Placeholder 3"/>
          <p:cNvSpPr>
            <a:spLocks noGrp="1"/>
          </p:cNvSpPr>
          <p:nvPr>
            <p:ph type="sldNum" sz="quarter" idx="5"/>
          </p:nvPr>
        </p:nvSpPr>
        <p:spPr/>
        <p:txBody>
          <a:bodyPr/>
          <a:lstStyle/>
          <a:p>
            <a:fld id="{A06294CF-585C-472E-BD73-FDBDD556C0A5}" type="slidenum">
              <a:rPr lang="en-SG" smtClean="0"/>
              <a:t>4</a:t>
            </a:fld>
            <a:endParaRPr lang="en-SG"/>
          </a:p>
        </p:txBody>
      </p:sp>
    </p:spTree>
    <p:extLst>
      <p:ext uri="{BB962C8B-B14F-4D97-AF65-F5344CB8AC3E}">
        <p14:creationId xmlns:p14="http://schemas.microsoft.com/office/powerpoint/2010/main" val="164208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651305-A99B-4088-9FBF-8FD715798864}" type="datetimeFigureOut">
              <a:rPr lang="en-SG" smtClean="0"/>
              <a:t>21/9/2018</a:t>
            </a:fld>
            <a:endParaRPr lang="en-SG"/>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SG"/>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79A3685-CC55-4094-A264-EDF836B79D75}" type="slidenum">
              <a:rPr lang="en-SG" smtClean="0"/>
              <a:t>‹#›</a:t>
            </a:fld>
            <a:endParaRPr lang="en-SG"/>
          </a:p>
        </p:txBody>
      </p:sp>
    </p:spTree>
    <p:extLst>
      <p:ext uri="{BB962C8B-B14F-4D97-AF65-F5344CB8AC3E}">
        <p14:creationId xmlns:p14="http://schemas.microsoft.com/office/powerpoint/2010/main" val="2810473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651305-A99B-4088-9FBF-8FD715798864}" type="datetimeFigureOut">
              <a:rPr lang="en-SG" smtClean="0"/>
              <a:t>21/9/2018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79A3685-CC55-4094-A264-EDF836B79D75}" type="slidenum">
              <a:rPr lang="en-SG" smtClean="0"/>
              <a:t>‹#›</a:t>
            </a:fld>
            <a:endParaRPr lang="en-SG"/>
          </a:p>
        </p:txBody>
      </p:sp>
    </p:spTree>
    <p:extLst>
      <p:ext uri="{BB962C8B-B14F-4D97-AF65-F5344CB8AC3E}">
        <p14:creationId xmlns:p14="http://schemas.microsoft.com/office/powerpoint/2010/main" val="193958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651305-A99B-4088-9FBF-8FD715798864}" type="datetimeFigureOut">
              <a:rPr lang="en-SG" smtClean="0"/>
              <a:t>21/9/2018</a:t>
            </a:fld>
            <a:endParaRPr lang="en-SG"/>
          </a:p>
        </p:txBody>
      </p:sp>
      <p:sp>
        <p:nvSpPr>
          <p:cNvPr id="5" name="Footer Placeholder 4"/>
          <p:cNvSpPr>
            <a:spLocks noGrp="1"/>
          </p:cNvSpPr>
          <p:nvPr>
            <p:ph type="ftr" sz="quarter" idx="11"/>
          </p:nvPr>
        </p:nvSpPr>
        <p:spPr>
          <a:xfrm>
            <a:off x="774923" y="5951811"/>
            <a:ext cx="7896279" cy="365125"/>
          </a:xfrm>
        </p:spPr>
        <p:txBody>
          <a:bodyPr/>
          <a:lstStyle/>
          <a:p>
            <a:endParaRPr lang="en-SG"/>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79A3685-CC55-4094-A264-EDF836B79D75}" type="slidenum">
              <a:rPr lang="en-SG" smtClean="0"/>
              <a:t>‹#›</a:t>
            </a:fld>
            <a:endParaRPr lang="en-SG"/>
          </a:p>
        </p:txBody>
      </p:sp>
    </p:spTree>
    <p:extLst>
      <p:ext uri="{BB962C8B-B14F-4D97-AF65-F5344CB8AC3E}">
        <p14:creationId xmlns:p14="http://schemas.microsoft.com/office/powerpoint/2010/main" val="239849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651305-A99B-4088-9FBF-8FD715798864}" type="datetimeFigureOut">
              <a:rPr lang="en-SG" smtClean="0"/>
              <a:t>21/9/2018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a:xfrm>
            <a:off x="10558300" y="5956137"/>
            <a:ext cx="1052508" cy="365125"/>
          </a:xfrm>
        </p:spPr>
        <p:txBody>
          <a:bodyPr/>
          <a:lstStyle/>
          <a:p>
            <a:fld id="{379A3685-CC55-4094-A264-EDF836B79D75}" type="slidenum">
              <a:rPr lang="en-SG" smtClean="0"/>
              <a:t>‹#›</a:t>
            </a:fld>
            <a:endParaRPr lang="en-SG"/>
          </a:p>
        </p:txBody>
      </p:sp>
    </p:spTree>
    <p:extLst>
      <p:ext uri="{BB962C8B-B14F-4D97-AF65-F5344CB8AC3E}">
        <p14:creationId xmlns:p14="http://schemas.microsoft.com/office/powerpoint/2010/main" val="233704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651305-A99B-4088-9FBF-8FD715798864}" type="datetimeFigureOut">
              <a:rPr lang="en-SG" smtClean="0"/>
              <a:t>21/9/2018</a:t>
            </a:fld>
            <a:endParaRPr lang="en-SG"/>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79A3685-CC55-4094-A264-EDF836B79D75}" type="slidenum">
              <a:rPr lang="en-SG" smtClean="0"/>
              <a:t>‹#›</a:t>
            </a:fld>
            <a:endParaRPr lang="en-SG"/>
          </a:p>
        </p:txBody>
      </p:sp>
    </p:spTree>
    <p:extLst>
      <p:ext uri="{BB962C8B-B14F-4D97-AF65-F5344CB8AC3E}">
        <p14:creationId xmlns:p14="http://schemas.microsoft.com/office/powerpoint/2010/main" val="258655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651305-A99B-4088-9FBF-8FD715798864}" type="datetimeFigureOut">
              <a:rPr lang="en-SG" smtClean="0"/>
              <a:t>21/9/2018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79A3685-CC55-4094-A264-EDF836B79D75}" type="slidenum">
              <a:rPr lang="en-SG" smtClean="0"/>
              <a:t>‹#›</a:t>
            </a:fld>
            <a:endParaRPr lang="en-SG"/>
          </a:p>
        </p:txBody>
      </p:sp>
    </p:spTree>
    <p:extLst>
      <p:ext uri="{BB962C8B-B14F-4D97-AF65-F5344CB8AC3E}">
        <p14:creationId xmlns:p14="http://schemas.microsoft.com/office/powerpoint/2010/main" val="1852719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651305-A99B-4088-9FBF-8FD715798864}" type="datetimeFigureOut">
              <a:rPr lang="en-SG" smtClean="0"/>
              <a:t>21/9/2018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79A3685-CC55-4094-A264-EDF836B79D75}" type="slidenum">
              <a:rPr lang="en-SG" smtClean="0"/>
              <a:t>‹#›</a:t>
            </a:fld>
            <a:endParaRPr lang="en-SG"/>
          </a:p>
        </p:txBody>
      </p:sp>
    </p:spTree>
    <p:extLst>
      <p:ext uri="{BB962C8B-B14F-4D97-AF65-F5344CB8AC3E}">
        <p14:creationId xmlns:p14="http://schemas.microsoft.com/office/powerpoint/2010/main" val="1381703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651305-A99B-4088-9FBF-8FD715798864}" type="datetimeFigureOut">
              <a:rPr lang="en-SG" smtClean="0"/>
              <a:t>21/9/2018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79A3685-CC55-4094-A264-EDF836B79D75}" type="slidenum">
              <a:rPr lang="en-SG" smtClean="0"/>
              <a:t>‹#›</a:t>
            </a:fld>
            <a:endParaRPr lang="en-SG"/>
          </a:p>
        </p:txBody>
      </p:sp>
    </p:spTree>
    <p:extLst>
      <p:ext uri="{BB962C8B-B14F-4D97-AF65-F5344CB8AC3E}">
        <p14:creationId xmlns:p14="http://schemas.microsoft.com/office/powerpoint/2010/main" val="2348732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51305-A99B-4088-9FBF-8FD715798864}" type="datetimeFigureOut">
              <a:rPr lang="en-SG" smtClean="0"/>
              <a:t>21/9/2018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79A3685-CC55-4094-A264-EDF836B79D75}" type="slidenum">
              <a:rPr lang="en-SG" smtClean="0"/>
              <a:t>‹#›</a:t>
            </a:fld>
            <a:endParaRPr lang="en-SG"/>
          </a:p>
        </p:txBody>
      </p:sp>
    </p:spTree>
    <p:extLst>
      <p:ext uri="{BB962C8B-B14F-4D97-AF65-F5344CB8AC3E}">
        <p14:creationId xmlns:p14="http://schemas.microsoft.com/office/powerpoint/2010/main" val="382770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651305-A99B-4088-9FBF-8FD715798864}" type="datetimeFigureOut">
              <a:rPr lang="en-SG" smtClean="0"/>
              <a:t>21/9/2018</a:t>
            </a:fld>
            <a:endParaRPr lang="en-SG"/>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SG"/>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79A3685-CC55-4094-A264-EDF836B79D75}" type="slidenum">
              <a:rPr lang="en-SG" smtClean="0"/>
              <a:t>‹#›</a:t>
            </a:fld>
            <a:endParaRPr lang="en-SG"/>
          </a:p>
        </p:txBody>
      </p:sp>
    </p:spTree>
    <p:extLst>
      <p:ext uri="{BB962C8B-B14F-4D97-AF65-F5344CB8AC3E}">
        <p14:creationId xmlns:p14="http://schemas.microsoft.com/office/powerpoint/2010/main" val="1151562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651305-A99B-4088-9FBF-8FD715798864}" type="datetimeFigureOut">
              <a:rPr lang="en-SG" smtClean="0"/>
              <a:t>21/9/2018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79A3685-CC55-4094-A264-EDF836B79D75}" type="slidenum">
              <a:rPr lang="en-SG" smtClean="0"/>
              <a:t>‹#›</a:t>
            </a:fld>
            <a:endParaRPr lang="en-SG"/>
          </a:p>
        </p:txBody>
      </p:sp>
    </p:spTree>
    <p:extLst>
      <p:ext uri="{BB962C8B-B14F-4D97-AF65-F5344CB8AC3E}">
        <p14:creationId xmlns:p14="http://schemas.microsoft.com/office/powerpoint/2010/main" val="3143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651305-A99B-4088-9FBF-8FD715798864}" type="datetimeFigureOut">
              <a:rPr lang="en-SG" smtClean="0"/>
              <a:t>21/9/2018</a:t>
            </a:fld>
            <a:endParaRPr lang="en-SG"/>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SG"/>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79A3685-CC55-4094-A264-EDF836B79D75}" type="slidenum">
              <a:rPr lang="en-SG" smtClean="0"/>
              <a:t>‹#›</a:t>
            </a:fld>
            <a:endParaRPr lang="en-SG"/>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87788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oracle.com/javase/specs/jls/se7/html/jls-5.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A888-3A49-4B1C-83BC-0C158E13117D}"/>
              </a:ext>
            </a:extLst>
          </p:cNvPr>
          <p:cNvSpPr>
            <a:spLocks noGrp="1"/>
          </p:cNvSpPr>
          <p:nvPr>
            <p:ph type="ctrTitle"/>
          </p:nvPr>
        </p:nvSpPr>
        <p:spPr/>
        <p:txBody>
          <a:bodyPr/>
          <a:lstStyle/>
          <a:p>
            <a:r>
              <a:rPr lang="en-SG" dirty="0"/>
              <a:t>CS2030</a:t>
            </a:r>
          </a:p>
        </p:txBody>
      </p:sp>
      <p:sp>
        <p:nvSpPr>
          <p:cNvPr id="3" name="Subtitle 2">
            <a:extLst>
              <a:ext uri="{FF2B5EF4-FFF2-40B4-BE49-F238E27FC236}">
                <a16:creationId xmlns:a16="http://schemas.microsoft.com/office/drawing/2014/main" id="{D99825F4-35CA-47F8-8EED-856FC08CF92A}"/>
              </a:ext>
            </a:extLst>
          </p:cNvPr>
          <p:cNvSpPr>
            <a:spLocks noGrp="1"/>
          </p:cNvSpPr>
          <p:nvPr>
            <p:ph type="subTitle" idx="1"/>
          </p:nvPr>
        </p:nvSpPr>
        <p:spPr/>
        <p:txBody>
          <a:bodyPr>
            <a:normAutofit fontScale="92500" lnSpcReduction="20000"/>
          </a:bodyPr>
          <a:lstStyle/>
          <a:p>
            <a:r>
              <a:rPr lang="en-SG" dirty="0"/>
              <a:t>Tutorial 4</a:t>
            </a:r>
          </a:p>
          <a:p>
            <a:r>
              <a:rPr lang="en-SG" dirty="0"/>
              <a:t>jeremychoo@u.nus.edu</a:t>
            </a:r>
          </a:p>
        </p:txBody>
      </p:sp>
    </p:spTree>
    <p:extLst>
      <p:ext uri="{BB962C8B-B14F-4D97-AF65-F5344CB8AC3E}">
        <p14:creationId xmlns:p14="http://schemas.microsoft.com/office/powerpoint/2010/main" val="309632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F94A-828D-45A9-B123-EB6DBEAAA316}"/>
              </a:ext>
            </a:extLst>
          </p:cNvPr>
          <p:cNvSpPr>
            <a:spLocks noGrp="1"/>
          </p:cNvSpPr>
          <p:nvPr>
            <p:ph type="title"/>
          </p:nvPr>
        </p:nvSpPr>
        <p:spPr/>
        <p:txBody>
          <a:bodyPr/>
          <a:lstStyle/>
          <a:p>
            <a:r>
              <a:rPr lang="en-US" dirty="0"/>
              <a:t>Q6</a:t>
            </a:r>
            <a:endParaRPr lang="en-SG" dirty="0"/>
          </a:p>
        </p:txBody>
      </p:sp>
      <p:sp>
        <p:nvSpPr>
          <p:cNvPr id="3" name="Content Placeholder 2">
            <a:extLst>
              <a:ext uri="{FF2B5EF4-FFF2-40B4-BE49-F238E27FC236}">
                <a16:creationId xmlns:a16="http://schemas.microsoft.com/office/drawing/2014/main" id="{6DB46BF9-2F6F-42F7-8B9F-9CD95A17A7EC}"/>
              </a:ext>
            </a:extLst>
          </p:cNvPr>
          <p:cNvSpPr>
            <a:spLocks noGrp="1"/>
          </p:cNvSpPr>
          <p:nvPr>
            <p:ph idx="1"/>
          </p:nvPr>
        </p:nvSpPr>
        <p:spPr/>
        <p:txBody>
          <a:bodyPr anchor="t">
            <a:normAutofit fontScale="92500" lnSpcReduction="10000"/>
          </a:bodyPr>
          <a:lstStyle/>
          <a:p>
            <a:r>
              <a:rPr lang="en-US" dirty="0"/>
              <a:t>Which of the following code fragments will compile? If so, what is printed?</a:t>
            </a:r>
          </a:p>
          <a:p>
            <a:pPr marL="0" indent="0">
              <a:buNone/>
            </a:pPr>
            <a:r>
              <a:rPr lang="en-SG" dirty="0"/>
              <a:t>List&lt;Integer&gt; list = new </a:t>
            </a:r>
            <a:r>
              <a:rPr lang="en-SG" dirty="0" err="1"/>
              <a:t>ArrayList</a:t>
            </a:r>
            <a:r>
              <a:rPr lang="en-SG" dirty="0"/>
              <a:t>&lt;&gt;();</a:t>
            </a:r>
          </a:p>
          <a:p>
            <a:pPr marL="0" indent="0">
              <a:buNone/>
            </a:pPr>
            <a:r>
              <a:rPr lang="en-SG" dirty="0"/>
              <a:t>int one = 1;</a:t>
            </a:r>
          </a:p>
          <a:p>
            <a:pPr marL="0" indent="0">
              <a:buNone/>
            </a:pPr>
            <a:r>
              <a:rPr lang="en-SG" dirty="0"/>
              <a:t>Integer two = 2;</a:t>
            </a:r>
          </a:p>
          <a:p>
            <a:pPr marL="0" indent="0">
              <a:buNone/>
            </a:pPr>
            <a:r>
              <a:rPr lang="en-SG" dirty="0" err="1"/>
              <a:t>list.add</a:t>
            </a:r>
            <a:r>
              <a:rPr lang="en-SG" dirty="0"/>
              <a:t>(one);</a:t>
            </a:r>
          </a:p>
          <a:p>
            <a:pPr marL="0" indent="0">
              <a:buNone/>
            </a:pPr>
            <a:r>
              <a:rPr lang="en-SG" dirty="0" err="1"/>
              <a:t>list.add</a:t>
            </a:r>
            <a:r>
              <a:rPr lang="en-SG" dirty="0"/>
              <a:t>(two);</a:t>
            </a:r>
          </a:p>
          <a:p>
            <a:pPr marL="0" indent="0">
              <a:buNone/>
            </a:pPr>
            <a:r>
              <a:rPr lang="en-SG" dirty="0" err="1"/>
              <a:t>list.add</a:t>
            </a:r>
            <a:r>
              <a:rPr lang="en-SG" dirty="0"/>
              <a:t>(3);</a:t>
            </a:r>
          </a:p>
          <a:p>
            <a:pPr marL="0" indent="0">
              <a:buNone/>
            </a:pPr>
            <a:r>
              <a:rPr lang="en-SG" dirty="0"/>
              <a:t>for (int </a:t>
            </a:r>
            <a:r>
              <a:rPr lang="en-SG" dirty="0" err="1"/>
              <a:t>num</a:t>
            </a:r>
            <a:r>
              <a:rPr lang="en-SG" dirty="0"/>
              <a:t> : list) {</a:t>
            </a:r>
          </a:p>
          <a:p>
            <a:pPr marL="0" indent="0">
              <a:buNone/>
            </a:pPr>
            <a:r>
              <a:rPr lang="en-SG" dirty="0"/>
              <a:t>	</a:t>
            </a:r>
            <a:r>
              <a:rPr lang="en-SG" dirty="0" err="1"/>
              <a:t>System.out.println</a:t>
            </a:r>
            <a:r>
              <a:rPr lang="en-SG" dirty="0"/>
              <a:t>(</a:t>
            </a:r>
            <a:r>
              <a:rPr lang="en-SG" dirty="0" err="1"/>
              <a:t>num</a:t>
            </a:r>
            <a:r>
              <a:rPr lang="en-SG" dirty="0"/>
              <a:t>);</a:t>
            </a:r>
          </a:p>
          <a:p>
            <a:pPr marL="0" indent="0">
              <a:buNone/>
            </a:pPr>
            <a:r>
              <a:rPr lang="en-SG" dirty="0"/>
              <a:t>}</a:t>
            </a:r>
          </a:p>
        </p:txBody>
      </p:sp>
      <p:sp>
        <p:nvSpPr>
          <p:cNvPr id="4" name="TextBox 3">
            <a:extLst>
              <a:ext uri="{FF2B5EF4-FFF2-40B4-BE49-F238E27FC236}">
                <a16:creationId xmlns:a16="http://schemas.microsoft.com/office/drawing/2014/main" id="{4B40C2D5-B302-4C8D-89BB-C711035E5772}"/>
              </a:ext>
            </a:extLst>
          </p:cNvPr>
          <p:cNvSpPr txBox="1"/>
          <p:nvPr/>
        </p:nvSpPr>
        <p:spPr>
          <a:xfrm>
            <a:off x="5200650" y="3071813"/>
            <a:ext cx="817211" cy="1200329"/>
          </a:xfrm>
          <a:prstGeom prst="rect">
            <a:avLst/>
          </a:prstGeom>
          <a:noFill/>
        </p:spPr>
        <p:txBody>
          <a:bodyPr wrap="none" rtlCol="0">
            <a:spAutoFit/>
          </a:bodyPr>
          <a:lstStyle/>
          <a:p>
            <a:r>
              <a:rPr lang="en-US" dirty="0"/>
              <a:t>Prints: </a:t>
            </a:r>
          </a:p>
          <a:p>
            <a:r>
              <a:rPr lang="en-US" dirty="0"/>
              <a:t>1</a:t>
            </a:r>
          </a:p>
          <a:p>
            <a:r>
              <a:rPr lang="en-US" dirty="0"/>
              <a:t>2</a:t>
            </a:r>
          </a:p>
          <a:p>
            <a:r>
              <a:rPr lang="en-US" dirty="0"/>
              <a:t>3</a:t>
            </a:r>
          </a:p>
        </p:txBody>
      </p:sp>
      <p:pic>
        <p:nvPicPr>
          <p:cNvPr id="6" name="Picture 5">
            <a:extLst>
              <a:ext uri="{FF2B5EF4-FFF2-40B4-BE49-F238E27FC236}">
                <a16:creationId xmlns:a16="http://schemas.microsoft.com/office/drawing/2014/main" id="{EF4D69CD-F9D8-4217-9C2F-DBDA95FA9207}"/>
              </a:ext>
            </a:extLst>
          </p:cNvPr>
          <p:cNvPicPr>
            <a:picLocks noChangeAspect="1"/>
          </p:cNvPicPr>
          <p:nvPr/>
        </p:nvPicPr>
        <p:blipFill>
          <a:blip r:embed="rId2"/>
          <a:stretch>
            <a:fillRect/>
          </a:stretch>
        </p:blipFill>
        <p:spPr>
          <a:xfrm>
            <a:off x="3465831" y="4787087"/>
            <a:ext cx="2143424" cy="2143424"/>
          </a:xfrm>
          <a:prstGeom prst="rect">
            <a:avLst/>
          </a:prstGeom>
        </p:spPr>
      </p:pic>
    </p:spTree>
    <p:extLst>
      <p:ext uri="{BB962C8B-B14F-4D97-AF65-F5344CB8AC3E}">
        <p14:creationId xmlns:p14="http://schemas.microsoft.com/office/powerpoint/2010/main" val="77124425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F94A-828D-45A9-B123-EB6DBEAAA316}"/>
              </a:ext>
            </a:extLst>
          </p:cNvPr>
          <p:cNvSpPr>
            <a:spLocks noGrp="1"/>
          </p:cNvSpPr>
          <p:nvPr>
            <p:ph type="title"/>
          </p:nvPr>
        </p:nvSpPr>
        <p:spPr/>
        <p:txBody>
          <a:bodyPr/>
          <a:lstStyle/>
          <a:p>
            <a:r>
              <a:rPr lang="en-US" dirty="0"/>
              <a:t>Q6</a:t>
            </a:r>
            <a:endParaRPr lang="en-SG" dirty="0"/>
          </a:p>
        </p:txBody>
      </p:sp>
      <p:sp>
        <p:nvSpPr>
          <p:cNvPr id="3" name="Content Placeholder 2">
            <a:extLst>
              <a:ext uri="{FF2B5EF4-FFF2-40B4-BE49-F238E27FC236}">
                <a16:creationId xmlns:a16="http://schemas.microsoft.com/office/drawing/2014/main" id="{6DB46BF9-2F6F-42F7-8B9F-9CD95A17A7EC}"/>
              </a:ext>
            </a:extLst>
          </p:cNvPr>
          <p:cNvSpPr>
            <a:spLocks noGrp="1"/>
          </p:cNvSpPr>
          <p:nvPr>
            <p:ph idx="1"/>
          </p:nvPr>
        </p:nvSpPr>
        <p:spPr/>
        <p:txBody>
          <a:bodyPr anchor="t">
            <a:normAutofit/>
          </a:bodyPr>
          <a:lstStyle/>
          <a:p>
            <a:r>
              <a:rPr lang="en-US" dirty="0"/>
              <a:t>Which of the following code fragments will compile? If so, what is printed?</a:t>
            </a:r>
          </a:p>
          <a:p>
            <a:pPr marL="0" indent="0">
              <a:buNone/>
            </a:pPr>
            <a:r>
              <a:rPr lang="en-SG" dirty="0"/>
              <a:t>List&lt;Integer&gt; list = </a:t>
            </a:r>
            <a:r>
              <a:rPr lang="en-SG" dirty="0" err="1"/>
              <a:t>Arrays.asList</a:t>
            </a:r>
            <a:r>
              <a:rPr lang="en-SG" dirty="0"/>
              <a:t>(1, 2, 3);</a:t>
            </a:r>
          </a:p>
          <a:p>
            <a:pPr marL="0" indent="0">
              <a:buNone/>
            </a:pPr>
            <a:r>
              <a:rPr lang="en-SG" dirty="0"/>
              <a:t>for (Double </a:t>
            </a:r>
            <a:r>
              <a:rPr lang="en-SG" dirty="0" err="1"/>
              <a:t>num</a:t>
            </a:r>
            <a:r>
              <a:rPr lang="en-SG" dirty="0"/>
              <a:t> : list) {</a:t>
            </a:r>
          </a:p>
          <a:p>
            <a:pPr marL="0" indent="0">
              <a:buNone/>
            </a:pPr>
            <a:r>
              <a:rPr lang="en-SG" dirty="0"/>
              <a:t>	</a:t>
            </a:r>
            <a:r>
              <a:rPr lang="en-SG" dirty="0" err="1"/>
              <a:t>System.out.println</a:t>
            </a:r>
            <a:r>
              <a:rPr lang="en-SG" dirty="0"/>
              <a:t>(</a:t>
            </a:r>
            <a:r>
              <a:rPr lang="en-SG" dirty="0" err="1"/>
              <a:t>num</a:t>
            </a:r>
            <a:r>
              <a:rPr lang="en-SG" dirty="0"/>
              <a:t>);</a:t>
            </a:r>
          </a:p>
          <a:p>
            <a:pPr marL="0" indent="0">
              <a:buNone/>
            </a:pPr>
            <a:r>
              <a:rPr lang="en-SG" dirty="0"/>
              <a:t>}</a:t>
            </a:r>
          </a:p>
        </p:txBody>
      </p:sp>
      <p:sp>
        <p:nvSpPr>
          <p:cNvPr id="4" name="TextBox 3">
            <a:extLst>
              <a:ext uri="{FF2B5EF4-FFF2-40B4-BE49-F238E27FC236}">
                <a16:creationId xmlns:a16="http://schemas.microsoft.com/office/drawing/2014/main" id="{F8747519-3782-4977-A740-5B03F9F0E24D}"/>
              </a:ext>
            </a:extLst>
          </p:cNvPr>
          <p:cNvSpPr txBox="1"/>
          <p:nvPr/>
        </p:nvSpPr>
        <p:spPr>
          <a:xfrm>
            <a:off x="2914650" y="4019647"/>
            <a:ext cx="8158163" cy="1200329"/>
          </a:xfrm>
          <a:prstGeom prst="rect">
            <a:avLst/>
          </a:prstGeom>
          <a:noFill/>
        </p:spPr>
        <p:txBody>
          <a:bodyPr wrap="square" rtlCol="0">
            <a:spAutoFit/>
          </a:bodyPr>
          <a:lstStyle/>
          <a:p>
            <a:r>
              <a:rPr lang="en-US" dirty="0">
                <a:solidFill>
                  <a:srgbClr val="FF0000"/>
                </a:solidFill>
              </a:rPr>
              <a:t>prog.java:8: error: incompatible types: Integer cannot be converted to Double</a:t>
            </a:r>
          </a:p>
          <a:p>
            <a:r>
              <a:rPr lang="en-SG" dirty="0">
                <a:solidFill>
                  <a:srgbClr val="FF0000"/>
                </a:solidFill>
              </a:rPr>
              <a:t>for (Double </a:t>
            </a:r>
            <a:r>
              <a:rPr lang="en-SG" dirty="0" err="1">
                <a:solidFill>
                  <a:srgbClr val="FF0000"/>
                </a:solidFill>
              </a:rPr>
              <a:t>num</a:t>
            </a:r>
            <a:r>
              <a:rPr lang="en-SG" dirty="0">
                <a:solidFill>
                  <a:srgbClr val="FF0000"/>
                </a:solidFill>
              </a:rPr>
              <a:t> : list) {</a:t>
            </a:r>
          </a:p>
          <a:p>
            <a:r>
              <a:rPr lang="en-SG" dirty="0">
                <a:solidFill>
                  <a:srgbClr val="FF0000"/>
                </a:solidFill>
              </a:rPr>
              <a:t>^</a:t>
            </a:r>
          </a:p>
          <a:p>
            <a:r>
              <a:rPr lang="en-SG" dirty="0">
                <a:solidFill>
                  <a:srgbClr val="FF0000"/>
                </a:solidFill>
              </a:rPr>
              <a:t>1 error</a:t>
            </a:r>
          </a:p>
        </p:txBody>
      </p:sp>
      <p:sp>
        <p:nvSpPr>
          <p:cNvPr id="5" name="Multiplication Sign 4">
            <a:extLst>
              <a:ext uri="{FF2B5EF4-FFF2-40B4-BE49-F238E27FC236}">
                <a16:creationId xmlns:a16="http://schemas.microsoft.com/office/drawing/2014/main" id="{5C3E6FA7-0DB1-4C7F-A4E8-9EBA905E2F02}"/>
              </a:ext>
            </a:extLst>
          </p:cNvPr>
          <p:cNvSpPr/>
          <p:nvPr/>
        </p:nvSpPr>
        <p:spPr>
          <a:xfrm>
            <a:off x="0" y="4019647"/>
            <a:ext cx="3078335" cy="307833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8266138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F94A-828D-45A9-B123-EB6DBEAAA316}"/>
              </a:ext>
            </a:extLst>
          </p:cNvPr>
          <p:cNvSpPr>
            <a:spLocks noGrp="1"/>
          </p:cNvSpPr>
          <p:nvPr>
            <p:ph type="title"/>
          </p:nvPr>
        </p:nvSpPr>
        <p:spPr/>
        <p:txBody>
          <a:bodyPr/>
          <a:lstStyle/>
          <a:p>
            <a:r>
              <a:rPr lang="en-US" dirty="0"/>
              <a:t>Q6</a:t>
            </a:r>
            <a:endParaRPr lang="en-SG" dirty="0"/>
          </a:p>
        </p:txBody>
      </p:sp>
      <p:sp>
        <p:nvSpPr>
          <p:cNvPr id="3" name="Content Placeholder 2">
            <a:extLst>
              <a:ext uri="{FF2B5EF4-FFF2-40B4-BE49-F238E27FC236}">
                <a16:creationId xmlns:a16="http://schemas.microsoft.com/office/drawing/2014/main" id="{6DB46BF9-2F6F-42F7-8B9F-9CD95A17A7EC}"/>
              </a:ext>
            </a:extLst>
          </p:cNvPr>
          <p:cNvSpPr>
            <a:spLocks noGrp="1"/>
          </p:cNvSpPr>
          <p:nvPr>
            <p:ph idx="1"/>
          </p:nvPr>
        </p:nvSpPr>
        <p:spPr/>
        <p:txBody>
          <a:bodyPr anchor="t">
            <a:normAutofit/>
          </a:bodyPr>
          <a:lstStyle/>
          <a:p>
            <a:r>
              <a:rPr lang="en-US" dirty="0"/>
              <a:t>Which of the following code fragments will compile? If so, what is printed?</a:t>
            </a:r>
          </a:p>
          <a:p>
            <a:pPr marL="0" indent="0">
              <a:buNone/>
            </a:pPr>
            <a:r>
              <a:rPr lang="en-SG" dirty="0"/>
              <a:t>List&lt;Integer&gt; list = </a:t>
            </a:r>
            <a:r>
              <a:rPr lang="en-SG" dirty="0" err="1"/>
              <a:t>Arrays.asList</a:t>
            </a:r>
            <a:r>
              <a:rPr lang="en-SG" dirty="0"/>
              <a:t>(1, 2, 3);</a:t>
            </a:r>
          </a:p>
          <a:p>
            <a:pPr marL="0" indent="0">
              <a:buNone/>
            </a:pPr>
            <a:r>
              <a:rPr lang="en-SG" dirty="0"/>
              <a:t>for (double </a:t>
            </a:r>
            <a:r>
              <a:rPr lang="en-SG" dirty="0" err="1"/>
              <a:t>num</a:t>
            </a:r>
            <a:r>
              <a:rPr lang="en-SG" dirty="0"/>
              <a:t> : list) {</a:t>
            </a:r>
          </a:p>
          <a:p>
            <a:pPr marL="0" indent="0">
              <a:buNone/>
            </a:pPr>
            <a:r>
              <a:rPr lang="en-SG" dirty="0"/>
              <a:t>	</a:t>
            </a:r>
            <a:r>
              <a:rPr lang="en-SG" dirty="0" err="1"/>
              <a:t>System.out.println</a:t>
            </a:r>
            <a:r>
              <a:rPr lang="en-SG" dirty="0"/>
              <a:t>(</a:t>
            </a:r>
            <a:r>
              <a:rPr lang="en-SG" dirty="0" err="1"/>
              <a:t>num</a:t>
            </a:r>
            <a:r>
              <a:rPr lang="en-SG" dirty="0"/>
              <a:t>);</a:t>
            </a:r>
          </a:p>
          <a:p>
            <a:pPr marL="0" indent="0">
              <a:buNone/>
            </a:pPr>
            <a:r>
              <a:rPr lang="en-SG" dirty="0"/>
              <a:t>}</a:t>
            </a:r>
          </a:p>
        </p:txBody>
      </p:sp>
      <p:sp>
        <p:nvSpPr>
          <p:cNvPr id="4" name="TextBox 3">
            <a:extLst>
              <a:ext uri="{FF2B5EF4-FFF2-40B4-BE49-F238E27FC236}">
                <a16:creationId xmlns:a16="http://schemas.microsoft.com/office/drawing/2014/main" id="{7A499294-9236-42A9-B2A3-94B435E48132}"/>
              </a:ext>
            </a:extLst>
          </p:cNvPr>
          <p:cNvSpPr txBox="1"/>
          <p:nvPr/>
        </p:nvSpPr>
        <p:spPr>
          <a:xfrm>
            <a:off x="6986588" y="2928937"/>
            <a:ext cx="776175" cy="1200329"/>
          </a:xfrm>
          <a:prstGeom prst="rect">
            <a:avLst/>
          </a:prstGeom>
          <a:noFill/>
        </p:spPr>
        <p:txBody>
          <a:bodyPr wrap="none" rtlCol="0">
            <a:spAutoFit/>
          </a:bodyPr>
          <a:lstStyle/>
          <a:p>
            <a:r>
              <a:rPr lang="en-US" dirty="0"/>
              <a:t>Prints:</a:t>
            </a:r>
          </a:p>
          <a:p>
            <a:r>
              <a:rPr lang="en-US" dirty="0"/>
              <a:t>1.0</a:t>
            </a:r>
          </a:p>
          <a:p>
            <a:r>
              <a:rPr lang="en-US" dirty="0"/>
              <a:t>2.0</a:t>
            </a:r>
          </a:p>
          <a:p>
            <a:r>
              <a:rPr lang="en-US" dirty="0"/>
              <a:t>3.0</a:t>
            </a:r>
            <a:endParaRPr lang="en-SG" dirty="0"/>
          </a:p>
        </p:txBody>
      </p:sp>
      <p:pic>
        <p:nvPicPr>
          <p:cNvPr id="5" name="Picture 4">
            <a:extLst>
              <a:ext uri="{FF2B5EF4-FFF2-40B4-BE49-F238E27FC236}">
                <a16:creationId xmlns:a16="http://schemas.microsoft.com/office/drawing/2014/main" id="{7B88A7E7-2B18-4701-A4FE-211D2C93B8E0}"/>
              </a:ext>
            </a:extLst>
          </p:cNvPr>
          <p:cNvPicPr>
            <a:picLocks noChangeAspect="1"/>
          </p:cNvPicPr>
          <p:nvPr/>
        </p:nvPicPr>
        <p:blipFill>
          <a:blip r:embed="rId2"/>
          <a:stretch>
            <a:fillRect/>
          </a:stretch>
        </p:blipFill>
        <p:spPr>
          <a:xfrm>
            <a:off x="3465831" y="4787087"/>
            <a:ext cx="2143424" cy="2143424"/>
          </a:xfrm>
          <a:prstGeom prst="rect">
            <a:avLst/>
          </a:prstGeom>
        </p:spPr>
      </p:pic>
    </p:spTree>
    <p:extLst>
      <p:ext uri="{BB962C8B-B14F-4D97-AF65-F5344CB8AC3E}">
        <p14:creationId xmlns:p14="http://schemas.microsoft.com/office/powerpoint/2010/main" val="33852660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F94A-828D-45A9-B123-EB6DBEAAA316}"/>
              </a:ext>
            </a:extLst>
          </p:cNvPr>
          <p:cNvSpPr>
            <a:spLocks noGrp="1"/>
          </p:cNvSpPr>
          <p:nvPr>
            <p:ph type="title"/>
          </p:nvPr>
        </p:nvSpPr>
        <p:spPr/>
        <p:txBody>
          <a:bodyPr/>
          <a:lstStyle/>
          <a:p>
            <a:r>
              <a:rPr lang="en-US" dirty="0"/>
              <a:t>Q6</a:t>
            </a:r>
            <a:endParaRPr lang="en-SG" dirty="0"/>
          </a:p>
        </p:txBody>
      </p:sp>
      <p:sp>
        <p:nvSpPr>
          <p:cNvPr id="3" name="Content Placeholder 2">
            <a:extLst>
              <a:ext uri="{FF2B5EF4-FFF2-40B4-BE49-F238E27FC236}">
                <a16:creationId xmlns:a16="http://schemas.microsoft.com/office/drawing/2014/main" id="{6DB46BF9-2F6F-42F7-8B9F-9CD95A17A7EC}"/>
              </a:ext>
            </a:extLst>
          </p:cNvPr>
          <p:cNvSpPr>
            <a:spLocks noGrp="1"/>
          </p:cNvSpPr>
          <p:nvPr>
            <p:ph idx="1"/>
          </p:nvPr>
        </p:nvSpPr>
        <p:spPr/>
        <p:txBody>
          <a:bodyPr anchor="t">
            <a:normAutofit fontScale="92500" lnSpcReduction="20000"/>
          </a:bodyPr>
          <a:lstStyle/>
          <a:p>
            <a:r>
              <a:rPr lang="en-US" dirty="0"/>
              <a:t>Which of the following code fragments will compile? If so, what is printed?</a:t>
            </a:r>
          </a:p>
          <a:p>
            <a:pPr marL="0" indent="0">
              <a:buNone/>
            </a:pPr>
            <a:r>
              <a:rPr lang="en-SG" dirty="0"/>
              <a:t>List&lt;Integer&gt; list = new LinkedList&lt;&gt;();</a:t>
            </a:r>
          </a:p>
          <a:p>
            <a:pPr marL="0" indent="0">
              <a:buNone/>
            </a:pPr>
            <a:r>
              <a:rPr lang="en-SG" dirty="0" err="1"/>
              <a:t>list.add</a:t>
            </a:r>
            <a:r>
              <a:rPr lang="en-SG" dirty="0"/>
              <a:t>(5);</a:t>
            </a:r>
          </a:p>
          <a:p>
            <a:pPr marL="0" indent="0">
              <a:buNone/>
            </a:pPr>
            <a:r>
              <a:rPr lang="en-SG" dirty="0" err="1"/>
              <a:t>list.add</a:t>
            </a:r>
            <a:r>
              <a:rPr lang="en-SG" dirty="0"/>
              <a:t>(4);</a:t>
            </a:r>
          </a:p>
          <a:p>
            <a:pPr marL="0" indent="0">
              <a:buNone/>
            </a:pPr>
            <a:r>
              <a:rPr lang="en-SG" dirty="0" err="1"/>
              <a:t>list.add</a:t>
            </a:r>
            <a:r>
              <a:rPr lang="en-SG" dirty="0"/>
              <a:t>(3);</a:t>
            </a:r>
          </a:p>
          <a:p>
            <a:pPr marL="0" indent="0">
              <a:buNone/>
            </a:pPr>
            <a:r>
              <a:rPr lang="en-SG" dirty="0" err="1"/>
              <a:t>list.add</a:t>
            </a:r>
            <a:r>
              <a:rPr lang="en-SG" dirty="0"/>
              <a:t>(2);</a:t>
            </a:r>
          </a:p>
          <a:p>
            <a:pPr marL="0" indent="0">
              <a:buNone/>
            </a:pPr>
            <a:r>
              <a:rPr lang="en-SG" dirty="0" err="1"/>
              <a:t>list.add</a:t>
            </a:r>
            <a:r>
              <a:rPr lang="en-SG" dirty="0"/>
              <a:t>(1);</a:t>
            </a:r>
          </a:p>
          <a:p>
            <a:pPr marL="0" indent="0">
              <a:buNone/>
            </a:pPr>
            <a:r>
              <a:rPr lang="en-SG" dirty="0"/>
              <a:t>Iterator&lt;Integer&gt; it = </a:t>
            </a:r>
            <a:r>
              <a:rPr lang="en-SG" dirty="0" err="1"/>
              <a:t>list.iterator</a:t>
            </a:r>
            <a:r>
              <a:rPr lang="en-SG" dirty="0"/>
              <a:t>();</a:t>
            </a:r>
          </a:p>
          <a:p>
            <a:pPr marL="0" indent="0">
              <a:buNone/>
            </a:pPr>
            <a:r>
              <a:rPr lang="en-SG" dirty="0"/>
              <a:t>while (</a:t>
            </a:r>
            <a:r>
              <a:rPr lang="en-SG" dirty="0" err="1"/>
              <a:t>it.hasNext</a:t>
            </a:r>
            <a:r>
              <a:rPr lang="en-SG" dirty="0"/>
              <a:t>()) {</a:t>
            </a:r>
          </a:p>
          <a:p>
            <a:pPr marL="0" indent="0">
              <a:buNone/>
            </a:pPr>
            <a:r>
              <a:rPr lang="en-SG" dirty="0"/>
              <a:t>	</a:t>
            </a:r>
            <a:r>
              <a:rPr lang="en-SG" dirty="0" err="1"/>
              <a:t>System.out.println</a:t>
            </a:r>
            <a:r>
              <a:rPr lang="en-SG" dirty="0"/>
              <a:t>(</a:t>
            </a:r>
            <a:r>
              <a:rPr lang="en-SG" dirty="0" err="1"/>
              <a:t>it.next</a:t>
            </a:r>
            <a:r>
              <a:rPr lang="en-SG" dirty="0"/>
              <a:t>());</a:t>
            </a:r>
          </a:p>
          <a:p>
            <a:pPr marL="0" indent="0">
              <a:buNone/>
            </a:pPr>
            <a:r>
              <a:rPr lang="en-SG" dirty="0"/>
              <a:t>}</a:t>
            </a:r>
          </a:p>
        </p:txBody>
      </p:sp>
      <p:sp>
        <p:nvSpPr>
          <p:cNvPr id="4" name="TextBox 3">
            <a:extLst>
              <a:ext uri="{FF2B5EF4-FFF2-40B4-BE49-F238E27FC236}">
                <a16:creationId xmlns:a16="http://schemas.microsoft.com/office/drawing/2014/main" id="{0920F9B2-A75D-49AD-814B-A3E23B0D3832}"/>
              </a:ext>
            </a:extLst>
          </p:cNvPr>
          <p:cNvSpPr txBox="1"/>
          <p:nvPr/>
        </p:nvSpPr>
        <p:spPr>
          <a:xfrm>
            <a:off x="4943475" y="3186113"/>
            <a:ext cx="776175" cy="1754326"/>
          </a:xfrm>
          <a:prstGeom prst="rect">
            <a:avLst/>
          </a:prstGeom>
          <a:noFill/>
        </p:spPr>
        <p:txBody>
          <a:bodyPr wrap="none" rtlCol="0">
            <a:spAutoFit/>
          </a:bodyPr>
          <a:lstStyle/>
          <a:p>
            <a:r>
              <a:rPr lang="en-US" dirty="0"/>
              <a:t>Prints:</a:t>
            </a:r>
          </a:p>
          <a:p>
            <a:r>
              <a:rPr lang="en-US" dirty="0"/>
              <a:t>5</a:t>
            </a:r>
          </a:p>
          <a:p>
            <a:r>
              <a:rPr lang="en-US" dirty="0"/>
              <a:t>4</a:t>
            </a:r>
          </a:p>
          <a:p>
            <a:r>
              <a:rPr lang="en-US" dirty="0"/>
              <a:t>3</a:t>
            </a:r>
          </a:p>
          <a:p>
            <a:r>
              <a:rPr lang="en-US" dirty="0"/>
              <a:t>2</a:t>
            </a:r>
          </a:p>
          <a:p>
            <a:r>
              <a:rPr lang="en-US" dirty="0"/>
              <a:t>1</a:t>
            </a:r>
            <a:endParaRPr lang="en-SG" dirty="0"/>
          </a:p>
        </p:txBody>
      </p:sp>
      <p:pic>
        <p:nvPicPr>
          <p:cNvPr id="5" name="Picture 4">
            <a:extLst>
              <a:ext uri="{FF2B5EF4-FFF2-40B4-BE49-F238E27FC236}">
                <a16:creationId xmlns:a16="http://schemas.microsoft.com/office/drawing/2014/main" id="{54CC4144-DABD-44D0-9FFB-5AFBE28863A6}"/>
              </a:ext>
            </a:extLst>
          </p:cNvPr>
          <p:cNvPicPr>
            <a:picLocks noChangeAspect="1"/>
          </p:cNvPicPr>
          <p:nvPr/>
        </p:nvPicPr>
        <p:blipFill>
          <a:blip r:embed="rId2"/>
          <a:stretch>
            <a:fillRect/>
          </a:stretch>
        </p:blipFill>
        <p:spPr>
          <a:xfrm>
            <a:off x="3465831" y="4787087"/>
            <a:ext cx="2143424" cy="2143424"/>
          </a:xfrm>
          <a:prstGeom prst="rect">
            <a:avLst/>
          </a:prstGeom>
        </p:spPr>
      </p:pic>
    </p:spTree>
    <p:extLst>
      <p:ext uri="{BB962C8B-B14F-4D97-AF65-F5344CB8AC3E}">
        <p14:creationId xmlns:p14="http://schemas.microsoft.com/office/powerpoint/2010/main" val="398424852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0ED35-AFA2-473B-85AE-E1323D809018}"/>
              </a:ext>
            </a:extLst>
          </p:cNvPr>
          <p:cNvSpPr>
            <a:spLocks noGrp="1"/>
          </p:cNvSpPr>
          <p:nvPr>
            <p:ph type="title"/>
          </p:nvPr>
        </p:nvSpPr>
        <p:spPr/>
        <p:txBody>
          <a:bodyPr/>
          <a:lstStyle/>
          <a:p>
            <a:r>
              <a:rPr lang="en-GB" dirty="0"/>
              <a:t>More Information</a:t>
            </a:r>
          </a:p>
        </p:txBody>
      </p:sp>
      <p:sp>
        <p:nvSpPr>
          <p:cNvPr id="3" name="Content Placeholder 2">
            <a:extLst>
              <a:ext uri="{FF2B5EF4-FFF2-40B4-BE49-F238E27FC236}">
                <a16:creationId xmlns:a16="http://schemas.microsoft.com/office/drawing/2014/main" id="{6708F6B8-8315-421F-8335-43017A36082F}"/>
              </a:ext>
            </a:extLst>
          </p:cNvPr>
          <p:cNvSpPr>
            <a:spLocks noGrp="1"/>
          </p:cNvSpPr>
          <p:nvPr>
            <p:ph idx="1"/>
          </p:nvPr>
        </p:nvSpPr>
        <p:spPr/>
        <p:txBody>
          <a:bodyPr/>
          <a:lstStyle/>
          <a:p>
            <a:r>
              <a:rPr lang="en-GB" dirty="0">
                <a:hlinkClick r:id="rId2"/>
              </a:rPr>
              <a:t>https://docs.oracle.com/javase/specs/jls/se7/html/jls-5.html</a:t>
            </a:r>
            <a:r>
              <a:rPr lang="en-GB" dirty="0"/>
              <a:t> </a:t>
            </a:r>
          </a:p>
          <a:p>
            <a:r>
              <a:rPr lang="en-GB" dirty="0"/>
              <a:t>5.1.1 to 5.1.8 might be useful in exam</a:t>
            </a:r>
          </a:p>
        </p:txBody>
      </p:sp>
    </p:spTree>
    <p:extLst>
      <p:ext uri="{BB962C8B-B14F-4D97-AF65-F5344CB8AC3E}">
        <p14:creationId xmlns:p14="http://schemas.microsoft.com/office/powerpoint/2010/main" val="2066740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8D48E-5598-4DFC-8AC0-34ABD79312DB}"/>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99FBA6D3-7263-4B1D-BDD3-737D8CB62DD3}"/>
              </a:ext>
            </a:extLst>
          </p:cNvPr>
          <p:cNvPicPr>
            <a:picLocks noGrp="1" noChangeAspect="1"/>
          </p:cNvPicPr>
          <p:nvPr>
            <p:ph idx="1"/>
          </p:nvPr>
        </p:nvPicPr>
        <p:blipFill>
          <a:blip r:embed="rId2"/>
          <a:stretch>
            <a:fillRect/>
          </a:stretch>
        </p:blipFill>
        <p:spPr>
          <a:xfrm>
            <a:off x="1109662" y="2496344"/>
            <a:ext cx="9972675" cy="3048000"/>
          </a:xfrm>
          <a:prstGeom prst="rect">
            <a:avLst/>
          </a:prstGeom>
        </p:spPr>
      </p:pic>
    </p:spTree>
    <p:extLst>
      <p:ext uri="{BB962C8B-B14F-4D97-AF65-F5344CB8AC3E}">
        <p14:creationId xmlns:p14="http://schemas.microsoft.com/office/powerpoint/2010/main" val="949870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9870-2DB0-4215-B051-D4E0685C7B96}"/>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73AE62B1-C494-4BA6-8804-9E22852C8D32}"/>
              </a:ext>
            </a:extLst>
          </p:cNvPr>
          <p:cNvPicPr>
            <a:picLocks noGrp="1" noChangeAspect="1"/>
          </p:cNvPicPr>
          <p:nvPr>
            <p:ph idx="1"/>
          </p:nvPr>
        </p:nvPicPr>
        <p:blipFill>
          <a:blip r:embed="rId2"/>
          <a:stretch>
            <a:fillRect/>
          </a:stretch>
        </p:blipFill>
        <p:spPr>
          <a:xfrm>
            <a:off x="1052512" y="2658269"/>
            <a:ext cx="10086975" cy="2724150"/>
          </a:xfrm>
          <a:prstGeom prst="rect">
            <a:avLst/>
          </a:prstGeom>
        </p:spPr>
      </p:pic>
    </p:spTree>
    <p:extLst>
      <p:ext uri="{BB962C8B-B14F-4D97-AF65-F5344CB8AC3E}">
        <p14:creationId xmlns:p14="http://schemas.microsoft.com/office/powerpoint/2010/main" val="2328524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7F21-9BAD-4593-B0D5-EC643FAD9614}"/>
              </a:ext>
            </a:extLst>
          </p:cNvPr>
          <p:cNvSpPr>
            <a:spLocks noGrp="1"/>
          </p:cNvSpPr>
          <p:nvPr>
            <p:ph type="title"/>
          </p:nvPr>
        </p:nvSpPr>
        <p:spPr/>
        <p:txBody>
          <a:bodyPr/>
          <a:lstStyle/>
          <a:p>
            <a:r>
              <a:rPr lang="en-SG" dirty="0"/>
              <a:t>Q1</a:t>
            </a:r>
          </a:p>
        </p:txBody>
      </p:sp>
      <p:sp>
        <p:nvSpPr>
          <p:cNvPr id="3" name="Content Placeholder 2">
            <a:extLst>
              <a:ext uri="{FF2B5EF4-FFF2-40B4-BE49-F238E27FC236}">
                <a16:creationId xmlns:a16="http://schemas.microsoft.com/office/drawing/2014/main" id="{B3C7726E-FB4E-4064-980B-6E193C5BD2E9}"/>
              </a:ext>
            </a:extLst>
          </p:cNvPr>
          <p:cNvSpPr>
            <a:spLocks noGrp="1"/>
          </p:cNvSpPr>
          <p:nvPr>
            <p:ph idx="1"/>
          </p:nvPr>
        </p:nvSpPr>
        <p:spPr/>
        <p:txBody>
          <a:bodyPr anchor="t"/>
          <a:lstStyle/>
          <a:p>
            <a:r>
              <a:rPr lang="en-SG" dirty="0"/>
              <a:t>For each of the statements below, indicate if it’s a valid statement with no compilation error. Explain why.</a:t>
            </a:r>
          </a:p>
          <a:p>
            <a:pPr lvl="1"/>
            <a:r>
              <a:rPr lang="en-SG" dirty="0"/>
              <a:t>List&lt;?&gt; list = new </a:t>
            </a:r>
            <a:r>
              <a:rPr lang="en-SG" dirty="0" err="1"/>
              <a:t>ArrayList</a:t>
            </a:r>
            <a:r>
              <a:rPr lang="en-SG" dirty="0"/>
              <a:t>&lt;String&gt;();</a:t>
            </a:r>
          </a:p>
          <a:p>
            <a:pPr lvl="1"/>
            <a:r>
              <a:rPr lang="en-SG" dirty="0"/>
              <a:t>List&lt;? super Integer&gt; list = new List&lt;Object&gt;();</a:t>
            </a:r>
          </a:p>
          <a:p>
            <a:pPr lvl="1"/>
            <a:r>
              <a:rPr lang="en-SG" dirty="0"/>
              <a:t>List&lt;? extends Object&gt; list = new </a:t>
            </a:r>
            <a:r>
              <a:rPr lang="en-US" dirty="0"/>
              <a:t>LinkedList&lt;Object&gt;();</a:t>
            </a:r>
          </a:p>
          <a:p>
            <a:pPr lvl="1"/>
            <a:r>
              <a:rPr lang="en-US" dirty="0"/>
              <a:t>List&lt;? super Integer&gt; list = new LinkedList&lt;&gt;();</a:t>
            </a:r>
          </a:p>
          <a:p>
            <a:pPr lvl="1"/>
            <a:endParaRPr lang="en-US" dirty="0"/>
          </a:p>
          <a:p>
            <a:pPr marL="324000" lvl="1" indent="0">
              <a:buNone/>
            </a:pPr>
            <a:r>
              <a:rPr lang="en-US" dirty="0"/>
              <a:t>Why would you ever want to do this?</a:t>
            </a:r>
            <a:endParaRPr lang="en-SG" dirty="0"/>
          </a:p>
          <a:p>
            <a:pPr lvl="1"/>
            <a:endParaRPr lang="en-US" dirty="0"/>
          </a:p>
          <a:p>
            <a:pPr lvl="1"/>
            <a:r>
              <a:rPr lang="en-US" dirty="0"/>
              <a:t>B</a:t>
            </a:r>
            <a:r>
              <a:rPr lang="en-SG" dirty="0"/>
              <a:t>onus: List&lt;Object&gt; list = new LinkedList&lt;Integer&gt;();</a:t>
            </a:r>
            <a:endParaRPr lang="en-US" dirty="0"/>
          </a:p>
        </p:txBody>
      </p:sp>
      <p:sp>
        <p:nvSpPr>
          <p:cNvPr id="4" name="Arrow: Up 3">
            <a:extLst>
              <a:ext uri="{FF2B5EF4-FFF2-40B4-BE49-F238E27FC236}">
                <a16:creationId xmlns:a16="http://schemas.microsoft.com/office/drawing/2014/main" id="{7F75F5EA-20B5-4D50-B316-A377B9BA2767}"/>
              </a:ext>
            </a:extLst>
          </p:cNvPr>
          <p:cNvSpPr/>
          <p:nvPr/>
        </p:nvSpPr>
        <p:spPr>
          <a:xfrm>
            <a:off x="1855304" y="4028661"/>
            <a:ext cx="702366" cy="397565"/>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E05D3CE1-9D04-431C-A91F-EF65FD764739}"/>
              </a:ext>
            </a:extLst>
          </p:cNvPr>
          <p:cNvSpPr txBox="1"/>
          <p:nvPr/>
        </p:nvSpPr>
        <p:spPr>
          <a:xfrm>
            <a:off x="6095999" y="2543175"/>
            <a:ext cx="6096001" cy="369332"/>
          </a:xfrm>
          <a:prstGeom prst="rect">
            <a:avLst/>
          </a:prstGeom>
          <a:noFill/>
        </p:spPr>
        <p:txBody>
          <a:bodyPr wrap="square" rtlCol="0">
            <a:spAutoFit/>
          </a:bodyPr>
          <a:lstStyle/>
          <a:p>
            <a:r>
              <a:rPr lang="en-US" dirty="0"/>
              <a:t>Yes. </a:t>
            </a:r>
            <a:r>
              <a:rPr lang="en-US" dirty="0" err="1"/>
              <a:t>ArrayList</a:t>
            </a:r>
            <a:r>
              <a:rPr lang="en-US" dirty="0"/>
              <a:t> implements list and wildcard is bound to String.</a:t>
            </a:r>
            <a:endParaRPr lang="en-SG" dirty="0"/>
          </a:p>
        </p:txBody>
      </p:sp>
      <p:sp>
        <p:nvSpPr>
          <p:cNvPr id="6" name="TextBox 5">
            <a:extLst>
              <a:ext uri="{FF2B5EF4-FFF2-40B4-BE49-F238E27FC236}">
                <a16:creationId xmlns:a16="http://schemas.microsoft.com/office/drawing/2014/main" id="{4E6ABFD1-949E-4914-B447-1FE45728E449}"/>
              </a:ext>
            </a:extLst>
          </p:cNvPr>
          <p:cNvSpPr txBox="1"/>
          <p:nvPr/>
        </p:nvSpPr>
        <p:spPr>
          <a:xfrm>
            <a:off x="6095999" y="2904782"/>
            <a:ext cx="6096001" cy="369332"/>
          </a:xfrm>
          <a:prstGeom prst="rect">
            <a:avLst/>
          </a:prstGeom>
          <a:noFill/>
        </p:spPr>
        <p:txBody>
          <a:bodyPr wrap="square" rtlCol="0">
            <a:spAutoFit/>
          </a:bodyPr>
          <a:lstStyle/>
          <a:p>
            <a:r>
              <a:rPr lang="en-US" dirty="0"/>
              <a:t>No. List is an interface.</a:t>
            </a:r>
            <a:endParaRPr lang="en-SG" dirty="0"/>
          </a:p>
        </p:txBody>
      </p:sp>
      <p:sp>
        <p:nvSpPr>
          <p:cNvPr id="7" name="TextBox 6">
            <a:extLst>
              <a:ext uri="{FF2B5EF4-FFF2-40B4-BE49-F238E27FC236}">
                <a16:creationId xmlns:a16="http://schemas.microsoft.com/office/drawing/2014/main" id="{6D1842AD-FD57-4E2F-82A7-E31155B746A3}"/>
              </a:ext>
            </a:extLst>
          </p:cNvPr>
          <p:cNvSpPr txBox="1"/>
          <p:nvPr/>
        </p:nvSpPr>
        <p:spPr>
          <a:xfrm>
            <a:off x="6105522" y="3281365"/>
            <a:ext cx="6096001" cy="369332"/>
          </a:xfrm>
          <a:prstGeom prst="rect">
            <a:avLst/>
          </a:prstGeom>
          <a:noFill/>
        </p:spPr>
        <p:txBody>
          <a:bodyPr wrap="square" rtlCol="0">
            <a:spAutoFit/>
          </a:bodyPr>
          <a:lstStyle/>
          <a:p>
            <a:r>
              <a:rPr lang="en-US" dirty="0"/>
              <a:t>Yes. Object is </a:t>
            </a:r>
            <a:r>
              <a:rPr lang="en-US" dirty="0" err="1"/>
              <a:t>upperbounded</a:t>
            </a:r>
            <a:r>
              <a:rPr lang="en-US" dirty="0"/>
              <a:t> by ? extends Object.</a:t>
            </a:r>
            <a:endParaRPr lang="en-SG" dirty="0"/>
          </a:p>
        </p:txBody>
      </p:sp>
      <p:sp>
        <p:nvSpPr>
          <p:cNvPr id="8" name="TextBox 7">
            <a:extLst>
              <a:ext uri="{FF2B5EF4-FFF2-40B4-BE49-F238E27FC236}">
                <a16:creationId xmlns:a16="http://schemas.microsoft.com/office/drawing/2014/main" id="{9FC91D0C-ACEE-4EA8-BDB4-FA0AB235DD8F}"/>
              </a:ext>
            </a:extLst>
          </p:cNvPr>
          <p:cNvSpPr txBox="1"/>
          <p:nvPr/>
        </p:nvSpPr>
        <p:spPr>
          <a:xfrm>
            <a:off x="6100767" y="3647226"/>
            <a:ext cx="6096001" cy="369332"/>
          </a:xfrm>
          <a:prstGeom prst="rect">
            <a:avLst/>
          </a:prstGeom>
          <a:noFill/>
        </p:spPr>
        <p:txBody>
          <a:bodyPr wrap="square" rtlCol="0">
            <a:spAutoFit/>
          </a:bodyPr>
          <a:lstStyle/>
          <a:p>
            <a:r>
              <a:rPr lang="en-US" dirty="0"/>
              <a:t>Yes. Java automatically infers the type to be an Integer</a:t>
            </a:r>
            <a:endParaRPr lang="en-SG" dirty="0"/>
          </a:p>
        </p:txBody>
      </p:sp>
      <p:sp>
        <p:nvSpPr>
          <p:cNvPr id="9" name="TextBox 8">
            <a:extLst>
              <a:ext uri="{FF2B5EF4-FFF2-40B4-BE49-F238E27FC236}">
                <a16:creationId xmlns:a16="http://schemas.microsoft.com/office/drawing/2014/main" id="{69D38F87-B03D-48FA-8C24-4A16DA6DBEEB}"/>
              </a:ext>
            </a:extLst>
          </p:cNvPr>
          <p:cNvSpPr txBox="1"/>
          <p:nvPr/>
        </p:nvSpPr>
        <p:spPr>
          <a:xfrm>
            <a:off x="6095999" y="5162553"/>
            <a:ext cx="6096001" cy="923330"/>
          </a:xfrm>
          <a:prstGeom prst="rect">
            <a:avLst/>
          </a:prstGeom>
          <a:noFill/>
        </p:spPr>
        <p:txBody>
          <a:bodyPr wrap="square" rtlCol="0">
            <a:spAutoFit/>
          </a:bodyPr>
          <a:lstStyle/>
          <a:p>
            <a:r>
              <a:rPr lang="en-US" dirty="0"/>
              <a:t>No. Polymorphism doesn't apply for generic classes.</a:t>
            </a:r>
          </a:p>
          <a:p>
            <a:r>
              <a:rPr lang="en-US" dirty="0"/>
              <a:t>When you declare List&lt;Object&gt; you’re saying you only want a list of objects.</a:t>
            </a:r>
            <a:endParaRPr lang="en-SG" dirty="0"/>
          </a:p>
        </p:txBody>
      </p:sp>
    </p:spTree>
    <p:extLst>
      <p:ext uri="{BB962C8B-B14F-4D97-AF65-F5344CB8AC3E}">
        <p14:creationId xmlns:p14="http://schemas.microsoft.com/office/powerpoint/2010/main" val="130495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p:tgtEl>
                                          <p:spTgt spid="4"/>
                                        </p:tgtEl>
                                        <p:attrNameLst>
                                          <p:attrName>ppt_y</p:attrName>
                                        </p:attrNameLst>
                                      </p:cBhvr>
                                      <p:tavLst>
                                        <p:tav tm="0">
                                          <p:val>
                                            <p:strVal val="#ppt_y+#ppt_h*1.125000"/>
                                          </p:val>
                                        </p:tav>
                                        <p:tav tm="100000">
                                          <p:val>
                                            <p:strVal val="#ppt_y"/>
                                          </p:val>
                                        </p:tav>
                                      </p:tavLst>
                                    </p:anim>
                                    <p:animEffect transition="in" filter="wipe(up)">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FD92-5670-43D2-9F82-F5A590B3B722}"/>
              </a:ext>
            </a:extLst>
          </p:cNvPr>
          <p:cNvSpPr>
            <a:spLocks noGrp="1"/>
          </p:cNvSpPr>
          <p:nvPr>
            <p:ph type="title"/>
          </p:nvPr>
        </p:nvSpPr>
        <p:spPr/>
        <p:txBody>
          <a:bodyPr/>
          <a:lstStyle/>
          <a:p>
            <a:r>
              <a:rPr lang="en-US" dirty="0"/>
              <a:t>Q2</a:t>
            </a:r>
            <a:endParaRPr lang="en-SG" dirty="0"/>
          </a:p>
        </p:txBody>
      </p:sp>
      <p:sp>
        <p:nvSpPr>
          <p:cNvPr id="3" name="Content Placeholder 2">
            <a:extLst>
              <a:ext uri="{FF2B5EF4-FFF2-40B4-BE49-F238E27FC236}">
                <a16:creationId xmlns:a16="http://schemas.microsoft.com/office/drawing/2014/main" id="{9895AE28-6EE5-4D92-8B91-EED71866375D}"/>
              </a:ext>
            </a:extLst>
          </p:cNvPr>
          <p:cNvSpPr>
            <a:spLocks noGrp="1"/>
          </p:cNvSpPr>
          <p:nvPr>
            <p:ph idx="1"/>
          </p:nvPr>
        </p:nvSpPr>
        <p:spPr/>
        <p:txBody>
          <a:bodyPr anchor="t">
            <a:normAutofit/>
          </a:bodyPr>
          <a:lstStyle/>
          <a:p>
            <a:r>
              <a:rPr lang="en-US" dirty="0"/>
              <a:t>Consider a generic class A&lt;T&gt; with a type parameter T having a constructor with no argument.  Which of the following expressions are valid (with no compilation error) ways of creating a new object of type A? We still consider the expression as valid if the Java compiler produces a warning.</a:t>
            </a:r>
          </a:p>
          <a:p>
            <a:pPr marL="666900" lvl="1" indent="-342900">
              <a:buFont typeface="+mj-lt"/>
              <a:buAutoNum type="alphaLcParenR"/>
            </a:pPr>
            <a:r>
              <a:rPr lang="en-US" dirty="0"/>
              <a:t>new A&lt;int&gt;()</a:t>
            </a:r>
          </a:p>
          <a:p>
            <a:pPr marL="666900" lvl="1" indent="-342900">
              <a:buFont typeface="+mj-lt"/>
              <a:buAutoNum type="alphaLcParenR"/>
            </a:pPr>
            <a:r>
              <a:rPr lang="en-US" dirty="0"/>
              <a:t>new A&lt;&gt;()</a:t>
            </a:r>
          </a:p>
          <a:p>
            <a:pPr marL="666900" lvl="1" indent="-342900">
              <a:buFont typeface="+mj-lt"/>
              <a:buAutoNum type="alphaLcParenR"/>
            </a:pPr>
            <a:r>
              <a:rPr lang="en-US" dirty="0"/>
              <a:t>new A()</a:t>
            </a:r>
          </a:p>
          <a:p>
            <a:r>
              <a:rPr lang="en-US" dirty="0"/>
              <a:t>(a) Error. A generic type cannot be primitive type.</a:t>
            </a:r>
          </a:p>
          <a:p>
            <a:r>
              <a:rPr lang="en-US" dirty="0"/>
              <a:t>(b) Ok. Java will create a new class replacing T with Object.</a:t>
            </a:r>
          </a:p>
          <a:p>
            <a:r>
              <a:rPr lang="en-US" dirty="0"/>
              <a:t>(c) Ok too. Same behavior as above, but using raw type (for backward compatibility) instead. Should be avoided in our class.</a:t>
            </a:r>
            <a:endParaRPr lang="en-SG" dirty="0"/>
          </a:p>
        </p:txBody>
      </p:sp>
    </p:spTree>
    <p:extLst>
      <p:ext uri="{BB962C8B-B14F-4D97-AF65-F5344CB8AC3E}">
        <p14:creationId xmlns:p14="http://schemas.microsoft.com/office/powerpoint/2010/main" val="17135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C8BC-8896-4CAF-B767-5FD72BC86FF6}"/>
              </a:ext>
            </a:extLst>
          </p:cNvPr>
          <p:cNvSpPr>
            <a:spLocks noGrp="1"/>
          </p:cNvSpPr>
          <p:nvPr>
            <p:ph type="title"/>
          </p:nvPr>
        </p:nvSpPr>
        <p:spPr/>
        <p:txBody>
          <a:bodyPr/>
          <a:lstStyle/>
          <a:p>
            <a:r>
              <a:rPr lang="en-US" dirty="0"/>
              <a:t>Q3</a:t>
            </a:r>
            <a:endParaRPr lang="en-SG" dirty="0"/>
          </a:p>
        </p:txBody>
      </p:sp>
      <p:sp>
        <p:nvSpPr>
          <p:cNvPr id="3" name="Content Placeholder 2">
            <a:extLst>
              <a:ext uri="{FF2B5EF4-FFF2-40B4-BE49-F238E27FC236}">
                <a16:creationId xmlns:a16="http://schemas.microsoft.com/office/drawing/2014/main" id="{3BB1A990-6176-4DE9-8E02-02F79A626875}"/>
              </a:ext>
            </a:extLst>
          </p:cNvPr>
          <p:cNvSpPr>
            <a:spLocks noGrp="1"/>
          </p:cNvSpPr>
          <p:nvPr>
            <p:ph sz="half" idx="1"/>
          </p:nvPr>
        </p:nvSpPr>
        <p:spPr>
          <a:xfrm>
            <a:off x="581193" y="2228003"/>
            <a:ext cx="5422391" cy="3633047"/>
          </a:xfrm>
        </p:spPr>
        <p:txBody>
          <a:bodyPr anchor="t"/>
          <a:lstStyle/>
          <a:p>
            <a:pPr marL="0" indent="0">
              <a:buNone/>
            </a:pPr>
            <a:r>
              <a:rPr lang="en-SG" dirty="0"/>
              <a:t>class Main {</a:t>
            </a:r>
          </a:p>
          <a:p>
            <a:pPr marL="0" indent="0">
              <a:buNone/>
            </a:pPr>
            <a:r>
              <a:rPr lang="en-SG" dirty="0"/>
              <a:t>	public static void main(String[] </a:t>
            </a:r>
            <a:r>
              <a:rPr lang="en-SG" dirty="0" err="1"/>
              <a:t>args</a:t>
            </a:r>
            <a:r>
              <a:rPr lang="en-SG" dirty="0"/>
              <a:t>) {</a:t>
            </a:r>
          </a:p>
          <a:p>
            <a:pPr marL="0" indent="0">
              <a:buNone/>
            </a:pPr>
            <a:r>
              <a:rPr lang="en-SG" dirty="0"/>
              <a:t>		double sum = 0.0;</a:t>
            </a:r>
          </a:p>
          <a:p>
            <a:pPr marL="0" indent="0">
              <a:buNone/>
            </a:pPr>
            <a:r>
              <a:rPr lang="en-SG" dirty="0"/>
              <a:t>		for (int </a:t>
            </a:r>
            <a:r>
              <a:rPr lang="en-SG" dirty="0" err="1"/>
              <a:t>i</a:t>
            </a:r>
            <a:r>
              <a:rPr lang="en-SG" dirty="0"/>
              <a:t> = 0; </a:t>
            </a:r>
            <a:r>
              <a:rPr lang="en-SG" dirty="0" err="1"/>
              <a:t>i</a:t>
            </a:r>
            <a:r>
              <a:rPr lang="en-SG" dirty="0"/>
              <a:t> &lt; </a:t>
            </a:r>
            <a:r>
              <a:rPr lang="en-SG" dirty="0" err="1"/>
              <a:t>Integer.MAX_VALUE</a:t>
            </a:r>
            <a:r>
              <a:rPr lang="en-SG" dirty="0"/>
              <a:t>; </a:t>
            </a:r>
            <a:r>
              <a:rPr lang="en-SG" dirty="0" err="1"/>
              <a:t>i</a:t>
            </a:r>
            <a:r>
              <a:rPr lang="en-SG" dirty="0"/>
              <a:t>++) {</a:t>
            </a:r>
          </a:p>
          <a:p>
            <a:pPr marL="0" indent="0">
              <a:buNone/>
            </a:pPr>
            <a:r>
              <a:rPr lang="en-SG" dirty="0"/>
              <a:t>			sum += </a:t>
            </a:r>
            <a:r>
              <a:rPr lang="en-SG" dirty="0" err="1"/>
              <a:t>i</a:t>
            </a:r>
            <a:r>
              <a:rPr lang="en-SG" dirty="0"/>
              <a:t>;</a:t>
            </a:r>
          </a:p>
          <a:p>
            <a:pPr marL="0" indent="0">
              <a:buNone/>
            </a:pPr>
            <a:r>
              <a:rPr lang="en-SG" dirty="0"/>
              <a:t>		}</a:t>
            </a:r>
          </a:p>
          <a:p>
            <a:pPr marL="0" indent="0">
              <a:buNone/>
            </a:pPr>
            <a:r>
              <a:rPr lang="en-SG" dirty="0"/>
              <a:t>	}</a:t>
            </a:r>
          </a:p>
          <a:p>
            <a:pPr marL="0" indent="0">
              <a:buNone/>
            </a:pPr>
            <a:r>
              <a:rPr lang="en-SG" dirty="0"/>
              <a:t>}</a:t>
            </a:r>
          </a:p>
        </p:txBody>
      </p:sp>
      <p:sp>
        <p:nvSpPr>
          <p:cNvPr id="4" name="Content Placeholder 3">
            <a:extLst>
              <a:ext uri="{FF2B5EF4-FFF2-40B4-BE49-F238E27FC236}">
                <a16:creationId xmlns:a16="http://schemas.microsoft.com/office/drawing/2014/main" id="{0B24545A-46DD-425D-8D33-499238FFC423}"/>
              </a:ext>
            </a:extLst>
          </p:cNvPr>
          <p:cNvSpPr>
            <a:spLocks noGrp="1"/>
          </p:cNvSpPr>
          <p:nvPr>
            <p:ph sz="half" idx="2"/>
          </p:nvPr>
        </p:nvSpPr>
        <p:spPr/>
        <p:txBody>
          <a:bodyPr anchor="t"/>
          <a:lstStyle/>
          <a:p>
            <a:pPr marL="0" indent="0">
              <a:buNone/>
            </a:pPr>
            <a:r>
              <a:rPr lang="en-SG" dirty="0"/>
              <a:t>class Main {</a:t>
            </a:r>
          </a:p>
          <a:p>
            <a:pPr marL="0" indent="0">
              <a:buNone/>
            </a:pPr>
            <a:r>
              <a:rPr lang="en-SG" dirty="0"/>
              <a:t>	public static void main(String[] </a:t>
            </a:r>
            <a:r>
              <a:rPr lang="en-SG" dirty="0" err="1"/>
              <a:t>args</a:t>
            </a:r>
            <a:r>
              <a:rPr lang="en-SG" dirty="0"/>
              <a:t>) {</a:t>
            </a:r>
          </a:p>
          <a:p>
            <a:pPr marL="0" indent="0">
              <a:buNone/>
            </a:pPr>
            <a:r>
              <a:rPr lang="en-SG" dirty="0"/>
              <a:t>		Double sum = 0.0;</a:t>
            </a:r>
          </a:p>
          <a:p>
            <a:pPr marL="0" indent="0">
              <a:buNone/>
            </a:pPr>
            <a:r>
              <a:rPr lang="en-SG" dirty="0"/>
              <a:t>		for (int </a:t>
            </a:r>
            <a:r>
              <a:rPr lang="en-SG" dirty="0" err="1"/>
              <a:t>i</a:t>
            </a:r>
            <a:r>
              <a:rPr lang="en-SG" dirty="0"/>
              <a:t> = 0; </a:t>
            </a:r>
            <a:r>
              <a:rPr lang="en-SG" dirty="0" err="1"/>
              <a:t>i</a:t>
            </a:r>
            <a:r>
              <a:rPr lang="en-SG" dirty="0"/>
              <a:t> &lt; </a:t>
            </a:r>
            <a:r>
              <a:rPr lang="en-SG" dirty="0" err="1"/>
              <a:t>Integer.MAX_VALUE</a:t>
            </a:r>
            <a:r>
              <a:rPr lang="en-SG" dirty="0"/>
              <a:t>; </a:t>
            </a:r>
            <a:r>
              <a:rPr lang="en-SG" dirty="0" err="1"/>
              <a:t>i</a:t>
            </a:r>
            <a:r>
              <a:rPr lang="en-SG" dirty="0"/>
              <a:t>++) {</a:t>
            </a:r>
          </a:p>
          <a:p>
            <a:pPr marL="0" indent="0">
              <a:buNone/>
            </a:pPr>
            <a:r>
              <a:rPr lang="en-SG" dirty="0"/>
              <a:t>			sum += </a:t>
            </a:r>
            <a:r>
              <a:rPr lang="en-SG" dirty="0" err="1"/>
              <a:t>i</a:t>
            </a:r>
            <a:r>
              <a:rPr lang="en-SG" dirty="0"/>
              <a:t>;</a:t>
            </a:r>
          </a:p>
          <a:p>
            <a:pPr marL="0" indent="0">
              <a:buNone/>
            </a:pPr>
            <a:r>
              <a:rPr lang="en-SG" dirty="0"/>
              <a:t>		}</a:t>
            </a:r>
          </a:p>
          <a:p>
            <a:pPr marL="0" indent="0">
              <a:buNone/>
            </a:pPr>
            <a:r>
              <a:rPr lang="en-SG" dirty="0"/>
              <a:t>	}</a:t>
            </a:r>
          </a:p>
          <a:p>
            <a:pPr marL="0" indent="0">
              <a:buNone/>
            </a:pPr>
            <a:r>
              <a:rPr lang="en-SG" dirty="0"/>
              <a:t>}</a:t>
            </a:r>
          </a:p>
        </p:txBody>
      </p:sp>
      <p:sp>
        <p:nvSpPr>
          <p:cNvPr id="5" name="TextBox 4">
            <a:extLst>
              <a:ext uri="{FF2B5EF4-FFF2-40B4-BE49-F238E27FC236}">
                <a16:creationId xmlns:a16="http://schemas.microsoft.com/office/drawing/2014/main" id="{65093BCF-427D-4AB3-8696-EBCF30FD7DBD}"/>
              </a:ext>
            </a:extLst>
          </p:cNvPr>
          <p:cNvSpPr txBox="1"/>
          <p:nvPr/>
        </p:nvSpPr>
        <p:spPr>
          <a:xfrm>
            <a:off x="1934745" y="5638011"/>
            <a:ext cx="8137677" cy="646331"/>
          </a:xfrm>
          <a:prstGeom prst="rect">
            <a:avLst/>
          </a:prstGeom>
          <a:noFill/>
        </p:spPr>
        <p:txBody>
          <a:bodyPr wrap="none" rtlCol="0">
            <a:spAutoFit/>
          </a:bodyPr>
          <a:lstStyle/>
          <a:p>
            <a:pPr algn="ctr"/>
            <a:r>
              <a:rPr lang="en-US" dirty="0"/>
              <a:t>Despite it’s conveniences, there is an associated overhead in the use of autoboxing. In</a:t>
            </a:r>
          </a:p>
          <a:p>
            <a:pPr algn="ctr"/>
            <a:r>
              <a:rPr lang="en-US" dirty="0"/>
              <a:t>addition, due to immutability of Integer, many objects are created.</a:t>
            </a:r>
            <a:endParaRPr lang="en-SG" dirty="0"/>
          </a:p>
        </p:txBody>
      </p:sp>
    </p:spTree>
    <p:extLst>
      <p:ext uri="{BB962C8B-B14F-4D97-AF65-F5344CB8AC3E}">
        <p14:creationId xmlns:p14="http://schemas.microsoft.com/office/powerpoint/2010/main" val="407586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 calcmode="lin" valueType="num">
                                      <p:cBhvr additive="base">
                                        <p:cTn id="39"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 calcmode="lin" valueType="num">
                                      <p:cBhvr additive="base">
                                        <p:cTn id="43"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
                                            <p:txEl>
                                              <p:pRg st="1" end="1"/>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 calcmode="lin" valueType="num">
                                      <p:cBhvr additive="base">
                                        <p:cTn id="47"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
                                            <p:txEl>
                                              <p:pRg st="2" end="2"/>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 calcmode="lin" valueType="num">
                                      <p:cBhvr additive="base">
                                        <p:cTn id="51"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
                                            <p:txEl>
                                              <p:pRg st="3" end="3"/>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 calcmode="lin" valueType="num">
                                      <p:cBhvr additive="base">
                                        <p:cTn id="55"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
                                            <p:txEl>
                                              <p:pRg st="4" end="4"/>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anim calcmode="lin" valueType="num">
                                      <p:cBhvr additive="base">
                                        <p:cTn id="59" dur="5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4">
                                            <p:txEl>
                                              <p:pRg st="5" end="5"/>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anim calcmode="lin" valueType="num">
                                      <p:cBhvr additive="base">
                                        <p:cTn id="63" dur="5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4">
                                            <p:txEl>
                                              <p:pRg st="6" end="6"/>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anim calcmode="lin" valueType="num">
                                      <p:cBhvr additive="base">
                                        <p:cTn id="67" dur="500" fill="hold"/>
                                        <p:tgtEl>
                                          <p:spTgt spid="4">
                                            <p:txEl>
                                              <p:pRg st="7" end="7"/>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barn(inVertical)">
                                      <p:cBhvr>
                                        <p:cTn id="7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P spid="4" grpId="0" uiExpand="1" build="allAtOnce"/>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783D-0BD7-474E-83D5-797511A0532E}"/>
              </a:ext>
            </a:extLst>
          </p:cNvPr>
          <p:cNvSpPr>
            <a:spLocks noGrp="1"/>
          </p:cNvSpPr>
          <p:nvPr>
            <p:ph type="title"/>
          </p:nvPr>
        </p:nvSpPr>
        <p:spPr/>
        <p:txBody>
          <a:bodyPr/>
          <a:lstStyle/>
          <a:p>
            <a:r>
              <a:rPr lang="en-US" dirty="0"/>
              <a:t>Q4</a:t>
            </a:r>
            <a:endParaRPr lang="en-SG" dirty="0"/>
          </a:p>
        </p:txBody>
      </p:sp>
      <p:sp>
        <p:nvSpPr>
          <p:cNvPr id="3" name="Content Placeholder 2">
            <a:extLst>
              <a:ext uri="{FF2B5EF4-FFF2-40B4-BE49-F238E27FC236}">
                <a16:creationId xmlns:a16="http://schemas.microsoft.com/office/drawing/2014/main" id="{32443BE2-822C-49AF-8237-C9C27CE69AFB}"/>
              </a:ext>
            </a:extLst>
          </p:cNvPr>
          <p:cNvSpPr>
            <a:spLocks noGrp="1"/>
          </p:cNvSpPr>
          <p:nvPr>
            <p:ph sz="half" idx="1"/>
          </p:nvPr>
        </p:nvSpPr>
        <p:spPr/>
        <p:txBody>
          <a:bodyPr anchor="t">
            <a:normAutofit/>
          </a:bodyPr>
          <a:lstStyle/>
          <a:p>
            <a:pPr marL="0" indent="0">
              <a:buNone/>
            </a:pPr>
            <a:r>
              <a:rPr lang="en-SG" dirty="0"/>
              <a:t>Integer x = 1;</a:t>
            </a:r>
          </a:p>
          <a:p>
            <a:pPr marL="0" indent="0">
              <a:buNone/>
            </a:pPr>
            <a:r>
              <a:rPr lang="en-SG" dirty="0"/>
              <a:t>Integer y = 1;</a:t>
            </a:r>
          </a:p>
          <a:p>
            <a:pPr marL="0" indent="0">
              <a:buNone/>
            </a:pPr>
            <a:r>
              <a:rPr lang="en-SG" dirty="0" err="1"/>
              <a:t>System.out.println</a:t>
            </a:r>
            <a:r>
              <a:rPr lang="en-SG" dirty="0"/>
              <a:t>(x == y);</a:t>
            </a:r>
          </a:p>
          <a:p>
            <a:pPr marL="0" indent="0">
              <a:buNone/>
            </a:pPr>
            <a:r>
              <a:rPr lang="en-SG" dirty="0"/>
              <a:t>x = 1000;</a:t>
            </a:r>
          </a:p>
          <a:p>
            <a:pPr marL="0" indent="0">
              <a:buNone/>
            </a:pPr>
            <a:r>
              <a:rPr lang="en-SG" dirty="0"/>
              <a:t>y = 1000;</a:t>
            </a:r>
          </a:p>
          <a:p>
            <a:pPr marL="0" indent="0">
              <a:buNone/>
            </a:pPr>
            <a:r>
              <a:rPr lang="en-SG" dirty="0" err="1"/>
              <a:t>System.out.println</a:t>
            </a:r>
            <a:r>
              <a:rPr lang="en-SG" dirty="0"/>
              <a:t>(x == y);</a:t>
            </a:r>
          </a:p>
          <a:p>
            <a:pPr marL="0" indent="0">
              <a:buNone/>
            </a:pPr>
            <a:r>
              <a:rPr lang="en-US" dirty="0"/>
              <a:t>D</a:t>
            </a:r>
            <a:r>
              <a:rPr lang="en-SG" dirty="0" err="1"/>
              <a:t>oes</a:t>
            </a:r>
            <a:r>
              <a:rPr lang="en-SG" dirty="0"/>
              <a:t> it print true or false?</a:t>
            </a:r>
          </a:p>
        </p:txBody>
      </p:sp>
      <p:sp>
        <p:nvSpPr>
          <p:cNvPr id="4" name="Content Placeholder 3">
            <a:extLst>
              <a:ext uri="{FF2B5EF4-FFF2-40B4-BE49-F238E27FC236}">
                <a16:creationId xmlns:a16="http://schemas.microsoft.com/office/drawing/2014/main" id="{C5B4BB26-61A6-46FA-BB66-AC846F1FE858}"/>
              </a:ext>
            </a:extLst>
          </p:cNvPr>
          <p:cNvSpPr>
            <a:spLocks noGrp="1"/>
          </p:cNvSpPr>
          <p:nvPr>
            <p:ph sz="half" idx="2"/>
          </p:nvPr>
        </p:nvSpPr>
        <p:spPr/>
        <p:txBody>
          <a:bodyPr anchor="t">
            <a:normAutofit/>
          </a:bodyPr>
          <a:lstStyle/>
          <a:p>
            <a:pPr marL="0" indent="0">
              <a:buNone/>
            </a:pPr>
            <a:r>
              <a:rPr lang="en-US" dirty="0"/>
              <a:t>We would expect the top fragment to be false since we are comparing object references.</a:t>
            </a:r>
          </a:p>
          <a:p>
            <a:pPr marL="0" indent="0">
              <a:buNone/>
            </a:pPr>
            <a:r>
              <a:rPr lang="en-US" dirty="0"/>
              <a:t>Since integers within a small range are very often used, it makes sense for the Integer class to keeps a cache of Integer objects within this range (-128 to 127) such that autoboxing, literals and uses of </a:t>
            </a:r>
            <a:r>
              <a:rPr lang="en-US" dirty="0" err="1"/>
              <a:t>Integer.valueOf</a:t>
            </a:r>
            <a:r>
              <a:rPr lang="en-US" dirty="0"/>
              <a:t>() will return instances from that cache instead.</a:t>
            </a:r>
          </a:p>
          <a:p>
            <a:pPr marL="0" indent="0">
              <a:buNone/>
            </a:pPr>
            <a:r>
              <a:rPr lang="en-US" dirty="0"/>
              <a:t>Rather than worry over the effects of caching or otherwise, the </a:t>
            </a:r>
            <a:r>
              <a:rPr lang="en-US" dirty="0" err="1"/>
              <a:t>bottomline</a:t>
            </a:r>
            <a:r>
              <a:rPr lang="en-US" dirty="0"/>
              <a:t> is to always use equals to compare two reference variables.</a:t>
            </a:r>
            <a:endParaRPr lang="en-SG" dirty="0"/>
          </a:p>
        </p:txBody>
      </p:sp>
    </p:spTree>
    <p:extLst>
      <p:ext uri="{BB962C8B-B14F-4D97-AF65-F5344CB8AC3E}">
        <p14:creationId xmlns:p14="http://schemas.microsoft.com/office/powerpoint/2010/main" val="252928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F94A-828D-45A9-B123-EB6DBEAAA316}"/>
              </a:ext>
            </a:extLst>
          </p:cNvPr>
          <p:cNvSpPr>
            <a:spLocks noGrp="1"/>
          </p:cNvSpPr>
          <p:nvPr>
            <p:ph type="title"/>
          </p:nvPr>
        </p:nvSpPr>
        <p:spPr/>
        <p:txBody>
          <a:bodyPr/>
          <a:lstStyle/>
          <a:p>
            <a:r>
              <a:rPr lang="en-US" dirty="0"/>
              <a:t>Q5</a:t>
            </a:r>
            <a:endParaRPr lang="en-SG" dirty="0"/>
          </a:p>
        </p:txBody>
      </p:sp>
      <p:sp>
        <p:nvSpPr>
          <p:cNvPr id="3" name="Content Placeholder 2">
            <a:extLst>
              <a:ext uri="{FF2B5EF4-FFF2-40B4-BE49-F238E27FC236}">
                <a16:creationId xmlns:a16="http://schemas.microsoft.com/office/drawing/2014/main" id="{6DB46BF9-2F6F-42F7-8B9F-9CD95A17A7EC}"/>
              </a:ext>
            </a:extLst>
          </p:cNvPr>
          <p:cNvSpPr>
            <a:spLocks noGrp="1"/>
          </p:cNvSpPr>
          <p:nvPr>
            <p:ph idx="1"/>
          </p:nvPr>
        </p:nvSpPr>
        <p:spPr/>
        <p:txBody>
          <a:bodyPr anchor="t"/>
          <a:lstStyle/>
          <a:p>
            <a:pPr marL="0" indent="0">
              <a:buNone/>
            </a:pPr>
            <a:r>
              <a:rPr lang="en-SG" dirty="0"/>
              <a:t>Compile and run the following program fragments and explain your observations.</a:t>
            </a:r>
          </a:p>
          <a:p>
            <a:pPr marL="0" indent="0">
              <a:buNone/>
            </a:pPr>
            <a:r>
              <a:rPr lang="en-SG" dirty="0"/>
              <a:t>(a) </a:t>
            </a:r>
          </a:p>
          <a:p>
            <a:pPr marL="0" indent="0">
              <a:buNone/>
            </a:pPr>
            <a:r>
              <a:rPr lang="en-SG" dirty="0"/>
              <a:t>import </a:t>
            </a:r>
            <a:r>
              <a:rPr lang="en-SG" dirty="0" err="1"/>
              <a:t>java.util.List</a:t>
            </a:r>
            <a:r>
              <a:rPr lang="en-SG" dirty="0"/>
              <a:t>;</a:t>
            </a:r>
          </a:p>
          <a:p>
            <a:pPr marL="0" indent="0">
              <a:buNone/>
            </a:pPr>
            <a:r>
              <a:rPr lang="en-SG" dirty="0"/>
              <a:t>class A {</a:t>
            </a:r>
          </a:p>
          <a:p>
            <a:pPr marL="0" indent="0">
              <a:buNone/>
            </a:pPr>
            <a:r>
              <a:rPr lang="en-SG" dirty="0"/>
              <a:t>	void foo(List&lt;Integer&gt; </a:t>
            </a:r>
            <a:r>
              <a:rPr lang="en-SG" dirty="0" err="1"/>
              <a:t>integerList</a:t>
            </a:r>
            <a:r>
              <a:rPr lang="en-SG" dirty="0"/>
              <a:t>) {}</a:t>
            </a:r>
          </a:p>
          <a:p>
            <a:pPr marL="0" indent="0">
              <a:buNone/>
            </a:pPr>
            <a:r>
              <a:rPr lang="en-SG" dirty="0"/>
              <a:t>	void foo(List&lt;String&gt; </a:t>
            </a:r>
            <a:r>
              <a:rPr lang="en-SG" dirty="0" err="1"/>
              <a:t>StringList</a:t>
            </a:r>
            <a:r>
              <a:rPr lang="en-SG" dirty="0"/>
              <a:t>) {}</a:t>
            </a:r>
          </a:p>
          <a:p>
            <a:pPr marL="0" indent="0">
              <a:buNone/>
            </a:pPr>
            <a:r>
              <a:rPr lang="en-SG" dirty="0"/>
              <a:t>}</a:t>
            </a:r>
          </a:p>
        </p:txBody>
      </p:sp>
      <p:sp>
        <p:nvSpPr>
          <p:cNvPr id="4" name="TextBox 3">
            <a:extLst>
              <a:ext uri="{FF2B5EF4-FFF2-40B4-BE49-F238E27FC236}">
                <a16:creationId xmlns:a16="http://schemas.microsoft.com/office/drawing/2014/main" id="{BCCDEB19-3B0A-43C8-BA01-455B4DEF915E}"/>
              </a:ext>
            </a:extLst>
          </p:cNvPr>
          <p:cNvSpPr txBox="1"/>
          <p:nvPr/>
        </p:nvSpPr>
        <p:spPr>
          <a:xfrm>
            <a:off x="5972175" y="4019647"/>
            <a:ext cx="2170979" cy="369332"/>
          </a:xfrm>
          <a:prstGeom prst="rect">
            <a:avLst/>
          </a:prstGeom>
          <a:noFill/>
        </p:spPr>
        <p:txBody>
          <a:bodyPr wrap="none" rtlCol="0">
            <a:spAutoFit/>
          </a:bodyPr>
          <a:lstStyle/>
          <a:p>
            <a:r>
              <a:rPr lang="en-US" dirty="0"/>
              <a:t>Overloaded methods</a:t>
            </a:r>
            <a:endParaRPr lang="en-SG" dirty="0"/>
          </a:p>
        </p:txBody>
      </p:sp>
      <p:sp>
        <p:nvSpPr>
          <p:cNvPr id="5" name="Arrow: Right 4">
            <a:extLst>
              <a:ext uri="{FF2B5EF4-FFF2-40B4-BE49-F238E27FC236}">
                <a16:creationId xmlns:a16="http://schemas.microsoft.com/office/drawing/2014/main" id="{FBBC750E-2F3A-4298-AAD4-99454C9FBFB0}"/>
              </a:ext>
            </a:extLst>
          </p:cNvPr>
          <p:cNvSpPr/>
          <p:nvPr/>
        </p:nvSpPr>
        <p:spPr>
          <a:xfrm>
            <a:off x="4943475" y="4019647"/>
            <a:ext cx="742950" cy="452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5442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F94A-828D-45A9-B123-EB6DBEAAA316}"/>
              </a:ext>
            </a:extLst>
          </p:cNvPr>
          <p:cNvSpPr>
            <a:spLocks noGrp="1"/>
          </p:cNvSpPr>
          <p:nvPr>
            <p:ph type="title"/>
          </p:nvPr>
        </p:nvSpPr>
        <p:spPr/>
        <p:txBody>
          <a:bodyPr/>
          <a:lstStyle/>
          <a:p>
            <a:r>
              <a:rPr lang="en-US" dirty="0"/>
              <a:t>Q5</a:t>
            </a:r>
            <a:endParaRPr lang="en-SG" dirty="0"/>
          </a:p>
        </p:txBody>
      </p:sp>
      <p:sp>
        <p:nvSpPr>
          <p:cNvPr id="3" name="Content Placeholder 2">
            <a:extLst>
              <a:ext uri="{FF2B5EF4-FFF2-40B4-BE49-F238E27FC236}">
                <a16:creationId xmlns:a16="http://schemas.microsoft.com/office/drawing/2014/main" id="{6DB46BF9-2F6F-42F7-8B9F-9CD95A17A7EC}"/>
              </a:ext>
            </a:extLst>
          </p:cNvPr>
          <p:cNvSpPr>
            <a:spLocks noGrp="1"/>
          </p:cNvSpPr>
          <p:nvPr>
            <p:ph idx="1"/>
          </p:nvPr>
        </p:nvSpPr>
        <p:spPr/>
        <p:txBody>
          <a:bodyPr anchor="t"/>
          <a:lstStyle/>
          <a:p>
            <a:pPr marL="0" indent="0">
              <a:buNone/>
            </a:pPr>
            <a:r>
              <a:rPr lang="en-SG" dirty="0"/>
              <a:t>Compile and run the following program fragments and explain your observations.</a:t>
            </a:r>
          </a:p>
          <a:p>
            <a:pPr marL="0" indent="0">
              <a:buNone/>
            </a:pPr>
            <a:r>
              <a:rPr lang="fr-FR" dirty="0"/>
              <a:t>(b) </a:t>
            </a:r>
          </a:p>
          <a:p>
            <a:pPr marL="0" indent="0">
              <a:buNone/>
            </a:pPr>
            <a:r>
              <a:rPr lang="fr-FR" dirty="0"/>
              <a:t>class B&lt;T&gt; {</a:t>
            </a:r>
          </a:p>
          <a:p>
            <a:pPr marL="0" indent="0">
              <a:buNone/>
            </a:pPr>
            <a:r>
              <a:rPr lang="fr-FR" dirty="0"/>
              <a:t>	T x;</a:t>
            </a:r>
          </a:p>
          <a:p>
            <a:pPr marL="0" indent="0">
              <a:buNone/>
            </a:pPr>
            <a:r>
              <a:rPr lang="fr-FR" dirty="0"/>
              <a:t>	</a:t>
            </a:r>
            <a:r>
              <a:rPr lang="fr-FR" dirty="0" err="1"/>
              <a:t>static</a:t>
            </a:r>
            <a:r>
              <a:rPr lang="fr-FR" dirty="0"/>
              <a:t> T y;</a:t>
            </a:r>
          </a:p>
          <a:p>
            <a:pPr marL="0" indent="0">
              <a:buNone/>
            </a:pPr>
            <a:r>
              <a:rPr lang="fr-FR" dirty="0"/>
              <a:t>}</a:t>
            </a:r>
            <a:endParaRPr lang="en-SG" dirty="0"/>
          </a:p>
        </p:txBody>
      </p:sp>
      <p:sp>
        <p:nvSpPr>
          <p:cNvPr id="4" name="TextBox 3">
            <a:extLst>
              <a:ext uri="{FF2B5EF4-FFF2-40B4-BE49-F238E27FC236}">
                <a16:creationId xmlns:a16="http://schemas.microsoft.com/office/drawing/2014/main" id="{5EE35A39-9479-4906-B57A-FE6628D31230}"/>
              </a:ext>
            </a:extLst>
          </p:cNvPr>
          <p:cNvSpPr txBox="1"/>
          <p:nvPr/>
        </p:nvSpPr>
        <p:spPr>
          <a:xfrm>
            <a:off x="1685925" y="4186238"/>
            <a:ext cx="8260788" cy="369332"/>
          </a:xfrm>
          <a:prstGeom prst="rect">
            <a:avLst/>
          </a:prstGeom>
          <a:noFill/>
        </p:spPr>
        <p:txBody>
          <a:bodyPr wrap="none" rtlCol="0">
            <a:spAutoFit/>
          </a:bodyPr>
          <a:lstStyle/>
          <a:p>
            <a:r>
              <a:rPr lang="en-US" dirty="0">
                <a:solidFill>
                  <a:srgbClr val="FF0000"/>
                </a:solidFill>
              </a:rPr>
              <a:t>Error:(3, 16) java: non-static type variable T cannot be referenced from a static context</a:t>
            </a:r>
            <a:endParaRPr lang="en-SG" dirty="0">
              <a:solidFill>
                <a:srgbClr val="FF0000"/>
              </a:solidFill>
            </a:endParaRPr>
          </a:p>
        </p:txBody>
      </p:sp>
      <p:sp>
        <p:nvSpPr>
          <p:cNvPr id="5" name="TextBox 4">
            <a:extLst>
              <a:ext uri="{FF2B5EF4-FFF2-40B4-BE49-F238E27FC236}">
                <a16:creationId xmlns:a16="http://schemas.microsoft.com/office/drawing/2014/main" id="{999A4DCE-3C6D-41C9-A795-669A3C28C23F}"/>
              </a:ext>
            </a:extLst>
          </p:cNvPr>
          <p:cNvSpPr txBox="1"/>
          <p:nvPr/>
        </p:nvSpPr>
        <p:spPr>
          <a:xfrm>
            <a:off x="2765807" y="3096317"/>
            <a:ext cx="7623818" cy="923330"/>
          </a:xfrm>
          <a:prstGeom prst="rect">
            <a:avLst/>
          </a:prstGeom>
          <a:noFill/>
        </p:spPr>
        <p:txBody>
          <a:bodyPr wrap="square" rtlCol="0">
            <a:spAutoFit/>
          </a:bodyPr>
          <a:lstStyle/>
          <a:p>
            <a:r>
              <a:rPr lang="en-US" dirty="0"/>
              <a:t>There is only one class B. For the field declaration T x, the type of X is bounded to the type argument T, this is fine for instance fields. However for class fields, there is only one copy of y. Which type argument should it be bounded to?</a:t>
            </a:r>
            <a:endParaRPr lang="en-SG" dirty="0"/>
          </a:p>
        </p:txBody>
      </p:sp>
    </p:spTree>
    <p:extLst>
      <p:ext uri="{BB962C8B-B14F-4D97-AF65-F5344CB8AC3E}">
        <p14:creationId xmlns:p14="http://schemas.microsoft.com/office/powerpoint/2010/main" val="112271028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F94A-828D-45A9-B123-EB6DBEAAA316}"/>
              </a:ext>
            </a:extLst>
          </p:cNvPr>
          <p:cNvSpPr>
            <a:spLocks noGrp="1"/>
          </p:cNvSpPr>
          <p:nvPr>
            <p:ph type="title"/>
          </p:nvPr>
        </p:nvSpPr>
        <p:spPr/>
        <p:txBody>
          <a:bodyPr/>
          <a:lstStyle/>
          <a:p>
            <a:r>
              <a:rPr lang="en-US" dirty="0"/>
              <a:t>Q5</a:t>
            </a:r>
            <a:endParaRPr lang="en-SG" dirty="0"/>
          </a:p>
        </p:txBody>
      </p:sp>
      <p:sp>
        <p:nvSpPr>
          <p:cNvPr id="3" name="Content Placeholder 2">
            <a:extLst>
              <a:ext uri="{FF2B5EF4-FFF2-40B4-BE49-F238E27FC236}">
                <a16:creationId xmlns:a16="http://schemas.microsoft.com/office/drawing/2014/main" id="{6DB46BF9-2F6F-42F7-8B9F-9CD95A17A7EC}"/>
              </a:ext>
            </a:extLst>
          </p:cNvPr>
          <p:cNvSpPr>
            <a:spLocks noGrp="1"/>
          </p:cNvSpPr>
          <p:nvPr>
            <p:ph idx="1"/>
          </p:nvPr>
        </p:nvSpPr>
        <p:spPr>
          <a:xfrm>
            <a:off x="581192" y="1985964"/>
            <a:ext cx="11029615" cy="4872036"/>
          </a:xfrm>
        </p:spPr>
        <p:txBody>
          <a:bodyPr anchor="t">
            <a:normAutofit fontScale="92500" lnSpcReduction="10000"/>
          </a:bodyPr>
          <a:lstStyle/>
          <a:p>
            <a:pPr marL="0" indent="0">
              <a:buNone/>
            </a:pPr>
            <a:r>
              <a:rPr lang="fr-FR" dirty="0"/>
              <a:t>(c) class C&lt;T&gt; {</a:t>
            </a:r>
          </a:p>
          <a:p>
            <a:pPr marL="0" indent="0">
              <a:buNone/>
            </a:pPr>
            <a:r>
              <a:rPr lang="fr-FR" dirty="0"/>
              <a:t>	</a:t>
            </a:r>
            <a:r>
              <a:rPr lang="fr-FR" dirty="0" err="1"/>
              <a:t>static</a:t>
            </a:r>
            <a:r>
              <a:rPr lang="fr-FR" dirty="0"/>
              <a:t> </a:t>
            </a:r>
            <a:r>
              <a:rPr lang="fr-FR" dirty="0" err="1"/>
              <a:t>int</a:t>
            </a:r>
            <a:r>
              <a:rPr lang="fr-FR" dirty="0"/>
              <a:t> b = 0;</a:t>
            </a:r>
          </a:p>
          <a:p>
            <a:pPr marL="0" indent="0">
              <a:buNone/>
            </a:pPr>
            <a:r>
              <a:rPr lang="fr-FR" dirty="0"/>
              <a:t>	T y;</a:t>
            </a:r>
          </a:p>
          <a:p>
            <a:pPr marL="0" indent="0">
              <a:buNone/>
            </a:pPr>
            <a:r>
              <a:rPr lang="fr-FR" dirty="0"/>
              <a:t>	C() {</a:t>
            </a:r>
          </a:p>
          <a:p>
            <a:pPr marL="0" indent="0">
              <a:buNone/>
            </a:pPr>
            <a:r>
              <a:rPr lang="fr-FR" dirty="0"/>
              <a:t>		</a:t>
            </a:r>
            <a:r>
              <a:rPr lang="fr-FR" dirty="0" err="1"/>
              <a:t>this.b</a:t>
            </a:r>
            <a:r>
              <a:rPr lang="fr-FR" dirty="0"/>
              <a:t>++;</a:t>
            </a:r>
          </a:p>
          <a:p>
            <a:pPr marL="0" indent="0">
              <a:buNone/>
            </a:pPr>
            <a:r>
              <a:rPr lang="fr-FR" dirty="0"/>
              <a:t>	}</a:t>
            </a:r>
          </a:p>
          <a:p>
            <a:pPr marL="0" indent="0">
              <a:buNone/>
            </a:pPr>
            <a:r>
              <a:rPr lang="fr-FR" dirty="0"/>
              <a:t>	public </a:t>
            </a:r>
            <a:r>
              <a:rPr lang="fr-FR" dirty="0" err="1"/>
              <a:t>static</a:t>
            </a:r>
            <a:r>
              <a:rPr lang="fr-FR" dirty="0"/>
              <a:t> </a:t>
            </a:r>
            <a:r>
              <a:rPr lang="fr-FR" dirty="0" err="1"/>
              <a:t>void</a:t>
            </a:r>
            <a:r>
              <a:rPr lang="fr-FR" dirty="0"/>
              <a:t> main(String[] args) {</a:t>
            </a:r>
          </a:p>
          <a:p>
            <a:pPr marL="0" indent="0">
              <a:buNone/>
            </a:pPr>
            <a:r>
              <a:rPr lang="fr-FR" dirty="0"/>
              <a:t>		C&lt;Integer&gt; x = new C&lt;&gt;();</a:t>
            </a:r>
          </a:p>
          <a:p>
            <a:pPr marL="0" indent="0">
              <a:buNone/>
            </a:pPr>
            <a:r>
              <a:rPr lang="fr-FR" dirty="0"/>
              <a:t>		C&lt;String&gt; y = new C&lt;&gt;();</a:t>
            </a:r>
          </a:p>
          <a:p>
            <a:pPr marL="0" indent="0">
              <a:buNone/>
            </a:pPr>
            <a:r>
              <a:rPr lang="fr-FR" dirty="0"/>
              <a:t>		</a:t>
            </a:r>
            <a:r>
              <a:rPr lang="fr-FR" dirty="0" err="1"/>
              <a:t>System.out.println</a:t>
            </a:r>
            <a:r>
              <a:rPr lang="fr-FR" dirty="0"/>
              <a:t>(</a:t>
            </a:r>
            <a:r>
              <a:rPr lang="fr-FR" dirty="0" err="1"/>
              <a:t>x.b</a:t>
            </a:r>
            <a:r>
              <a:rPr lang="fr-FR" dirty="0"/>
              <a:t>);</a:t>
            </a:r>
          </a:p>
          <a:p>
            <a:pPr marL="0" indent="0">
              <a:buNone/>
            </a:pPr>
            <a:r>
              <a:rPr lang="fr-FR" dirty="0"/>
              <a:t>		</a:t>
            </a:r>
            <a:r>
              <a:rPr lang="fr-FR" dirty="0" err="1"/>
              <a:t>System.out.println</a:t>
            </a:r>
            <a:r>
              <a:rPr lang="fr-FR" dirty="0"/>
              <a:t>(</a:t>
            </a:r>
            <a:r>
              <a:rPr lang="fr-FR" dirty="0" err="1"/>
              <a:t>y.b</a:t>
            </a:r>
            <a:r>
              <a:rPr lang="fr-FR" dirty="0"/>
              <a:t>);</a:t>
            </a:r>
          </a:p>
          <a:p>
            <a:pPr marL="0" indent="0">
              <a:buNone/>
            </a:pPr>
            <a:r>
              <a:rPr lang="fr-FR" dirty="0"/>
              <a:t>	}</a:t>
            </a:r>
          </a:p>
          <a:p>
            <a:pPr marL="0" indent="0">
              <a:buNone/>
            </a:pPr>
            <a:r>
              <a:rPr lang="fr-FR" dirty="0"/>
              <a:t>}</a:t>
            </a:r>
            <a:endParaRPr lang="en-SG" dirty="0"/>
          </a:p>
        </p:txBody>
      </p:sp>
      <p:sp>
        <p:nvSpPr>
          <p:cNvPr id="4" name="TextBox 3">
            <a:extLst>
              <a:ext uri="{FF2B5EF4-FFF2-40B4-BE49-F238E27FC236}">
                <a16:creationId xmlns:a16="http://schemas.microsoft.com/office/drawing/2014/main" id="{F6563A71-BFFB-487E-B8F2-5EB28F4FE9CB}"/>
              </a:ext>
            </a:extLst>
          </p:cNvPr>
          <p:cNvSpPr txBox="1"/>
          <p:nvPr/>
        </p:nvSpPr>
        <p:spPr>
          <a:xfrm>
            <a:off x="5457825" y="2328863"/>
            <a:ext cx="1233030" cy="923330"/>
          </a:xfrm>
          <a:prstGeom prst="rect">
            <a:avLst/>
          </a:prstGeom>
          <a:noFill/>
        </p:spPr>
        <p:txBody>
          <a:bodyPr wrap="none" rtlCol="0">
            <a:spAutoFit/>
          </a:bodyPr>
          <a:lstStyle/>
          <a:p>
            <a:r>
              <a:rPr lang="en-US" dirty="0"/>
              <a:t>This prints:</a:t>
            </a:r>
          </a:p>
          <a:p>
            <a:r>
              <a:rPr lang="en-US" dirty="0"/>
              <a:t>2</a:t>
            </a:r>
          </a:p>
          <a:p>
            <a:r>
              <a:rPr lang="en-US" dirty="0"/>
              <a:t>2</a:t>
            </a:r>
            <a:endParaRPr lang="en-SG" dirty="0"/>
          </a:p>
        </p:txBody>
      </p:sp>
      <p:sp>
        <p:nvSpPr>
          <p:cNvPr id="5" name="TextBox 4">
            <a:extLst>
              <a:ext uri="{FF2B5EF4-FFF2-40B4-BE49-F238E27FC236}">
                <a16:creationId xmlns:a16="http://schemas.microsoft.com/office/drawing/2014/main" id="{63C0C29E-F358-4453-98CC-7789572C359F}"/>
              </a:ext>
            </a:extLst>
          </p:cNvPr>
          <p:cNvSpPr txBox="1"/>
          <p:nvPr/>
        </p:nvSpPr>
        <p:spPr>
          <a:xfrm>
            <a:off x="5457825" y="3960317"/>
            <a:ext cx="5572126" cy="923330"/>
          </a:xfrm>
          <a:prstGeom prst="rect">
            <a:avLst/>
          </a:prstGeom>
          <a:noFill/>
        </p:spPr>
        <p:txBody>
          <a:bodyPr wrap="square" rtlCol="0">
            <a:spAutoFit/>
          </a:bodyPr>
          <a:lstStyle/>
          <a:p>
            <a:r>
              <a:rPr lang="en-US" dirty="0"/>
              <a:t>Although it seems there are two different classes, C&lt;Integer&gt; and C&lt;String&gt;, there is still only one class C. As such, there is only one copy of the class variable </a:t>
            </a:r>
            <a:r>
              <a:rPr lang="en-SG" dirty="0"/>
              <a:t>b.</a:t>
            </a:r>
          </a:p>
        </p:txBody>
      </p:sp>
    </p:spTree>
    <p:extLst>
      <p:ext uri="{BB962C8B-B14F-4D97-AF65-F5344CB8AC3E}">
        <p14:creationId xmlns:p14="http://schemas.microsoft.com/office/powerpoint/2010/main" val="273178614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F94A-828D-45A9-B123-EB6DBEAAA316}"/>
              </a:ext>
            </a:extLst>
          </p:cNvPr>
          <p:cNvSpPr>
            <a:spLocks noGrp="1"/>
          </p:cNvSpPr>
          <p:nvPr>
            <p:ph type="title"/>
          </p:nvPr>
        </p:nvSpPr>
        <p:spPr/>
        <p:txBody>
          <a:bodyPr/>
          <a:lstStyle/>
          <a:p>
            <a:r>
              <a:rPr lang="en-US" dirty="0"/>
              <a:t>Q6</a:t>
            </a:r>
            <a:endParaRPr lang="en-SG" dirty="0"/>
          </a:p>
        </p:txBody>
      </p:sp>
      <p:sp>
        <p:nvSpPr>
          <p:cNvPr id="3" name="Content Placeholder 2">
            <a:extLst>
              <a:ext uri="{FF2B5EF4-FFF2-40B4-BE49-F238E27FC236}">
                <a16:creationId xmlns:a16="http://schemas.microsoft.com/office/drawing/2014/main" id="{6DB46BF9-2F6F-42F7-8B9F-9CD95A17A7EC}"/>
              </a:ext>
            </a:extLst>
          </p:cNvPr>
          <p:cNvSpPr>
            <a:spLocks noGrp="1"/>
          </p:cNvSpPr>
          <p:nvPr>
            <p:ph idx="1"/>
          </p:nvPr>
        </p:nvSpPr>
        <p:spPr/>
        <p:txBody>
          <a:bodyPr anchor="t">
            <a:normAutofit fontScale="92500" lnSpcReduction="10000"/>
          </a:bodyPr>
          <a:lstStyle/>
          <a:p>
            <a:r>
              <a:rPr lang="en-US" dirty="0"/>
              <a:t>Which of the following code fragments will compile? If so, what is printed?</a:t>
            </a:r>
          </a:p>
          <a:p>
            <a:pPr marL="0" indent="0">
              <a:buNone/>
            </a:pPr>
            <a:r>
              <a:rPr lang="en-SG" dirty="0"/>
              <a:t>List&lt;Integer&gt; list = new </a:t>
            </a:r>
            <a:r>
              <a:rPr lang="en-SG" dirty="0" err="1"/>
              <a:t>ArrayList</a:t>
            </a:r>
            <a:r>
              <a:rPr lang="en-SG" dirty="0"/>
              <a:t>&lt;&gt;();</a:t>
            </a:r>
          </a:p>
          <a:p>
            <a:pPr marL="0" indent="0">
              <a:buNone/>
            </a:pPr>
            <a:r>
              <a:rPr lang="en-SG" dirty="0"/>
              <a:t>int one = 1;</a:t>
            </a:r>
          </a:p>
          <a:p>
            <a:pPr marL="0" indent="0">
              <a:buNone/>
            </a:pPr>
            <a:r>
              <a:rPr lang="en-SG" dirty="0"/>
              <a:t>Integer two = 2;</a:t>
            </a:r>
          </a:p>
          <a:p>
            <a:pPr marL="0" indent="0">
              <a:buNone/>
            </a:pPr>
            <a:r>
              <a:rPr lang="en-SG" dirty="0" err="1"/>
              <a:t>list.add</a:t>
            </a:r>
            <a:r>
              <a:rPr lang="en-SG" dirty="0"/>
              <a:t>(one);</a:t>
            </a:r>
          </a:p>
          <a:p>
            <a:pPr marL="0" indent="0">
              <a:buNone/>
            </a:pPr>
            <a:r>
              <a:rPr lang="en-SG" dirty="0" err="1"/>
              <a:t>list.add</a:t>
            </a:r>
            <a:r>
              <a:rPr lang="en-SG" dirty="0"/>
              <a:t>(two);</a:t>
            </a:r>
          </a:p>
          <a:p>
            <a:pPr marL="0" indent="0">
              <a:buNone/>
            </a:pPr>
            <a:r>
              <a:rPr lang="en-SG" dirty="0" err="1"/>
              <a:t>list.add</a:t>
            </a:r>
            <a:r>
              <a:rPr lang="en-SG" dirty="0"/>
              <a:t>(3);</a:t>
            </a:r>
          </a:p>
          <a:p>
            <a:pPr marL="0" indent="0">
              <a:buNone/>
            </a:pPr>
            <a:r>
              <a:rPr lang="en-SG" dirty="0"/>
              <a:t>for (Integer </a:t>
            </a:r>
            <a:r>
              <a:rPr lang="en-SG" dirty="0" err="1"/>
              <a:t>num</a:t>
            </a:r>
            <a:r>
              <a:rPr lang="en-SG" dirty="0"/>
              <a:t> : list) {</a:t>
            </a:r>
          </a:p>
          <a:p>
            <a:pPr marL="0" indent="0">
              <a:buNone/>
            </a:pPr>
            <a:r>
              <a:rPr lang="en-SG" dirty="0"/>
              <a:t>	</a:t>
            </a:r>
            <a:r>
              <a:rPr lang="en-SG" dirty="0" err="1"/>
              <a:t>System.out.println</a:t>
            </a:r>
            <a:r>
              <a:rPr lang="en-SG" dirty="0"/>
              <a:t>(</a:t>
            </a:r>
            <a:r>
              <a:rPr lang="en-SG" dirty="0" err="1"/>
              <a:t>num</a:t>
            </a:r>
            <a:r>
              <a:rPr lang="en-SG" dirty="0"/>
              <a:t>);</a:t>
            </a:r>
          </a:p>
          <a:p>
            <a:pPr marL="0" indent="0">
              <a:buNone/>
            </a:pPr>
            <a:r>
              <a:rPr lang="en-SG" dirty="0"/>
              <a:t>}</a:t>
            </a:r>
          </a:p>
        </p:txBody>
      </p:sp>
      <p:sp>
        <p:nvSpPr>
          <p:cNvPr id="4" name="TextBox 3">
            <a:extLst>
              <a:ext uri="{FF2B5EF4-FFF2-40B4-BE49-F238E27FC236}">
                <a16:creationId xmlns:a16="http://schemas.microsoft.com/office/drawing/2014/main" id="{596109C2-7215-406E-B7D6-09D3435F4944}"/>
              </a:ext>
            </a:extLst>
          </p:cNvPr>
          <p:cNvSpPr txBox="1"/>
          <p:nvPr/>
        </p:nvSpPr>
        <p:spPr>
          <a:xfrm>
            <a:off x="5200650" y="3071813"/>
            <a:ext cx="817211" cy="1200329"/>
          </a:xfrm>
          <a:prstGeom prst="rect">
            <a:avLst/>
          </a:prstGeom>
          <a:noFill/>
        </p:spPr>
        <p:txBody>
          <a:bodyPr wrap="none" rtlCol="0">
            <a:spAutoFit/>
          </a:bodyPr>
          <a:lstStyle/>
          <a:p>
            <a:r>
              <a:rPr lang="en-US" dirty="0"/>
              <a:t>Prints: </a:t>
            </a:r>
          </a:p>
          <a:p>
            <a:r>
              <a:rPr lang="en-US" dirty="0"/>
              <a:t>1</a:t>
            </a:r>
          </a:p>
          <a:p>
            <a:r>
              <a:rPr lang="en-US" dirty="0"/>
              <a:t>2</a:t>
            </a:r>
          </a:p>
          <a:p>
            <a:r>
              <a:rPr lang="en-US" dirty="0"/>
              <a:t>3</a:t>
            </a:r>
          </a:p>
        </p:txBody>
      </p:sp>
      <p:pic>
        <p:nvPicPr>
          <p:cNvPr id="5" name="Picture 4">
            <a:extLst>
              <a:ext uri="{FF2B5EF4-FFF2-40B4-BE49-F238E27FC236}">
                <a16:creationId xmlns:a16="http://schemas.microsoft.com/office/drawing/2014/main" id="{C505A837-AE86-47D0-8F6A-566FDFA5A31F}"/>
              </a:ext>
            </a:extLst>
          </p:cNvPr>
          <p:cNvPicPr>
            <a:picLocks noChangeAspect="1"/>
          </p:cNvPicPr>
          <p:nvPr/>
        </p:nvPicPr>
        <p:blipFill>
          <a:blip r:embed="rId2"/>
          <a:stretch>
            <a:fillRect/>
          </a:stretch>
        </p:blipFill>
        <p:spPr>
          <a:xfrm>
            <a:off x="3465831" y="4787087"/>
            <a:ext cx="2143424" cy="2143424"/>
          </a:xfrm>
          <a:prstGeom prst="rect">
            <a:avLst/>
          </a:prstGeom>
        </p:spPr>
      </p:pic>
    </p:spTree>
    <p:extLst>
      <p:ext uri="{BB962C8B-B14F-4D97-AF65-F5344CB8AC3E}">
        <p14:creationId xmlns:p14="http://schemas.microsoft.com/office/powerpoint/2010/main" val="157457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39</TotalTime>
  <Words>1025</Words>
  <Application>Microsoft Office PowerPoint</Application>
  <PresentationFormat>Widescreen</PresentationFormat>
  <Paragraphs>166</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Gill Sans MT</vt:lpstr>
      <vt:lpstr>Wingdings 2</vt:lpstr>
      <vt:lpstr>Dividend</vt:lpstr>
      <vt:lpstr>CS2030</vt:lpstr>
      <vt:lpstr>Q1</vt:lpstr>
      <vt:lpstr>Q2</vt:lpstr>
      <vt:lpstr>Q3</vt:lpstr>
      <vt:lpstr>Q4</vt:lpstr>
      <vt:lpstr>Q5</vt:lpstr>
      <vt:lpstr>Q5</vt:lpstr>
      <vt:lpstr>Q5</vt:lpstr>
      <vt:lpstr>Q6</vt:lpstr>
      <vt:lpstr>Q6</vt:lpstr>
      <vt:lpstr>Q6</vt:lpstr>
      <vt:lpstr>Q6</vt:lpstr>
      <vt:lpstr>Q6</vt:lpstr>
      <vt:lpstr>More Information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CS2030</dc:title>
  <dc:creator>Jeremy Choo</dc:creator>
  <cp:lastModifiedBy>s10122326@connect.np.edu.sg</cp:lastModifiedBy>
  <cp:revision>34</cp:revision>
  <dcterms:created xsi:type="dcterms:W3CDTF">2018-09-20T14:22:19Z</dcterms:created>
  <dcterms:modified xsi:type="dcterms:W3CDTF">2018-09-20T17:14:21Z</dcterms:modified>
</cp:coreProperties>
</file>